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8" r:id="rId1"/>
  </p:sldMasterIdLst>
  <p:notesMasterIdLst>
    <p:notesMasterId r:id="rId56"/>
  </p:notesMasterIdLst>
  <p:sldIdLst>
    <p:sldId id="256" r:id="rId2"/>
    <p:sldId id="257" r:id="rId3"/>
    <p:sldId id="284" r:id="rId4"/>
    <p:sldId id="258" r:id="rId5"/>
    <p:sldId id="289" r:id="rId6"/>
    <p:sldId id="259" r:id="rId7"/>
    <p:sldId id="26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5" r:id="rId21"/>
    <p:sldId id="326" r:id="rId22"/>
    <p:sldId id="327" r:id="rId23"/>
    <p:sldId id="328" r:id="rId24"/>
    <p:sldId id="329" r:id="rId25"/>
    <p:sldId id="330" r:id="rId26"/>
    <p:sldId id="283" r:id="rId27"/>
    <p:sldId id="331" r:id="rId28"/>
    <p:sldId id="332" r:id="rId29"/>
    <p:sldId id="333" r:id="rId30"/>
    <p:sldId id="334" r:id="rId31"/>
    <p:sldId id="286" r:id="rId32"/>
    <p:sldId id="335" r:id="rId33"/>
    <p:sldId id="290" r:id="rId34"/>
    <p:sldId id="353" r:id="rId35"/>
    <p:sldId id="336" r:id="rId36"/>
    <p:sldId id="337" r:id="rId37"/>
    <p:sldId id="338" r:id="rId38"/>
    <p:sldId id="339" r:id="rId39"/>
    <p:sldId id="340" r:id="rId40"/>
    <p:sldId id="341" r:id="rId41"/>
    <p:sldId id="342" r:id="rId42"/>
    <p:sldId id="343" r:id="rId43"/>
    <p:sldId id="344" r:id="rId44"/>
    <p:sldId id="345" r:id="rId45"/>
    <p:sldId id="346" r:id="rId46"/>
    <p:sldId id="347" r:id="rId47"/>
    <p:sldId id="348" r:id="rId48"/>
    <p:sldId id="349" r:id="rId49"/>
    <p:sldId id="291" r:id="rId50"/>
    <p:sldId id="350" r:id="rId51"/>
    <p:sldId id="292" r:id="rId52"/>
    <p:sldId id="351" r:id="rId53"/>
    <p:sldId id="352" r:id="rId54"/>
    <p:sldId id="261"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8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4C87EFE-8A27-4084-BCD2-C256E12CDF0B}"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20EF5BC0-C3DA-4AA3-BE87-5329730C5D5B}">
      <dgm:prSet/>
      <dgm:spPr>
        <a:solidFill>
          <a:schemeClr val="tx1">
            <a:lumMod val="50000"/>
          </a:schemeClr>
        </a:solidFill>
      </dgm:spPr>
      <dgm:t>
        <a:bodyPr/>
        <a:lstStyle/>
        <a:p>
          <a:r>
            <a:rPr lang="en-US"/>
            <a:t>AMENDEDMENTS IN SCHEDULE III OF THE COMPANIES ACT, 2013</a:t>
          </a:r>
        </a:p>
      </dgm:t>
    </dgm:pt>
    <dgm:pt modelId="{16B245A0-D85B-47B6-A532-BC4D0F569631}" type="parTrans" cxnId="{267E48A8-FF47-4BE9-96EA-92FA4C0534F3}">
      <dgm:prSet/>
      <dgm:spPr/>
      <dgm:t>
        <a:bodyPr/>
        <a:lstStyle/>
        <a:p>
          <a:endParaRPr lang="en-US"/>
        </a:p>
      </dgm:t>
    </dgm:pt>
    <dgm:pt modelId="{384C1220-E9E4-4D1B-A09C-14AADA5E9863}" type="sibTrans" cxnId="{267E48A8-FF47-4BE9-96EA-92FA4C0534F3}">
      <dgm:prSet/>
      <dgm:spPr/>
      <dgm:t>
        <a:bodyPr/>
        <a:lstStyle/>
        <a:p>
          <a:endParaRPr lang="en-US"/>
        </a:p>
      </dgm:t>
    </dgm:pt>
    <dgm:pt modelId="{5B95D9FF-C8AE-4724-8C07-A906C83FECC1}">
      <dgm:prSet/>
      <dgm:spPr>
        <a:solidFill>
          <a:schemeClr val="tx1">
            <a:lumMod val="50000"/>
          </a:schemeClr>
        </a:solidFill>
      </dgm:spPr>
      <dgm:t>
        <a:bodyPr/>
        <a:lstStyle/>
        <a:p>
          <a:r>
            <a:rPr lang="en-US"/>
            <a:t>CARO [COMPANIES (AUDIT REPORT) ORDER, 2020]</a:t>
          </a:r>
        </a:p>
      </dgm:t>
    </dgm:pt>
    <dgm:pt modelId="{9FD027DE-B5B6-490E-B03D-31983EFDD185}" type="parTrans" cxnId="{0F5560CC-BE06-40CE-B8D5-8E2522020270}">
      <dgm:prSet/>
      <dgm:spPr/>
      <dgm:t>
        <a:bodyPr/>
        <a:lstStyle/>
        <a:p>
          <a:endParaRPr lang="en-US"/>
        </a:p>
      </dgm:t>
    </dgm:pt>
    <dgm:pt modelId="{676D95EA-E1C5-465D-8496-D8044E2F824D}" type="sibTrans" cxnId="{0F5560CC-BE06-40CE-B8D5-8E2522020270}">
      <dgm:prSet/>
      <dgm:spPr/>
      <dgm:t>
        <a:bodyPr/>
        <a:lstStyle/>
        <a:p>
          <a:endParaRPr lang="en-US"/>
        </a:p>
      </dgm:t>
    </dgm:pt>
    <dgm:pt modelId="{6080CB1D-CF5F-445B-9BE0-1399CDDAF084}">
      <dgm:prSet/>
      <dgm:spPr>
        <a:solidFill>
          <a:schemeClr val="tx1">
            <a:lumMod val="50000"/>
          </a:schemeClr>
        </a:solidFill>
      </dgm:spPr>
      <dgm:t>
        <a:bodyPr/>
        <a:lstStyle/>
        <a:p>
          <a:r>
            <a:rPr lang="en-US"/>
            <a:t>AUDIT REPORT CHANGES</a:t>
          </a:r>
        </a:p>
      </dgm:t>
    </dgm:pt>
    <dgm:pt modelId="{FF37AF07-0D22-4248-98FC-20791BA15EA0}" type="parTrans" cxnId="{C50FF0D8-E74F-4708-84C1-CB621BA45A64}">
      <dgm:prSet/>
      <dgm:spPr/>
      <dgm:t>
        <a:bodyPr/>
        <a:lstStyle/>
        <a:p>
          <a:endParaRPr lang="en-US"/>
        </a:p>
      </dgm:t>
    </dgm:pt>
    <dgm:pt modelId="{A4796D2F-449B-4376-A767-D613068B3A4A}" type="sibTrans" cxnId="{C50FF0D8-E74F-4708-84C1-CB621BA45A64}">
      <dgm:prSet/>
      <dgm:spPr/>
      <dgm:t>
        <a:bodyPr/>
        <a:lstStyle/>
        <a:p>
          <a:endParaRPr lang="en-US"/>
        </a:p>
      </dgm:t>
    </dgm:pt>
    <dgm:pt modelId="{CF127CC2-3593-4E2D-B95B-78FB001E915E}">
      <dgm:prSet/>
      <dgm:spPr>
        <a:solidFill>
          <a:schemeClr val="tx1">
            <a:lumMod val="50000"/>
          </a:schemeClr>
        </a:solidFill>
      </dgm:spPr>
      <dgm:t>
        <a:bodyPr/>
        <a:lstStyle/>
        <a:p>
          <a:r>
            <a:rPr lang="en-US"/>
            <a:t>AUDIT TRAIL</a:t>
          </a:r>
        </a:p>
      </dgm:t>
    </dgm:pt>
    <dgm:pt modelId="{BE50F769-DF60-43F2-B515-50A12D76B71A}" type="parTrans" cxnId="{70548DC0-0EFF-41A0-8882-9E8E314B067F}">
      <dgm:prSet/>
      <dgm:spPr/>
      <dgm:t>
        <a:bodyPr/>
        <a:lstStyle/>
        <a:p>
          <a:endParaRPr lang="en-US"/>
        </a:p>
      </dgm:t>
    </dgm:pt>
    <dgm:pt modelId="{34113BA7-C868-43C4-823D-2F3B4F01B1A2}" type="sibTrans" cxnId="{70548DC0-0EFF-41A0-8882-9E8E314B067F}">
      <dgm:prSet/>
      <dgm:spPr/>
      <dgm:t>
        <a:bodyPr/>
        <a:lstStyle/>
        <a:p>
          <a:endParaRPr lang="en-US"/>
        </a:p>
      </dgm:t>
    </dgm:pt>
    <dgm:pt modelId="{7941848F-2B9C-4EF0-9663-364CEB58C8B0}" type="pres">
      <dgm:prSet presAssocID="{04C87EFE-8A27-4084-BCD2-C256E12CDF0B}" presName="outerComposite" presStyleCnt="0">
        <dgm:presLayoutVars>
          <dgm:chMax val="5"/>
          <dgm:dir/>
          <dgm:resizeHandles val="exact"/>
        </dgm:presLayoutVars>
      </dgm:prSet>
      <dgm:spPr/>
    </dgm:pt>
    <dgm:pt modelId="{B1EB2FED-2CFB-45C3-936D-20F337FEB519}" type="pres">
      <dgm:prSet presAssocID="{04C87EFE-8A27-4084-BCD2-C256E12CDF0B}" presName="dummyMaxCanvas" presStyleCnt="0">
        <dgm:presLayoutVars/>
      </dgm:prSet>
      <dgm:spPr/>
    </dgm:pt>
    <dgm:pt modelId="{35F8023C-7245-4725-8ED0-E29C387D34EE}" type="pres">
      <dgm:prSet presAssocID="{04C87EFE-8A27-4084-BCD2-C256E12CDF0B}" presName="FourNodes_1" presStyleLbl="node1" presStyleIdx="0" presStyleCnt="4">
        <dgm:presLayoutVars>
          <dgm:bulletEnabled val="1"/>
        </dgm:presLayoutVars>
      </dgm:prSet>
      <dgm:spPr/>
    </dgm:pt>
    <dgm:pt modelId="{67788C69-B239-48D0-ABE2-D2F7D69BE3FC}" type="pres">
      <dgm:prSet presAssocID="{04C87EFE-8A27-4084-BCD2-C256E12CDF0B}" presName="FourNodes_2" presStyleLbl="node1" presStyleIdx="1" presStyleCnt="4">
        <dgm:presLayoutVars>
          <dgm:bulletEnabled val="1"/>
        </dgm:presLayoutVars>
      </dgm:prSet>
      <dgm:spPr/>
    </dgm:pt>
    <dgm:pt modelId="{5C9D348E-1914-4CE7-897D-8B1953A91AD8}" type="pres">
      <dgm:prSet presAssocID="{04C87EFE-8A27-4084-BCD2-C256E12CDF0B}" presName="FourNodes_3" presStyleLbl="node1" presStyleIdx="2" presStyleCnt="4">
        <dgm:presLayoutVars>
          <dgm:bulletEnabled val="1"/>
        </dgm:presLayoutVars>
      </dgm:prSet>
      <dgm:spPr/>
    </dgm:pt>
    <dgm:pt modelId="{8676FAAC-1787-4015-9B4D-090D487DDC97}" type="pres">
      <dgm:prSet presAssocID="{04C87EFE-8A27-4084-BCD2-C256E12CDF0B}" presName="FourNodes_4" presStyleLbl="node1" presStyleIdx="3" presStyleCnt="4">
        <dgm:presLayoutVars>
          <dgm:bulletEnabled val="1"/>
        </dgm:presLayoutVars>
      </dgm:prSet>
      <dgm:spPr/>
    </dgm:pt>
    <dgm:pt modelId="{4DF1B374-5FD7-4CD1-9268-F8D07092271B}" type="pres">
      <dgm:prSet presAssocID="{04C87EFE-8A27-4084-BCD2-C256E12CDF0B}" presName="FourConn_1-2" presStyleLbl="fgAccFollowNode1" presStyleIdx="0" presStyleCnt="3">
        <dgm:presLayoutVars>
          <dgm:bulletEnabled val="1"/>
        </dgm:presLayoutVars>
      </dgm:prSet>
      <dgm:spPr/>
    </dgm:pt>
    <dgm:pt modelId="{EF271813-F87B-450E-ADBE-0A37666CDA35}" type="pres">
      <dgm:prSet presAssocID="{04C87EFE-8A27-4084-BCD2-C256E12CDF0B}" presName="FourConn_2-3" presStyleLbl="fgAccFollowNode1" presStyleIdx="1" presStyleCnt="3">
        <dgm:presLayoutVars>
          <dgm:bulletEnabled val="1"/>
        </dgm:presLayoutVars>
      </dgm:prSet>
      <dgm:spPr/>
    </dgm:pt>
    <dgm:pt modelId="{4DC79CFC-A7D7-42CF-A5C5-BB692C65B51A}" type="pres">
      <dgm:prSet presAssocID="{04C87EFE-8A27-4084-BCD2-C256E12CDF0B}" presName="FourConn_3-4" presStyleLbl="fgAccFollowNode1" presStyleIdx="2" presStyleCnt="3">
        <dgm:presLayoutVars>
          <dgm:bulletEnabled val="1"/>
        </dgm:presLayoutVars>
      </dgm:prSet>
      <dgm:spPr/>
    </dgm:pt>
    <dgm:pt modelId="{698C950B-9E7E-4FDC-9CD3-7D4504742E70}" type="pres">
      <dgm:prSet presAssocID="{04C87EFE-8A27-4084-BCD2-C256E12CDF0B}" presName="FourNodes_1_text" presStyleLbl="node1" presStyleIdx="3" presStyleCnt="4">
        <dgm:presLayoutVars>
          <dgm:bulletEnabled val="1"/>
        </dgm:presLayoutVars>
      </dgm:prSet>
      <dgm:spPr/>
    </dgm:pt>
    <dgm:pt modelId="{D3A1AE03-F19F-47FF-BD9C-F074A0372160}" type="pres">
      <dgm:prSet presAssocID="{04C87EFE-8A27-4084-BCD2-C256E12CDF0B}" presName="FourNodes_2_text" presStyleLbl="node1" presStyleIdx="3" presStyleCnt="4">
        <dgm:presLayoutVars>
          <dgm:bulletEnabled val="1"/>
        </dgm:presLayoutVars>
      </dgm:prSet>
      <dgm:spPr/>
    </dgm:pt>
    <dgm:pt modelId="{D6F77116-F5F8-48EF-B27C-962EBAEE0428}" type="pres">
      <dgm:prSet presAssocID="{04C87EFE-8A27-4084-BCD2-C256E12CDF0B}" presName="FourNodes_3_text" presStyleLbl="node1" presStyleIdx="3" presStyleCnt="4">
        <dgm:presLayoutVars>
          <dgm:bulletEnabled val="1"/>
        </dgm:presLayoutVars>
      </dgm:prSet>
      <dgm:spPr/>
    </dgm:pt>
    <dgm:pt modelId="{5FA1CB71-3FE1-48F9-8687-D052C452246B}" type="pres">
      <dgm:prSet presAssocID="{04C87EFE-8A27-4084-BCD2-C256E12CDF0B}" presName="FourNodes_4_text" presStyleLbl="node1" presStyleIdx="3" presStyleCnt="4">
        <dgm:presLayoutVars>
          <dgm:bulletEnabled val="1"/>
        </dgm:presLayoutVars>
      </dgm:prSet>
      <dgm:spPr/>
    </dgm:pt>
  </dgm:ptLst>
  <dgm:cxnLst>
    <dgm:cxn modelId="{FEF94202-396D-4A92-98F7-9C9CC8B0AF33}" type="presOf" srcId="{6080CB1D-CF5F-445B-9BE0-1399CDDAF084}" destId="{5C9D348E-1914-4CE7-897D-8B1953A91AD8}" srcOrd="0" destOrd="0" presId="urn:microsoft.com/office/officeart/2005/8/layout/vProcess5"/>
    <dgm:cxn modelId="{9D2AF934-E21E-4FA1-BCBF-7F57DDE41004}" type="presOf" srcId="{6080CB1D-CF5F-445B-9BE0-1399CDDAF084}" destId="{D6F77116-F5F8-48EF-B27C-962EBAEE0428}" srcOrd="1" destOrd="0" presId="urn:microsoft.com/office/officeart/2005/8/layout/vProcess5"/>
    <dgm:cxn modelId="{C18DBB4D-15FE-4624-B960-6AC4A961005A}" type="presOf" srcId="{5B95D9FF-C8AE-4724-8C07-A906C83FECC1}" destId="{67788C69-B239-48D0-ABE2-D2F7D69BE3FC}" srcOrd="0" destOrd="0" presId="urn:microsoft.com/office/officeart/2005/8/layout/vProcess5"/>
    <dgm:cxn modelId="{4B280A52-4EB4-4C88-8C44-9A71C8291202}" type="presOf" srcId="{20EF5BC0-C3DA-4AA3-BE87-5329730C5D5B}" destId="{698C950B-9E7E-4FDC-9CD3-7D4504742E70}" srcOrd="1" destOrd="0" presId="urn:microsoft.com/office/officeart/2005/8/layout/vProcess5"/>
    <dgm:cxn modelId="{0866A686-F5E3-4C90-AF10-B3740BC1D305}" type="presOf" srcId="{384C1220-E9E4-4D1B-A09C-14AADA5E9863}" destId="{4DF1B374-5FD7-4CD1-9268-F8D07092271B}" srcOrd="0" destOrd="0" presId="urn:microsoft.com/office/officeart/2005/8/layout/vProcess5"/>
    <dgm:cxn modelId="{267E48A8-FF47-4BE9-96EA-92FA4C0534F3}" srcId="{04C87EFE-8A27-4084-BCD2-C256E12CDF0B}" destId="{20EF5BC0-C3DA-4AA3-BE87-5329730C5D5B}" srcOrd="0" destOrd="0" parTransId="{16B245A0-D85B-47B6-A532-BC4D0F569631}" sibTransId="{384C1220-E9E4-4D1B-A09C-14AADA5E9863}"/>
    <dgm:cxn modelId="{123ACFBF-993F-4860-A5C8-2DF0FDC8CAB5}" type="presOf" srcId="{676D95EA-E1C5-465D-8496-D8044E2F824D}" destId="{EF271813-F87B-450E-ADBE-0A37666CDA35}" srcOrd="0" destOrd="0" presId="urn:microsoft.com/office/officeart/2005/8/layout/vProcess5"/>
    <dgm:cxn modelId="{70548DC0-0EFF-41A0-8882-9E8E314B067F}" srcId="{04C87EFE-8A27-4084-BCD2-C256E12CDF0B}" destId="{CF127CC2-3593-4E2D-B95B-78FB001E915E}" srcOrd="3" destOrd="0" parTransId="{BE50F769-DF60-43F2-B515-50A12D76B71A}" sibTransId="{34113BA7-C868-43C4-823D-2F3B4F01B1A2}"/>
    <dgm:cxn modelId="{0F5560CC-BE06-40CE-B8D5-8E2522020270}" srcId="{04C87EFE-8A27-4084-BCD2-C256E12CDF0B}" destId="{5B95D9FF-C8AE-4724-8C07-A906C83FECC1}" srcOrd="1" destOrd="0" parTransId="{9FD027DE-B5B6-490E-B03D-31983EFDD185}" sibTransId="{676D95EA-E1C5-465D-8496-D8044E2F824D}"/>
    <dgm:cxn modelId="{B4C9E5D1-60CD-4383-9FE2-2E02D94F936F}" type="presOf" srcId="{20EF5BC0-C3DA-4AA3-BE87-5329730C5D5B}" destId="{35F8023C-7245-4725-8ED0-E29C387D34EE}" srcOrd="0" destOrd="0" presId="urn:microsoft.com/office/officeart/2005/8/layout/vProcess5"/>
    <dgm:cxn modelId="{112EFED5-312D-47A3-9F1E-4763B5A2EE96}" type="presOf" srcId="{CF127CC2-3593-4E2D-B95B-78FB001E915E}" destId="{8676FAAC-1787-4015-9B4D-090D487DDC97}" srcOrd="0" destOrd="0" presId="urn:microsoft.com/office/officeart/2005/8/layout/vProcess5"/>
    <dgm:cxn modelId="{C50FF0D8-E74F-4708-84C1-CB621BA45A64}" srcId="{04C87EFE-8A27-4084-BCD2-C256E12CDF0B}" destId="{6080CB1D-CF5F-445B-9BE0-1399CDDAF084}" srcOrd="2" destOrd="0" parTransId="{FF37AF07-0D22-4248-98FC-20791BA15EA0}" sibTransId="{A4796D2F-449B-4376-A767-D613068B3A4A}"/>
    <dgm:cxn modelId="{4F06FCE6-7C2C-49F3-B4AE-4219CA6FE3ED}" type="presOf" srcId="{04C87EFE-8A27-4084-BCD2-C256E12CDF0B}" destId="{7941848F-2B9C-4EF0-9663-364CEB58C8B0}" srcOrd="0" destOrd="0" presId="urn:microsoft.com/office/officeart/2005/8/layout/vProcess5"/>
    <dgm:cxn modelId="{6F6166F3-8624-4C94-8FB3-8A8501F281F2}" type="presOf" srcId="{A4796D2F-449B-4376-A767-D613068B3A4A}" destId="{4DC79CFC-A7D7-42CF-A5C5-BB692C65B51A}" srcOrd="0" destOrd="0" presId="urn:microsoft.com/office/officeart/2005/8/layout/vProcess5"/>
    <dgm:cxn modelId="{027EE8F7-03DB-4769-89B2-BE34481A3679}" type="presOf" srcId="{CF127CC2-3593-4E2D-B95B-78FB001E915E}" destId="{5FA1CB71-3FE1-48F9-8687-D052C452246B}" srcOrd="1" destOrd="0" presId="urn:microsoft.com/office/officeart/2005/8/layout/vProcess5"/>
    <dgm:cxn modelId="{E1CFB4F8-3196-4921-A8C5-BBDC3072E931}" type="presOf" srcId="{5B95D9FF-C8AE-4724-8C07-A906C83FECC1}" destId="{D3A1AE03-F19F-47FF-BD9C-F074A0372160}" srcOrd="1" destOrd="0" presId="urn:microsoft.com/office/officeart/2005/8/layout/vProcess5"/>
    <dgm:cxn modelId="{9EBA60A8-E59F-4D5E-B91A-A18436498064}" type="presParOf" srcId="{7941848F-2B9C-4EF0-9663-364CEB58C8B0}" destId="{B1EB2FED-2CFB-45C3-936D-20F337FEB519}" srcOrd="0" destOrd="0" presId="urn:microsoft.com/office/officeart/2005/8/layout/vProcess5"/>
    <dgm:cxn modelId="{C2F71D9E-E083-4B54-832E-A7943E819E06}" type="presParOf" srcId="{7941848F-2B9C-4EF0-9663-364CEB58C8B0}" destId="{35F8023C-7245-4725-8ED0-E29C387D34EE}" srcOrd="1" destOrd="0" presId="urn:microsoft.com/office/officeart/2005/8/layout/vProcess5"/>
    <dgm:cxn modelId="{3DEC3D66-1586-446B-A20B-B3A04867E245}" type="presParOf" srcId="{7941848F-2B9C-4EF0-9663-364CEB58C8B0}" destId="{67788C69-B239-48D0-ABE2-D2F7D69BE3FC}" srcOrd="2" destOrd="0" presId="urn:microsoft.com/office/officeart/2005/8/layout/vProcess5"/>
    <dgm:cxn modelId="{9B19C068-93DD-4DA6-8A04-E0DD4E374237}" type="presParOf" srcId="{7941848F-2B9C-4EF0-9663-364CEB58C8B0}" destId="{5C9D348E-1914-4CE7-897D-8B1953A91AD8}" srcOrd="3" destOrd="0" presId="urn:microsoft.com/office/officeart/2005/8/layout/vProcess5"/>
    <dgm:cxn modelId="{E5DEF943-AAAE-4C3A-9FAE-3AB092C90C57}" type="presParOf" srcId="{7941848F-2B9C-4EF0-9663-364CEB58C8B0}" destId="{8676FAAC-1787-4015-9B4D-090D487DDC97}" srcOrd="4" destOrd="0" presId="urn:microsoft.com/office/officeart/2005/8/layout/vProcess5"/>
    <dgm:cxn modelId="{E0A619A2-F565-4DC7-B280-59FFA8558055}" type="presParOf" srcId="{7941848F-2B9C-4EF0-9663-364CEB58C8B0}" destId="{4DF1B374-5FD7-4CD1-9268-F8D07092271B}" srcOrd="5" destOrd="0" presId="urn:microsoft.com/office/officeart/2005/8/layout/vProcess5"/>
    <dgm:cxn modelId="{6B95CC07-7443-4E4B-8780-EEB0BDBB2E33}" type="presParOf" srcId="{7941848F-2B9C-4EF0-9663-364CEB58C8B0}" destId="{EF271813-F87B-450E-ADBE-0A37666CDA35}" srcOrd="6" destOrd="0" presId="urn:microsoft.com/office/officeart/2005/8/layout/vProcess5"/>
    <dgm:cxn modelId="{9415B4F3-7A09-42C1-B80E-2EE3A32176F9}" type="presParOf" srcId="{7941848F-2B9C-4EF0-9663-364CEB58C8B0}" destId="{4DC79CFC-A7D7-42CF-A5C5-BB692C65B51A}" srcOrd="7" destOrd="0" presId="urn:microsoft.com/office/officeart/2005/8/layout/vProcess5"/>
    <dgm:cxn modelId="{BB40317A-3A78-4D40-8E8E-0390CCC0B382}" type="presParOf" srcId="{7941848F-2B9C-4EF0-9663-364CEB58C8B0}" destId="{698C950B-9E7E-4FDC-9CD3-7D4504742E70}" srcOrd="8" destOrd="0" presId="urn:microsoft.com/office/officeart/2005/8/layout/vProcess5"/>
    <dgm:cxn modelId="{61E84F1B-20C6-4D66-B925-0C43AED16D40}" type="presParOf" srcId="{7941848F-2B9C-4EF0-9663-364CEB58C8B0}" destId="{D3A1AE03-F19F-47FF-BD9C-F074A0372160}" srcOrd="9" destOrd="0" presId="urn:microsoft.com/office/officeart/2005/8/layout/vProcess5"/>
    <dgm:cxn modelId="{4A89AFEA-4830-46E4-9B26-20E3B936BA1B}" type="presParOf" srcId="{7941848F-2B9C-4EF0-9663-364CEB58C8B0}" destId="{D6F77116-F5F8-48EF-B27C-962EBAEE0428}" srcOrd="10" destOrd="0" presId="urn:microsoft.com/office/officeart/2005/8/layout/vProcess5"/>
    <dgm:cxn modelId="{5FF51247-3214-4968-BAC3-7CFAB8AD1DDD}" type="presParOf" srcId="{7941848F-2B9C-4EF0-9663-364CEB58C8B0}" destId="{5FA1CB71-3FE1-48F9-8687-D052C452246B}"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2BE6777-EBBA-46B0-B9B7-412B53257DAA}" type="doc">
      <dgm:prSet loTypeId="urn:microsoft.com/office/officeart/2008/layout/VerticalCurvedList" loCatId="list" qsTypeId="urn:microsoft.com/office/officeart/2005/8/quickstyle/simple3" qsCatId="simple" csTypeId="urn:microsoft.com/office/officeart/2005/8/colors/accent1_2" csCatId="accent1" phldr="1"/>
      <dgm:spPr/>
      <dgm:t>
        <a:bodyPr/>
        <a:lstStyle/>
        <a:p>
          <a:endParaRPr lang="en-IN"/>
        </a:p>
      </dgm:t>
    </dgm:pt>
    <dgm:pt modelId="{F3A7828C-5B3C-4AF7-9626-74647E01BD52}">
      <dgm:prSet phldrT="[Text]" custT="1"/>
      <dgm:spPr>
        <a:solidFill>
          <a:schemeClr val="bg2"/>
        </a:solidFill>
      </dgm:spPr>
      <dgm:t>
        <a:bodyPr/>
        <a:lstStyle/>
        <a:p>
          <a:r>
            <a:rPr lang="en-US" sz="1400" dirty="0">
              <a:solidFill>
                <a:schemeClr val="tx1"/>
              </a:solidFill>
              <a:latin typeface="Trebuchet MS" panose="020B0603020202020204" pitchFamily="34" charset="0"/>
            </a:rPr>
            <a:t>Recent spike in instances of frauds getting reported.</a:t>
          </a:r>
          <a:endParaRPr lang="en-IN" sz="1400" dirty="0">
            <a:solidFill>
              <a:schemeClr val="tx1"/>
            </a:solidFill>
            <a:latin typeface="Trebuchet MS" panose="020B0603020202020204" pitchFamily="34" charset="0"/>
          </a:endParaRPr>
        </a:p>
      </dgm:t>
    </dgm:pt>
    <dgm:pt modelId="{2B7F1D7F-E6B6-47AF-A8F5-2F94A9844DF7}" type="parTrans" cxnId="{746D2D9C-3EFD-47DF-B55A-90D7BC5C3F12}">
      <dgm:prSet/>
      <dgm:spPr/>
      <dgm:t>
        <a:bodyPr/>
        <a:lstStyle/>
        <a:p>
          <a:endParaRPr lang="en-IN" sz="1400">
            <a:solidFill>
              <a:schemeClr val="tx1"/>
            </a:solidFill>
            <a:latin typeface="Trebuchet MS" panose="020B0603020202020204" pitchFamily="34" charset="0"/>
          </a:endParaRPr>
        </a:p>
      </dgm:t>
    </dgm:pt>
    <dgm:pt modelId="{206C6E3B-23B3-47DB-9175-EA913B2ACFF3}" type="sibTrans" cxnId="{746D2D9C-3EFD-47DF-B55A-90D7BC5C3F12}">
      <dgm:prSet/>
      <dgm:spPr/>
      <dgm:t>
        <a:bodyPr/>
        <a:lstStyle/>
        <a:p>
          <a:endParaRPr lang="en-IN" sz="1400">
            <a:solidFill>
              <a:schemeClr val="tx1"/>
            </a:solidFill>
            <a:latin typeface="Trebuchet MS" panose="020B0603020202020204" pitchFamily="34" charset="0"/>
          </a:endParaRPr>
        </a:p>
      </dgm:t>
    </dgm:pt>
    <dgm:pt modelId="{40A567BA-DD3D-4ED4-BF0B-EAE329DC2B00}">
      <dgm:prSet phldrT="[Text]" custT="1"/>
      <dgm:spPr>
        <a:solidFill>
          <a:schemeClr val="bg2"/>
        </a:solidFill>
      </dgm:spPr>
      <dgm:t>
        <a:bodyPr/>
        <a:lstStyle/>
        <a:p>
          <a:r>
            <a:rPr lang="en-US" sz="1400" dirty="0">
              <a:solidFill>
                <a:schemeClr val="tx1"/>
              </a:solidFill>
              <a:latin typeface="Trebuchet MS" panose="020B0603020202020204" pitchFamily="34" charset="0"/>
            </a:rPr>
            <a:t>Frauds detected include fund diversion, un</a:t>
          </a:r>
          <a:r>
            <a:rPr lang="en-IN" sz="1400" dirty="0">
              <a:solidFill>
                <a:schemeClr val="tx1"/>
              </a:solidFill>
              <a:latin typeface="Trebuchet MS" panose="020B0603020202020204" pitchFamily="34" charset="0"/>
            </a:rPr>
            <a:t>accounted cash, </a:t>
          </a:r>
          <a:r>
            <a:rPr lang="en-US" sz="1400" dirty="0">
              <a:solidFill>
                <a:schemeClr val="tx1"/>
              </a:solidFill>
              <a:latin typeface="Trebuchet MS" panose="020B0603020202020204" pitchFamily="34" charset="0"/>
            </a:rPr>
            <a:t>misappropriation of inventories, siphoning of funds etc.</a:t>
          </a:r>
          <a:endParaRPr lang="en-IN" sz="1400" dirty="0">
            <a:solidFill>
              <a:schemeClr val="tx1"/>
            </a:solidFill>
            <a:latin typeface="Trebuchet MS" panose="020B0603020202020204" pitchFamily="34" charset="0"/>
          </a:endParaRPr>
        </a:p>
      </dgm:t>
    </dgm:pt>
    <dgm:pt modelId="{6D3390BC-7DF3-4533-B099-475E7ADAB435}" type="parTrans" cxnId="{08136BF5-0161-4A51-B095-FCEAD5452069}">
      <dgm:prSet/>
      <dgm:spPr/>
      <dgm:t>
        <a:bodyPr/>
        <a:lstStyle/>
        <a:p>
          <a:endParaRPr lang="en-IN" sz="1400">
            <a:solidFill>
              <a:schemeClr val="tx1"/>
            </a:solidFill>
            <a:latin typeface="Trebuchet MS" panose="020B0603020202020204" pitchFamily="34" charset="0"/>
          </a:endParaRPr>
        </a:p>
      </dgm:t>
    </dgm:pt>
    <dgm:pt modelId="{E32F9472-3177-4979-97E2-314699CCD352}" type="sibTrans" cxnId="{08136BF5-0161-4A51-B095-FCEAD5452069}">
      <dgm:prSet/>
      <dgm:spPr/>
      <dgm:t>
        <a:bodyPr/>
        <a:lstStyle/>
        <a:p>
          <a:endParaRPr lang="en-IN" sz="1400">
            <a:solidFill>
              <a:schemeClr val="tx1"/>
            </a:solidFill>
            <a:latin typeface="Trebuchet MS" panose="020B0603020202020204" pitchFamily="34" charset="0"/>
          </a:endParaRPr>
        </a:p>
      </dgm:t>
    </dgm:pt>
    <dgm:pt modelId="{C4BB4BC8-5730-4A86-8CA7-E06AFEEA1083}">
      <dgm:prSet phldrT="[Text]" custT="1"/>
      <dgm:spPr>
        <a:solidFill>
          <a:schemeClr val="bg2"/>
        </a:solidFill>
      </dgm:spPr>
      <dgm:t>
        <a:bodyPr/>
        <a:lstStyle/>
        <a:p>
          <a:r>
            <a:rPr lang="en-US" sz="1400" dirty="0">
              <a:solidFill>
                <a:schemeClr val="tx1"/>
              </a:solidFill>
              <a:latin typeface="Trebuchet MS" panose="020B0603020202020204" pitchFamily="34" charset="0"/>
            </a:rPr>
            <a:t>Accountability, responsibility and reporting by the Statutory Auditor significantly enhanced in CARO 2020</a:t>
          </a:r>
          <a:endParaRPr lang="en-IN" sz="1400" dirty="0">
            <a:solidFill>
              <a:schemeClr val="tx1"/>
            </a:solidFill>
            <a:latin typeface="Trebuchet MS" panose="020B0603020202020204" pitchFamily="34" charset="0"/>
          </a:endParaRPr>
        </a:p>
      </dgm:t>
    </dgm:pt>
    <dgm:pt modelId="{33CEB805-3845-4C5E-AE37-F8605DEE1932}" type="parTrans" cxnId="{4F7F0B67-C98B-41B4-A76A-F2265F9F8F5D}">
      <dgm:prSet/>
      <dgm:spPr/>
      <dgm:t>
        <a:bodyPr/>
        <a:lstStyle/>
        <a:p>
          <a:endParaRPr lang="en-IN" sz="1400">
            <a:solidFill>
              <a:schemeClr val="tx1"/>
            </a:solidFill>
            <a:latin typeface="Trebuchet MS" panose="020B0603020202020204" pitchFamily="34" charset="0"/>
          </a:endParaRPr>
        </a:p>
      </dgm:t>
    </dgm:pt>
    <dgm:pt modelId="{7623EAE5-3384-45E3-998B-A87DC80B8739}" type="sibTrans" cxnId="{4F7F0B67-C98B-41B4-A76A-F2265F9F8F5D}">
      <dgm:prSet/>
      <dgm:spPr/>
      <dgm:t>
        <a:bodyPr/>
        <a:lstStyle/>
        <a:p>
          <a:endParaRPr lang="en-IN" sz="1400">
            <a:solidFill>
              <a:schemeClr val="tx1"/>
            </a:solidFill>
            <a:latin typeface="Trebuchet MS" panose="020B0603020202020204" pitchFamily="34" charset="0"/>
          </a:endParaRPr>
        </a:p>
      </dgm:t>
    </dgm:pt>
    <dgm:pt modelId="{EDD95DD9-D27F-442A-90F1-C2AE237B7902}">
      <dgm:prSet custT="1"/>
      <dgm:spPr>
        <a:solidFill>
          <a:schemeClr val="bg2"/>
        </a:solidFill>
      </dgm:spPr>
      <dgm:t>
        <a:bodyPr/>
        <a:lstStyle/>
        <a:p>
          <a:r>
            <a:rPr lang="en-IN" sz="1400" dirty="0">
              <a:solidFill>
                <a:schemeClr val="tx1"/>
              </a:solidFill>
              <a:latin typeface="Trebuchet MS" panose="020B0603020202020204" pitchFamily="34" charset="0"/>
            </a:rPr>
            <a:t>Enhanced expectations of regulators, SEBI, RBI, NFRA, SFIO, </a:t>
          </a:r>
          <a:r>
            <a:rPr lang="en-US" sz="1400" dirty="0">
              <a:solidFill>
                <a:schemeClr val="tx1"/>
              </a:solidFill>
              <a:latin typeface="Trebuchet MS" panose="020B0603020202020204" pitchFamily="34" charset="0"/>
            </a:rPr>
            <a:t>MCA in light of scams</a:t>
          </a:r>
          <a:endParaRPr lang="en-IN" sz="1400" dirty="0">
            <a:solidFill>
              <a:schemeClr val="tx1"/>
            </a:solidFill>
            <a:latin typeface="Trebuchet MS" panose="020B0603020202020204" pitchFamily="34" charset="0"/>
          </a:endParaRPr>
        </a:p>
      </dgm:t>
    </dgm:pt>
    <dgm:pt modelId="{7CC5857E-5EAE-40C7-BD98-5D4837350666}" type="parTrans" cxnId="{A8D0363E-48F6-4516-94FD-0BF68F4D29EB}">
      <dgm:prSet/>
      <dgm:spPr/>
      <dgm:t>
        <a:bodyPr/>
        <a:lstStyle/>
        <a:p>
          <a:endParaRPr lang="en-IN" sz="1400">
            <a:solidFill>
              <a:schemeClr val="tx1"/>
            </a:solidFill>
            <a:latin typeface="Trebuchet MS" panose="020B0603020202020204" pitchFamily="34" charset="0"/>
          </a:endParaRPr>
        </a:p>
      </dgm:t>
    </dgm:pt>
    <dgm:pt modelId="{EE5B0FCC-EE52-419A-87D6-88002A34D4E5}" type="sibTrans" cxnId="{A8D0363E-48F6-4516-94FD-0BF68F4D29EB}">
      <dgm:prSet/>
      <dgm:spPr/>
      <dgm:t>
        <a:bodyPr/>
        <a:lstStyle/>
        <a:p>
          <a:endParaRPr lang="en-IN" sz="1400">
            <a:solidFill>
              <a:schemeClr val="tx1"/>
            </a:solidFill>
            <a:latin typeface="Trebuchet MS" panose="020B0603020202020204" pitchFamily="34" charset="0"/>
          </a:endParaRPr>
        </a:p>
      </dgm:t>
    </dgm:pt>
    <dgm:pt modelId="{A70BFAAA-BE13-4620-828C-75EAF72EC7BD}">
      <dgm:prSet phldrT="[Text]" custT="1"/>
      <dgm:spPr>
        <a:solidFill>
          <a:schemeClr val="bg2"/>
        </a:solidFill>
      </dgm:spPr>
      <dgm:t>
        <a:bodyPr/>
        <a:lstStyle/>
        <a:p>
          <a:r>
            <a:rPr lang="en-US" sz="1400" dirty="0">
              <a:solidFill>
                <a:schemeClr val="tx1"/>
              </a:solidFill>
              <a:latin typeface="Trebuchet MS" panose="020B0603020202020204" pitchFamily="34" charset="0"/>
            </a:rPr>
            <a:t>Increased activism/pressure on regulators to demonstrate action taken against deemed guilty BOD, senior management, auditors etc.</a:t>
          </a:r>
          <a:endParaRPr lang="en-IN" sz="1400" dirty="0">
            <a:solidFill>
              <a:schemeClr val="tx1"/>
            </a:solidFill>
            <a:latin typeface="Trebuchet MS" panose="020B0603020202020204" pitchFamily="34" charset="0"/>
          </a:endParaRPr>
        </a:p>
      </dgm:t>
    </dgm:pt>
    <dgm:pt modelId="{11127717-52F9-4A98-A94B-DB6558569F72}" type="sibTrans" cxnId="{F3F4B27D-2096-456F-97E2-50F8D09DB0BB}">
      <dgm:prSet/>
      <dgm:spPr/>
      <dgm:t>
        <a:bodyPr/>
        <a:lstStyle/>
        <a:p>
          <a:endParaRPr lang="en-IN" sz="1400">
            <a:solidFill>
              <a:schemeClr val="tx1"/>
            </a:solidFill>
            <a:latin typeface="Trebuchet MS" panose="020B0603020202020204" pitchFamily="34" charset="0"/>
          </a:endParaRPr>
        </a:p>
      </dgm:t>
    </dgm:pt>
    <dgm:pt modelId="{45752E19-27BE-4D53-9A68-F57934922C81}" type="parTrans" cxnId="{F3F4B27D-2096-456F-97E2-50F8D09DB0BB}">
      <dgm:prSet/>
      <dgm:spPr/>
      <dgm:t>
        <a:bodyPr/>
        <a:lstStyle/>
        <a:p>
          <a:endParaRPr lang="en-IN" sz="1400">
            <a:solidFill>
              <a:schemeClr val="tx1"/>
            </a:solidFill>
            <a:latin typeface="Trebuchet MS" panose="020B0603020202020204" pitchFamily="34" charset="0"/>
          </a:endParaRPr>
        </a:p>
      </dgm:t>
    </dgm:pt>
    <dgm:pt modelId="{C67EA686-F0B7-455D-9858-3EE5CBE313CA}">
      <dgm:prSet phldrT="[Text]" custT="1"/>
      <dgm:spPr>
        <a:solidFill>
          <a:schemeClr val="bg2"/>
        </a:solidFill>
      </dgm:spPr>
      <dgm:t>
        <a:bodyPr/>
        <a:lstStyle/>
        <a:p>
          <a:r>
            <a:rPr lang="en-US" sz="1400" dirty="0">
              <a:solidFill>
                <a:schemeClr val="tx1"/>
              </a:solidFill>
              <a:latin typeface="Trebuchet MS" panose="020B0603020202020204" pitchFamily="34" charset="0"/>
            </a:rPr>
            <a:t>Detailed reporting requirements in the Auditor’s report to give </a:t>
          </a:r>
          <a:r>
            <a:rPr lang="en-IN" sz="1400" dirty="0">
              <a:solidFill>
                <a:schemeClr val="tx1"/>
              </a:solidFill>
              <a:latin typeface="Trebuchet MS" panose="020B0603020202020204" pitchFamily="34" charset="0"/>
            </a:rPr>
            <a:t>ready information to Regulators</a:t>
          </a:r>
        </a:p>
      </dgm:t>
    </dgm:pt>
    <dgm:pt modelId="{8924F39D-9B3A-41A4-91B9-88B0DCB2883A}" type="parTrans" cxnId="{419D3D14-7960-4FA7-88BD-BF47641F945A}">
      <dgm:prSet/>
      <dgm:spPr/>
      <dgm:t>
        <a:bodyPr/>
        <a:lstStyle/>
        <a:p>
          <a:endParaRPr lang="en-IN" sz="1400">
            <a:solidFill>
              <a:schemeClr val="tx1"/>
            </a:solidFill>
            <a:latin typeface="Trebuchet MS" panose="020B0603020202020204" pitchFamily="34" charset="0"/>
          </a:endParaRPr>
        </a:p>
      </dgm:t>
    </dgm:pt>
    <dgm:pt modelId="{260DB7FB-ADDF-45C7-9F55-4522FBEAAC23}" type="sibTrans" cxnId="{419D3D14-7960-4FA7-88BD-BF47641F945A}">
      <dgm:prSet/>
      <dgm:spPr/>
      <dgm:t>
        <a:bodyPr/>
        <a:lstStyle/>
        <a:p>
          <a:endParaRPr lang="en-IN" sz="1400">
            <a:solidFill>
              <a:schemeClr val="tx1"/>
            </a:solidFill>
            <a:latin typeface="Trebuchet MS" panose="020B0603020202020204" pitchFamily="34" charset="0"/>
          </a:endParaRPr>
        </a:p>
      </dgm:t>
    </dgm:pt>
    <dgm:pt modelId="{31FFD911-1B8F-4C46-B79E-B486E44E1922}">
      <dgm:prSet phldrT="[Text]" custT="1"/>
      <dgm:spPr>
        <a:solidFill>
          <a:schemeClr val="bg2"/>
        </a:solidFill>
      </dgm:spPr>
      <dgm:t>
        <a:bodyPr/>
        <a:lstStyle/>
        <a:p>
          <a:r>
            <a:rPr lang="en-IN" sz="1400" dirty="0">
              <a:solidFill>
                <a:schemeClr val="tx1"/>
              </a:solidFill>
              <a:latin typeface="Trebuchet MS" panose="020B0603020202020204" pitchFamily="34" charset="0"/>
            </a:rPr>
            <a:t>Last minute Auditor Resignations</a:t>
          </a:r>
        </a:p>
      </dgm:t>
    </dgm:pt>
    <dgm:pt modelId="{3380D095-0E34-4AA6-8249-4E9C542C243A}" type="parTrans" cxnId="{14F22A23-D43F-4168-9735-623818D28404}">
      <dgm:prSet/>
      <dgm:spPr/>
      <dgm:t>
        <a:bodyPr/>
        <a:lstStyle/>
        <a:p>
          <a:endParaRPr lang="en-IN" sz="1400">
            <a:solidFill>
              <a:schemeClr val="tx1"/>
            </a:solidFill>
            <a:latin typeface="Trebuchet MS" panose="020B0603020202020204" pitchFamily="34" charset="0"/>
          </a:endParaRPr>
        </a:p>
      </dgm:t>
    </dgm:pt>
    <dgm:pt modelId="{7727E9FC-8216-4E93-8D7D-90BCB65BEBBD}" type="sibTrans" cxnId="{14F22A23-D43F-4168-9735-623818D28404}">
      <dgm:prSet/>
      <dgm:spPr/>
      <dgm:t>
        <a:bodyPr/>
        <a:lstStyle/>
        <a:p>
          <a:endParaRPr lang="en-IN" sz="1400">
            <a:solidFill>
              <a:schemeClr val="tx1"/>
            </a:solidFill>
            <a:latin typeface="Trebuchet MS" panose="020B0603020202020204" pitchFamily="34" charset="0"/>
          </a:endParaRPr>
        </a:p>
      </dgm:t>
    </dgm:pt>
    <dgm:pt modelId="{F0CEDA4D-1C92-43E1-910C-10442975098E}">
      <dgm:prSet phldrT="[Text]"/>
      <dgm:spPr/>
      <dgm:t>
        <a:bodyPr/>
        <a:lstStyle/>
        <a:p>
          <a:endParaRPr lang="en-IN">
            <a:solidFill>
              <a:schemeClr val="tx1"/>
            </a:solidFill>
          </a:endParaRPr>
        </a:p>
      </dgm:t>
    </dgm:pt>
    <dgm:pt modelId="{4D63CC0A-92D2-4F3D-932C-2108320232CD}" type="parTrans" cxnId="{B782BD5F-8CAC-40D1-A0DC-FF45F7B5A3DD}">
      <dgm:prSet/>
      <dgm:spPr/>
      <dgm:t>
        <a:bodyPr/>
        <a:lstStyle/>
        <a:p>
          <a:endParaRPr lang="en-IN" sz="1400">
            <a:solidFill>
              <a:schemeClr val="tx1"/>
            </a:solidFill>
            <a:latin typeface="Trebuchet MS" panose="020B0603020202020204" pitchFamily="34" charset="0"/>
          </a:endParaRPr>
        </a:p>
      </dgm:t>
    </dgm:pt>
    <dgm:pt modelId="{93C5D677-2E07-448C-8E23-E245784F999D}" type="sibTrans" cxnId="{B782BD5F-8CAC-40D1-A0DC-FF45F7B5A3DD}">
      <dgm:prSet/>
      <dgm:spPr/>
      <dgm:t>
        <a:bodyPr/>
        <a:lstStyle/>
        <a:p>
          <a:endParaRPr lang="en-IN" sz="1400">
            <a:solidFill>
              <a:schemeClr val="tx1"/>
            </a:solidFill>
            <a:latin typeface="Trebuchet MS" panose="020B0603020202020204" pitchFamily="34" charset="0"/>
          </a:endParaRPr>
        </a:p>
      </dgm:t>
    </dgm:pt>
    <dgm:pt modelId="{145B6DEC-2CF3-4683-883E-D5F38308B06E}" type="pres">
      <dgm:prSet presAssocID="{F2BE6777-EBBA-46B0-B9B7-412B53257DAA}" presName="Name0" presStyleCnt="0">
        <dgm:presLayoutVars>
          <dgm:chMax val="7"/>
          <dgm:chPref val="7"/>
          <dgm:dir/>
        </dgm:presLayoutVars>
      </dgm:prSet>
      <dgm:spPr/>
    </dgm:pt>
    <dgm:pt modelId="{11B4DADB-1789-4BCD-9454-1071503B5CA6}" type="pres">
      <dgm:prSet presAssocID="{F2BE6777-EBBA-46B0-B9B7-412B53257DAA}" presName="Name1" presStyleCnt="0"/>
      <dgm:spPr/>
    </dgm:pt>
    <dgm:pt modelId="{A9DFB143-EA84-47DE-BD28-CAD1B8D8796E}" type="pres">
      <dgm:prSet presAssocID="{F2BE6777-EBBA-46B0-B9B7-412B53257DAA}" presName="cycle" presStyleCnt="0"/>
      <dgm:spPr/>
    </dgm:pt>
    <dgm:pt modelId="{A672CEB5-A18E-4B7F-9287-B289FFCC622A}" type="pres">
      <dgm:prSet presAssocID="{F2BE6777-EBBA-46B0-B9B7-412B53257DAA}" presName="srcNode" presStyleLbl="node1" presStyleIdx="0" presStyleCnt="7"/>
      <dgm:spPr/>
    </dgm:pt>
    <dgm:pt modelId="{3F705CA7-B6E9-4D05-8A92-7D038B8141BC}" type="pres">
      <dgm:prSet presAssocID="{F2BE6777-EBBA-46B0-B9B7-412B53257DAA}" presName="conn" presStyleLbl="parChTrans1D2" presStyleIdx="0" presStyleCnt="1"/>
      <dgm:spPr/>
    </dgm:pt>
    <dgm:pt modelId="{1B333F2C-9DF2-4C00-8657-C8A7A83E4B70}" type="pres">
      <dgm:prSet presAssocID="{F2BE6777-EBBA-46B0-B9B7-412B53257DAA}" presName="extraNode" presStyleLbl="node1" presStyleIdx="0" presStyleCnt="7"/>
      <dgm:spPr/>
    </dgm:pt>
    <dgm:pt modelId="{CDFE5DE6-9445-4C74-88F0-78366B07AD87}" type="pres">
      <dgm:prSet presAssocID="{F2BE6777-EBBA-46B0-B9B7-412B53257DAA}" presName="dstNode" presStyleLbl="node1" presStyleIdx="0" presStyleCnt="7"/>
      <dgm:spPr/>
    </dgm:pt>
    <dgm:pt modelId="{A9883820-7440-457B-A9CF-E1B71BF51902}" type="pres">
      <dgm:prSet presAssocID="{F3A7828C-5B3C-4AF7-9626-74647E01BD52}" presName="text_1" presStyleLbl="node1" presStyleIdx="0" presStyleCnt="7">
        <dgm:presLayoutVars>
          <dgm:bulletEnabled val="1"/>
        </dgm:presLayoutVars>
      </dgm:prSet>
      <dgm:spPr/>
    </dgm:pt>
    <dgm:pt modelId="{FCBEC1D9-72C3-4B35-8D23-CC68042C8957}" type="pres">
      <dgm:prSet presAssocID="{F3A7828C-5B3C-4AF7-9626-74647E01BD52}" presName="accent_1" presStyleCnt="0"/>
      <dgm:spPr/>
    </dgm:pt>
    <dgm:pt modelId="{73986ABA-ED0C-4771-9111-CE7B0DACE9F6}" type="pres">
      <dgm:prSet presAssocID="{F3A7828C-5B3C-4AF7-9626-74647E01BD52}" presName="accentRepeatNode" presStyleLbl="solidFgAcc1" presStyleIdx="0" presStyleCnt="7"/>
      <dgm:spPr/>
    </dgm:pt>
    <dgm:pt modelId="{1200EAFC-2CFA-4945-8817-605304F67D01}" type="pres">
      <dgm:prSet presAssocID="{40A567BA-DD3D-4ED4-BF0B-EAE329DC2B00}" presName="text_2" presStyleLbl="node1" presStyleIdx="1" presStyleCnt="7">
        <dgm:presLayoutVars>
          <dgm:bulletEnabled val="1"/>
        </dgm:presLayoutVars>
      </dgm:prSet>
      <dgm:spPr/>
    </dgm:pt>
    <dgm:pt modelId="{7DB39F81-A762-4025-894E-F3A0B62100AB}" type="pres">
      <dgm:prSet presAssocID="{40A567BA-DD3D-4ED4-BF0B-EAE329DC2B00}" presName="accent_2" presStyleCnt="0"/>
      <dgm:spPr/>
    </dgm:pt>
    <dgm:pt modelId="{AEA95632-876F-401E-B42C-BBD4887CDC55}" type="pres">
      <dgm:prSet presAssocID="{40A567BA-DD3D-4ED4-BF0B-EAE329DC2B00}" presName="accentRepeatNode" presStyleLbl="solidFgAcc1" presStyleIdx="1" presStyleCnt="7"/>
      <dgm:spPr/>
    </dgm:pt>
    <dgm:pt modelId="{6BF231F0-6DD6-469D-92B9-219C6D2A04A4}" type="pres">
      <dgm:prSet presAssocID="{EDD95DD9-D27F-442A-90F1-C2AE237B7902}" presName="text_3" presStyleLbl="node1" presStyleIdx="2" presStyleCnt="7">
        <dgm:presLayoutVars>
          <dgm:bulletEnabled val="1"/>
        </dgm:presLayoutVars>
      </dgm:prSet>
      <dgm:spPr/>
    </dgm:pt>
    <dgm:pt modelId="{D3018D83-C43D-4E31-B51F-A17D01FF0AC3}" type="pres">
      <dgm:prSet presAssocID="{EDD95DD9-D27F-442A-90F1-C2AE237B7902}" presName="accent_3" presStyleCnt="0"/>
      <dgm:spPr/>
    </dgm:pt>
    <dgm:pt modelId="{13E12D33-F402-4D9D-9E16-1B8B830D253D}" type="pres">
      <dgm:prSet presAssocID="{EDD95DD9-D27F-442A-90F1-C2AE237B7902}" presName="accentRepeatNode" presStyleLbl="solidFgAcc1" presStyleIdx="2" presStyleCnt="7"/>
      <dgm:spPr/>
    </dgm:pt>
    <dgm:pt modelId="{9BD23378-6BD3-48A9-BC38-3D1BED6108D1}" type="pres">
      <dgm:prSet presAssocID="{C4BB4BC8-5730-4A86-8CA7-E06AFEEA1083}" presName="text_4" presStyleLbl="node1" presStyleIdx="3" presStyleCnt="7">
        <dgm:presLayoutVars>
          <dgm:bulletEnabled val="1"/>
        </dgm:presLayoutVars>
      </dgm:prSet>
      <dgm:spPr/>
    </dgm:pt>
    <dgm:pt modelId="{35BCEC90-B4A4-4C7E-BE85-9094CA316AC7}" type="pres">
      <dgm:prSet presAssocID="{C4BB4BC8-5730-4A86-8CA7-E06AFEEA1083}" presName="accent_4" presStyleCnt="0"/>
      <dgm:spPr/>
    </dgm:pt>
    <dgm:pt modelId="{5475C9EF-4A49-43C6-A952-CA750F1B94E8}" type="pres">
      <dgm:prSet presAssocID="{C4BB4BC8-5730-4A86-8CA7-E06AFEEA1083}" presName="accentRepeatNode" presStyleLbl="solidFgAcc1" presStyleIdx="3" presStyleCnt="7"/>
      <dgm:spPr/>
    </dgm:pt>
    <dgm:pt modelId="{F47D36F3-5796-421E-B0D7-03E47F4EC172}" type="pres">
      <dgm:prSet presAssocID="{A70BFAAA-BE13-4620-828C-75EAF72EC7BD}" presName="text_5" presStyleLbl="node1" presStyleIdx="4" presStyleCnt="7">
        <dgm:presLayoutVars>
          <dgm:bulletEnabled val="1"/>
        </dgm:presLayoutVars>
      </dgm:prSet>
      <dgm:spPr/>
    </dgm:pt>
    <dgm:pt modelId="{894D281A-05FD-456B-81D8-9B68F16AA74F}" type="pres">
      <dgm:prSet presAssocID="{A70BFAAA-BE13-4620-828C-75EAF72EC7BD}" presName="accent_5" presStyleCnt="0"/>
      <dgm:spPr/>
    </dgm:pt>
    <dgm:pt modelId="{8348270C-BEFD-48F8-9E6B-30F7DF84FED6}" type="pres">
      <dgm:prSet presAssocID="{A70BFAAA-BE13-4620-828C-75EAF72EC7BD}" presName="accentRepeatNode" presStyleLbl="solidFgAcc1" presStyleIdx="4" presStyleCnt="7"/>
      <dgm:spPr/>
    </dgm:pt>
    <dgm:pt modelId="{700F0A22-5306-4351-8090-2C1D39AF47D3}" type="pres">
      <dgm:prSet presAssocID="{C67EA686-F0B7-455D-9858-3EE5CBE313CA}" presName="text_6" presStyleLbl="node1" presStyleIdx="5" presStyleCnt="7">
        <dgm:presLayoutVars>
          <dgm:bulletEnabled val="1"/>
        </dgm:presLayoutVars>
      </dgm:prSet>
      <dgm:spPr/>
    </dgm:pt>
    <dgm:pt modelId="{2621F19F-A67B-4D8C-A8B7-2900302C53C2}" type="pres">
      <dgm:prSet presAssocID="{C67EA686-F0B7-455D-9858-3EE5CBE313CA}" presName="accent_6" presStyleCnt="0"/>
      <dgm:spPr/>
    </dgm:pt>
    <dgm:pt modelId="{BA518B14-3F78-42A8-AC79-4397CB93F27C}" type="pres">
      <dgm:prSet presAssocID="{C67EA686-F0B7-455D-9858-3EE5CBE313CA}" presName="accentRepeatNode" presStyleLbl="solidFgAcc1" presStyleIdx="5" presStyleCnt="7"/>
      <dgm:spPr/>
    </dgm:pt>
    <dgm:pt modelId="{F9BB981F-0C5B-4CAF-9F27-DD3116ADD422}" type="pres">
      <dgm:prSet presAssocID="{31FFD911-1B8F-4C46-B79E-B486E44E1922}" presName="text_7" presStyleLbl="node1" presStyleIdx="6" presStyleCnt="7">
        <dgm:presLayoutVars>
          <dgm:bulletEnabled val="1"/>
        </dgm:presLayoutVars>
      </dgm:prSet>
      <dgm:spPr/>
    </dgm:pt>
    <dgm:pt modelId="{9F7AE9F6-5B33-4330-BB3D-31091EF0763E}" type="pres">
      <dgm:prSet presAssocID="{31FFD911-1B8F-4C46-B79E-B486E44E1922}" presName="accent_7" presStyleCnt="0"/>
      <dgm:spPr/>
    </dgm:pt>
    <dgm:pt modelId="{B5022220-5DE7-48D1-BC41-C7A0533E5E00}" type="pres">
      <dgm:prSet presAssocID="{31FFD911-1B8F-4C46-B79E-B486E44E1922}" presName="accentRepeatNode" presStyleLbl="solidFgAcc1" presStyleIdx="6" presStyleCnt="7"/>
      <dgm:spPr/>
    </dgm:pt>
  </dgm:ptLst>
  <dgm:cxnLst>
    <dgm:cxn modelId="{3AAAF60A-9EEF-446B-B760-DF3AAFFE2B40}" type="presOf" srcId="{206C6E3B-23B3-47DB-9175-EA913B2ACFF3}" destId="{3F705CA7-B6E9-4D05-8A92-7D038B8141BC}" srcOrd="0" destOrd="0" presId="urn:microsoft.com/office/officeart/2008/layout/VerticalCurvedList"/>
    <dgm:cxn modelId="{615FE513-D860-4CB2-9865-6DFB66B490BE}" type="presOf" srcId="{F2BE6777-EBBA-46B0-B9B7-412B53257DAA}" destId="{145B6DEC-2CF3-4683-883E-D5F38308B06E}" srcOrd="0" destOrd="0" presId="urn:microsoft.com/office/officeart/2008/layout/VerticalCurvedList"/>
    <dgm:cxn modelId="{419D3D14-7960-4FA7-88BD-BF47641F945A}" srcId="{F2BE6777-EBBA-46B0-B9B7-412B53257DAA}" destId="{C67EA686-F0B7-455D-9858-3EE5CBE313CA}" srcOrd="5" destOrd="0" parTransId="{8924F39D-9B3A-41A4-91B9-88B0DCB2883A}" sibTransId="{260DB7FB-ADDF-45C7-9F55-4522FBEAAC23}"/>
    <dgm:cxn modelId="{14F22A23-D43F-4168-9735-623818D28404}" srcId="{F2BE6777-EBBA-46B0-B9B7-412B53257DAA}" destId="{31FFD911-1B8F-4C46-B79E-B486E44E1922}" srcOrd="6" destOrd="0" parTransId="{3380D095-0E34-4AA6-8249-4E9C542C243A}" sibTransId="{7727E9FC-8216-4E93-8D7D-90BCB65BEBBD}"/>
    <dgm:cxn modelId="{04BE3A35-A163-43D2-8A66-3D6A82EF455C}" type="presOf" srcId="{F3A7828C-5B3C-4AF7-9626-74647E01BD52}" destId="{A9883820-7440-457B-A9CF-E1B71BF51902}" srcOrd="0" destOrd="0" presId="urn:microsoft.com/office/officeart/2008/layout/VerticalCurvedList"/>
    <dgm:cxn modelId="{0D0F653B-DCDF-4A46-9C04-FB62A1C78729}" type="presOf" srcId="{C67EA686-F0B7-455D-9858-3EE5CBE313CA}" destId="{700F0A22-5306-4351-8090-2C1D39AF47D3}" srcOrd="0" destOrd="0" presId="urn:microsoft.com/office/officeart/2008/layout/VerticalCurvedList"/>
    <dgm:cxn modelId="{A8D0363E-48F6-4516-94FD-0BF68F4D29EB}" srcId="{F2BE6777-EBBA-46B0-B9B7-412B53257DAA}" destId="{EDD95DD9-D27F-442A-90F1-C2AE237B7902}" srcOrd="2" destOrd="0" parTransId="{7CC5857E-5EAE-40C7-BD98-5D4837350666}" sibTransId="{EE5B0FCC-EE52-419A-87D6-88002A34D4E5}"/>
    <dgm:cxn modelId="{B782BD5F-8CAC-40D1-A0DC-FF45F7B5A3DD}" srcId="{F2BE6777-EBBA-46B0-B9B7-412B53257DAA}" destId="{F0CEDA4D-1C92-43E1-910C-10442975098E}" srcOrd="7" destOrd="0" parTransId="{4D63CC0A-92D2-4F3D-932C-2108320232CD}" sibTransId="{93C5D677-2E07-448C-8E23-E245784F999D}"/>
    <dgm:cxn modelId="{4F7F0B67-C98B-41B4-A76A-F2265F9F8F5D}" srcId="{F2BE6777-EBBA-46B0-B9B7-412B53257DAA}" destId="{C4BB4BC8-5730-4A86-8CA7-E06AFEEA1083}" srcOrd="3" destOrd="0" parTransId="{33CEB805-3845-4C5E-AE37-F8605DEE1932}" sibTransId="{7623EAE5-3384-45E3-998B-A87DC80B8739}"/>
    <dgm:cxn modelId="{FCD04C74-98B6-4C5A-81D4-005753322B69}" type="presOf" srcId="{EDD95DD9-D27F-442A-90F1-C2AE237B7902}" destId="{6BF231F0-6DD6-469D-92B9-219C6D2A04A4}" srcOrd="0" destOrd="0" presId="urn:microsoft.com/office/officeart/2008/layout/VerticalCurvedList"/>
    <dgm:cxn modelId="{A9CB527D-8772-4688-B52C-657B8F32D875}" type="presOf" srcId="{40A567BA-DD3D-4ED4-BF0B-EAE329DC2B00}" destId="{1200EAFC-2CFA-4945-8817-605304F67D01}" srcOrd="0" destOrd="0" presId="urn:microsoft.com/office/officeart/2008/layout/VerticalCurvedList"/>
    <dgm:cxn modelId="{F3F4B27D-2096-456F-97E2-50F8D09DB0BB}" srcId="{F2BE6777-EBBA-46B0-B9B7-412B53257DAA}" destId="{A70BFAAA-BE13-4620-828C-75EAF72EC7BD}" srcOrd="4" destOrd="0" parTransId="{45752E19-27BE-4D53-9A68-F57934922C81}" sibTransId="{11127717-52F9-4A98-A94B-DB6558569F72}"/>
    <dgm:cxn modelId="{746D2D9C-3EFD-47DF-B55A-90D7BC5C3F12}" srcId="{F2BE6777-EBBA-46B0-B9B7-412B53257DAA}" destId="{F3A7828C-5B3C-4AF7-9626-74647E01BD52}" srcOrd="0" destOrd="0" parTransId="{2B7F1D7F-E6B6-47AF-A8F5-2F94A9844DF7}" sibTransId="{206C6E3B-23B3-47DB-9175-EA913B2ACFF3}"/>
    <dgm:cxn modelId="{C52EC2A5-E4E5-4C44-89E2-F922D375B1FE}" type="presOf" srcId="{31FFD911-1B8F-4C46-B79E-B486E44E1922}" destId="{F9BB981F-0C5B-4CAF-9F27-DD3116ADD422}" srcOrd="0" destOrd="0" presId="urn:microsoft.com/office/officeart/2008/layout/VerticalCurvedList"/>
    <dgm:cxn modelId="{08136BF5-0161-4A51-B095-FCEAD5452069}" srcId="{F2BE6777-EBBA-46B0-B9B7-412B53257DAA}" destId="{40A567BA-DD3D-4ED4-BF0B-EAE329DC2B00}" srcOrd="1" destOrd="0" parTransId="{6D3390BC-7DF3-4533-B099-475E7ADAB435}" sibTransId="{E32F9472-3177-4979-97E2-314699CCD352}"/>
    <dgm:cxn modelId="{D7D680F5-8AA3-4C77-9A8C-DC9F8E067060}" type="presOf" srcId="{A70BFAAA-BE13-4620-828C-75EAF72EC7BD}" destId="{F47D36F3-5796-421E-B0D7-03E47F4EC172}" srcOrd="0" destOrd="0" presId="urn:microsoft.com/office/officeart/2008/layout/VerticalCurvedList"/>
    <dgm:cxn modelId="{D7E109FC-EE4D-4447-8E9C-58F2D0150BF8}" type="presOf" srcId="{C4BB4BC8-5730-4A86-8CA7-E06AFEEA1083}" destId="{9BD23378-6BD3-48A9-BC38-3D1BED6108D1}" srcOrd="0" destOrd="0" presId="urn:microsoft.com/office/officeart/2008/layout/VerticalCurvedList"/>
    <dgm:cxn modelId="{3FDD36B1-C7FC-4DFF-BD72-4EDEE4385A1C}" type="presParOf" srcId="{145B6DEC-2CF3-4683-883E-D5F38308B06E}" destId="{11B4DADB-1789-4BCD-9454-1071503B5CA6}" srcOrd="0" destOrd="0" presId="urn:microsoft.com/office/officeart/2008/layout/VerticalCurvedList"/>
    <dgm:cxn modelId="{D8CA53FC-6E9A-45DF-BF12-C2B829E70867}" type="presParOf" srcId="{11B4DADB-1789-4BCD-9454-1071503B5CA6}" destId="{A9DFB143-EA84-47DE-BD28-CAD1B8D8796E}" srcOrd="0" destOrd="0" presId="urn:microsoft.com/office/officeart/2008/layout/VerticalCurvedList"/>
    <dgm:cxn modelId="{F9DF3EFA-9C73-4E8B-9FF7-1EEEA5D6994D}" type="presParOf" srcId="{A9DFB143-EA84-47DE-BD28-CAD1B8D8796E}" destId="{A672CEB5-A18E-4B7F-9287-B289FFCC622A}" srcOrd="0" destOrd="0" presId="urn:microsoft.com/office/officeart/2008/layout/VerticalCurvedList"/>
    <dgm:cxn modelId="{67A1BD65-5B44-45B3-AD55-A2987ED525D2}" type="presParOf" srcId="{A9DFB143-EA84-47DE-BD28-CAD1B8D8796E}" destId="{3F705CA7-B6E9-4D05-8A92-7D038B8141BC}" srcOrd="1" destOrd="0" presId="urn:microsoft.com/office/officeart/2008/layout/VerticalCurvedList"/>
    <dgm:cxn modelId="{0982CB25-0444-44EA-82B7-9705133420C7}" type="presParOf" srcId="{A9DFB143-EA84-47DE-BD28-CAD1B8D8796E}" destId="{1B333F2C-9DF2-4C00-8657-C8A7A83E4B70}" srcOrd="2" destOrd="0" presId="urn:microsoft.com/office/officeart/2008/layout/VerticalCurvedList"/>
    <dgm:cxn modelId="{6C653158-7880-40B3-8B29-E235AA5CEEC7}" type="presParOf" srcId="{A9DFB143-EA84-47DE-BD28-CAD1B8D8796E}" destId="{CDFE5DE6-9445-4C74-88F0-78366B07AD87}" srcOrd="3" destOrd="0" presId="urn:microsoft.com/office/officeart/2008/layout/VerticalCurvedList"/>
    <dgm:cxn modelId="{08D223D7-B0CB-47B1-9DCD-E562D3A8E3B2}" type="presParOf" srcId="{11B4DADB-1789-4BCD-9454-1071503B5CA6}" destId="{A9883820-7440-457B-A9CF-E1B71BF51902}" srcOrd="1" destOrd="0" presId="urn:microsoft.com/office/officeart/2008/layout/VerticalCurvedList"/>
    <dgm:cxn modelId="{D58933D6-310E-452A-9F08-D5850B046253}" type="presParOf" srcId="{11B4DADB-1789-4BCD-9454-1071503B5CA6}" destId="{FCBEC1D9-72C3-4B35-8D23-CC68042C8957}" srcOrd="2" destOrd="0" presId="urn:microsoft.com/office/officeart/2008/layout/VerticalCurvedList"/>
    <dgm:cxn modelId="{7DA545C2-4B9E-4518-9C9C-D72D8DC417A3}" type="presParOf" srcId="{FCBEC1D9-72C3-4B35-8D23-CC68042C8957}" destId="{73986ABA-ED0C-4771-9111-CE7B0DACE9F6}" srcOrd="0" destOrd="0" presId="urn:microsoft.com/office/officeart/2008/layout/VerticalCurvedList"/>
    <dgm:cxn modelId="{1D2604C8-4AA4-4CE5-9FD3-C366E6EBB1B1}" type="presParOf" srcId="{11B4DADB-1789-4BCD-9454-1071503B5CA6}" destId="{1200EAFC-2CFA-4945-8817-605304F67D01}" srcOrd="3" destOrd="0" presId="urn:microsoft.com/office/officeart/2008/layout/VerticalCurvedList"/>
    <dgm:cxn modelId="{302E7659-0F6E-429D-9D55-4EFCC77FBEB5}" type="presParOf" srcId="{11B4DADB-1789-4BCD-9454-1071503B5CA6}" destId="{7DB39F81-A762-4025-894E-F3A0B62100AB}" srcOrd="4" destOrd="0" presId="urn:microsoft.com/office/officeart/2008/layout/VerticalCurvedList"/>
    <dgm:cxn modelId="{9F1571FE-AD0F-43E9-AA5C-7D9B595748A7}" type="presParOf" srcId="{7DB39F81-A762-4025-894E-F3A0B62100AB}" destId="{AEA95632-876F-401E-B42C-BBD4887CDC55}" srcOrd="0" destOrd="0" presId="urn:microsoft.com/office/officeart/2008/layout/VerticalCurvedList"/>
    <dgm:cxn modelId="{A06633B0-6B76-4CE8-902A-FC43D8701F00}" type="presParOf" srcId="{11B4DADB-1789-4BCD-9454-1071503B5CA6}" destId="{6BF231F0-6DD6-469D-92B9-219C6D2A04A4}" srcOrd="5" destOrd="0" presId="urn:microsoft.com/office/officeart/2008/layout/VerticalCurvedList"/>
    <dgm:cxn modelId="{80A540D2-C6A6-4E03-8670-5D012148755E}" type="presParOf" srcId="{11B4DADB-1789-4BCD-9454-1071503B5CA6}" destId="{D3018D83-C43D-4E31-B51F-A17D01FF0AC3}" srcOrd="6" destOrd="0" presId="urn:microsoft.com/office/officeart/2008/layout/VerticalCurvedList"/>
    <dgm:cxn modelId="{861772BA-D191-43B0-A3D1-0E63128317C5}" type="presParOf" srcId="{D3018D83-C43D-4E31-B51F-A17D01FF0AC3}" destId="{13E12D33-F402-4D9D-9E16-1B8B830D253D}" srcOrd="0" destOrd="0" presId="urn:microsoft.com/office/officeart/2008/layout/VerticalCurvedList"/>
    <dgm:cxn modelId="{4272902B-8B8D-4663-8DCA-D924EB8742C9}" type="presParOf" srcId="{11B4DADB-1789-4BCD-9454-1071503B5CA6}" destId="{9BD23378-6BD3-48A9-BC38-3D1BED6108D1}" srcOrd="7" destOrd="0" presId="urn:microsoft.com/office/officeart/2008/layout/VerticalCurvedList"/>
    <dgm:cxn modelId="{88D68F0F-A460-4A15-943A-7DC3DAA73168}" type="presParOf" srcId="{11B4DADB-1789-4BCD-9454-1071503B5CA6}" destId="{35BCEC90-B4A4-4C7E-BE85-9094CA316AC7}" srcOrd="8" destOrd="0" presId="urn:microsoft.com/office/officeart/2008/layout/VerticalCurvedList"/>
    <dgm:cxn modelId="{C819C449-F98D-4002-91DA-39795138B46E}" type="presParOf" srcId="{35BCEC90-B4A4-4C7E-BE85-9094CA316AC7}" destId="{5475C9EF-4A49-43C6-A952-CA750F1B94E8}" srcOrd="0" destOrd="0" presId="urn:microsoft.com/office/officeart/2008/layout/VerticalCurvedList"/>
    <dgm:cxn modelId="{8E13E487-3772-4081-963A-531D5D222543}" type="presParOf" srcId="{11B4DADB-1789-4BCD-9454-1071503B5CA6}" destId="{F47D36F3-5796-421E-B0D7-03E47F4EC172}" srcOrd="9" destOrd="0" presId="urn:microsoft.com/office/officeart/2008/layout/VerticalCurvedList"/>
    <dgm:cxn modelId="{622B17DF-4674-4455-A197-A95E72355695}" type="presParOf" srcId="{11B4DADB-1789-4BCD-9454-1071503B5CA6}" destId="{894D281A-05FD-456B-81D8-9B68F16AA74F}" srcOrd="10" destOrd="0" presId="urn:microsoft.com/office/officeart/2008/layout/VerticalCurvedList"/>
    <dgm:cxn modelId="{2BFE8CAF-879F-44DE-9C55-1F00511B0667}" type="presParOf" srcId="{894D281A-05FD-456B-81D8-9B68F16AA74F}" destId="{8348270C-BEFD-48F8-9E6B-30F7DF84FED6}" srcOrd="0" destOrd="0" presId="urn:microsoft.com/office/officeart/2008/layout/VerticalCurvedList"/>
    <dgm:cxn modelId="{EA254929-9EDC-4625-822A-01433381E8CB}" type="presParOf" srcId="{11B4DADB-1789-4BCD-9454-1071503B5CA6}" destId="{700F0A22-5306-4351-8090-2C1D39AF47D3}" srcOrd="11" destOrd="0" presId="urn:microsoft.com/office/officeart/2008/layout/VerticalCurvedList"/>
    <dgm:cxn modelId="{DB492B07-8C1E-428A-A221-05E877BC8BCB}" type="presParOf" srcId="{11B4DADB-1789-4BCD-9454-1071503B5CA6}" destId="{2621F19F-A67B-4D8C-A8B7-2900302C53C2}" srcOrd="12" destOrd="0" presId="urn:microsoft.com/office/officeart/2008/layout/VerticalCurvedList"/>
    <dgm:cxn modelId="{963A646D-42C5-45F6-873F-8B1AC81162E1}" type="presParOf" srcId="{2621F19F-A67B-4D8C-A8B7-2900302C53C2}" destId="{BA518B14-3F78-42A8-AC79-4397CB93F27C}" srcOrd="0" destOrd="0" presId="urn:microsoft.com/office/officeart/2008/layout/VerticalCurvedList"/>
    <dgm:cxn modelId="{66146C3C-F5CD-4A45-A557-DC9C1956CBCA}" type="presParOf" srcId="{11B4DADB-1789-4BCD-9454-1071503B5CA6}" destId="{F9BB981F-0C5B-4CAF-9F27-DD3116ADD422}" srcOrd="13" destOrd="0" presId="urn:microsoft.com/office/officeart/2008/layout/VerticalCurvedList"/>
    <dgm:cxn modelId="{ADEA62FF-9A8B-4A6F-8781-A98E64FAE023}" type="presParOf" srcId="{11B4DADB-1789-4BCD-9454-1071503B5CA6}" destId="{9F7AE9F6-5B33-4330-BB3D-31091EF0763E}" srcOrd="14" destOrd="0" presId="urn:microsoft.com/office/officeart/2008/layout/VerticalCurvedList"/>
    <dgm:cxn modelId="{A91C6BF5-8734-4C24-A261-0F9DD4CCE42B}" type="presParOf" srcId="{9F7AE9F6-5B33-4330-BB3D-31091EF0763E}" destId="{B5022220-5DE7-48D1-BC41-C7A0533E5E0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F78C82-DBA1-4AF9-963A-CCCE1A2F72E9}" type="doc">
      <dgm:prSet loTypeId="urn:microsoft.com/office/officeart/2005/8/layout/hList6" loCatId="list" qsTypeId="urn:microsoft.com/office/officeart/2005/8/quickstyle/simple3" qsCatId="simple" csTypeId="urn:microsoft.com/office/officeart/2005/8/colors/accent1_2" csCatId="accent1" phldr="1"/>
      <dgm:spPr/>
      <dgm:t>
        <a:bodyPr/>
        <a:lstStyle/>
        <a:p>
          <a:endParaRPr lang="en-IN"/>
        </a:p>
      </dgm:t>
    </dgm:pt>
    <dgm:pt modelId="{3A52EA7F-EDF7-4D66-8118-C05B44A9EE27}">
      <dgm:prSet phldrT="[Text]"/>
      <dgm:spPr>
        <a:solidFill>
          <a:schemeClr val="tx2">
            <a:lumMod val="90000"/>
          </a:schemeClr>
        </a:solidFill>
      </dgm:spPr>
      <dgm:t>
        <a:bodyPr/>
        <a:lstStyle/>
        <a:p>
          <a:r>
            <a:rPr lang="en-US" dirty="0">
              <a:latin typeface="Trebuchet MS" panose="020B0603020202020204" pitchFamily="34" charset="0"/>
            </a:rPr>
            <a:t>Coverage of reporting has been extended to reporting of Loans given to </a:t>
          </a:r>
          <a:r>
            <a:rPr lang="en-US" dirty="0">
              <a:solidFill>
                <a:srgbClr val="FF0000"/>
              </a:solidFill>
              <a:latin typeface="Trebuchet MS" panose="020B0603020202020204" pitchFamily="34" charset="0"/>
            </a:rPr>
            <a:t>any party </a:t>
          </a:r>
          <a:r>
            <a:rPr lang="en-US" dirty="0">
              <a:latin typeface="Trebuchet MS" panose="020B0603020202020204" pitchFamily="34" charset="0"/>
            </a:rPr>
            <a:t>as against parties covered under </a:t>
          </a:r>
          <a:r>
            <a:rPr lang="en-IN" dirty="0">
              <a:latin typeface="Trebuchet MS" panose="020B0603020202020204" pitchFamily="34" charset="0"/>
            </a:rPr>
            <a:t>section 189</a:t>
          </a:r>
        </a:p>
      </dgm:t>
    </dgm:pt>
    <dgm:pt modelId="{72A184F8-0CFF-4839-A99D-9D3E64429F88}" type="parTrans" cxnId="{E418D892-9FE8-4749-98DC-7D2A4B2CAF18}">
      <dgm:prSet/>
      <dgm:spPr/>
      <dgm:t>
        <a:bodyPr/>
        <a:lstStyle/>
        <a:p>
          <a:endParaRPr lang="en-IN">
            <a:solidFill>
              <a:schemeClr val="tx1"/>
            </a:solidFill>
            <a:latin typeface="Trebuchet MS" panose="020B0603020202020204" pitchFamily="34" charset="0"/>
          </a:endParaRPr>
        </a:p>
      </dgm:t>
    </dgm:pt>
    <dgm:pt modelId="{ADD00428-52E5-4707-AC1F-0A822D0514E7}" type="sibTrans" cxnId="{E418D892-9FE8-4749-98DC-7D2A4B2CAF18}">
      <dgm:prSet/>
      <dgm:spPr/>
      <dgm:t>
        <a:bodyPr/>
        <a:lstStyle/>
        <a:p>
          <a:endParaRPr lang="en-IN">
            <a:solidFill>
              <a:schemeClr val="tx1"/>
            </a:solidFill>
            <a:latin typeface="Trebuchet MS" panose="020B0603020202020204" pitchFamily="34" charset="0"/>
          </a:endParaRPr>
        </a:p>
      </dgm:t>
    </dgm:pt>
    <dgm:pt modelId="{5D97A990-82CF-49C0-941F-75513AB0CC61}">
      <dgm:prSet phldrT="[Text]"/>
      <dgm:spPr>
        <a:solidFill>
          <a:schemeClr val="tx2">
            <a:lumMod val="90000"/>
          </a:schemeClr>
        </a:solidFill>
      </dgm:spPr>
      <dgm:t>
        <a:bodyPr/>
        <a:lstStyle/>
        <a:p>
          <a:r>
            <a:rPr lang="en-IN">
              <a:latin typeface="Trebuchet MS" panose="020B0603020202020204" pitchFamily="34" charset="0"/>
            </a:rPr>
            <a:t>New sub </a:t>
          </a:r>
          <a:r>
            <a:rPr lang="en-US">
              <a:latin typeface="Trebuchet MS" panose="020B0603020202020204" pitchFamily="34" charset="0"/>
            </a:rPr>
            <a:t>clause (b) and (c) inserted which requires reporting on adequacy of terms and conditions regarding Investments made, securities given, guarantees provided and advances given in nature of loan.</a:t>
          </a:r>
          <a:endParaRPr lang="en-IN" dirty="0">
            <a:latin typeface="Trebuchet MS" panose="020B0603020202020204" pitchFamily="34" charset="0"/>
          </a:endParaRPr>
        </a:p>
      </dgm:t>
    </dgm:pt>
    <dgm:pt modelId="{5208FA4D-C656-4380-90AF-442593D76C07}" type="parTrans" cxnId="{099E4FC6-570C-41AB-9A77-7879CC903E65}">
      <dgm:prSet/>
      <dgm:spPr/>
      <dgm:t>
        <a:bodyPr/>
        <a:lstStyle/>
        <a:p>
          <a:endParaRPr lang="en-IN">
            <a:solidFill>
              <a:schemeClr val="tx1"/>
            </a:solidFill>
            <a:latin typeface="Trebuchet MS" panose="020B0603020202020204" pitchFamily="34" charset="0"/>
          </a:endParaRPr>
        </a:p>
      </dgm:t>
    </dgm:pt>
    <dgm:pt modelId="{17EC18A0-5087-43BA-B8D9-2C4BA57801CB}" type="sibTrans" cxnId="{099E4FC6-570C-41AB-9A77-7879CC903E65}">
      <dgm:prSet/>
      <dgm:spPr/>
      <dgm:t>
        <a:bodyPr/>
        <a:lstStyle/>
        <a:p>
          <a:endParaRPr lang="en-IN">
            <a:solidFill>
              <a:schemeClr val="tx1"/>
            </a:solidFill>
            <a:latin typeface="Trebuchet MS" panose="020B0603020202020204" pitchFamily="34" charset="0"/>
          </a:endParaRPr>
        </a:p>
      </dgm:t>
    </dgm:pt>
    <dgm:pt modelId="{C2DB7096-191A-40C0-BF63-E3622390893B}">
      <dgm:prSet phldrT="[Text]"/>
      <dgm:spPr>
        <a:solidFill>
          <a:schemeClr val="tx2">
            <a:lumMod val="90000"/>
          </a:schemeClr>
        </a:solidFill>
      </dgm:spPr>
      <dgm:t>
        <a:bodyPr/>
        <a:lstStyle/>
        <a:p>
          <a:r>
            <a:rPr lang="en-US" dirty="0">
              <a:latin typeface="Trebuchet MS" panose="020B0603020202020204" pitchFamily="34" charset="0"/>
            </a:rPr>
            <a:t>Additional reporting in terms of Amount of loans or advance in nature of loan granted / guarantees and securities provided </a:t>
          </a:r>
          <a:r>
            <a:rPr lang="en-US" dirty="0">
              <a:solidFill>
                <a:srgbClr val="FF0000"/>
              </a:solidFill>
              <a:latin typeface="Trebuchet MS" panose="020B0603020202020204" pitchFamily="34" charset="0"/>
            </a:rPr>
            <a:t>to group entities </a:t>
          </a:r>
          <a:r>
            <a:rPr lang="en-US" dirty="0">
              <a:latin typeface="Trebuchet MS" panose="020B0603020202020204" pitchFamily="34" charset="0"/>
            </a:rPr>
            <a:t>and </a:t>
          </a:r>
          <a:r>
            <a:rPr lang="en-US" dirty="0">
              <a:solidFill>
                <a:srgbClr val="FF0000"/>
              </a:solidFill>
              <a:latin typeface="Trebuchet MS" panose="020B0603020202020204" pitchFamily="34" charset="0"/>
            </a:rPr>
            <a:t>to others </a:t>
          </a:r>
          <a:r>
            <a:rPr lang="en-US" dirty="0">
              <a:latin typeface="Trebuchet MS" panose="020B0603020202020204" pitchFamily="34" charset="0"/>
            </a:rPr>
            <a:t>and its balance outstanding as at balance sheet date</a:t>
          </a:r>
          <a:endParaRPr lang="en-IN" dirty="0">
            <a:latin typeface="Trebuchet MS" panose="020B0603020202020204" pitchFamily="34" charset="0"/>
          </a:endParaRPr>
        </a:p>
      </dgm:t>
    </dgm:pt>
    <dgm:pt modelId="{ACE16098-66BE-4081-A176-1A60B474A572}" type="parTrans" cxnId="{64EFB827-78F6-4217-A47E-87E0411016DF}">
      <dgm:prSet/>
      <dgm:spPr/>
      <dgm:t>
        <a:bodyPr/>
        <a:lstStyle/>
        <a:p>
          <a:endParaRPr lang="en-IN">
            <a:solidFill>
              <a:schemeClr val="tx1"/>
            </a:solidFill>
            <a:latin typeface="Trebuchet MS" panose="020B0603020202020204" pitchFamily="34" charset="0"/>
          </a:endParaRPr>
        </a:p>
      </dgm:t>
    </dgm:pt>
    <dgm:pt modelId="{8019ECD5-836E-45F5-AB4C-2C004C2F652A}" type="sibTrans" cxnId="{64EFB827-78F6-4217-A47E-87E0411016DF}">
      <dgm:prSet/>
      <dgm:spPr/>
      <dgm:t>
        <a:bodyPr/>
        <a:lstStyle/>
        <a:p>
          <a:endParaRPr lang="en-IN">
            <a:solidFill>
              <a:schemeClr val="tx1"/>
            </a:solidFill>
            <a:latin typeface="Trebuchet MS" panose="020B0603020202020204" pitchFamily="34" charset="0"/>
          </a:endParaRPr>
        </a:p>
      </dgm:t>
    </dgm:pt>
    <dgm:pt modelId="{AC36BEE0-9EA1-49B2-AFBF-A6D36B6B0742}">
      <dgm:prSet phldrT="[Text]"/>
      <dgm:spPr>
        <a:solidFill>
          <a:schemeClr val="tx2">
            <a:lumMod val="90000"/>
          </a:schemeClr>
        </a:solidFill>
      </dgm:spPr>
      <dgm:t>
        <a:bodyPr/>
        <a:lstStyle/>
        <a:p>
          <a:r>
            <a:rPr lang="en-US" dirty="0">
              <a:latin typeface="Trebuchet MS" panose="020B0603020202020204" pitchFamily="34" charset="0"/>
            </a:rPr>
            <a:t>Additional reporting for any loan or advance in the nature of loan granted </a:t>
          </a:r>
          <a:r>
            <a:rPr lang="en-US" dirty="0">
              <a:solidFill>
                <a:srgbClr val="FF0000"/>
              </a:solidFill>
              <a:latin typeface="Trebuchet MS" panose="020B0603020202020204" pitchFamily="34" charset="0"/>
            </a:rPr>
            <a:t>either repayable on demand </a:t>
          </a:r>
          <a:r>
            <a:rPr lang="en-US" dirty="0">
              <a:latin typeface="Trebuchet MS" panose="020B0603020202020204" pitchFamily="34" charset="0"/>
            </a:rPr>
            <a:t>or </a:t>
          </a:r>
          <a:r>
            <a:rPr lang="en-US" dirty="0">
              <a:solidFill>
                <a:srgbClr val="FF0000"/>
              </a:solidFill>
              <a:latin typeface="Trebuchet MS" panose="020B0603020202020204" pitchFamily="34" charset="0"/>
            </a:rPr>
            <a:t>without specifying any terms or period of repayment</a:t>
          </a:r>
          <a:endParaRPr lang="en-IN" dirty="0">
            <a:solidFill>
              <a:srgbClr val="FF0000"/>
            </a:solidFill>
            <a:latin typeface="Trebuchet MS" panose="020B0603020202020204" pitchFamily="34" charset="0"/>
          </a:endParaRPr>
        </a:p>
      </dgm:t>
    </dgm:pt>
    <dgm:pt modelId="{4D59B2ED-9A96-4071-8AF2-6786720524A4}" type="parTrans" cxnId="{0C045E95-0CD1-4934-9A35-9A837E9956E1}">
      <dgm:prSet/>
      <dgm:spPr/>
      <dgm:t>
        <a:bodyPr/>
        <a:lstStyle/>
        <a:p>
          <a:endParaRPr lang="en-IN">
            <a:solidFill>
              <a:schemeClr val="tx1"/>
            </a:solidFill>
            <a:latin typeface="Trebuchet MS" panose="020B0603020202020204" pitchFamily="34" charset="0"/>
          </a:endParaRPr>
        </a:p>
      </dgm:t>
    </dgm:pt>
    <dgm:pt modelId="{020E9084-7336-4919-BBBE-2088FE9DB8A9}" type="sibTrans" cxnId="{0C045E95-0CD1-4934-9A35-9A837E9956E1}">
      <dgm:prSet/>
      <dgm:spPr/>
      <dgm:t>
        <a:bodyPr/>
        <a:lstStyle/>
        <a:p>
          <a:endParaRPr lang="en-IN">
            <a:solidFill>
              <a:schemeClr val="tx1"/>
            </a:solidFill>
            <a:latin typeface="Trebuchet MS" panose="020B0603020202020204" pitchFamily="34" charset="0"/>
          </a:endParaRPr>
        </a:p>
      </dgm:t>
    </dgm:pt>
    <dgm:pt modelId="{B4A3455E-5E9F-4FA6-8995-E02BB9022402}">
      <dgm:prSet phldrT="[Text]"/>
      <dgm:spPr>
        <a:solidFill>
          <a:schemeClr val="tx2">
            <a:lumMod val="90000"/>
          </a:schemeClr>
        </a:solidFill>
      </dgm:spPr>
      <dgm:t>
        <a:bodyPr/>
        <a:lstStyle/>
        <a:p>
          <a:r>
            <a:rPr lang="en-US" dirty="0">
              <a:latin typeface="Trebuchet MS" panose="020B0603020202020204" pitchFamily="34" charset="0"/>
            </a:rPr>
            <a:t>Additional reporting for any loan or advance in the nature of </a:t>
          </a:r>
          <a:r>
            <a:rPr lang="en-US" dirty="0">
              <a:solidFill>
                <a:srgbClr val="FF0000"/>
              </a:solidFill>
              <a:latin typeface="Trebuchet MS" panose="020B0603020202020204" pitchFamily="34" charset="0"/>
            </a:rPr>
            <a:t>loan renewed or extended </a:t>
          </a:r>
          <a:r>
            <a:rPr lang="en-US" dirty="0">
              <a:latin typeface="Trebuchet MS" panose="020B0603020202020204" pitchFamily="34" charset="0"/>
            </a:rPr>
            <a:t>or </a:t>
          </a:r>
          <a:r>
            <a:rPr lang="en-US" dirty="0">
              <a:solidFill>
                <a:srgbClr val="FF0000"/>
              </a:solidFill>
              <a:latin typeface="Trebuchet MS" panose="020B0603020202020204" pitchFamily="34" charset="0"/>
            </a:rPr>
            <a:t>fresh loans granted to settle the </a:t>
          </a:r>
          <a:r>
            <a:rPr lang="en-US" dirty="0" err="1">
              <a:solidFill>
                <a:srgbClr val="FF0000"/>
              </a:solidFill>
              <a:latin typeface="Trebuchet MS" panose="020B0603020202020204" pitchFamily="34" charset="0"/>
            </a:rPr>
            <a:t>overdues</a:t>
          </a:r>
          <a:r>
            <a:rPr lang="en-US" dirty="0">
              <a:solidFill>
                <a:srgbClr val="FF0000"/>
              </a:solidFill>
              <a:latin typeface="Trebuchet MS" panose="020B0603020202020204" pitchFamily="34" charset="0"/>
            </a:rPr>
            <a:t> of existing loans</a:t>
          </a:r>
          <a:endParaRPr lang="en-IN" dirty="0">
            <a:solidFill>
              <a:srgbClr val="FF0000"/>
            </a:solidFill>
            <a:latin typeface="Trebuchet MS" panose="020B0603020202020204" pitchFamily="34" charset="0"/>
          </a:endParaRPr>
        </a:p>
      </dgm:t>
    </dgm:pt>
    <dgm:pt modelId="{560C104C-F26B-4821-837B-8C14FADE6207}" type="sibTrans" cxnId="{D9DAB716-CBFD-4EC6-9A97-B6519EE3BE60}">
      <dgm:prSet/>
      <dgm:spPr/>
      <dgm:t>
        <a:bodyPr/>
        <a:lstStyle/>
        <a:p>
          <a:endParaRPr lang="en-IN">
            <a:solidFill>
              <a:schemeClr val="tx1"/>
            </a:solidFill>
            <a:latin typeface="Trebuchet MS" panose="020B0603020202020204" pitchFamily="34" charset="0"/>
          </a:endParaRPr>
        </a:p>
      </dgm:t>
    </dgm:pt>
    <dgm:pt modelId="{1A4762A0-24E3-4BA9-8384-046400FCC6BE}" type="parTrans" cxnId="{D9DAB716-CBFD-4EC6-9A97-B6519EE3BE60}">
      <dgm:prSet/>
      <dgm:spPr/>
      <dgm:t>
        <a:bodyPr/>
        <a:lstStyle/>
        <a:p>
          <a:endParaRPr lang="en-IN">
            <a:solidFill>
              <a:schemeClr val="tx1"/>
            </a:solidFill>
            <a:latin typeface="Trebuchet MS" panose="020B0603020202020204" pitchFamily="34" charset="0"/>
          </a:endParaRPr>
        </a:p>
      </dgm:t>
    </dgm:pt>
    <dgm:pt modelId="{14E30B6A-DCAE-426A-8AED-31C7BC06DCCD}" type="pres">
      <dgm:prSet presAssocID="{05F78C82-DBA1-4AF9-963A-CCCE1A2F72E9}" presName="Name0" presStyleCnt="0">
        <dgm:presLayoutVars>
          <dgm:dir/>
          <dgm:resizeHandles val="exact"/>
        </dgm:presLayoutVars>
      </dgm:prSet>
      <dgm:spPr/>
    </dgm:pt>
    <dgm:pt modelId="{A9290FA1-1057-4B0E-95B1-F2FED1BACC9D}" type="pres">
      <dgm:prSet presAssocID="{3A52EA7F-EDF7-4D66-8118-C05B44A9EE27}" presName="node" presStyleLbl="node1" presStyleIdx="0" presStyleCnt="5">
        <dgm:presLayoutVars>
          <dgm:bulletEnabled val="1"/>
        </dgm:presLayoutVars>
      </dgm:prSet>
      <dgm:spPr/>
    </dgm:pt>
    <dgm:pt modelId="{51DBB744-FF4E-4E12-950F-6B62DEA81405}" type="pres">
      <dgm:prSet presAssocID="{ADD00428-52E5-4707-AC1F-0A822D0514E7}" presName="sibTrans" presStyleCnt="0"/>
      <dgm:spPr/>
    </dgm:pt>
    <dgm:pt modelId="{00296807-B311-45BF-9EC2-D1A86AB831A5}" type="pres">
      <dgm:prSet presAssocID="{5D97A990-82CF-49C0-941F-75513AB0CC61}" presName="node" presStyleLbl="node1" presStyleIdx="1" presStyleCnt="5">
        <dgm:presLayoutVars>
          <dgm:bulletEnabled val="1"/>
        </dgm:presLayoutVars>
      </dgm:prSet>
      <dgm:spPr/>
    </dgm:pt>
    <dgm:pt modelId="{80D32AF3-F0EF-456B-A23C-43577FF38392}" type="pres">
      <dgm:prSet presAssocID="{17EC18A0-5087-43BA-B8D9-2C4BA57801CB}" presName="sibTrans" presStyleCnt="0"/>
      <dgm:spPr/>
    </dgm:pt>
    <dgm:pt modelId="{54AABE0D-52B0-4EB2-8847-97AF73753015}" type="pres">
      <dgm:prSet presAssocID="{C2DB7096-191A-40C0-BF63-E3622390893B}" presName="node" presStyleLbl="node1" presStyleIdx="2" presStyleCnt="5">
        <dgm:presLayoutVars>
          <dgm:bulletEnabled val="1"/>
        </dgm:presLayoutVars>
      </dgm:prSet>
      <dgm:spPr/>
    </dgm:pt>
    <dgm:pt modelId="{FF660EC0-2D36-47A0-A278-C0BAB1826CD6}" type="pres">
      <dgm:prSet presAssocID="{8019ECD5-836E-45F5-AB4C-2C004C2F652A}" presName="sibTrans" presStyleCnt="0"/>
      <dgm:spPr/>
    </dgm:pt>
    <dgm:pt modelId="{44C48BA4-58E2-4D32-B461-C0D0FA1B8E7D}" type="pres">
      <dgm:prSet presAssocID="{B4A3455E-5E9F-4FA6-8995-E02BB9022402}" presName="node" presStyleLbl="node1" presStyleIdx="3" presStyleCnt="5">
        <dgm:presLayoutVars>
          <dgm:bulletEnabled val="1"/>
        </dgm:presLayoutVars>
      </dgm:prSet>
      <dgm:spPr/>
    </dgm:pt>
    <dgm:pt modelId="{B9EE8B5E-BEED-4509-B409-D894D06CE836}" type="pres">
      <dgm:prSet presAssocID="{560C104C-F26B-4821-837B-8C14FADE6207}" presName="sibTrans" presStyleCnt="0"/>
      <dgm:spPr/>
    </dgm:pt>
    <dgm:pt modelId="{730675AF-1BAE-4EC6-B4FC-D324E13359C4}" type="pres">
      <dgm:prSet presAssocID="{AC36BEE0-9EA1-49B2-AFBF-A6D36B6B0742}" presName="node" presStyleLbl="node1" presStyleIdx="4" presStyleCnt="5">
        <dgm:presLayoutVars>
          <dgm:bulletEnabled val="1"/>
        </dgm:presLayoutVars>
      </dgm:prSet>
      <dgm:spPr/>
    </dgm:pt>
  </dgm:ptLst>
  <dgm:cxnLst>
    <dgm:cxn modelId="{D9DAB716-CBFD-4EC6-9A97-B6519EE3BE60}" srcId="{05F78C82-DBA1-4AF9-963A-CCCE1A2F72E9}" destId="{B4A3455E-5E9F-4FA6-8995-E02BB9022402}" srcOrd="3" destOrd="0" parTransId="{1A4762A0-24E3-4BA9-8384-046400FCC6BE}" sibTransId="{560C104C-F26B-4821-837B-8C14FADE6207}"/>
    <dgm:cxn modelId="{64EFB827-78F6-4217-A47E-87E0411016DF}" srcId="{05F78C82-DBA1-4AF9-963A-CCCE1A2F72E9}" destId="{C2DB7096-191A-40C0-BF63-E3622390893B}" srcOrd="2" destOrd="0" parTransId="{ACE16098-66BE-4081-A176-1A60B474A572}" sibTransId="{8019ECD5-836E-45F5-AB4C-2C004C2F652A}"/>
    <dgm:cxn modelId="{0BFE1B44-1118-47A3-B713-96D147118488}" type="presOf" srcId="{AC36BEE0-9EA1-49B2-AFBF-A6D36B6B0742}" destId="{730675AF-1BAE-4EC6-B4FC-D324E13359C4}" srcOrd="0" destOrd="0" presId="urn:microsoft.com/office/officeart/2005/8/layout/hList6"/>
    <dgm:cxn modelId="{E90E6D54-11C8-4F5D-9786-9D4C6B4C45FF}" type="presOf" srcId="{5D97A990-82CF-49C0-941F-75513AB0CC61}" destId="{00296807-B311-45BF-9EC2-D1A86AB831A5}" srcOrd="0" destOrd="0" presId="urn:microsoft.com/office/officeart/2005/8/layout/hList6"/>
    <dgm:cxn modelId="{130E3D55-5711-4470-89DA-E01D21F8F532}" type="presOf" srcId="{3A52EA7F-EDF7-4D66-8118-C05B44A9EE27}" destId="{A9290FA1-1057-4B0E-95B1-F2FED1BACC9D}" srcOrd="0" destOrd="0" presId="urn:microsoft.com/office/officeart/2005/8/layout/hList6"/>
    <dgm:cxn modelId="{9BAF4B92-8AF2-4103-BF6A-8A975505CA21}" type="presOf" srcId="{B4A3455E-5E9F-4FA6-8995-E02BB9022402}" destId="{44C48BA4-58E2-4D32-B461-C0D0FA1B8E7D}" srcOrd="0" destOrd="0" presId="urn:microsoft.com/office/officeart/2005/8/layout/hList6"/>
    <dgm:cxn modelId="{E418D892-9FE8-4749-98DC-7D2A4B2CAF18}" srcId="{05F78C82-DBA1-4AF9-963A-CCCE1A2F72E9}" destId="{3A52EA7F-EDF7-4D66-8118-C05B44A9EE27}" srcOrd="0" destOrd="0" parTransId="{72A184F8-0CFF-4839-A99D-9D3E64429F88}" sibTransId="{ADD00428-52E5-4707-AC1F-0A822D0514E7}"/>
    <dgm:cxn modelId="{0C045E95-0CD1-4934-9A35-9A837E9956E1}" srcId="{05F78C82-DBA1-4AF9-963A-CCCE1A2F72E9}" destId="{AC36BEE0-9EA1-49B2-AFBF-A6D36B6B0742}" srcOrd="4" destOrd="0" parTransId="{4D59B2ED-9A96-4071-8AF2-6786720524A4}" sibTransId="{020E9084-7336-4919-BBBE-2088FE9DB8A9}"/>
    <dgm:cxn modelId="{099E4FC6-570C-41AB-9A77-7879CC903E65}" srcId="{05F78C82-DBA1-4AF9-963A-CCCE1A2F72E9}" destId="{5D97A990-82CF-49C0-941F-75513AB0CC61}" srcOrd="1" destOrd="0" parTransId="{5208FA4D-C656-4380-90AF-442593D76C07}" sibTransId="{17EC18A0-5087-43BA-B8D9-2C4BA57801CB}"/>
    <dgm:cxn modelId="{D49A2ACD-5472-40EE-9E40-81E2DCB9D0FB}" type="presOf" srcId="{05F78C82-DBA1-4AF9-963A-CCCE1A2F72E9}" destId="{14E30B6A-DCAE-426A-8AED-31C7BC06DCCD}" srcOrd="0" destOrd="0" presId="urn:microsoft.com/office/officeart/2005/8/layout/hList6"/>
    <dgm:cxn modelId="{6F627EF6-FDAA-4BC0-A55D-F136D2F53C52}" type="presOf" srcId="{C2DB7096-191A-40C0-BF63-E3622390893B}" destId="{54AABE0D-52B0-4EB2-8847-97AF73753015}" srcOrd="0" destOrd="0" presId="urn:microsoft.com/office/officeart/2005/8/layout/hList6"/>
    <dgm:cxn modelId="{BB91989D-FC6D-4653-9B25-C68712A11981}" type="presParOf" srcId="{14E30B6A-DCAE-426A-8AED-31C7BC06DCCD}" destId="{A9290FA1-1057-4B0E-95B1-F2FED1BACC9D}" srcOrd="0" destOrd="0" presId="urn:microsoft.com/office/officeart/2005/8/layout/hList6"/>
    <dgm:cxn modelId="{81F36812-B68A-4217-BA74-C7917CBE2E8A}" type="presParOf" srcId="{14E30B6A-DCAE-426A-8AED-31C7BC06DCCD}" destId="{51DBB744-FF4E-4E12-950F-6B62DEA81405}" srcOrd="1" destOrd="0" presId="urn:microsoft.com/office/officeart/2005/8/layout/hList6"/>
    <dgm:cxn modelId="{AF9E6A42-D8B7-4E73-8EBF-8C90AE23E75B}" type="presParOf" srcId="{14E30B6A-DCAE-426A-8AED-31C7BC06DCCD}" destId="{00296807-B311-45BF-9EC2-D1A86AB831A5}" srcOrd="2" destOrd="0" presId="urn:microsoft.com/office/officeart/2005/8/layout/hList6"/>
    <dgm:cxn modelId="{E0F950E6-A440-4D22-B1FB-DE120583B08F}" type="presParOf" srcId="{14E30B6A-DCAE-426A-8AED-31C7BC06DCCD}" destId="{80D32AF3-F0EF-456B-A23C-43577FF38392}" srcOrd="3" destOrd="0" presId="urn:microsoft.com/office/officeart/2005/8/layout/hList6"/>
    <dgm:cxn modelId="{D8D5952A-0EDC-4F79-8EA4-71A6A15148C0}" type="presParOf" srcId="{14E30B6A-DCAE-426A-8AED-31C7BC06DCCD}" destId="{54AABE0D-52B0-4EB2-8847-97AF73753015}" srcOrd="4" destOrd="0" presId="urn:microsoft.com/office/officeart/2005/8/layout/hList6"/>
    <dgm:cxn modelId="{C0AD3D48-2949-44ED-B046-0405E11E1E91}" type="presParOf" srcId="{14E30B6A-DCAE-426A-8AED-31C7BC06DCCD}" destId="{FF660EC0-2D36-47A0-A278-C0BAB1826CD6}" srcOrd="5" destOrd="0" presId="urn:microsoft.com/office/officeart/2005/8/layout/hList6"/>
    <dgm:cxn modelId="{A26ABF1F-4AC4-4D3F-A24F-4657BEDCD3EE}" type="presParOf" srcId="{14E30B6A-DCAE-426A-8AED-31C7BC06DCCD}" destId="{44C48BA4-58E2-4D32-B461-C0D0FA1B8E7D}" srcOrd="6" destOrd="0" presId="urn:microsoft.com/office/officeart/2005/8/layout/hList6"/>
    <dgm:cxn modelId="{817768A7-F102-4B12-BD9E-FA964D9530BB}" type="presParOf" srcId="{14E30B6A-DCAE-426A-8AED-31C7BC06DCCD}" destId="{B9EE8B5E-BEED-4509-B409-D894D06CE836}" srcOrd="7" destOrd="0" presId="urn:microsoft.com/office/officeart/2005/8/layout/hList6"/>
    <dgm:cxn modelId="{2F7D32E0-4D35-4A8B-8496-EC9307F60D46}" type="presParOf" srcId="{14E30B6A-DCAE-426A-8AED-31C7BC06DCCD}" destId="{730675AF-1BAE-4EC6-B4FC-D324E13359C4}" srcOrd="8" destOrd="0" presId="urn:microsoft.com/office/officeart/2005/8/layout/hList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F8023C-7245-4725-8ED0-E29C387D34EE}">
      <dsp:nvSpPr>
        <dsp:cNvPr id="0" name=""/>
        <dsp:cNvSpPr/>
      </dsp:nvSpPr>
      <dsp:spPr>
        <a:xfrm>
          <a:off x="0" y="0"/>
          <a:ext cx="7390129" cy="838200"/>
        </a:xfrm>
        <a:prstGeom prst="roundRect">
          <a:avLst>
            <a:gd name="adj" fmla="val 10000"/>
          </a:avLst>
        </a:prstGeom>
        <a:solidFill>
          <a:schemeClr val="tx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AMENDEDMENTS IN SCHEDULE III OF THE COMPANIES ACT, 2013</a:t>
          </a:r>
        </a:p>
      </dsp:txBody>
      <dsp:txXfrm>
        <a:off x="24550" y="24550"/>
        <a:ext cx="6414818" cy="789100"/>
      </dsp:txXfrm>
    </dsp:sp>
    <dsp:sp modelId="{67788C69-B239-48D0-ABE2-D2F7D69BE3FC}">
      <dsp:nvSpPr>
        <dsp:cNvPr id="0" name=""/>
        <dsp:cNvSpPr/>
      </dsp:nvSpPr>
      <dsp:spPr>
        <a:xfrm>
          <a:off x="618923" y="990600"/>
          <a:ext cx="7390129" cy="838200"/>
        </a:xfrm>
        <a:prstGeom prst="roundRect">
          <a:avLst>
            <a:gd name="adj" fmla="val 10000"/>
          </a:avLst>
        </a:prstGeom>
        <a:solidFill>
          <a:schemeClr val="tx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CARO [COMPANIES (AUDIT REPORT) ORDER, 2020]</a:t>
          </a:r>
        </a:p>
      </dsp:txBody>
      <dsp:txXfrm>
        <a:off x="643473" y="1015150"/>
        <a:ext cx="6177276" cy="789099"/>
      </dsp:txXfrm>
    </dsp:sp>
    <dsp:sp modelId="{5C9D348E-1914-4CE7-897D-8B1953A91AD8}">
      <dsp:nvSpPr>
        <dsp:cNvPr id="0" name=""/>
        <dsp:cNvSpPr/>
      </dsp:nvSpPr>
      <dsp:spPr>
        <a:xfrm>
          <a:off x="1228609" y="1981200"/>
          <a:ext cx="7390129" cy="838200"/>
        </a:xfrm>
        <a:prstGeom prst="roundRect">
          <a:avLst>
            <a:gd name="adj" fmla="val 10000"/>
          </a:avLst>
        </a:prstGeom>
        <a:solidFill>
          <a:schemeClr val="tx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AUDIT REPORT CHANGES</a:t>
          </a:r>
        </a:p>
      </dsp:txBody>
      <dsp:txXfrm>
        <a:off x="1253159" y="2005750"/>
        <a:ext cx="6186513" cy="789099"/>
      </dsp:txXfrm>
    </dsp:sp>
    <dsp:sp modelId="{8676FAAC-1787-4015-9B4D-090D487DDC97}">
      <dsp:nvSpPr>
        <dsp:cNvPr id="0" name=""/>
        <dsp:cNvSpPr/>
      </dsp:nvSpPr>
      <dsp:spPr>
        <a:xfrm>
          <a:off x="1847532" y="2971800"/>
          <a:ext cx="7390129" cy="838200"/>
        </a:xfrm>
        <a:prstGeom prst="roundRect">
          <a:avLst>
            <a:gd name="adj" fmla="val 10000"/>
          </a:avLst>
        </a:prstGeom>
        <a:solidFill>
          <a:schemeClr val="tx1">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AUDIT TRAIL</a:t>
          </a:r>
        </a:p>
      </dsp:txBody>
      <dsp:txXfrm>
        <a:off x="1872082" y="2996350"/>
        <a:ext cx="6177276" cy="789099"/>
      </dsp:txXfrm>
    </dsp:sp>
    <dsp:sp modelId="{4DF1B374-5FD7-4CD1-9268-F8D07092271B}">
      <dsp:nvSpPr>
        <dsp:cNvPr id="0" name=""/>
        <dsp:cNvSpPr/>
      </dsp:nvSpPr>
      <dsp:spPr>
        <a:xfrm>
          <a:off x="6845299" y="641985"/>
          <a:ext cx="544830" cy="544830"/>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6967886" y="641985"/>
        <a:ext cx="299656" cy="409985"/>
      </dsp:txXfrm>
    </dsp:sp>
    <dsp:sp modelId="{EF271813-F87B-450E-ADBE-0A37666CDA35}">
      <dsp:nvSpPr>
        <dsp:cNvPr id="0" name=""/>
        <dsp:cNvSpPr/>
      </dsp:nvSpPr>
      <dsp:spPr>
        <a:xfrm>
          <a:off x="7464222" y="1632584"/>
          <a:ext cx="544830" cy="544830"/>
        </a:xfrm>
        <a:prstGeom prst="downArrow">
          <a:avLst>
            <a:gd name="adj1" fmla="val 55000"/>
            <a:gd name="adj2" fmla="val 45000"/>
          </a:avLst>
        </a:prstGeom>
        <a:solidFill>
          <a:schemeClr val="accent2">
            <a:tint val="40000"/>
            <a:alpha val="90000"/>
            <a:hueOff val="-915057"/>
            <a:satOff val="-3101"/>
            <a:lumOff val="-604"/>
            <a:alphaOff val="0"/>
          </a:schemeClr>
        </a:solidFill>
        <a:ln w="12700" cap="flat" cmpd="sng" algn="ctr">
          <a:solidFill>
            <a:schemeClr val="accent2">
              <a:tint val="40000"/>
              <a:alpha val="90000"/>
              <a:hueOff val="-915057"/>
              <a:satOff val="-3101"/>
              <a:lumOff val="-60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7586809" y="1632584"/>
        <a:ext cx="299656" cy="409985"/>
      </dsp:txXfrm>
    </dsp:sp>
    <dsp:sp modelId="{4DC79CFC-A7D7-42CF-A5C5-BB692C65B51A}">
      <dsp:nvSpPr>
        <dsp:cNvPr id="0" name=""/>
        <dsp:cNvSpPr/>
      </dsp:nvSpPr>
      <dsp:spPr>
        <a:xfrm>
          <a:off x="8073908" y="2623185"/>
          <a:ext cx="544830" cy="544830"/>
        </a:xfrm>
        <a:prstGeom prst="downArrow">
          <a:avLst>
            <a:gd name="adj1" fmla="val 55000"/>
            <a:gd name="adj2" fmla="val 45000"/>
          </a:avLst>
        </a:prstGeom>
        <a:solidFill>
          <a:schemeClr val="accent2">
            <a:tint val="40000"/>
            <a:alpha val="90000"/>
            <a:hueOff val="-1830114"/>
            <a:satOff val="-6201"/>
            <a:lumOff val="-1209"/>
            <a:alphaOff val="0"/>
          </a:schemeClr>
        </a:solidFill>
        <a:ln w="12700" cap="flat" cmpd="sng" algn="ctr">
          <a:solidFill>
            <a:schemeClr val="accent2">
              <a:tint val="40000"/>
              <a:alpha val="90000"/>
              <a:hueOff val="-1830114"/>
              <a:satOff val="-6201"/>
              <a:lumOff val="-120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marL="0" lvl="0" indent="0" algn="ctr" defTabSz="1111250">
            <a:lnSpc>
              <a:spcPct val="90000"/>
            </a:lnSpc>
            <a:spcBef>
              <a:spcPct val="0"/>
            </a:spcBef>
            <a:spcAft>
              <a:spcPct val="35000"/>
            </a:spcAft>
            <a:buNone/>
          </a:pPr>
          <a:endParaRPr lang="en-US" sz="2500" kern="1200"/>
        </a:p>
      </dsp:txBody>
      <dsp:txXfrm>
        <a:off x="8196495" y="2623185"/>
        <a:ext cx="299656" cy="4099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705CA7-B6E9-4D05-8A92-7D038B8141BC}">
      <dsp:nvSpPr>
        <dsp:cNvPr id="0" name=""/>
        <dsp:cNvSpPr/>
      </dsp:nvSpPr>
      <dsp:spPr>
        <a:xfrm>
          <a:off x="-4840637" y="-742075"/>
          <a:ext cx="5767147" cy="5767147"/>
        </a:xfrm>
        <a:prstGeom prst="blockArc">
          <a:avLst>
            <a:gd name="adj1" fmla="val 18900000"/>
            <a:gd name="adj2" fmla="val 2700000"/>
            <a:gd name="adj3" fmla="val 375"/>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9883820-7440-457B-A9CF-E1B71BF51902}">
      <dsp:nvSpPr>
        <dsp:cNvPr id="0" name=""/>
        <dsp:cNvSpPr/>
      </dsp:nvSpPr>
      <dsp:spPr>
        <a:xfrm>
          <a:off x="300452" y="194705"/>
          <a:ext cx="7770369" cy="389238"/>
        </a:xfrm>
        <a:prstGeom prst="rect">
          <a:avLst/>
        </a:prstGeom>
        <a:solidFill>
          <a:schemeClr val="bg2"/>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8958"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tx1"/>
              </a:solidFill>
              <a:latin typeface="Trebuchet MS" panose="020B0603020202020204" pitchFamily="34" charset="0"/>
            </a:rPr>
            <a:t>Recent spike in instances of frauds getting reported.</a:t>
          </a:r>
          <a:endParaRPr lang="en-IN" sz="1400" kern="1200" dirty="0">
            <a:solidFill>
              <a:schemeClr val="tx1"/>
            </a:solidFill>
            <a:latin typeface="Trebuchet MS" panose="020B0603020202020204" pitchFamily="34" charset="0"/>
          </a:endParaRPr>
        </a:p>
      </dsp:txBody>
      <dsp:txXfrm>
        <a:off x="300452" y="194705"/>
        <a:ext cx="7770369" cy="389238"/>
      </dsp:txXfrm>
    </dsp:sp>
    <dsp:sp modelId="{73986ABA-ED0C-4771-9111-CE7B0DACE9F6}">
      <dsp:nvSpPr>
        <dsp:cNvPr id="0" name=""/>
        <dsp:cNvSpPr/>
      </dsp:nvSpPr>
      <dsp:spPr>
        <a:xfrm>
          <a:off x="57178" y="146050"/>
          <a:ext cx="486548" cy="486548"/>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1200EAFC-2CFA-4945-8817-605304F67D01}">
      <dsp:nvSpPr>
        <dsp:cNvPr id="0" name=""/>
        <dsp:cNvSpPr/>
      </dsp:nvSpPr>
      <dsp:spPr>
        <a:xfrm>
          <a:off x="652942" y="778905"/>
          <a:ext cx="7417879" cy="389238"/>
        </a:xfrm>
        <a:prstGeom prst="rect">
          <a:avLst/>
        </a:prstGeom>
        <a:solidFill>
          <a:schemeClr val="bg2"/>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8958"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tx1"/>
              </a:solidFill>
              <a:latin typeface="Trebuchet MS" panose="020B0603020202020204" pitchFamily="34" charset="0"/>
            </a:rPr>
            <a:t>Frauds detected include fund diversion, un</a:t>
          </a:r>
          <a:r>
            <a:rPr lang="en-IN" sz="1400" kern="1200" dirty="0">
              <a:solidFill>
                <a:schemeClr val="tx1"/>
              </a:solidFill>
              <a:latin typeface="Trebuchet MS" panose="020B0603020202020204" pitchFamily="34" charset="0"/>
            </a:rPr>
            <a:t>accounted cash, </a:t>
          </a:r>
          <a:r>
            <a:rPr lang="en-US" sz="1400" kern="1200" dirty="0">
              <a:solidFill>
                <a:schemeClr val="tx1"/>
              </a:solidFill>
              <a:latin typeface="Trebuchet MS" panose="020B0603020202020204" pitchFamily="34" charset="0"/>
            </a:rPr>
            <a:t>misappropriation of inventories, siphoning of funds etc.</a:t>
          </a:r>
          <a:endParaRPr lang="en-IN" sz="1400" kern="1200" dirty="0">
            <a:solidFill>
              <a:schemeClr val="tx1"/>
            </a:solidFill>
            <a:latin typeface="Trebuchet MS" panose="020B0603020202020204" pitchFamily="34" charset="0"/>
          </a:endParaRPr>
        </a:p>
      </dsp:txBody>
      <dsp:txXfrm>
        <a:off x="652942" y="778905"/>
        <a:ext cx="7417879" cy="389238"/>
      </dsp:txXfrm>
    </dsp:sp>
    <dsp:sp modelId="{AEA95632-876F-401E-B42C-BBD4887CDC55}">
      <dsp:nvSpPr>
        <dsp:cNvPr id="0" name=""/>
        <dsp:cNvSpPr/>
      </dsp:nvSpPr>
      <dsp:spPr>
        <a:xfrm>
          <a:off x="409668" y="730250"/>
          <a:ext cx="486548" cy="486548"/>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6BF231F0-6DD6-469D-92B9-219C6D2A04A4}">
      <dsp:nvSpPr>
        <dsp:cNvPr id="0" name=""/>
        <dsp:cNvSpPr/>
      </dsp:nvSpPr>
      <dsp:spPr>
        <a:xfrm>
          <a:off x="846106" y="1362678"/>
          <a:ext cx="7224715" cy="389238"/>
        </a:xfrm>
        <a:prstGeom prst="rect">
          <a:avLst/>
        </a:prstGeom>
        <a:solidFill>
          <a:schemeClr val="bg2"/>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8958" tIns="35560" rIns="35560" bIns="35560" numCol="1" spcCol="1270" anchor="ctr" anchorCtr="0">
          <a:noAutofit/>
        </a:bodyPr>
        <a:lstStyle/>
        <a:p>
          <a:pPr marL="0" lvl="0" indent="0" algn="l" defTabSz="622300">
            <a:lnSpc>
              <a:spcPct val="90000"/>
            </a:lnSpc>
            <a:spcBef>
              <a:spcPct val="0"/>
            </a:spcBef>
            <a:spcAft>
              <a:spcPct val="35000"/>
            </a:spcAft>
            <a:buNone/>
          </a:pPr>
          <a:r>
            <a:rPr lang="en-IN" sz="1400" kern="1200" dirty="0">
              <a:solidFill>
                <a:schemeClr val="tx1"/>
              </a:solidFill>
              <a:latin typeface="Trebuchet MS" panose="020B0603020202020204" pitchFamily="34" charset="0"/>
            </a:rPr>
            <a:t>Enhanced expectations of regulators, SEBI, RBI, NFRA, SFIO, </a:t>
          </a:r>
          <a:r>
            <a:rPr lang="en-US" sz="1400" kern="1200" dirty="0">
              <a:solidFill>
                <a:schemeClr val="tx1"/>
              </a:solidFill>
              <a:latin typeface="Trebuchet MS" panose="020B0603020202020204" pitchFamily="34" charset="0"/>
            </a:rPr>
            <a:t>MCA in light of scams</a:t>
          </a:r>
          <a:endParaRPr lang="en-IN" sz="1400" kern="1200" dirty="0">
            <a:solidFill>
              <a:schemeClr val="tx1"/>
            </a:solidFill>
            <a:latin typeface="Trebuchet MS" panose="020B0603020202020204" pitchFamily="34" charset="0"/>
          </a:endParaRPr>
        </a:p>
      </dsp:txBody>
      <dsp:txXfrm>
        <a:off x="846106" y="1362678"/>
        <a:ext cx="7224715" cy="389238"/>
      </dsp:txXfrm>
    </dsp:sp>
    <dsp:sp modelId="{13E12D33-F402-4D9D-9E16-1B8B830D253D}">
      <dsp:nvSpPr>
        <dsp:cNvPr id="0" name=""/>
        <dsp:cNvSpPr/>
      </dsp:nvSpPr>
      <dsp:spPr>
        <a:xfrm>
          <a:off x="602831" y="1314023"/>
          <a:ext cx="486548" cy="486548"/>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9BD23378-6BD3-48A9-BC38-3D1BED6108D1}">
      <dsp:nvSpPr>
        <dsp:cNvPr id="0" name=""/>
        <dsp:cNvSpPr/>
      </dsp:nvSpPr>
      <dsp:spPr>
        <a:xfrm>
          <a:off x="907781" y="1946879"/>
          <a:ext cx="7163040" cy="389238"/>
        </a:xfrm>
        <a:prstGeom prst="rect">
          <a:avLst/>
        </a:prstGeom>
        <a:solidFill>
          <a:schemeClr val="bg2"/>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8958"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tx1"/>
              </a:solidFill>
              <a:latin typeface="Trebuchet MS" panose="020B0603020202020204" pitchFamily="34" charset="0"/>
            </a:rPr>
            <a:t>Accountability, responsibility and reporting by the Statutory Auditor significantly enhanced in CARO 2020</a:t>
          </a:r>
          <a:endParaRPr lang="en-IN" sz="1400" kern="1200" dirty="0">
            <a:solidFill>
              <a:schemeClr val="tx1"/>
            </a:solidFill>
            <a:latin typeface="Trebuchet MS" panose="020B0603020202020204" pitchFamily="34" charset="0"/>
          </a:endParaRPr>
        </a:p>
      </dsp:txBody>
      <dsp:txXfrm>
        <a:off x="907781" y="1946879"/>
        <a:ext cx="7163040" cy="389238"/>
      </dsp:txXfrm>
    </dsp:sp>
    <dsp:sp modelId="{5475C9EF-4A49-43C6-A952-CA750F1B94E8}">
      <dsp:nvSpPr>
        <dsp:cNvPr id="0" name=""/>
        <dsp:cNvSpPr/>
      </dsp:nvSpPr>
      <dsp:spPr>
        <a:xfrm>
          <a:off x="664506" y="1898224"/>
          <a:ext cx="486548" cy="486548"/>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F47D36F3-5796-421E-B0D7-03E47F4EC172}">
      <dsp:nvSpPr>
        <dsp:cNvPr id="0" name=""/>
        <dsp:cNvSpPr/>
      </dsp:nvSpPr>
      <dsp:spPr>
        <a:xfrm>
          <a:off x="846106" y="2531079"/>
          <a:ext cx="7224715" cy="389238"/>
        </a:xfrm>
        <a:prstGeom prst="rect">
          <a:avLst/>
        </a:prstGeom>
        <a:solidFill>
          <a:schemeClr val="bg2"/>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8958"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tx1"/>
              </a:solidFill>
              <a:latin typeface="Trebuchet MS" panose="020B0603020202020204" pitchFamily="34" charset="0"/>
            </a:rPr>
            <a:t>Increased activism/pressure on regulators to demonstrate action taken against deemed guilty BOD, senior management, auditors etc.</a:t>
          </a:r>
          <a:endParaRPr lang="en-IN" sz="1400" kern="1200" dirty="0">
            <a:solidFill>
              <a:schemeClr val="tx1"/>
            </a:solidFill>
            <a:latin typeface="Trebuchet MS" panose="020B0603020202020204" pitchFamily="34" charset="0"/>
          </a:endParaRPr>
        </a:p>
      </dsp:txBody>
      <dsp:txXfrm>
        <a:off x="846106" y="2531079"/>
        <a:ext cx="7224715" cy="389238"/>
      </dsp:txXfrm>
    </dsp:sp>
    <dsp:sp modelId="{8348270C-BEFD-48F8-9E6B-30F7DF84FED6}">
      <dsp:nvSpPr>
        <dsp:cNvPr id="0" name=""/>
        <dsp:cNvSpPr/>
      </dsp:nvSpPr>
      <dsp:spPr>
        <a:xfrm>
          <a:off x="602831" y="2482425"/>
          <a:ext cx="486548" cy="486548"/>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700F0A22-5306-4351-8090-2C1D39AF47D3}">
      <dsp:nvSpPr>
        <dsp:cNvPr id="0" name=""/>
        <dsp:cNvSpPr/>
      </dsp:nvSpPr>
      <dsp:spPr>
        <a:xfrm>
          <a:off x="652942" y="3114852"/>
          <a:ext cx="7417879" cy="389238"/>
        </a:xfrm>
        <a:prstGeom prst="rect">
          <a:avLst/>
        </a:prstGeom>
        <a:solidFill>
          <a:schemeClr val="bg2"/>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8958" tIns="35560" rIns="35560" bIns="3556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tx1"/>
              </a:solidFill>
              <a:latin typeface="Trebuchet MS" panose="020B0603020202020204" pitchFamily="34" charset="0"/>
            </a:rPr>
            <a:t>Detailed reporting requirements in the Auditor’s report to give </a:t>
          </a:r>
          <a:r>
            <a:rPr lang="en-IN" sz="1400" kern="1200" dirty="0">
              <a:solidFill>
                <a:schemeClr val="tx1"/>
              </a:solidFill>
              <a:latin typeface="Trebuchet MS" panose="020B0603020202020204" pitchFamily="34" charset="0"/>
            </a:rPr>
            <a:t>ready information to Regulators</a:t>
          </a:r>
        </a:p>
      </dsp:txBody>
      <dsp:txXfrm>
        <a:off x="652942" y="3114852"/>
        <a:ext cx="7417879" cy="389238"/>
      </dsp:txXfrm>
    </dsp:sp>
    <dsp:sp modelId="{BA518B14-3F78-42A8-AC79-4397CB93F27C}">
      <dsp:nvSpPr>
        <dsp:cNvPr id="0" name=""/>
        <dsp:cNvSpPr/>
      </dsp:nvSpPr>
      <dsp:spPr>
        <a:xfrm>
          <a:off x="409668" y="3066197"/>
          <a:ext cx="486548" cy="486548"/>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 modelId="{F9BB981F-0C5B-4CAF-9F27-DD3116ADD422}">
      <dsp:nvSpPr>
        <dsp:cNvPr id="0" name=""/>
        <dsp:cNvSpPr/>
      </dsp:nvSpPr>
      <dsp:spPr>
        <a:xfrm>
          <a:off x="300452" y="3699053"/>
          <a:ext cx="7770369" cy="389238"/>
        </a:xfrm>
        <a:prstGeom prst="rect">
          <a:avLst/>
        </a:prstGeom>
        <a:solidFill>
          <a:schemeClr val="bg2"/>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8958" tIns="35560" rIns="35560" bIns="35560" numCol="1" spcCol="1270" anchor="ctr" anchorCtr="0">
          <a:noAutofit/>
        </a:bodyPr>
        <a:lstStyle/>
        <a:p>
          <a:pPr marL="0" lvl="0" indent="0" algn="l" defTabSz="622300">
            <a:lnSpc>
              <a:spcPct val="90000"/>
            </a:lnSpc>
            <a:spcBef>
              <a:spcPct val="0"/>
            </a:spcBef>
            <a:spcAft>
              <a:spcPct val="35000"/>
            </a:spcAft>
            <a:buNone/>
          </a:pPr>
          <a:r>
            <a:rPr lang="en-IN" sz="1400" kern="1200" dirty="0">
              <a:solidFill>
                <a:schemeClr val="tx1"/>
              </a:solidFill>
              <a:latin typeface="Trebuchet MS" panose="020B0603020202020204" pitchFamily="34" charset="0"/>
            </a:rPr>
            <a:t>Last minute Auditor Resignations</a:t>
          </a:r>
        </a:p>
      </dsp:txBody>
      <dsp:txXfrm>
        <a:off x="300452" y="3699053"/>
        <a:ext cx="7770369" cy="389238"/>
      </dsp:txXfrm>
    </dsp:sp>
    <dsp:sp modelId="{B5022220-5DE7-48D1-BC41-C7A0533E5E00}">
      <dsp:nvSpPr>
        <dsp:cNvPr id="0" name=""/>
        <dsp:cNvSpPr/>
      </dsp:nvSpPr>
      <dsp:spPr>
        <a:xfrm>
          <a:off x="57178" y="3650398"/>
          <a:ext cx="486548" cy="486548"/>
        </a:xfrm>
        <a:prstGeom prst="ellipse">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90FA1-1057-4B0E-95B1-F2FED1BACC9D}">
      <dsp:nvSpPr>
        <dsp:cNvPr id="0" name=""/>
        <dsp:cNvSpPr/>
      </dsp:nvSpPr>
      <dsp:spPr>
        <a:xfrm rot="16200000">
          <a:off x="-1013059" y="1017823"/>
          <a:ext cx="3707184" cy="1671537"/>
        </a:xfrm>
        <a:prstGeom prst="flowChartManualOperation">
          <a:avLst/>
        </a:prstGeom>
        <a:solidFill>
          <a:schemeClr val="tx2">
            <a:lumMod val="9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0" rIns="76113" bIns="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Trebuchet MS" panose="020B0603020202020204" pitchFamily="34" charset="0"/>
            </a:rPr>
            <a:t>Coverage of reporting has been extended to reporting of Loans given to </a:t>
          </a:r>
          <a:r>
            <a:rPr lang="en-US" sz="1200" kern="1200" dirty="0">
              <a:solidFill>
                <a:srgbClr val="FF0000"/>
              </a:solidFill>
              <a:latin typeface="Trebuchet MS" panose="020B0603020202020204" pitchFamily="34" charset="0"/>
            </a:rPr>
            <a:t>any party </a:t>
          </a:r>
          <a:r>
            <a:rPr lang="en-US" sz="1200" kern="1200" dirty="0">
              <a:latin typeface="Trebuchet MS" panose="020B0603020202020204" pitchFamily="34" charset="0"/>
            </a:rPr>
            <a:t>as against parties covered under </a:t>
          </a:r>
          <a:r>
            <a:rPr lang="en-IN" sz="1200" kern="1200" dirty="0">
              <a:latin typeface="Trebuchet MS" panose="020B0603020202020204" pitchFamily="34" charset="0"/>
            </a:rPr>
            <a:t>section 189</a:t>
          </a:r>
        </a:p>
      </dsp:txBody>
      <dsp:txXfrm rot="5400000">
        <a:off x="4764" y="741437"/>
        <a:ext cx="1671537" cy="2224310"/>
      </dsp:txXfrm>
    </dsp:sp>
    <dsp:sp modelId="{00296807-B311-45BF-9EC2-D1A86AB831A5}">
      <dsp:nvSpPr>
        <dsp:cNvPr id="0" name=""/>
        <dsp:cNvSpPr/>
      </dsp:nvSpPr>
      <dsp:spPr>
        <a:xfrm rot="16200000">
          <a:off x="783843" y="1017823"/>
          <a:ext cx="3707184" cy="1671537"/>
        </a:xfrm>
        <a:prstGeom prst="flowChartManualOperation">
          <a:avLst/>
        </a:prstGeom>
        <a:solidFill>
          <a:schemeClr val="tx2">
            <a:lumMod val="9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0" rIns="76113" bIns="0" numCol="1" spcCol="1270" anchor="ctr" anchorCtr="0">
          <a:noAutofit/>
        </a:bodyPr>
        <a:lstStyle/>
        <a:p>
          <a:pPr marL="0" lvl="0" indent="0" algn="ctr" defTabSz="533400">
            <a:lnSpc>
              <a:spcPct val="90000"/>
            </a:lnSpc>
            <a:spcBef>
              <a:spcPct val="0"/>
            </a:spcBef>
            <a:spcAft>
              <a:spcPct val="35000"/>
            </a:spcAft>
            <a:buNone/>
          </a:pPr>
          <a:r>
            <a:rPr lang="en-IN" sz="1200" kern="1200">
              <a:latin typeface="Trebuchet MS" panose="020B0603020202020204" pitchFamily="34" charset="0"/>
            </a:rPr>
            <a:t>New sub </a:t>
          </a:r>
          <a:r>
            <a:rPr lang="en-US" sz="1200" kern="1200">
              <a:latin typeface="Trebuchet MS" panose="020B0603020202020204" pitchFamily="34" charset="0"/>
            </a:rPr>
            <a:t>clause (b) and (c) inserted which requires reporting on adequacy of terms and conditions regarding Investments made, securities given, guarantees provided and advances given in nature of loan.</a:t>
          </a:r>
          <a:endParaRPr lang="en-IN" sz="1200" kern="1200" dirty="0">
            <a:latin typeface="Trebuchet MS" panose="020B0603020202020204" pitchFamily="34" charset="0"/>
          </a:endParaRPr>
        </a:p>
      </dsp:txBody>
      <dsp:txXfrm rot="5400000">
        <a:off x="1801666" y="741437"/>
        <a:ext cx="1671537" cy="2224310"/>
      </dsp:txXfrm>
    </dsp:sp>
    <dsp:sp modelId="{54AABE0D-52B0-4EB2-8847-97AF73753015}">
      <dsp:nvSpPr>
        <dsp:cNvPr id="0" name=""/>
        <dsp:cNvSpPr/>
      </dsp:nvSpPr>
      <dsp:spPr>
        <a:xfrm rot="16200000">
          <a:off x="2580746" y="1017823"/>
          <a:ext cx="3707184" cy="1671537"/>
        </a:xfrm>
        <a:prstGeom prst="flowChartManualOperation">
          <a:avLst/>
        </a:prstGeom>
        <a:solidFill>
          <a:schemeClr val="tx2">
            <a:lumMod val="9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0" rIns="76113" bIns="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Trebuchet MS" panose="020B0603020202020204" pitchFamily="34" charset="0"/>
            </a:rPr>
            <a:t>Additional reporting in terms of Amount of loans or advance in nature of loan granted / guarantees and securities provided </a:t>
          </a:r>
          <a:r>
            <a:rPr lang="en-US" sz="1200" kern="1200" dirty="0">
              <a:solidFill>
                <a:srgbClr val="FF0000"/>
              </a:solidFill>
              <a:latin typeface="Trebuchet MS" panose="020B0603020202020204" pitchFamily="34" charset="0"/>
            </a:rPr>
            <a:t>to group entities </a:t>
          </a:r>
          <a:r>
            <a:rPr lang="en-US" sz="1200" kern="1200" dirty="0">
              <a:latin typeface="Trebuchet MS" panose="020B0603020202020204" pitchFamily="34" charset="0"/>
            </a:rPr>
            <a:t>and </a:t>
          </a:r>
          <a:r>
            <a:rPr lang="en-US" sz="1200" kern="1200" dirty="0">
              <a:solidFill>
                <a:srgbClr val="FF0000"/>
              </a:solidFill>
              <a:latin typeface="Trebuchet MS" panose="020B0603020202020204" pitchFamily="34" charset="0"/>
            </a:rPr>
            <a:t>to others </a:t>
          </a:r>
          <a:r>
            <a:rPr lang="en-US" sz="1200" kern="1200" dirty="0">
              <a:latin typeface="Trebuchet MS" panose="020B0603020202020204" pitchFamily="34" charset="0"/>
            </a:rPr>
            <a:t>and its balance outstanding as at balance sheet date</a:t>
          </a:r>
          <a:endParaRPr lang="en-IN" sz="1200" kern="1200" dirty="0">
            <a:latin typeface="Trebuchet MS" panose="020B0603020202020204" pitchFamily="34" charset="0"/>
          </a:endParaRPr>
        </a:p>
      </dsp:txBody>
      <dsp:txXfrm rot="5400000">
        <a:off x="3598569" y="741437"/>
        <a:ext cx="1671537" cy="2224310"/>
      </dsp:txXfrm>
    </dsp:sp>
    <dsp:sp modelId="{44C48BA4-58E2-4D32-B461-C0D0FA1B8E7D}">
      <dsp:nvSpPr>
        <dsp:cNvPr id="0" name=""/>
        <dsp:cNvSpPr/>
      </dsp:nvSpPr>
      <dsp:spPr>
        <a:xfrm rot="16200000">
          <a:off x="4377648" y="1017823"/>
          <a:ext cx="3707184" cy="1671537"/>
        </a:xfrm>
        <a:prstGeom prst="flowChartManualOperation">
          <a:avLst/>
        </a:prstGeom>
        <a:solidFill>
          <a:schemeClr val="tx2">
            <a:lumMod val="9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0" rIns="76113" bIns="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Trebuchet MS" panose="020B0603020202020204" pitchFamily="34" charset="0"/>
            </a:rPr>
            <a:t>Additional reporting for any loan or advance in the nature of </a:t>
          </a:r>
          <a:r>
            <a:rPr lang="en-US" sz="1200" kern="1200" dirty="0">
              <a:solidFill>
                <a:srgbClr val="FF0000"/>
              </a:solidFill>
              <a:latin typeface="Trebuchet MS" panose="020B0603020202020204" pitchFamily="34" charset="0"/>
            </a:rPr>
            <a:t>loan renewed or extended </a:t>
          </a:r>
          <a:r>
            <a:rPr lang="en-US" sz="1200" kern="1200" dirty="0">
              <a:latin typeface="Trebuchet MS" panose="020B0603020202020204" pitchFamily="34" charset="0"/>
            </a:rPr>
            <a:t>or </a:t>
          </a:r>
          <a:r>
            <a:rPr lang="en-US" sz="1200" kern="1200" dirty="0">
              <a:solidFill>
                <a:srgbClr val="FF0000"/>
              </a:solidFill>
              <a:latin typeface="Trebuchet MS" panose="020B0603020202020204" pitchFamily="34" charset="0"/>
            </a:rPr>
            <a:t>fresh loans granted to settle the </a:t>
          </a:r>
          <a:r>
            <a:rPr lang="en-US" sz="1200" kern="1200" dirty="0" err="1">
              <a:solidFill>
                <a:srgbClr val="FF0000"/>
              </a:solidFill>
              <a:latin typeface="Trebuchet MS" panose="020B0603020202020204" pitchFamily="34" charset="0"/>
            </a:rPr>
            <a:t>overdues</a:t>
          </a:r>
          <a:r>
            <a:rPr lang="en-US" sz="1200" kern="1200" dirty="0">
              <a:solidFill>
                <a:srgbClr val="FF0000"/>
              </a:solidFill>
              <a:latin typeface="Trebuchet MS" panose="020B0603020202020204" pitchFamily="34" charset="0"/>
            </a:rPr>
            <a:t> of existing loans</a:t>
          </a:r>
          <a:endParaRPr lang="en-IN" sz="1200" kern="1200" dirty="0">
            <a:solidFill>
              <a:srgbClr val="FF0000"/>
            </a:solidFill>
            <a:latin typeface="Trebuchet MS" panose="020B0603020202020204" pitchFamily="34" charset="0"/>
          </a:endParaRPr>
        </a:p>
      </dsp:txBody>
      <dsp:txXfrm rot="5400000">
        <a:off x="5395471" y="741437"/>
        <a:ext cx="1671537" cy="2224310"/>
      </dsp:txXfrm>
    </dsp:sp>
    <dsp:sp modelId="{730675AF-1BAE-4EC6-B4FC-D324E13359C4}">
      <dsp:nvSpPr>
        <dsp:cNvPr id="0" name=""/>
        <dsp:cNvSpPr/>
      </dsp:nvSpPr>
      <dsp:spPr>
        <a:xfrm rot="16200000">
          <a:off x="6174551" y="1017823"/>
          <a:ext cx="3707184" cy="1671537"/>
        </a:xfrm>
        <a:prstGeom prst="flowChartManualOperation">
          <a:avLst/>
        </a:prstGeom>
        <a:solidFill>
          <a:schemeClr val="tx2">
            <a:lumMod val="90000"/>
          </a:scheme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0" rIns="76113" bIns="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Trebuchet MS" panose="020B0603020202020204" pitchFamily="34" charset="0"/>
            </a:rPr>
            <a:t>Additional reporting for any loan or advance in the nature of loan granted </a:t>
          </a:r>
          <a:r>
            <a:rPr lang="en-US" sz="1200" kern="1200" dirty="0">
              <a:solidFill>
                <a:srgbClr val="FF0000"/>
              </a:solidFill>
              <a:latin typeface="Trebuchet MS" panose="020B0603020202020204" pitchFamily="34" charset="0"/>
            </a:rPr>
            <a:t>either repayable on demand </a:t>
          </a:r>
          <a:r>
            <a:rPr lang="en-US" sz="1200" kern="1200" dirty="0">
              <a:latin typeface="Trebuchet MS" panose="020B0603020202020204" pitchFamily="34" charset="0"/>
            </a:rPr>
            <a:t>or </a:t>
          </a:r>
          <a:r>
            <a:rPr lang="en-US" sz="1200" kern="1200" dirty="0">
              <a:solidFill>
                <a:srgbClr val="FF0000"/>
              </a:solidFill>
              <a:latin typeface="Trebuchet MS" panose="020B0603020202020204" pitchFamily="34" charset="0"/>
            </a:rPr>
            <a:t>without specifying any terms or period of repayment</a:t>
          </a:r>
          <a:endParaRPr lang="en-IN" sz="1200" kern="1200" dirty="0">
            <a:solidFill>
              <a:srgbClr val="FF0000"/>
            </a:solidFill>
            <a:latin typeface="Trebuchet MS" panose="020B0603020202020204" pitchFamily="34" charset="0"/>
          </a:endParaRPr>
        </a:p>
      </dsp:txBody>
      <dsp:txXfrm rot="5400000">
        <a:off x="7192374" y="741437"/>
        <a:ext cx="1671537" cy="2224310"/>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161D5C-7946-412F-BF6E-7EB8BB2A768C}" type="datetimeFigureOut">
              <a:rPr lang="en-IN" smtClean="0"/>
              <a:t>02-04-2022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E5E98-3E3A-4972-8FC1-B2C09670A2D8}" type="slidenum">
              <a:rPr lang="en-IN" smtClean="0"/>
              <a:t>‹#›</a:t>
            </a:fld>
            <a:endParaRPr lang="en-IN"/>
          </a:p>
        </p:txBody>
      </p:sp>
    </p:spTree>
    <p:extLst>
      <p:ext uri="{BB962C8B-B14F-4D97-AF65-F5344CB8AC3E}">
        <p14:creationId xmlns:p14="http://schemas.microsoft.com/office/powerpoint/2010/main" val="3027904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Figures to be updated in corresponding previous year</a:t>
            </a:r>
          </a:p>
          <a:p>
            <a:pPr marL="228600" indent="-228600">
              <a:buAutoNum type="arabicPeriod"/>
            </a:pPr>
            <a:r>
              <a:rPr lang="en-US" dirty="0"/>
              <a:t>All changes are applicable on CFS except 3 changes which will be highlighted separately – Title Deeds, ROC charges, Ratios</a:t>
            </a:r>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4</a:t>
            </a:fld>
            <a:endParaRPr lang="en-IN"/>
          </a:p>
        </p:txBody>
      </p:sp>
    </p:spTree>
    <p:extLst>
      <p:ext uri="{BB962C8B-B14F-4D97-AF65-F5344CB8AC3E}">
        <p14:creationId xmlns:p14="http://schemas.microsoft.com/office/powerpoint/2010/main" val="128255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Grant or Donation – Examples of CSR as Grant and Administration Charges as Donation (As Section 8 companies are implementing agencies)</a:t>
            </a:r>
          </a:p>
          <a:p>
            <a:r>
              <a:rPr lang="en-IN" dirty="0"/>
              <a:t>Undisclosed Income:</a:t>
            </a:r>
          </a:p>
          <a:p>
            <a:r>
              <a:rPr lang="en-IN" dirty="0"/>
              <a:t>- Company voluntarily added the income in ITR</a:t>
            </a:r>
          </a:p>
          <a:p>
            <a:pPr marL="171450" indent="-171450">
              <a:buFontTx/>
              <a:buChar char="-"/>
            </a:pPr>
            <a:r>
              <a:rPr lang="en-IN" dirty="0"/>
              <a:t>Addition made by IT authorities and accepted by </a:t>
            </a:r>
            <a:r>
              <a:rPr lang="en-IN" dirty="0" err="1"/>
              <a:t>Assessee</a:t>
            </a:r>
            <a:r>
              <a:rPr lang="en-IN" dirty="0"/>
              <a:t>. If not accepted by </a:t>
            </a:r>
            <a:r>
              <a:rPr lang="en-IN" dirty="0" err="1"/>
              <a:t>Assessee</a:t>
            </a:r>
            <a:r>
              <a:rPr lang="en-IN" dirty="0"/>
              <a:t> and filed Appeal then would not cover as Undisclosed Income – Need to check ITR very carefully</a:t>
            </a:r>
          </a:p>
          <a:p>
            <a:pPr marL="171450" indent="-171450">
              <a:buFontTx/>
              <a:buChar char="-"/>
            </a:pPr>
            <a:r>
              <a:rPr lang="en-IN" dirty="0"/>
              <a:t>TP Adjustments should be considered or not</a:t>
            </a:r>
          </a:p>
          <a:p>
            <a:pPr marL="171450" indent="-171450">
              <a:buFontTx/>
              <a:buChar char="-"/>
            </a:pPr>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24</a:t>
            </a:fld>
            <a:endParaRPr lang="en-IN"/>
          </a:p>
        </p:txBody>
      </p:sp>
    </p:spTree>
    <p:extLst>
      <p:ext uri="{BB962C8B-B14F-4D97-AF65-F5344CB8AC3E}">
        <p14:creationId xmlns:p14="http://schemas.microsoft.com/office/powerpoint/2010/main" val="7476112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Covid Relief Activities are CSR in nature</a:t>
            </a:r>
          </a:p>
          <a:p>
            <a:r>
              <a:rPr lang="en-US" dirty="0"/>
              <a:t>Excess Amount spent will be C/F and Set off in Next 3 years</a:t>
            </a:r>
          </a:p>
          <a:p>
            <a:r>
              <a:rPr lang="en-US" dirty="0"/>
              <a:t>Other than Ongoing – Deposit in next 6 months</a:t>
            </a:r>
          </a:p>
          <a:p>
            <a:r>
              <a:rPr lang="en-US" dirty="0"/>
              <a:t>Ongoing – 30 Days in special bank – Spend with in 3 years – If not, Deposit in next 30 days</a:t>
            </a:r>
          </a:p>
          <a:p>
            <a:endParaRPr lang="en-US" dirty="0"/>
          </a:p>
          <a:p>
            <a:r>
              <a:rPr lang="en-US" dirty="0" err="1"/>
              <a:t>Cypto</a:t>
            </a:r>
            <a:r>
              <a:rPr lang="en-US" dirty="0"/>
              <a:t> – If company is making payment in foreign currency to mediator and such mediator makes payment to service provider in </a:t>
            </a:r>
            <a:r>
              <a:rPr lang="en-US" dirty="0" err="1"/>
              <a:t>Cypto</a:t>
            </a:r>
            <a:r>
              <a:rPr lang="en-US" dirty="0"/>
              <a:t> and if it demonstrated by virtue of any evidence like Agreement etc. then it would be considered as Trading in </a:t>
            </a:r>
            <a:r>
              <a:rPr lang="en-US" dirty="0" err="1"/>
              <a:t>Cypto</a:t>
            </a:r>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25</a:t>
            </a:fld>
            <a:endParaRPr lang="en-IN"/>
          </a:p>
        </p:txBody>
      </p:sp>
    </p:spTree>
    <p:extLst>
      <p:ext uri="{BB962C8B-B14F-4D97-AF65-F5344CB8AC3E}">
        <p14:creationId xmlns:p14="http://schemas.microsoft.com/office/powerpoint/2010/main" val="42746344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options – either in Retained Earning or Separate Column in Reserve &amp; Surplus</a:t>
            </a:r>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28</a:t>
            </a:fld>
            <a:endParaRPr lang="en-IN"/>
          </a:p>
        </p:txBody>
      </p:sp>
    </p:spTree>
    <p:extLst>
      <p:ext uri="{BB962C8B-B14F-4D97-AF65-F5344CB8AC3E}">
        <p14:creationId xmlns:p14="http://schemas.microsoft.com/office/powerpoint/2010/main" val="38952883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Separate line item added as lease liabilities other than borrowing. Earlier, it was included </a:t>
            </a:r>
            <a:r>
              <a:rPr lang="en-US"/>
              <a:t>in borrowing.</a:t>
            </a:r>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29</a:t>
            </a:fld>
            <a:endParaRPr lang="en-IN"/>
          </a:p>
        </p:txBody>
      </p:sp>
    </p:spTree>
    <p:extLst>
      <p:ext uri="{BB962C8B-B14F-4D97-AF65-F5344CB8AC3E}">
        <p14:creationId xmlns:p14="http://schemas.microsoft.com/office/powerpoint/2010/main" val="14000828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Normally General Approach explains where TR having significant increase in credit risk and credit impaired based on individual assessment of parties</a:t>
            </a:r>
          </a:p>
          <a:p>
            <a:r>
              <a:rPr lang="en-US" dirty="0"/>
              <a:t>Simplified Approach follows when TR does not contain significant component criteria</a:t>
            </a:r>
          </a:p>
          <a:p>
            <a:r>
              <a:rPr lang="en-US" dirty="0"/>
              <a:t>Lifetime Expected Credit Loss Model is applicable normally in NBFC</a:t>
            </a:r>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30</a:t>
            </a:fld>
            <a:endParaRPr lang="en-IN"/>
          </a:p>
        </p:txBody>
      </p:sp>
    </p:spTree>
    <p:extLst>
      <p:ext uri="{BB962C8B-B14F-4D97-AF65-F5344CB8AC3E}">
        <p14:creationId xmlns:p14="http://schemas.microsoft.com/office/powerpoint/2010/main" val="27593170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dirty="0"/>
              <a:t>It was already part of NBFC FS due to RBI circular requirement and now it is a part of schedule III</a:t>
            </a:r>
          </a:p>
        </p:txBody>
      </p:sp>
      <p:sp>
        <p:nvSpPr>
          <p:cNvPr id="4" name="Slide Number Placeholder 3"/>
          <p:cNvSpPr>
            <a:spLocks noGrp="1"/>
          </p:cNvSpPr>
          <p:nvPr>
            <p:ph type="sldNum" sz="quarter" idx="5"/>
          </p:nvPr>
        </p:nvSpPr>
        <p:spPr/>
        <p:txBody>
          <a:bodyPr/>
          <a:lstStyle/>
          <a:p>
            <a:fld id="{CCCE5E98-3E3A-4972-8FC1-B2C09670A2D8}" type="slidenum">
              <a:rPr lang="en-IN" smtClean="0"/>
              <a:t>32</a:t>
            </a:fld>
            <a:endParaRPr lang="en-IN"/>
          </a:p>
        </p:txBody>
      </p:sp>
    </p:spTree>
    <p:extLst>
      <p:ext uri="{BB962C8B-B14F-4D97-AF65-F5344CB8AC3E}">
        <p14:creationId xmlns:p14="http://schemas.microsoft.com/office/powerpoint/2010/main" val="8480986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Earlier was material discrepancies</a:t>
            </a:r>
          </a:p>
          <a:p>
            <a:r>
              <a:rPr lang="en-IN" dirty="0"/>
              <a:t>WC includes cash credit as well</a:t>
            </a:r>
          </a:p>
          <a:p>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38</a:t>
            </a:fld>
            <a:endParaRPr lang="en-IN"/>
          </a:p>
        </p:txBody>
      </p:sp>
    </p:spTree>
    <p:extLst>
      <p:ext uri="{BB962C8B-B14F-4D97-AF65-F5344CB8AC3E}">
        <p14:creationId xmlns:p14="http://schemas.microsoft.com/office/powerpoint/2010/main" val="25992164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3</a:t>
            </a:r>
            <a:r>
              <a:rPr lang="en-IN" baseline="30000" dirty="0"/>
              <a:t>rd</a:t>
            </a:r>
            <a:r>
              <a:rPr lang="en-IN" dirty="0"/>
              <a:t> – Assessment of Group entities – subsidiaries, joint venture and associate</a:t>
            </a:r>
          </a:p>
          <a:p>
            <a:r>
              <a:rPr lang="en-IN" dirty="0"/>
              <a:t>4</a:t>
            </a:r>
            <a:r>
              <a:rPr lang="en-IN" baseline="30000" dirty="0"/>
              <a:t>th</a:t>
            </a:r>
            <a:r>
              <a:rPr lang="en-IN" dirty="0"/>
              <a:t> point to avoid evergreening – specially for finance companies</a:t>
            </a:r>
          </a:p>
          <a:p>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39</a:t>
            </a:fld>
            <a:endParaRPr lang="en-IN"/>
          </a:p>
        </p:txBody>
      </p:sp>
    </p:spTree>
    <p:extLst>
      <p:ext uri="{BB962C8B-B14F-4D97-AF65-F5344CB8AC3E}">
        <p14:creationId xmlns:p14="http://schemas.microsoft.com/office/powerpoint/2010/main" val="41063713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Obtain </a:t>
            </a:r>
            <a:r>
              <a:rPr lang="en-IN" sz="1000" b="0" i="0" u="none" strike="noStrike" baseline="0" dirty="0">
                <a:solidFill>
                  <a:schemeClr val="tx1"/>
                </a:solidFill>
                <a:latin typeface="Trebuchet MS" panose="020B0603020202020204" pitchFamily="34" charset="0"/>
              </a:rPr>
              <a:t>F</a:t>
            </a:r>
            <a:r>
              <a:rPr lang="en-IN" sz="1000" b="0" i="0" u="none" strike="noStrike" baseline="0" dirty="0">
                <a:solidFill>
                  <a:srgbClr val="000000"/>
                </a:solidFill>
                <a:latin typeface="Trebuchet MS" panose="020B0603020202020204" pitchFamily="34" charset="0"/>
              </a:rPr>
              <a:t>orm NDH-3 filed by the Company.</a:t>
            </a:r>
          </a:p>
          <a:p>
            <a:r>
              <a:rPr lang="en-US" sz="1200" b="0" i="0" dirty="0">
                <a:solidFill>
                  <a:srgbClr val="111111"/>
                </a:solidFill>
                <a:effectLst/>
                <a:latin typeface="Roboto" panose="02000000000000000000" pitchFamily="2" charset="0"/>
              </a:rPr>
              <a:t>Nidhi is "Principle of Mutuality" These companies are more popular in South India, and 80% of Nidhi companies are located in Tamil Nadu . Nidhi companies are governed by Nidhi Rules, 2014.</a:t>
            </a:r>
            <a:endParaRPr lang="en-IN" sz="1000" b="0" i="0" u="none" strike="noStrike" baseline="0" dirty="0">
              <a:solidFill>
                <a:srgbClr val="000000"/>
              </a:solidFill>
              <a:latin typeface="Trebuchet MS" panose="020B0603020202020204" pitchFamily="34" charset="0"/>
            </a:endParaRPr>
          </a:p>
          <a:p>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44</a:t>
            </a:fld>
            <a:endParaRPr lang="en-IN"/>
          </a:p>
        </p:txBody>
      </p:sp>
    </p:spTree>
    <p:extLst>
      <p:ext uri="{BB962C8B-B14F-4D97-AF65-F5344CB8AC3E}">
        <p14:creationId xmlns:p14="http://schemas.microsoft.com/office/powerpoint/2010/main" val="6541125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b="0" i="0" u="none" strike="noStrike" baseline="0" dirty="0">
                <a:solidFill>
                  <a:srgbClr val="000000"/>
                </a:solidFill>
                <a:latin typeface="Trebuchet MS" panose="020B0603020202020204" pitchFamily="34" charset="0"/>
              </a:rPr>
              <a:t>Review all tax assessments completed during the year and subsequent to balance sheet date but before signing of auditor’s report. (not including transfer pricing)	\</a:t>
            </a:r>
          </a:p>
        </p:txBody>
      </p:sp>
      <p:sp>
        <p:nvSpPr>
          <p:cNvPr id="4" name="Slide Number Placeholder 3"/>
          <p:cNvSpPr>
            <a:spLocks noGrp="1"/>
          </p:cNvSpPr>
          <p:nvPr>
            <p:ph type="sldNum" sz="quarter" idx="5"/>
          </p:nvPr>
        </p:nvSpPr>
        <p:spPr/>
        <p:txBody>
          <a:bodyPr/>
          <a:lstStyle/>
          <a:p>
            <a:fld id="{CCCE5E98-3E3A-4972-8FC1-B2C09670A2D8}" type="slidenum">
              <a:rPr lang="en-IN" smtClean="0"/>
              <a:t>45</a:t>
            </a:fld>
            <a:endParaRPr lang="en-IN"/>
          </a:p>
        </p:txBody>
      </p:sp>
    </p:spTree>
    <p:extLst>
      <p:ext uri="{BB962C8B-B14F-4D97-AF65-F5344CB8AC3E}">
        <p14:creationId xmlns:p14="http://schemas.microsoft.com/office/powerpoint/2010/main" val="903570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Provisions which has uncertain timing and uncertain amount</a:t>
            </a:r>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8</a:t>
            </a:fld>
            <a:endParaRPr lang="en-IN"/>
          </a:p>
        </p:txBody>
      </p:sp>
    </p:spTree>
    <p:extLst>
      <p:ext uri="{BB962C8B-B14F-4D97-AF65-F5344CB8AC3E}">
        <p14:creationId xmlns:p14="http://schemas.microsoft.com/office/powerpoint/2010/main" val="15419065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200" b="0" i="0" u="none" strike="noStrike" baseline="0" dirty="0">
                <a:solidFill>
                  <a:srgbClr val="000000"/>
                </a:solidFill>
                <a:latin typeface="Trebuchet MS" panose="020B0603020202020204" pitchFamily="34" charset="0"/>
              </a:rPr>
              <a:t>Obtain ADT-3</a:t>
            </a:r>
          </a:p>
          <a:p>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46</a:t>
            </a:fld>
            <a:endParaRPr lang="en-IN"/>
          </a:p>
        </p:txBody>
      </p:sp>
    </p:spTree>
    <p:extLst>
      <p:ext uri="{BB962C8B-B14F-4D97-AF65-F5344CB8AC3E}">
        <p14:creationId xmlns:p14="http://schemas.microsoft.com/office/powerpoint/2010/main" val="9702999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First 2 points are in line with the Revised Schedule III</a:t>
            </a:r>
          </a:p>
          <a:p>
            <a:r>
              <a:rPr lang="en-IN" dirty="0"/>
              <a:t>Representation to be obtained</a:t>
            </a:r>
          </a:p>
          <a:p>
            <a:r>
              <a:rPr lang="en-IN" dirty="0"/>
              <a:t>Could be difficulty to collate audit evidence</a:t>
            </a:r>
          </a:p>
          <a:p>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50</a:t>
            </a:fld>
            <a:endParaRPr lang="en-IN"/>
          </a:p>
        </p:txBody>
      </p:sp>
    </p:spTree>
    <p:extLst>
      <p:ext uri="{BB962C8B-B14F-4D97-AF65-F5344CB8AC3E}">
        <p14:creationId xmlns:p14="http://schemas.microsoft.com/office/powerpoint/2010/main" val="39875779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sz="1200" b="1" i="0" u="none" strike="noStrike" baseline="0" dirty="0">
                <a:solidFill>
                  <a:srgbClr val="FF0000"/>
                </a:solidFill>
                <a:latin typeface="Trebuchet MS" panose="020B0603020202020204" pitchFamily="34" charset="0"/>
              </a:rPr>
              <a:t>Mandatory ITGC to be conducted</a:t>
            </a:r>
            <a:endParaRPr lang="en-IN" sz="1200" b="0" i="0" u="none" strike="noStrike" baseline="0" dirty="0">
              <a:solidFill>
                <a:srgbClr val="FF0000"/>
              </a:solidFill>
              <a:latin typeface="Trebuchet MS" panose="020B0603020202020204" pitchFamily="34" charset="0"/>
            </a:endParaRPr>
          </a:p>
          <a:p>
            <a:r>
              <a:rPr lang="en-IN" sz="1200" b="1" i="0" u="none" strike="noStrike" baseline="0" dirty="0">
                <a:solidFill>
                  <a:srgbClr val="FF0000"/>
                </a:solidFill>
                <a:latin typeface="Trebuchet MS" panose="020B0603020202020204" pitchFamily="34" charset="0"/>
              </a:rPr>
              <a:t>Verification of audit trails as a part of walkthrough</a:t>
            </a:r>
            <a:r>
              <a:rPr lang="en-IN" sz="1200" b="0" i="0" u="none" strike="noStrike" baseline="0" dirty="0">
                <a:solidFill>
                  <a:srgbClr val="FF0000"/>
                </a:solidFill>
                <a:latin typeface="Trebuchet MS" panose="020B0603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b="1" i="0" u="none" strike="noStrike" baseline="0" dirty="0">
                <a:solidFill>
                  <a:srgbClr val="FF0000"/>
                </a:solidFill>
                <a:latin typeface="Trebuchet MS" panose="020B0603020202020204" pitchFamily="34" charset="0"/>
              </a:rPr>
              <a:t>Audit Trail to be preserved &amp; not tampered with – Does it need certificate from IT expert</a:t>
            </a: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b="1" i="0" u="none" strike="noStrike" baseline="0" dirty="0">
                <a:solidFill>
                  <a:srgbClr val="FF0000"/>
                </a:solidFill>
                <a:latin typeface="Trebuchet MS" panose="020B0603020202020204" pitchFamily="34" charset="0"/>
              </a:rPr>
              <a:t>Issue for companies based on Tally (New Tally – Tally Prime 2.1 – Edit Log Feature)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N" sz="1200" b="1" i="0" u="none" strike="noStrike" baseline="0" dirty="0">
              <a:solidFill>
                <a:srgbClr val="FF0000"/>
              </a:solidFill>
              <a:latin typeface="Trebuchet MS" panose="020B0603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IN" sz="1200" b="1" i="0" u="none" strike="noStrike" baseline="0" dirty="0">
                <a:solidFill>
                  <a:srgbClr val="FF0000"/>
                </a:solidFill>
                <a:latin typeface="Trebuchet MS" panose="020B0603020202020204" pitchFamily="34" charset="0"/>
              </a:rPr>
              <a:t>Author’s view on Audit Trail</a:t>
            </a:r>
            <a:endParaRPr lang="en-IN" dirty="0"/>
          </a:p>
          <a:p>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52</a:t>
            </a:fld>
            <a:endParaRPr lang="en-IN"/>
          </a:p>
        </p:txBody>
      </p:sp>
    </p:spTree>
    <p:extLst>
      <p:ext uri="{BB962C8B-B14F-4D97-AF65-F5344CB8AC3E}">
        <p14:creationId xmlns:p14="http://schemas.microsoft.com/office/powerpoint/2010/main" val="3487634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9</a:t>
            </a:fld>
            <a:endParaRPr lang="en-IN"/>
          </a:p>
        </p:txBody>
      </p:sp>
    </p:spTree>
    <p:extLst>
      <p:ext uri="{BB962C8B-B14F-4D97-AF65-F5344CB8AC3E}">
        <p14:creationId xmlns:p14="http://schemas.microsoft.com/office/powerpoint/2010/main" val="3169110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Exchange </a:t>
            </a:r>
            <a:r>
              <a:rPr lang="en-IN" dirty="0"/>
              <a:t>gain/loss normally arise in CFS where foreign subsidiary are involved</a:t>
            </a:r>
            <a:endParaRPr lang="en-US" dirty="0"/>
          </a:p>
          <a:p>
            <a:r>
              <a:rPr lang="en-US" dirty="0"/>
              <a:t>Even if revaluation is less than 10%</a:t>
            </a:r>
          </a:p>
          <a:p>
            <a:r>
              <a:rPr lang="en-US" dirty="0"/>
              <a:t>Ind As will prevail than Schedule III in case any conflict</a:t>
            </a:r>
          </a:p>
        </p:txBody>
      </p:sp>
      <p:sp>
        <p:nvSpPr>
          <p:cNvPr id="4" name="Slide Number Placeholder 3"/>
          <p:cNvSpPr>
            <a:spLocks noGrp="1"/>
          </p:cNvSpPr>
          <p:nvPr>
            <p:ph type="sldNum" sz="quarter" idx="5"/>
          </p:nvPr>
        </p:nvSpPr>
        <p:spPr/>
        <p:txBody>
          <a:bodyPr/>
          <a:lstStyle/>
          <a:p>
            <a:fld id="{CCCE5E98-3E3A-4972-8FC1-B2C09670A2D8}" type="slidenum">
              <a:rPr lang="en-IN" smtClean="0"/>
              <a:t>12</a:t>
            </a:fld>
            <a:endParaRPr lang="en-IN"/>
          </a:p>
        </p:txBody>
      </p:sp>
    </p:spTree>
    <p:extLst>
      <p:ext uri="{BB962C8B-B14F-4D97-AF65-F5344CB8AC3E}">
        <p14:creationId xmlns:p14="http://schemas.microsoft.com/office/powerpoint/2010/main" val="1521844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Borrowing taken anytime during the year even if no borrowing at the end of the year</a:t>
            </a:r>
          </a:p>
          <a:p>
            <a:pPr marL="171450" indent="-171450">
              <a:buFontTx/>
              <a:buChar char="-"/>
            </a:pPr>
            <a:r>
              <a:rPr lang="en-US" dirty="0"/>
              <a:t>Reporting will be required on sanction letter too even money not disbursed, if it is mentioned in sanction letter</a:t>
            </a:r>
          </a:p>
          <a:p>
            <a:pPr marL="171450" indent="-171450">
              <a:buFontTx/>
              <a:buChar char="-"/>
            </a:pPr>
            <a:r>
              <a:rPr lang="en-US" dirty="0"/>
              <a:t>If Monthly reporting is due for submission of statement, then need to check last month of the quarter (June)</a:t>
            </a:r>
          </a:p>
          <a:p>
            <a:pPr marL="171450" indent="-171450">
              <a:buFontTx/>
              <a:buChar char="-"/>
            </a:pPr>
            <a:r>
              <a:rPr lang="en-IN" dirty="0"/>
              <a:t>If Borrowing availed by company basis of the security of current assets of other group company then also disclosure would be required</a:t>
            </a:r>
          </a:p>
        </p:txBody>
      </p:sp>
      <p:sp>
        <p:nvSpPr>
          <p:cNvPr id="4" name="Slide Number Placeholder 3"/>
          <p:cNvSpPr>
            <a:spLocks noGrp="1"/>
          </p:cNvSpPr>
          <p:nvPr>
            <p:ph type="sldNum" sz="quarter" idx="5"/>
          </p:nvPr>
        </p:nvSpPr>
        <p:spPr/>
        <p:txBody>
          <a:bodyPr/>
          <a:lstStyle/>
          <a:p>
            <a:fld id="{CCCE5E98-3E3A-4972-8FC1-B2C09670A2D8}" type="slidenum">
              <a:rPr lang="en-IN" smtClean="0"/>
              <a:t>16</a:t>
            </a:fld>
            <a:endParaRPr lang="en-IN"/>
          </a:p>
        </p:txBody>
      </p:sp>
    </p:spTree>
    <p:extLst>
      <p:ext uri="{BB962C8B-B14F-4D97-AF65-F5344CB8AC3E}">
        <p14:creationId xmlns:p14="http://schemas.microsoft.com/office/powerpoint/2010/main" val="370488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Wilful</a:t>
            </a:r>
            <a:r>
              <a:rPr lang="en-US" dirty="0"/>
              <a:t> defaulter – in case the company defaulted to make a payment to lenders</a:t>
            </a:r>
          </a:p>
          <a:p>
            <a:r>
              <a:rPr lang="en-US" dirty="0"/>
              <a:t>In case of Banks/NFBC. RBI declare the </a:t>
            </a:r>
            <a:r>
              <a:rPr lang="en-US" dirty="0" err="1"/>
              <a:t>wilful</a:t>
            </a:r>
            <a:r>
              <a:rPr lang="en-US" dirty="0"/>
              <a:t> defaulter</a:t>
            </a:r>
          </a:p>
          <a:p>
            <a:r>
              <a:rPr lang="en-US" dirty="0"/>
              <a:t>In case of other lenders, Govt Authorities declare </a:t>
            </a:r>
            <a:r>
              <a:rPr lang="en-US" dirty="0" err="1"/>
              <a:t>wilful</a:t>
            </a:r>
            <a:r>
              <a:rPr lang="en-US" dirty="0"/>
              <a:t> defaulter</a:t>
            </a:r>
          </a:p>
          <a:p>
            <a:r>
              <a:rPr lang="en-US" dirty="0"/>
              <a:t>Banks and FI submit their defaulter list of INR 25 lakhs and above to CIBIL and auditor may ask latest CIBIL report of the Company to ensure the status of </a:t>
            </a:r>
            <a:r>
              <a:rPr lang="en-US" dirty="0" err="1"/>
              <a:t>wilful</a:t>
            </a:r>
            <a:r>
              <a:rPr lang="en-US" dirty="0"/>
              <a:t> defaulter</a:t>
            </a:r>
          </a:p>
          <a:p>
            <a:r>
              <a:rPr lang="en-US" dirty="0"/>
              <a:t>Obtain MRL from Management</a:t>
            </a:r>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17</a:t>
            </a:fld>
            <a:endParaRPr lang="en-IN"/>
          </a:p>
        </p:txBody>
      </p:sp>
    </p:spTree>
    <p:extLst>
      <p:ext uri="{BB962C8B-B14F-4D97-AF65-F5344CB8AC3E}">
        <p14:creationId xmlns:p14="http://schemas.microsoft.com/office/powerpoint/2010/main" val="24491545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b="0" dirty="0"/>
              <a:t>To assess the financial position with significant change and assess Going Concern</a:t>
            </a:r>
          </a:p>
        </p:txBody>
      </p:sp>
      <p:sp>
        <p:nvSpPr>
          <p:cNvPr id="4" name="Slide Number Placeholder 3"/>
          <p:cNvSpPr>
            <a:spLocks noGrp="1"/>
          </p:cNvSpPr>
          <p:nvPr>
            <p:ph type="sldNum" sz="quarter" idx="5"/>
          </p:nvPr>
        </p:nvSpPr>
        <p:spPr/>
        <p:txBody>
          <a:bodyPr/>
          <a:lstStyle/>
          <a:p>
            <a:fld id="{CCCE5E98-3E3A-4972-8FC1-B2C09670A2D8}" type="slidenum">
              <a:rPr lang="en-IN" smtClean="0"/>
              <a:t>18</a:t>
            </a:fld>
            <a:endParaRPr lang="en-IN"/>
          </a:p>
        </p:txBody>
      </p:sp>
    </p:spTree>
    <p:extLst>
      <p:ext uri="{BB962C8B-B14F-4D97-AF65-F5344CB8AC3E}">
        <p14:creationId xmlns:p14="http://schemas.microsoft.com/office/powerpoint/2010/main" val="3875975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248 - </a:t>
            </a:r>
            <a:r>
              <a:rPr lang="en-US" b="0" i="0" dirty="0">
                <a:solidFill>
                  <a:srgbClr val="202124"/>
                </a:solidFill>
                <a:effectLst/>
                <a:latin typeface="arial" panose="020B0604020202020204" pitchFamily="34" charset="0"/>
              </a:rPr>
              <a:t> </a:t>
            </a:r>
            <a:r>
              <a:rPr lang="en-US" sz="1400" b="0" kern="1200" spc="-4" dirty="0">
                <a:solidFill>
                  <a:srgbClr val="000000"/>
                </a:solidFill>
                <a:latin typeface="Trebuchet MS" panose="020B0603020202020204" pitchFamily="34" charset="0"/>
                <a:ea typeface="+mn-ea"/>
                <a:cs typeface="+mn-cs"/>
              </a:rPr>
              <a:t>Power of Registrar to remove name of company from register of companies</a:t>
            </a:r>
          </a:p>
          <a:p>
            <a:r>
              <a:rPr lang="en-US" sz="1400" b="0" kern="1200" spc="-4" dirty="0">
                <a:solidFill>
                  <a:srgbClr val="000000"/>
                </a:solidFill>
                <a:latin typeface="Trebuchet MS" panose="020B0603020202020204" pitchFamily="34" charset="0"/>
                <a:ea typeface="+mn-ea"/>
                <a:cs typeface="+mn-cs"/>
              </a:rPr>
              <a:t>560 - Prescribes the procedure for striking off the name of defunct companies which are not carrying on any business, from the register of companies maintained by the Registrar</a:t>
            </a:r>
            <a:endParaRPr lang="en-IN" sz="1400" b="0" kern="1200" spc="-4" dirty="0">
              <a:solidFill>
                <a:srgbClr val="000000"/>
              </a:solidFill>
              <a:latin typeface="Trebuchet MS" panose="020B0603020202020204" pitchFamily="34" charset="0"/>
              <a:ea typeface="+mn-ea"/>
              <a:cs typeface="+mn-cs"/>
            </a:endParaRPr>
          </a:p>
        </p:txBody>
      </p:sp>
      <p:sp>
        <p:nvSpPr>
          <p:cNvPr id="4" name="Slide Number Placeholder 3"/>
          <p:cNvSpPr>
            <a:spLocks noGrp="1"/>
          </p:cNvSpPr>
          <p:nvPr>
            <p:ph type="sldNum" sz="quarter" idx="5"/>
          </p:nvPr>
        </p:nvSpPr>
        <p:spPr/>
        <p:txBody>
          <a:bodyPr/>
          <a:lstStyle/>
          <a:p>
            <a:fld id="{CCCE5E98-3E3A-4972-8FC1-B2C09670A2D8}" type="slidenum">
              <a:rPr lang="en-IN" smtClean="0"/>
              <a:t>19</a:t>
            </a:fld>
            <a:endParaRPr lang="en-IN"/>
          </a:p>
        </p:txBody>
      </p:sp>
    </p:spTree>
    <p:extLst>
      <p:ext uri="{BB962C8B-B14F-4D97-AF65-F5344CB8AC3E}">
        <p14:creationId xmlns:p14="http://schemas.microsoft.com/office/powerpoint/2010/main" val="26771233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Benami Property is subject matter of Benami transaction &amp; also include the proceeds from such property</a:t>
            </a:r>
          </a:p>
          <a:p>
            <a:r>
              <a:rPr lang="en-US" dirty="0" err="1"/>
              <a:t>Abetter</a:t>
            </a:r>
            <a:r>
              <a:rPr lang="en-US" dirty="0"/>
              <a:t> means - </a:t>
            </a:r>
            <a:r>
              <a:rPr lang="en-US" b="0" i="0" dirty="0">
                <a:solidFill>
                  <a:srgbClr val="111111"/>
                </a:solidFill>
                <a:effectLst/>
                <a:latin typeface="Roboto" panose="02000000000000000000" pitchFamily="2" charset="0"/>
              </a:rPr>
              <a:t>a person who encourages or assists someone to do something wrong, in particular to commit a crime</a:t>
            </a:r>
          </a:p>
          <a:p>
            <a:r>
              <a:rPr lang="en-US" b="0" i="0" dirty="0">
                <a:solidFill>
                  <a:srgbClr val="111111"/>
                </a:solidFill>
                <a:effectLst/>
                <a:latin typeface="Roboto" panose="02000000000000000000" pitchFamily="2" charset="0"/>
              </a:rPr>
              <a:t>The Reporting is not applicable where the notice is received by the Company as a beneficial owner</a:t>
            </a:r>
            <a:endParaRPr lang="en-IN" dirty="0"/>
          </a:p>
        </p:txBody>
      </p:sp>
      <p:sp>
        <p:nvSpPr>
          <p:cNvPr id="4" name="Slide Number Placeholder 3"/>
          <p:cNvSpPr>
            <a:spLocks noGrp="1"/>
          </p:cNvSpPr>
          <p:nvPr>
            <p:ph type="sldNum" sz="quarter" idx="5"/>
          </p:nvPr>
        </p:nvSpPr>
        <p:spPr/>
        <p:txBody>
          <a:bodyPr/>
          <a:lstStyle/>
          <a:p>
            <a:fld id="{CCCE5E98-3E3A-4972-8FC1-B2C09670A2D8}" type="slidenum">
              <a:rPr lang="en-IN" smtClean="0"/>
              <a:t>22</a:t>
            </a:fld>
            <a:endParaRPr lang="en-IN"/>
          </a:p>
        </p:txBody>
      </p:sp>
    </p:spTree>
    <p:extLst>
      <p:ext uri="{BB962C8B-B14F-4D97-AF65-F5344CB8AC3E}">
        <p14:creationId xmlns:p14="http://schemas.microsoft.com/office/powerpoint/2010/main" val="3235309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0F8CF-692C-4963-8B5E-D1C0928CF160}"/>
              </a:ext>
            </a:extLst>
          </p:cNvPr>
          <p:cNvSpPr>
            <a:spLocks noGrp="1"/>
          </p:cNvSpPr>
          <p:nvPr>
            <p:ph type="ctrTitle"/>
          </p:nvPr>
        </p:nvSpPr>
        <p:spPr>
          <a:xfrm>
            <a:off x="1429612" y="1013984"/>
            <a:ext cx="7714388" cy="3260635"/>
          </a:xfrm>
        </p:spPr>
        <p:txBody>
          <a:bodyPr anchor="b"/>
          <a:lstStyle>
            <a:lvl1pPr algn="l">
              <a:defRPr sz="2800"/>
            </a:lvl1pPr>
          </a:lstStyle>
          <a:p>
            <a:r>
              <a:rPr lang="en-US" dirty="0"/>
              <a:t>Click to edit Master title style</a:t>
            </a:r>
          </a:p>
        </p:txBody>
      </p:sp>
      <p:sp>
        <p:nvSpPr>
          <p:cNvPr id="3" name="Subtitle 2">
            <a:extLst>
              <a:ext uri="{FF2B5EF4-FFF2-40B4-BE49-F238E27FC236}">
                <a16:creationId xmlns:a16="http://schemas.microsoft.com/office/drawing/2014/main" id="{9F419655-1613-4CC0-BBE9-BD2CB2C3C766}"/>
              </a:ext>
            </a:extLst>
          </p:cNvPr>
          <p:cNvSpPr>
            <a:spLocks noGrp="1"/>
          </p:cNvSpPr>
          <p:nvPr>
            <p:ph type="subTitle" idx="1"/>
          </p:nvPr>
        </p:nvSpPr>
        <p:spPr>
          <a:xfrm>
            <a:off x="1429612" y="4848464"/>
            <a:ext cx="7714388" cy="1085849"/>
          </a:xfrm>
        </p:spPr>
        <p:txBody>
          <a:bodyPr>
            <a:normAutofit/>
          </a:bodyPr>
          <a:lstStyle>
            <a:lvl1pPr marL="0" indent="0" algn="l">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40267FFF-6BC4-4DF0-BC55-B2C3BFD8ED12}"/>
              </a:ext>
            </a:extLst>
          </p:cNvPr>
          <p:cNvSpPr>
            <a:spLocks noGrp="1"/>
          </p:cNvSpPr>
          <p:nvPr>
            <p:ph type="dt" sz="half" idx="10"/>
          </p:nvPr>
        </p:nvSpPr>
        <p:spPr/>
        <p:txBody>
          <a:bodyPr/>
          <a:lstStyle/>
          <a:p>
            <a:fld id="{3C2B07E4-CDF9-4C88-A2F3-04620E58224D}" type="datetimeFigureOut">
              <a:rPr lang="en-US" smtClean="0"/>
              <a:t>4/2/2022</a:t>
            </a:fld>
            <a:endParaRPr lang="en-US"/>
          </a:p>
        </p:txBody>
      </p:sp>
      <p:sp>
        <p:nvSpPr>
          <p:cNvPr id="5" name="Footer Placeholder 4">
            <a:extLst>
              <a:ext uri="{FF2B5EF4-FFF2-40B4-BE49-F238E27FC236}">
                <a16:creationId xmlns:a16="http://schemas.microsoft.com/office/drawing/2014/main" id="{D6389830-A1B7-484B-832C-F64A558BDF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A8F727-72C8-47A9-8E54-AD84590286F9}"/>
              </a:ext>
            </a:extLst>
          </p:cNvPr>
          <p:cNvSpPr>
            <a:spLocks noGrp="1"/>
          </p:cNvSpPr>
          <p:nvPr>
            <p:ph type="sldNum" sz="quarter" idx="12"/>
          </p:nvPr>
        </p:nvSpPr>
        <p:spPr/>
        <p:txBody>
          <a:bodyPr/>
          <a:lstStyle/>
          <a:p>
            <a:fld id="{EFE71E98-A417-4ECC-ACEB-C0490C20DB04}" type="slidenum">
              <a:rPr lang="en-US" smtClean="0"/>
              <a:t>‹#›</a:t>
            </a:fld>
            <a:endParaRPr lang="en-US"/>
          </a:p>
        </p:txBody>
      </p:sp>
      <p:cxnSp>
        <p:nvCxnSpPr>
          <p:cNvPr id="7" name="Straight Connector 6">
            <a:extLst>
              <a:ext uri="{FF2B5EF4-FFF2-40B4-BE49-F238E27FC236}">
                <a16:creationId xmlns:a16="http://schemas.microsoft.com/office/drawing/2014/main" id="{AEED5540-64E5-4258-ABA4-753F07B71B38}"/>
              </a:ext>
            </a:extLst>
          </p:cNvPr>
          <p:cNvCxnSpPr>
            <a:cxnSpLocks/>
          </p:cNvCxnSpPr>
          <p:nvPr/>
        </p:nvCxnSpPr>
        <p:spPr>
          <a:xfrm>
            <a:off x="1524000" y="457150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8292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C8A5DE-E5C6-4DB9-AD28-8F1EAC6F5513}"/>
              </a:ext>
            </a:extLst>
          </p:cNvPr>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4363E08E-9B2D-4740-9AC6-D5E1CFB95FC6}"/>
              </a:ext>
            </a:extLst>
          </p:cNvPr>
          <p:cNvSpPr>
            <a:spLocks noGrp="1"/>
          </p:cNvSpPr>
          <p:nvPr>
            <p:ph type="body" orient="vert" idx="1"/>
          </p:nvPr>
        </p:nvSpPr>
        <p:spPr>
          <a:xfrm>
            <a:off x="1429566" y="2229957"/>
            <a:ext cx="9238434" cy="3866043"/>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E4E3736-E8AA-4F58-9D3A-27050B287F9D}"/>
              </a:ext>
            </a:extLst>
          </p:cNvPr>
          <p:cNvSpPr>
            <a:spLocks noGrp="1"/>
          </p:cNvSpPr>
          <p:nvPr>
            <p:ph type="dt" sz="half" idx="10"/>
          </p:nvPr>
        </p:nvSpPr>
        <p:spPr/>
        <p:txBody>
          <a:bodyPr/>
          <a:lstStyle/>
          <a:p>
            <a:fld id="{3C2B07E4-CDF9-4C88-A2F3-04620E58224D}" type="datetimeFigureOut">
              <a:rPr lang="en-US" smtClean="0"/>
              <a:t>4/2/2022</a:t>
            </a:fld>
            <a:endParaRPr lang="en-US"/>
          </a:p>
        </p:txBody>
      </p:sp>
      <p:sp>
        <p:nvSpPr>
          <p:cNvPr id="5" name="Footer Placeholder 4">
            <a:extLst>
              <a:ext uri="{FF2B5EF4-FFF2-40B4-BE49-F238E27FC236}">
                <a16:creationId xmlns:a16="http://schemas.microsoft.com/office/drawing/2014/main" id="{1DE95E84-15BC-478B-9DAB-15025867BB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E9D98F-E0A8-4254-A957-7F17811D017E}"/>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857806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DE70F5-2276-4F91-9FC2-8DA4B528814A}"/>
              </a:ext>
            </a:extLst>
          </p:cNvPr>
          <p:cNvSpPr>
            <a:spLocks noGrp="1"/>
          </p:cNvSpPr>
          <p:nvPr>
            <p:ph type="title" orient="vert"/>
          </p:nvPr>
        </p:nvSpPr>
        <p:spPr>
          <a:xfrm>
            <a:off x="9144000" y="1467699"/>
            <a:ext cx="1758461" cy="4628301"/>
          </a:xfrm>
        </p:spPr>
        <p:txBody>
          <a:bodyPr vert="eaVert"/>
          <a:lstStyle>
            <a:lvl1pPr>
              <a:defRPr>
                <a:solidFill>
                  <a:schemeClr val="tx1"/>
                </a:solidFill>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D21856C5-C2FD-45E4-A631-AC06B5495BEA}"/>
              </a:ext>
            </a:extLst>
          </p:cNvPr>
          <p:cNvSpPr>
            <a:spLocks noGrp="1"/>
          </p:cNvSpPr>
          <p:nvPr>
            <p:ph type="body" orient="vert" idx="1"/>
          </p:nvPr>
        </p:nvSpPr>
        <p:spPr>
          <a:xfrm>
            <a:off x="1182312" y="1467699"/>
            <a:ext cx="7839379" cy="4628301"/>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EE336EA-B6DD-4115-9C67-79A24C866ED4}"/>
              </a:ext>
            </a:extLst>
          </p:cNvPr>
          <p:cNvSpPr>
            <a:spLocks noGrp="1"/>
          </p:cNvSpPr>
          <p:nvPr>
            <p:ph type="dt" sz="half" idx="10"/>
          </p:nvPr>
        </p:nvSpPr>
        <p:spPr/>
        <p:txBody>
          <a:bodyPr/>
          <a:lstStyle/>
          <a:p>
            <a:fld id="{3C2B07E4-CDF9-4C88-A2F3-04620E58224D}" type="datetimeFigureOut">
              <a:rPr lang="en-US" smtClean="0"/>
              <a:t>4/2/2022</a:t>
            </a:fld>
            <a:endParaRPr lang="en-US"/>
          </a:p>
        </p:txBody>
      </p:sp>
      <p:sp>
        <p:nvSpPr>
          <p:cNvPr id="5" name="Footer Placeholder 4">
            <a:extLst>
              <a:ext uri="{FF2B5EF4-FFF2-40B4-BE49-F238E27FC236}">
                <a16:creationId xmlns:a16="http://schemas.microsoft.com/office/drawing/2014/main" id="{C2EA668B-1DAB-449C-9BA4-7B1572A22B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C6567E-119D-4C98-93FF-73A332803A13}"/>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892296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EF94C-BCB1-4F4C-AF70-DD2A5C4E3318}"/>
              </a:ext>
            </a:extLst>
          </p:cNvPr>
          <p:cNvSpPr>
            <a:spLocks noGrp="1"/>
          </p:cNvSpPr>
          <p:nvPr>
            <p:ph type="title"/>
          </p:nvPr>
        </p:nvSpPr>
        <p:spPr>
          <a:xfrm>
            <a:off x="1429566" y="1045445"/>
            <a:ext cx="9238434" cy="857559"/>
          </a:xfrm>
        </p:spPr>
        <p:txBody>
          <a:bodyPr anchor="b"/>
          <a:lstStyle>
            <a:lvl1pPr>
              <a:defRPr>
                <a:solidFill>
                  <a:schemeClr val="tx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8A909B75-A057-44B5-872F-DF01BDC8EA07}"/>
              </a:ext>
            </a:extLst>
          </p:cNvPr>
          <p:cNvSpPr>
            <a:spLocks noGrp="1"/>
          </p:cNvSpPr>
          <p:nvPr>
            <p:ph idx="1"/>
          </p:nvPr>
        </p:nvSpPr>
        <p:spPr>
          <a:xfrm>
            <a:off x="1429566" y="2286000"/>
            <a:ext cx="9238434" cy="3810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9806260C-3219-4812-88F2-3162D37F293B}"/>
              </a:ext>
            </a:extLst>
          </p:cNvPr>
          <p:cNvSpPr>
            <a:spLocks noGrp="1"/>
          </p:cNvSpPr>
          <p:nvPr>
            <p:ph type="dt" sz="half" idx="10"/>
          </p:nvPr>
        </p:nvSpPr>
        <p:spPr/>
        <p:txBody>
          <a:bodyPr/>
          <a:lstStyle/>
          <a:p>
            <a:fld id="{3C2B07E4-CDF9-4C88-A2F3-04620E58224D}" type="datetimeFigureOut">
              <a:rPr lang="en-US" smtClean="0"/>
              <a:t>4/2/2022</a:t>
            </a:fld>
            <a:endParaRPr lang="en-US"/>
          </a:p>
        </p:txBody>
      </p:sp>
      <p:sp>
        <p:nvSpPr>
          <p:cNvPr id="5" name="Footer Placeholder 4">
            <a:extLst>
              <a:ext uri="{FF2B5EF4-FFF2-40B4-BE49-F238E27FC236}">
                <a16:creationId xmlns:a16="http://schemas.microsoft.com/office/drawing/2014/main" id="{F2762B73-9C01-4BE3-A199-782BE6EBA6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761492-EB56-4454-9D2A-8BB94AACB899}"/>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1997727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980A128-A52A-402C-865B-1BF08D7F0458}"/>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900447-3778-4AB7-ACB3-7C2313FE9A47}"/>
              </a:ext>
            </a:extLst>
          </p:cNvPr>
          <p:cNvSpPr>
            <a:spLocks noGrp="1"/>
          </p:cNvSpPr>
          <p:nvPr>
            <p:ph type="title"/>
          </p:nvPr>
        </p:nvSpPr>
        <p:spPr>
          <a:xfrm>
            <a:off x="1421745" y="1287554"/>
            <a:ext cx="8284963" cy="3113064"/>
          </a:xfrm>
        </p:spPr>
        <p:txBody>
          <a:bodyPr anchor="t"/>
          <a:lstStyle>
            <a:lvl1pPr>
              <a:defRPr sz="4400"/>
            </a:lvl1pPr>
          </a:lstStyle>
          <a:p>
            <a:r>
              <a:rPr lang="en-US" dirty="0"/>
              <a:t>Click to edit Master title style</a:t>
            </a:r>
          </a:p>
        </p:txBody>
      </p:sp>
      <p:sp>
        <p:nvSpPr>
          <p:cNvPr id="3" name="Text Placeholder 2">
            <a:extLst>
              <a:ext uri="{FF2B5EF4-FFF2-40B4-BE49-F238E27FC236}">
                <a16:creationId xmlns:a16="http://schemas.microsoft.com/office/drawing/2014/main" id="{F9B910C9-BA3C-4D31-9C62-2C2408591FF2}"/>
              </a:ext>
            </a:extLst>
          </p:cNvPr>
          <p:cNvSpPr>
            <a:spLocks noGrp="1"/>
          </p:cNvSpPr>
          <p:nvPr>
            <p:ph type="body" idx="1"/>
          </p:nvPr>
        </p:nvSpPr>
        <p:spPr>
          <a:xfrm>
            <a:off x="1421744" y="4619707"/>
            <a:ext cx="7722256" cy="1476293"/>
          </a:xfrm>
        </p:spPr>
        <p:txBody>
          <a:bodyPr anchor="b">
            <a:normAutofit/>
          </a:bodyPr>
          <a:lstStyle>
            <a:lvl1pPr marL="0" indent="0">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58742E8A-6B69-406B-A3DF-0A1B76832E0A}"/>
              </a:ext>
            </a:extLst>
          </p:cNvPr>
          <p:cNvSpPr>
            <a:spLocks noGrp="1"/>
          </p:cNvSpPr>
          <p:nvPr>
            <p:ph type="dt" sz="half" idx="10"/>
          </p:nvPr>
        </p:nvSpPr>
        <p:spPr/>
        <p:txBody>
          <a:bodyPr/>
          <a:lstStyle/>
          <a:p>
            <a:fld id="{3C2B07E4-CDF9-4C88-A2F3-04620E58224D}" type="datetimeFigureOut">
              <a:rPr lang="en-US" smtClean="0"/>
              <a:t>4/2/2022</a:t>
            </a:fld>
            <a:endParaRPr lang="en-US"/>
          </a:p>
        </p:txBody>
      </p:sp>
      <p:sp>
        <p:nvSpPr>
          <p:cNvPr id="5" name="Footer Placeholder 4">
            <a:extLst>
              <a:ext uri="{FF2B5EF4-FFF2-40B4-BE49-F238E27FC236}">
                <a16:creationId xmlns:a16="http://schemas.microsoft.com/office/drawing/2014/main" id="{64D665CF-4461-4BB8-8F3A-ED1CB1084C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898B27-5EF3-49F4-B3CE-F3CF419AE06E}"/>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1440127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3F3BA-5AD5-4F15-97B2-E4652D1D4E15}"/>
              </a:ext>
            </a:extLst>
          </p:cNvPr>
          <p:cNvSpPr>
            <a:spLocks noGrp="1"/>
          </p:cNvSpPr>
          <p:nvPr>
            <p:ph type="title"/>
          </p:nvPr>
        </p:nvSpPr>
        <p:spPr>
          <a:xfrm>
            <a:off x="1429566" y="1013411"/>
            <a:ext cx="9238434" cy="889592"/>
          </a:xfrm>
        </p:spPr>
        <p:txBody>
          <a:bodyPr/>
          <a:lstStyle>
            <a:lvl1pPr>
              <a:defRPr>
                <a:solidFill>
                  <a:schemeClr val="tx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7EA997B8-1FD3-40E6-A486-256EB41DB70A}"/>
              </a:ext>
            </a:extLst>
          </p:cNvPr>
          <p:cNvSpPr>
            <a:spLocks noGrp="1"/>
          </p:cNvSpPr>
          <p:nvPr>
            <p:ph sz="half" idx="1"/>
          </p:nvPr>
        </p:nvSpPr>
        <p:spPr>
          <a:xfrm>
            <a:off x="1429566" y="2135565"/>
            <a:ext cx="4495800" cy="396043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4183F4D8-AA9A-4AF7-86EA-E4D797B98CE9}"/>
              </a:ext>
            </a:extLst>
          </p:cNvPr>
          <p:cNvSpPr>
            <a:spLocks noGrp="1"/>
          </p:cNvSpPr>
          <p:nvPr>
            <p:ph sz="half" idx="2"/>
          </p:nvPr>
        </p:nvSpPr>
        <p:spPr>
          <a:xfrm>
            <a:off x="6172200" y="2135565"/>
            <a:ext cx="4495800" cy="3960435"/>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BA08823E-BC08-4810-9BFF-35D2EA2AE729}"/>
              </a:ext>
            </a:extLst>
          </p:cNvPr>
          <p:cNvSpPr>
            <a:spLocks noGrp="1"/>
          </p:cNvSpPr>
          <p:nvPr>
            <p:ph type="dt" sz="half" idx="10"/>
          </p:nvPr>
        </p:nvSpPr>
        <p:spPr/>
        <p:txBody>
          <a:bodyPr/>
          <a:lstStyle/>
          <a:p>
            <a:fld id="{3C2B07E4-CDF9-4C88-A2F3-04620E58224D}" type="datetimeFigureOut">
              <a:rPr lang="en-US" smtClean="0"/>
              <a:t>4/2/2022</a:t>
            </a:fld>
            <a:endParaRPr lang="en-US"/>
          </a:p>
        </p:txBody>
      </p:sp>
      <p:sp>
        <p:nvSpPr>
          <p:cNvPr id="6" name="Footer Placeholder 5">
            <a:extLst>
              <a:ext uri="{FF2B5EF4-FFF2-40B4-BE49-F238E27FC236}">
                <a16:creationId xmlns:a16="http://schemas.microsoft.com/office/drawing/2014/main" id="{2FDD2BFB-BB2C-4C4A-A6E1-DD223C2BE0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5D369B2-12F8-4583-8A7F-523C9A3EF09B}"/>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354169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C717F-84B9-44BA-8DD6-680394AB193E}"/>
              </a:ext>
            </a:extLst>
          </p:cNvPr>
          <p:cNvSpPr>
            <a:spLocks noGrp="1"/>
          </p:cNvSpPr>
          <p:nvPr>
            <p:ph type="title"/>
          </p:nvPr>
        </p:nvSpPr>
        <p:spPr>
          <a:xfrm>
            <a:off x="1429566" y="1079150"/>
            <a:ext cx="9238434" cy="823912"/>
          </a:xfrm>
        </p:spPr>
        <p:txBody>
          <a:bodyPr/>
          <a:lstStyle>
            <a:lvl1pPr>
              <a:defRPr>
                <a:solidFill>
                  <a:schemeClr val="tx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2A1217D6-7448-4625-964F-5D82F65F11F7}"/>
              </a:ext>
            </a:extLst>
          </p:cNvPr>
          <p:cNvSpPr>
            <a:spLocks noGrp="1"/>
          </p:cNvSpPr>
          <p:nvPr>
            <p:ph type="body" idx="1"/>
          </p:nvPr>
        </p:nvSpPr>
        <p:spPr>
          <a:xfrm>
            <a:off x="1429567" y="2013217"/>
            <a:ext cx="4495799" cy="704232"/>
          </a:xfrm>
        </p:spPr>
        <p:txBody>
          <a:bodyPr anchor="b">
            <a:normAutofit/>
          </a:bodyPr>
          <a:lstStyle>
            <a:lvl1pPr marL="0" indent="0">
              <a:lnSpc>
                <a:spcPct val="100000"/>
              </a:lnSpc>
              <a:buNone/>
              <a:defRPr sz="1800" b="0" cap="all" spc="3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53A534C-0B54-4327-99C0-4F0019FD21F6}"/>
              </a:ext>
            </a:extLst>
          </p:cNvPr>
          <p:cNvSpPr>
            <a:spLocks noGrp="1"/>
          </p:cNvSpPr>
          <p:nvPr>
            <p:ph sz="half" idx="2"/>
          </p:nvPr>
        </p:nvSpPr>
        <p:spPr>
          <a:xfrm>
            <a:off x="1429567" y="3048000"/>
            <a:ext cx="4495800" cy="3048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389D4A63-0795-4B74-8C11-5FE7944118C7}"/>
              </a:ext>
            </a:extLst>
          </p:cNvPr>
          <p:cNvSpPr>
            <a:spLocks noGrp="1"/>
          </p:cNvSpPr>
          <p:nvPr>
            <p:ph type="body" sz="quarter" idx="3"/>
          </p:nvPr>
        </p:nvSpPr>
        <p:spPr>
          <a:xfrm>
            <a:off x="6172200" y="2013215"/>
            <a:ext cx="4495800" cy="704233"/>
          </a:xfrm>
        </p:spPr>
        <p:txBody>
          <a:bodyPr anchor="b">
            <a:normAutofit/>
          </a:bodyPr>
          <a:lstStyle>
            <a:lvl1pPr marL="0" indent="0">
              <a:lnSpc>
                <a:spcPct val="100000"/>
              </a:lnSpc>
              <a:buNone/>
              <a:defRPr sz="1800" b="0" cap="all" spc="3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823D16F3-F747-441B-9854-27225954DEC4}"/>
              </a:ext>
            </a:extLst>
          </p:cNvPr>
          <p:cNvSpPr>
            <a:spLocks noGrp="1"/>
          </p:cNvSpPr>
          <p:nvPr>
            <p:ph sz="quarter" idx="4"/>
          </p:nvPr>
        </p:nvSpPr>
        <p:spPr>
          <a:xfrm>
            <a:off x="6172200" y="3048000"/>
            <a:ext cx="4495800" cy="3048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0E8168E2-6B97-486E-B0E4-4E7F5CDBB5B1}"/>
              </a:ext>
            </a:extLst>
          </p:cNvPr>
          <p:cNvSpPr>
            <a:spLocks noGrp="1"/>
          </p:cNvSpPr>
          <p:nvPr>
            <p:ph type="dt" sz="half" idx="10"/>
          </p:nvPr>
        </p:nvSpPr>
        <p:spPr/>
        <p:txBody>
          <a:bodyPr/>
          <a:lstStyle/>
          <a:p>
            <a:fld id="{3C2B07E4-CDF9-4C88-A2F3-04620E58224D}" type="datetimeFigureOut">
              <a:rPr lang="en-US" smtClean="0"/>
              <a:t>4/2/2022</a:t>
            </a:fld>
            <a:endParaRPr lang="en-US"/>
          </a:p>
        </p:txBody>
      </p:sp>
      <p:sp>
        <p:nvSpPr>
          <p:cNvPr id="8" name="Footer Placeholder 7">
            <a:extLst>
              <a:ext uri="{FF2B5EF4-FFF2-40B4-BE49-F238E27FC236}">
                <a16:creationId xmlns:a16="http://schemas.microsoft.com/office/drawing/2014/main" id="{D05D3E2B-2F4E-4347-A8E9-27EB7D0359B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C1FC4F5-6876-414E-9E30-84706A3F528C}"/>
              </a:ext>
            </a:extLst>
          </p:cNvPr>
          <p:cNvSpPr>
            <a:spLocks noGrp="1"/>
          </p:cNvSpPr>
          <p:nvPr>
            <p:ph type="sldNum" sz="quarter" idx="12"/>
          </p:nvPr>
        </p:nvSpPr>
        <p:spPr/>
        <p:txBody>
          <a:bodyPr/>
          <a:lstStyle/>
          <a:p>
            <a:fld id="{EFE71E98-A417-4ECC-ACEB-C0490C20DB04}" type="slidenum">
              <a:rPr lang="en-US" smtClean="0"/>
              <a:t>‹#›</a:t>
            </a:fld>
            <a:endParaRPr lang="en-US"/>
          </a:p>
        </p:txBody>
      </p:sp>
      <p:cxnSp>
        <p:nvCxnSpPr>
          <p:cNvPr id="11" name="Straight Connector 10">
            <a:extLst>
              <a:ext uri="{FF2B5EF4-FFF2-40B4-BE49-F238E27FC236}">
                <a16:creationId xmlns:a16="http://schemas.microsoft.com/office/drawing/2014/main" id="{A70D2F04-5474-46B9-B838-858CDF4AB2D2}"/>
              </a:ext>
            </a:extLst>
          </p:cNvPr>
          <p:cNvCxnSpPr>
            <a:cxnSpLocks/>
          </p:cNvCxnSpPr>
          <p:nvPr/>
        </p:nvCxnSpPr>
        <p:spPr>
          <a:xfrm>
            <a:off x="6270727" y="2876662"/>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ADEE893-BE45-47F3-BCF0-02424B3503CC}"/>
              </a:ext>
            </a:extLst>
          </p:cNvPr>
          <p:cNvSpPr/>
          <p:nvPr/>
        </p:nvSpPr>
        <p:spPr>
          <a:xfrm>
            <a:off x="-1171838" y="4592406"/>
            <a:ext cx="808262" cy="3897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3FB5178A-4501-4B56-8BF1-D083D7B021CE}"/>
              </a:ext>
            </a:extLst>
          </p:cNvPr>
          <p:cNvCxnSpPr>
            <a:cxnSpLocks/>
          </p:cNvCxnSpPr>
          <p:nvPr/>
        </p:nvCxnSpPr>
        <p:spPr>
          <a:xfrm>
            <a:off x="1524000" y="2876662"/>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46783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52109C6-041C-42BA-B507-8EA298046ED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7BF877-20DD-40F4-AEA8-E1B6D5350D2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7DC874-15B5-4338-B7D1-8E393AB4C16E}"/>
              </a:ext>
            </a:extLst>
          </p:cNvPr>
          <p:cNvSpPr>
            <a:spLocks noGrp="1"/>
          </p:cNvSpPr>
          <p:nvPr>
            <p:ph type="dt" sz="half" idx="10"/>
          </p:nvPr>
        </p:nvSpPr>
        <p:spPr/>
        <p:txBody>
          <a:bodyPr/>
          <a:lstStyle/>
          <a:p>
            <a:fld id="{3C2B07E4-CDF9-4C88-A2F3-04620E58224D}" type="datetimeFigureOut">
              <a:rPr lang="en-US" smtClean="0"/>
              <a:t>4/2/2022</a:t>
            </a:fld>
            <a:endParaRPr lang="en-US"/>
          </a:p>
        </p:txBody>
      </p:sp>
      <p:sp>
        <p:nvSpPr>
          <p:cNvPr id="4" name="Footer Placeholder 3">
            <a:extLst>
              <a:ext uri="{FF2B5EF4-FFF2-40B4-BE49-F238E27FC236}">
                <a16:creationId xmlns:a16="http://schemas.microsoft.com/office/drawing/2014/main" id="{7E66BAE3-24C5-483F-9141-D860A265E78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59AEEB4-66F8-4008-B616-804FB9D91CF9}"/>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1446028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46C975-8FFB-4A4B-9213-774EE3901DE9}"/>
              </a:ext>
            </a:extLst>
          </p:cNvPr>
          <p:cNvSpPr>
            <a:spLocks noGrp="1"/>
          </p:cNvSpPr>
          <p:nvPr>
            <p:ph type="dt" sz="half" idx="10"/>
          </p:nvPr>
        </p:nvSpPr>
        <p:spPr/>
        <p:txBody>
          <a:bodyPr/>
          <a:lstStyle/>
          <a:p>
            <a:fld id="{3C2B07E4-CDF9-4C88-A2F3-04620E58224D}" type="datetimeFigureOut">
              <a:rPr lang="en-US" smtClean="0"/>
              <a:t>4/2/2022</a:t>
            </a:fld>
            <a:endParaRPr lang="en-US"/>
          </a:p>
        </p:txBody>
      </p:sp>
      <p:sp>
        <p:nvSpPr>
          <p:cNvPr id="3" name="Footer Placeholder 2">
            <a:extLst>
              <a:ext uri="{FF2B5EF4-FFF2-40B4-BE49-F238E27FC236}">
                <a16:creationId xmlns:a16="http://schemas.microsoft.com/office/drawing/2014/main" id="{4FBA744F-475D-4105-8E4A-02581554953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F3FA64C-7966-4D6F-88D7-4B89F2A1DF2C}"/>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17916869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4ED5F-AB94-4DCF-8971-B8B2B55AF653}"/>
              </a:ext>
            </a:extLst>
          </p:cNvPr>
          <p:cNvSpPr>
            <a:spLocks noGrp="1"/>
          </p:cNvSpPr>
          <p:nvPr>
            <p:ph type="title"/>
          </p:nvPr>
        </p:nvSpPr>
        <p:spPr>
          <a:xfrm>
            <a:off x="1443740" y="1558944"/>
            <a:ext cx="3279689" cy="1864196"/>
          </a:xfrm>
        </p:spPr>
        <p:txBody>
          <a:bodyPr anchor="b"/>
          <a:lstStyle>
            <a:lvl1pPr algn="r">
              <a:defRPr sz="2800">
                <a:solidFill>
                  <a:schemeClr val="tx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141EE4CB-68CF-4BF3-A891-8277AFD13D88}"/>
              </a:ext>
            </a:extLst>
          </p:cNvPr>
          <p:cNvSpPr>
            <a:spLocks noGrp="1"/>
          </p:cNvSpPr>
          <p:nvPr>
            <p:ph idx="1"/>
          </p:nvPr>
        </p:nvSpPr>
        <p:spPr>
          <a:xfrm>
            <a:off x="5334000" y="762000"/>
            <a:ext cx="5333999" cy="5334000"/>
          </a:xfrm>
        </p:spPr>
        <p:txBody>
          <a:bodyPr anchor="ctr">
            <a:normAutofit/>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95292E72-B66D-40EE-B182-5585382A6DC9}"/>
              </a:ext>
            </a:extLst>
          </p:cNvPr>
          <p:cNvSpPr>
            <a:spLocks noGrp="1"/>
          </p:cNvSpPr>
          <p:nvPr>
            <p:ph type="body" sz="half" idx="2"/>
          </p:nvPr>
        </p:nvSpPr>
        <p:spPr>
          <a:xfrm>
            <a:off x="1443741" y="3649682"/>
            <a:ext cx="3233096" cy="1933605"/>
          </a:xfrm>
        </p:spPr>
        <p:txBody>
          <a:bodyPr/>
          <a:lstStyle>
            <a:lvl1pPr marL="0" indent="0" algn="r">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ED73B694-B050-45F3-AE6F-A86A129F1C64}"/>
              </a:ext>
            </a:extLst>
          </p:cNvPr>
          <p:cNvSpPr>
            <a:spLocks noGrp="1"/>
          </p:cNvSpPr>
          <p:nvPr>
            <p:ph type="dt" sz="half" idx="10"/>
          </p:nvPr>
        </p:nvSpPr>
        <p:spPr/>
        <p:txBody>
          <a:bodyPr/>
          <a:lstStyle/>
          <a:p>
            <a:fld id="{3C2B07E4-CDF9-4C88-A2F3-04620E58224D}" type="datetimeFigureOut">
              <a:rPr lang="en-US" smtClean="0"/>
              <a:t>4/2/2022</a:t>
            </a:fld>
            <a:endParaRPr lang="en-US"/>
          </a:p>
        </p:txBody>
      </p:sp>
      <p:sp>
        <p:nvSpPr>
          <p:cNvPr id="6" name="Footer Placeholder 5">
            <a:extLst>
              <a:ext uri="{FF2B5EF4-FFF2-40B4-BE49-F238E27FC236}">
                <a16:creationId xmlns:a16="http://schemas.microsoft.com/office/drawing/2014/main" id="{7E8AE423-9CA5-46B3-96B1-7586AD0208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4B973D-F1F7-47BC-996D-6100B7C89520}"/>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570095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E9949-4A1F-4DA9-9B75-A6180F954B8D}"/>
              </a:ext>
            </a:extLst>
          </p:cNvPr>
          <p:cNvSpPr>
            <a:spLocks noGrp="1"/>
          </p:cNvSpPr>
          <p:nvPr>
            <p:ph type="title"/>
          </p:nvPr>
        </p:nvSpPr>
        <p:spPr>
          <a:xfrm>
            <a:off x="1433543" y="1383126"/>
            <a:ext cx="3289886" cy="2045874"/>
          </a:xfrm>
        </p:spPr>
        <p:txBody>
          <a:bodyPr anchor="b"/>
          <a:lstStyle>
            <a:lvl1pPr algn="r">
              <a:defRPr sz="2800">
                <a:solidFill>
                  <a:schemeClr val="tx1"/>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79A8D794-C670-4569-93D9-0FF8B35AA7AE}"/>
              </a:ext>
            </a:extLst>
          </p:cNvPr>
          <p:cNvSpPr>
            <a:spLocks noGrp="1"/>
          </p:cNvSpPr>
          <p:nvPr>
            <p:ph type="pic" idx="1"/>
          </p:nvPr>
        </p:nvSpPr>
        <p:spPr>
          <a:xfrm>
            <a:off x="5334001" y="762000"/>
            <a:ext cx="5333999" cy="5334000"/>
          </a:xfrm>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A92486F6-AE67-4B34-B8E2-0B7576DC2E3A}"/>
              </a:ext>
            </a:extLst>
          </p:cNvPr>
          <p:cNvSpPr>
            <a:spLocks noGrp="1"/>
          </p:cNvSpPr>
          <p:nvPr>
            <p:ph type="body" sz="half" idx="2"/>
          </p:nvPr>
        </p:nvSpPr>
        <p:spPr>
          <a:xfrm>
            <a:off x="1433544" y="3649682"/>
            <a:ext cx="3243292" cy="1684317"/>
          </a:xfrm>
        </p:spPr>
        <p:txBody>
          <a:bodyPr/>
          <a:lstStyle>
            <a:lvl1pPr marL="0" indent="0" algn="r">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198B11C-BB63-49A6-B488-29D4FBF8E107}"/>
              </a:ext>
            </a:extLst>
          </p:cNvPr>
          <p:cNvSpPr>
            <a:spLocks noGrp="1"/>
          </p:cNvSpPr>
          <p:nvPr>
            <p:ph type="dt" sz="half" idx="10"/>
          </p:nvPr>
        </p:nvSpPr>
        <p:spPr/>
        <p:txBody>
          <a:bodyPr/>
          <a:lstStyle/>
          <a:p>
            <a:fld id="{3C2B07E4-CDF9-4C88-A2F3-04620E58224D}" type="datetimeFigureOut">
              <a:rPr lang="en-US" smtClean="0"/>
              <a:t>4/2/2022</a:t>
            </a:fld>
            <a:endParaRPr lang="en-US"/>
          </a:p>
        </p:txBody>
      </p:sp>
      <p:sp>
        <p:nvSpPr>
          <p:cNvPr id="6" name="Footer Placeholder 5">
            <a:extLst>
              <a:ext uri="{FF2B5EF4-FFF2-40B4-BE49-F238E27FC236}">
                <a16:creationId xmlns:a16="http://schemas.microsoft.com/office/drawing/2014/main" id="{324B9166-6D36-4F0A-9ADD-33D49A0C3A5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B22B8F-7760-41B3-9053-DD90255B9EEE}"/>
              </a:ext>
            </a:extLst>
          </p:cNvPr>
          <p:cNvSpPr>
            <a:spLocks noGrp="1"/>
          </p:cNvSpPr>
          <p:nvPr>
            <p:ph type="sldNum" sz="quarter" idx="12"/>
          </p:nvPr>
        </p:nvSpPr>
        <p:spPr/>
        <p:txBody>
          <a:bodyPr/>
          <a:lstStyle/>
          <a:p>
            <a:fld id="{EFE71E98-A417-4ECC-ACEB-C0490C20DB04}" type="slidenum">
              <a:rPr lang="en-US" smtClean="0"/>
              <a:t>‹#›</a:t>
            </a:fld>
            <a:endParaRPr lang="en-US"/>
          </a:p>
        </p:txBody>
      </p:sp>
    </p:spTree>
    <p:extLst>
      <p:ext uri="{BB962C8B-B14F-4D97-AF65-F5344CB8AC3E}">
        <p14:creationId xmlns:p14="http://schemas.microsoft.com/office/powerpoint/2010/main" val="2702801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84152A-7FE0-4708-B7C1-DBEC8F133766}"/>
              </a:ext>
            </a:extLst>
          </p:cNvPr>
          <p:cNvSpPr>
            <a:spLocks noGrp="1"/>
          </p:cNvSpPr>
          <p:nvPr>
            <p:ph type="title"/>
          </p:nvPr>
        </p:nvSpPr>
        <p:spPr>
          <a:xfrm>
            <a:off x="1429566" y="1041621"/>
            <a:ext cx="9238434" cy="861383"/>
          </a:xfrm>
          <a:prstGeom prst="rect">
            <a:avLst/>
          </a:prstGeom>
        </p:spPr>
        <p:txBody>
          <a:bodyPr vert="horz" lIns="91440" tIns="45720" rIns="91440" bIns="45720" rtlCol="0" anchor="b">
            <a:noAutofit/>
          </a:bodyPr>
          <a:lstStyle/>
          <a:p>
            <a:r>
              <a:rPr lang="en-US" dirty="0"/>
              <a:t>Click to edit Master title style</a:t>
            </a:r>
          </a:p>
        </p:txBody>
      </p:sp>
      <p:sp>
        <p:nvSpPr>
          <p:cNvPr id="3" name="Text Placeholder 2">
            <a:extLst>
              <a:ext uri="{FF2B5EF4-FFF2-40B4-BE49-F238E27FC236}">
                <a16:creationId xmlns:a16="http://schemas.microsoft.com/office/drawing/2014/main" id="{B911AB53-BAF9-439D-9451-47193CF2FF8E}"/>
              </a:ext>
            </a:extLst>
          </p:cNvPr>
          <p:cNvSpPr>
            <a:spLocks noGrp="1"/>
          </p:cNvSpPr>
          <p:nvPr>
            <p:ph type="body" idx="1"/>
          </p:nvPr>
        </p:nvSpPr>
        <p:spPr>
          <a:xfrm>
            <a:off x="1429566" y="2285999"/>
            <a:ext cx="9238434" cy="381000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FB96D9F-562A-496F-A530-A561994DC5EF}"/>
              </a:ext>
            </a:extLst>
          </p:cNvPr>
          <p:cNvSpPr>
            <a:spLocks noGrp="1"/>
          </p:cNvSpPr>
          <p:nvPr>
            <p:ph type="dt" sz="half" idx="2"/>
          </p:nvPr>
        </p:nvSpPr>
        <p:spPr>
          <a:xfrm rot="5400000">
            <a:off x="10471087" y="4891318"/>
            <a:ext cx="2673295" cy="365125"/>
          </a:xfrm>
          <a:prstGeom prst="rect">
            <a:avLst/>
          </a:prstGeom>
        </p:spPr>
        <p:txBody>
          <a:bodyPr vert="horz" lIns="91440" tIns="45720" rIns="91440" bIns="45720" rtlCol="0" anchor="ctr"/>
          <a:lstStyle>
            <a:lvl1pPr algn="l">
              <a:defRPr sz="700" b="1" cap="all" spc="300" baseline="0">
                <a:solidFill>
                  <a:schemeClr val="tx1"/>
                </a:solidFill>
              </a:defRPr>
            </a:lvl1pPr>
          </a:lstStyle>
          <a:p>
            <a:fld id="{3C2B07E4-CDF9-4C88-A2F3-04620E58224D}" type="datetimeFigureOut">
              <a:rPr lang="en-US" smtClean="0"/>
              <a:pPr/>
              <a:t>4/2/2022</a:t>
            </a:fld>
            <a:endParaRPr lang="en-US" dirty="0"/>
          </a:p>
        </p:txBody>
      </p:sp>
      <p:sp>
        <p:nvSpPr>
          <p:cNvPr id="5" name="Footer Placeholder 4">
            <a:extLst>
              <a:ext uri="{FF2B5EF4-FFF2-40B4-BE49-F238E27FC236}">
                <a16:creationId xmlns:a16="http://schemas.microsoft.com/office/drawing/2014/main" id="{CC3060FE-AAC3-4FAE-9EB4-BCAE72D95670}"/>
              </a:ext>
            </a:extLst>
          </p:cNvPr>
          <p:cNvSpPr>
            <a:spLocks noGrp="1"/>
          </p:cNvSpPr>
          <p:nvPr>
            <p:ph type="ftr" sz="quarter" idx="3"/>
          </p:nvPr>
        </p:nvSpPr>
        <p:spPr>
          <a:xfrm rot="5400000">
            <a:off x="10473021" y="1609893"/>
            <a:ext cx="2669427" cy="365125"/>
          </a:xfrm>
          <a:prstGeom prst="rect">
            <a:avLst/>
          </a:prstGeom>
        </p:spPr>
        <p:txBody>
          <a:bodyPr vert="horz" lIns="91440" tIns="45720" rIns="91440" bIns="45720" rtlCol="0" anchor="ctr"/>
          <a:lstStyle>
            <a:lvl1pPr algn="r">
              <a:defRPr sz="700" b="1" cap="all" spc="300" baseline="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4777EDB2-8F31-42FA-B253-62D241466385}"/>
              </a:ext>
            </a:extLst>
          </p:cNvPr>
          <p:cNvSpPr>
            <a:spLocks noGrp="1"/>
          </p:cNvSpPr>
          <p:nvPr>
            <p:ph type="sldNum" sz="quarter" idx="4"/>
          </p:nvPr>
        </p:nvSpPr>
        <p:spPr>
          <a:xfrm>
            <a:off x="11492908" y="3219853"/>
            <a:ext cx="629653" cy="429830"/>
          </a:xfrm>
          <a:prstGeom prst="rect">
            <a:avLst/>
          </a:prstGeom>
        </p:spPr>
        <p:txBody>
          <a:bodyPr vert="horz" lIns="91440" tIns="45720" rIns="91440" bIns="45720" rtlCol="0" anchor="ctr"/>
          <a:lstStyle>
            <a:lvl1pPr algn="ctr">
              <a:defRPr sz="1600" b="1">
                <a:solidFill>
                  <a:schemeClr val="tx1">
                    <a:tint val="75000"/>
                  </a:schemeClr>
                </a:solidFill>
                <a:latin typeface="+mj-lt"/>
              </a:defRPr>
            </a:lvl1pPr>
          </a:lstStyle>
          <a:p>
            <a:fld id="{EFE71E98-A417-4ECC-ACEB-C0490C20DB04}" type="slidenum">
              <a:rPr lang="en-US" smtClean="0"/>
              <a:pPr/>
              <a:t>‹#›</a:t>
            </a:fld>
            <a:endParaRPr lang="en-US"/>
          </a:p>
        </p:txBody>
      </p:sp>
    </p:spTree>
    <p:extLst>
      <p:ext uri="{BB962C8B-B14F-4D97-AF65-F5344CB8AC3E}">
        <p14:creationId xmlns:p14="http://schemas.microsoft.com/office/powerpoint/2010/main" val="2101378890"/>
      </p:ext>
    </p:extLst>
  </p:cSld>
  <p:clrMap bg1="dk1" tx1="lt1" bg2="dk2" tx2="lt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1" r:id="rId6"/>
    <p:sldLayoutId id="2147483777" r:id="rId7"/>
    <p:sldLayoutId id="2147483778" r:id="rId8"/>
    <p:sldLayoutId id="2147483779" r:id="rId9"/>
    <p:sldLayoutId id="2147483780" r:id="rId10"/>
    <p:sldLayoutId id="2147483782" r:id="rId11"/>
  </p:sldLayoutIdLst>
  <p:txStyles>
    <p:title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p:titleStyle>
    <p:bodyStyle>
      <a:lvl1pPr marL="274320" indent="-274320" algn="l" defTabSz="914400" rtl="0" eaLnBrk="1" latinLnBrk="0" hangingPunct="1">
        <a:lnSpc>
          <a:spcPct val="130000"/>
        </a:lnSpc>
        <a:spcBef>
          <a:spcPts val="1000"/>
        </a:spcBef>
        <a:buSzPct val="85000"/>
        <a:buFont typeface="Arial" panose="020B0604020202020204" pitchFamily="34" charset="0"/>
        <a:buChar char="•"/>
        <a:defRPr sz="1800" kern="1200">
          <a:solidFill>
            <a:schemeClr val="tx1"/>
          </a:solidFill>
          <a:latin typeface="+mn-lt"/>
          <a:ea typeface="+mn-ea"/>
          <a:cs typeface="+mn-cs"/>
        </a:defRPr>
      </a:lvl1pPr>
      <a:lvl2pPr marL="274320" indent="0" algn="l" defTabSz="914400" rtl="0" eaLnBrk="1" latinLnBrk="0" hangingPunct="1">
        <a:lnSpc>
          <a:spcPct val="130000"/>
        </a:lnSpc>
        <a:spcBef>
          <a:spcPts val="500"/>
        </a:spcBef>
        <a:buSzPct val="85000"/>
        <a:buFontTx/>
        <a:buNone/>
        <a:defRPr sz="1600" b="1" kern="1200">
          <a:solidFill>
            <a:schemeClr val="tx1"/>
          </a:solidFill>
          <a:latin typeface="+mn-lt"/>
          <a:ea typeface="+mn-ea"/>
          <a:cs typeface="+mn-cs"/>
        </a:defRPr>
      </a:lvl2pPr>
      <a:lvl3pPr marL="457200" indent="-182880" algn="l" defTabSz="914400" rtl="0" eaLnBrk="1" latinLnBrk="0" hangingPunct="1">
        <a:lnSpc>
          <a:spcPct val="130000"/>
        </a:lnSpc>
        <a:spcBef>
          <a:spcPts val="500"/>
        </a:spcBef>
        <a:buSzPct val="85000"/>
        <a:buFont typeface="Arial" panose="020B0604020202020204" pitchFamily="34" charset="0"/>
        <a:buChar char="•"/>
        <a:defRPr sz="1400" kern="1200">
          <a:solidFill>
            <a:schemeClr val="tx1"/>
          </a:solidFill>
          <a:latin typeface="+mn-lt"/>
          <a:ea typeface="+mn-ea"/>
          <a:cs typeface="+mn-cs"/>
        </a:defRPr>
      </a:lvl3pPr>
      <a:lvl4pPr marL="466344" indent="0" algn="l" defTabSz="914400" rtl="0" eaLnBrk="1" latinLnBrk="0" hangingPunct="1">
        <a:lnSpc>
          <a:spcPct val="130000"/>
        </a:lnSpc>
        <a:spcBef>
          <a:spcPts val="500"/>
        </a:spcBef>
        <a:buSzPct val="85000"/>
        <a:buFontTx/>
        <a:buNone/>
        <a:defRPr sz="1200" b="1" kern="1200">
          <a:solidFill>
            <a:schemeClr val="tx1"/>
          </a:solidFill>
          <a:latin typeface="+mn-lt"/>
          <a:ea typeface="+mn-ea"/>
          <a:cs typeface="+mn-cs"/>
        </a:defRPr>
      </a:lvl4pPr>
      <a:lvl5pPr marL="640080" indent="-182880" algn="l" defTabSz="914400" rtl="0" eaLnBrk="1" latinLnBrk="0" hangingPunct="1">
        <a:lnSpc>
          <a:spcPct val="130000"/>
        </a:lnSpc>
        <a:spcBef>
          <a:spcPts val="500"/>
        </a:spcBef>
        <a:buSzPct val="85000"/>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https://taxguru.in/corporate-law/benami-transactions-prohibition-act-1988.html" TargetMode="External"/><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2.jpeg"/><Relationship Id="rId7" Type="http://schemas.openxmlformats.org/officeDocument/2006/relationships/diagramColors" Target="../diagrams/colors3.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35">
            <a:extLst>
              <a:ext uri="{FF2B5EF4-FFF2-40B4-BE49-F238E27FC236}">
                <a16:creationId xmlns:a16="http://schemas.microsoft.com/office/drawing/2014/main" id="{0760E4C7-47B8-4356-ABCA-CC9C79E2D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9" name="Rectangle 8">
            <a:extLst>
              <a:ext uri="{FF2B5EF4-FFF2-40B4-BE49-F238E27FC236}">
                <a16:creationId xmlns:a16="http://schemas.microsoft.com/office/drawing/2014/main" id="{6D901597-12EB-45F9-BB71-F4A2E9CD29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10">
            <a:extLst>
              <a:ext uri="{FF2B5EF4-FFF2-40B4-BE49-F238E27FC236}">
                <a16:creationId xmlns:a16="http://schemas.microsoft.com/office/drawing/2014/main" id="{B8A06957-B519-4112-A297-4689EAE57F0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278" y="1"/>
            <a:ext cx="8015617" cy="6292303"/>
          </a:xfrm>
          <a:custGeom>
            <a:avLst/>
            <a:gdLst>
              <a:gd name="connsiteX0" fmla="*/ 5149574 w 8015617"/>
              <a:gd name="connsiteY0" fmla="*/ 0 h 6292303"/>
              <a:gd name="connsiteX1" fmla="*/ 7673124 w 8015617"/>
              <a:gd name="connsiteY1" fmla="*/ 0 h 6292303"/>
              <a:gd name="connsiteX2" fmla="*/ 8015617 w 8015617"/>
              <a:gd name="connsiteY2" fmla="*/ 5843045 h 6292303"/>
              <a:gd name="connsiteX3" fmla="*/ 351134 w 8015617"/>
              <a:gd name="connsiteY3" fmla="*/ 6292303 h 6292303"/>
              <a:gd name="connsiteX4" fmla="*/ 0 w 8015617"/>
              <a:gd name="connsiteY4" fmla="*/ 301845 h 62923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15617" h="6292303">
                <a:moveTo>
                  <a:pt x="5149574" y="0"/>
                </a:moveTo>
                <a:lnTo>
                  <a:pt x="7673124" y="0"/>
                </a:lnTo>
                <a:lnTo>
                  <a:pt x="8015617" y="5843045"/>
                </a:lnTo>
                <a:lnTo>
                  <a:pt x="351134" y="6292303"/>
                </a:lnTo>
                <a:lnTo>
                  <a:pt x="0" y="301845"/>
                </a:lnTo>
                <a:close/>
              </a:path>
            </a:pathLst>
          </a:custGeom>
          <a:solidFill>
            <a:schemeClr val="tx1"/>
          </a:solidFill>
          <a:ln w="12700" cap="flat" cmpd="sng" algn="ctr">
            <a:noFill/>
            <a:prstDash val="solid"/>
            <a:miter lim="800000"/>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4887703D-59A7-4805-B57F-99173594EE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3682" y="0"/>
            <a:ext cx="7721297" cy="6137534"/>
          </a:xfrm>
          <a:custGeom>
            <a:avLst/>
            <a:gdLst>
              <a:gd name="connsiteX0" fmla="*/ 6989390 w 7721297"/>
              <a:gd name="connsiteY0" fmla="*/ 0 h 6137534"/>
              <a:gd name="connsiteX1" fmla="*/ 7385409 w 7721297"/>
              <a:gd name="connsiteY1" fmla="*/ 0 h 6137534"/>
              <a:gd name="connsiteX2" fmla="*/ 7386140 w 7721297"/>
              <a:gd name="connsiteY2" fmla="*/ 922 h 6137534"/>
              <a:gd name="connsiteX3" fmla="*/ 7390528 w 7721297"/>
              <a:gd name="connsiteY3" fmla="*/ 20974 h 6137534"/>
              <a:gd name="connsiteX4" fmla="*/ 7721024 w 7721297"/>
              <a:gd name="connsiteY4" fmla="*/ 5658922 h 6137534"/>
              <a:gd name="connsiteX5" fmla="*/ 7721023 w 7721297"/>
              <a:gd name="connsiteY5" fmla="*/ 5658927 h 6137534"/>
              <a:gd name="connsiteX6" fmla="*/ 7721297 w 7721297"/>
              <a:gd name="connsiteY6" fmla="*/ 5663572 h 6137534"/>
              <a:gd name="connsiteX7" fmla="*/ 7716147 w 7721297"/>
              <a:gd name="connsiteY7" fmla="*/ 5676259 h 6137534"/>
              <a:gd name="connsiteX8" fmla="*/ 7712139 w 7721297"/>
              <a:gd name="connsiteY8" fmla="*/ 5690502 h 6137534"/>
              <a:gd name="connsiteX9" fmla="*/ 7708519 w 7721297"/>
              <a:gd name="connsiteY9" fmla="*/ 5695048 h 6137534"/>
              <a:gd name="connsiteX10" fmla="*/ 7704935 w 7721297"/>
              <a:gd name="connsiteY10" fmla="*/ 5703877 h 6137534"/>
              <a:gd name="connsiteX11" fmla="*/ 7699090 w 7721297"/>
              <a:gd name="connsiteY11" fmla="*/ 5704214 h 6137534"/>
              <a:gd name="connsiteX12" fmla="*/ 7692214 w 7721297"/>
              <a:gd name="connsiteY12" fmla="*/ 5707603 h 6137534"/>
              <a:gd name="connsiteX13" fmla="*/ 7674726 w 7721297"/>
              <a:gd name="connsiteY13" fmla="*/ 5708628 h 6137534"/>
              <a:gd name="connsiteX14" fmla="*/ 7674412 w 7721297"/>
              <a:gd name="connsiteY14" fmla="*/ 5709720 h 6137534"/>
              <a:gd name="connsiteX15" fmla="*/ 7647609 w 7721297"/>
              <a:gd name="connsiteY15" fmla="*/ 5735871 h 6137534"/>
              <a:gd name="connsiteX16" fmla="*/ 7592212 w 7721297"/>
              <a:gd name="connsiteY16" fmla="*/ 5713464 h 6137534"/>
              <a:gd name="connsiteX17" fmla="*/ 7059543 w 7721297"/>
              <a:gd name="connsiteY17" fmla="*/ 5744687 h 6137534"/>
              <a:gd name="connsiteX18" fmla="*/ 7050496 w 7721297"/>
              <a:gd name="connsiteY18" fmla="*/ 5749000 h 6137534"/>
              <a:gd name="connsiteX19" fmla="*/ 7028578 w 7721297"/>
              <a:gd name="connsiteY19" fmla="*/ 5754084 h 6137534"/>
              <a:gd name="connsiteX20" fmla="*/ 6937660 w 7721297"/>
              <a:gd name="connsiteY20" fmla="*/ 5760288 h 6137534"/>
              <a:gd name="connsiteX21" fmla="*/ 6884223 w 7721297"/>
              <a:gd name="connsiteY21" fmla="*/ 5767636 h 6137534"/>
              <a:gd name="connsiteX22" fmla="*/ 6865431 w 7721297"/>
              <a:gd name="connsiteY22" fmla="*/ 5776138 h 6137534"/>
              <a:gd name="connsiteX23" fmla="*/ 6838171 w 7721297"/>
              <a:gd name="connsiteY23" fmla="*/ 5784171 h 6137534"/>
              <a:gd name="connsiteX24" fmla="*/ 6791231 w 7721297"/>
              <a:gd name="connsiteY24" fmla="*/ 5802772 h 6137534"/>
              <a:gd name="connsiteX25" fmla="*/ 6745506 w 7721297"/>
              <a:gd name="connsiteY25" fmla="*/ 5812285 h 6137534"/>
              <a:gd name="connsiteX26" fmla="*/ 6714572 w 7721297"/>
              <a:gd name="connsiteY26" fmla="*/ 5815422 h 6137534"/>
              <a:gd name="connsiteX27" fmla="*/ 6710059 w 7721297"/>
              <a:gd name="connsiteY27" fmla="*/ 5815424 h 6137534"/>
              <a:gd name="connsiteX28" fmla="*/ 6672310 w 7721297"/>
              <a:gd name="connsiteY28" fmla="*/ 5808283 h 6137534"/>
              <a:gd name="connsiteX29" fmla="*/ 6669118 w 7721297"/>
              <a:gd name="connsiteY29" fmla="*/ 5813181 h 6137534"/>
              <a:gd name="connsiteX30" fmla="*/ 6657741 w 7721297"/>
              <a:gd name="connsiteY30" fmla="*/ 5818650 h 6137534"/>
              <a:gd name="connsiteX31" fmla="*/ 6647425 w 7721297"/>
              <a:gd name="connsiteY31" fmla="*/ 5813632 h 6137534"/>
              <a:gd name="connsiteX32" fmla="*/ 6600070 w 7721297"/>
              <a:gd name="connsiteY32" fmla="*/ 5806385 h 6137534"/>
              <a:gd name="connsiteX33" fmla="*/ 6531112 w 7721297"/>
              <a:gd name="connsiteY33" fmla="*/ 5801193 h 6137534"/>
              <a:gd name="connsiteX34" fmla="*/ 6520435 w 7721297"/>
              <a:gd name="connsiteY34" fmla="*/ 5796037 h 6137534"/>
              <a:gd name="connsiteX35" fmla="*/ 6452509 w 7721297"/>
              <a:gd name="connsiteY35" fmla="*/ 5785889 h 6137534"/>
              <a:gd name="connsiteX36" fmla="*/ 6417173 w 7721297"/>
              <a:gd name="connsiteY36" fmla="*/ 5785777 h 6137534"/>
              <a:gd name="connsiteX37" fmla="*/ 6413565 w 7721297"/>
              <a:gd name="connsiteY37" fmla="*/ 5791272 h 6137534"/>
              <a:gd name="connsiteX38" fmla="*/ 6403089 w 7721297"/>
              <a:gd name="connsiteY38" fmla="*/ 5790492 h 6137534"/>
              <a:gd name="connsiteX39" fmla="*/ 6400340 w 7721297"/>
              <a:gd name="connsiteY39" fmla="*/ 5791439 h 6137534"/>
              <a:gd name="connsiteX40" fmla="*/ 6384541 w 7721297"/>
              <a:gd name="connsiteY40" fmla="*/ 5795714 h 6137534"/>
              <a:gd name="connsiteX41" fmla="*/ 6380988 w 7721297"/>
              <a:gd name="connsiteY41" fmla="*/ 5785886 h 6137534"/>
              <a:gd name="connsiteX42" fmla="*/ 6376190 w 7721297"/>
              <a:gd name="connsiteY42" fmla="*/ 5784742 h 6137534"/>
              <a:gd name="connsiteX43" fmla="*/ 6203462 w 7721297"/>
              <a:gd name="connsiteY43" fmla="*/ 5794867 h 6137534"/>
              <a:gd name="connsiteX44" fmla="*/ 6189193 w 7721297"/>
              <a:gd name="connsiteY44" fmla="*/ 5804914 h 6137534"/>
              <a:gd name="connsiteX45" fmla="*/ 6143467 w 7721297"/>
              <a:gd name="connsiteY45" fmla="*/ 5814428 h 6137534"/>
              <a:gd name="connsiteX46" fmla="*/ 6112533 w 7721297"/>
              <a:gd name="connsiteY46" fmla="*/ 5817565 h 6137534"/>
              <a:gd name="connsiteX47" fmla="*/ 6108020 w 7721297"/>
              <a:gd name="connsiteY47" fmla="*/ 5817567 h 6137534"/>
              <a:gd name="connsiteX48" fmla="*/ 6070270 w 7721297"/>
              <a:gd name="connsiteY48" fmla="*/ 5810426 h 6137534"/>
              <a:gd name="connsiteX49" fmla="*/ 6067079 w 7721297"/>
              <a:gd name="connsiteY49" fmla="*/ 5815324 h 6137534"/>
              <a:gd name="connsiteX50" fmla="*/ 6055703 w 7721297"/>
              <a:gd name="connsiteY50" fmla="*/ 5820793 h 6137534"/>
              <a:gd name="connsiteX51" fmla="*/ 6045386 w 7721297"/>
              <a:gd name="connsiteY51" fmla="*/ 5815775 h 6137534"/>
              <a:gd name="connsiteX52" fmla="*/ 5998031 w 7721297"/>
              <a:gd name="connsiteY52" fmla="*/ 5808528 h 6137534"/>
              <a:gd name="connsiteX53" fmla="*/ 5985928 w 7721297"/>
              <a:gd name="connsiteY53" fmla="*/ 5807617 h 6137534"/>
              <a:gd name="connsiteX54" fmla="*/ 5484277 w 7721297"/>
              <a:gd name="connsiteY54" fmla="*/ 5837022 h 6137534"/>
              <a:gd name="connsiteX55" fmla="*/ 5050621 w 7721297"/>
              <a:gd name="connsiteY55" fmla="*/ 5862441 h 6137534"/>
              <a:gd name="connsiteX56" fmla="*/ 4764988 w 7721297"/>
              <a:gd name="connsiteY56" fmla="*/ 5879183 h 6137534"/>
              <a:gd name="connsiteX57" fmla="*/ 4742173 w 7721297"/>
              <a:gd name="connsiteY57" fmla="*/ 5880683 h 6137534"/>
              <a:gd name="connsiteX58" fmla="*/ 4603476 w 7721297"/>
              <a:gd name="connsiteY58" fmla="*/ 5888890 h 6137534"/>
              <a:gd name="connsiteX59" fmla="*/ 4602500 w 7721297"/>
              <a:gd name="connsiteY59" fmla="*/ 5888708 h 6137534"/>
              <a:gd name="connsiteX60" fmla="*/ 357873 w 7721297"/>
              <a:gd name="connsiteY60" fmla="*/ 6137509 h 6137534"/>
              <a:gd name="connsiteX61" fmla="*/ 331163 w 7721297"/>
              <a:gd name="connsiteY61" fmla="*/ 6102479 h 6137534"/>
              <a:gd name="connsiteX62" fmla="*/ 83 w 7721297"/>
              <a:gd name="connsiteY62" fmla="*/ 454154 h 6137534"/>
              <a:gd name="connsiteX63" fmla="*/ 22525 w 7721297"/>
              <a:gd name="connsiteY63" fmla="*/ 416348 h 6137534"/>
              <a:gd name="connsiteX64" fmla="*/ 1139279 w 7721297"/>
              <a:gd name="connsiteY64" fmla="*/ 350888 h 6137534"/>
              <a:gd name="connsiteX65" fmla="*/ 1175131 w 7721297"/>
              <a:gd name="connsiteY65" fmla="*/ 338519 h 6137534"/>
              <a:gd name="connsiteX66" fmla="*/ 1213225 w 7721297"/>
              <a:gd name="connsiteY66" fmla="*/ 346554 h 6137534"/>
              <a:gd name="connsiteX67" fmla="*/ 1712871 w 7721297"/>
              <a:gd name="connsiteY67" fmla="*/ 317267 h 6137534"/>
              <a:gd name="connsiteX68" fmla="*/ 1779193 w 7721297"/>
              <a:gd name="connsiteY68" fmla="*/ 313380 h 6137534"/>
              <a:gd name="connsiteX69" fmla="*/ 1815597 w 7721297"/>
              <a:gd name="connsiteY69" fmla="*/ 300302 h 6137534"/>
              <a:gd name="connsiteX70" fmla="*/ 1852738 w 7721297"/>
              <a:gd name="connsiteY70" fmla="*/ 285584 h 6137534"/>
              <a:gd name="connsiteX71" fmla="*/ 1888919 w 7721297"/>
              <a:gd name="connsiteY71" fmla="*/ 278056 h 6137534"/>
              <a:gd name="connsiteX72" fmla="*/ 1916966 w 7721297"/>
              <a:gd name="connsiteY72" fmla="*/ 275572 h 6137534"/>
              <a:gd name="connsiteX73" fmla="*/ 1946834 w 7721297"/>
              <a:gd name="connsiteY73" fmla="*/ 281223 h 6137534"/>
              <a:gd name="connsiteX74" fmla="*/ 1966525 w 7721297"/>
              <a:gd name="connsiteY74" fmla="*/ 276990 h 6137534"/>
              <a:gd name="connsiteX75" fmla="*/ 2003994 w 7721297"/>
              <a:gd name="connsiteY75" fmla="*/ 282725 h 6137534"/>
              <a:gd name="connsiteX76" fmla="*/ 2058557 w 7721297"/>
              <a:gd name="connsiteY76" fmla="*/ 286832 h 6137534"/>
              <a:gd name="connsiteX77" fmla="*/ 2096277 w 7721297"/>
              <a:gd name="connsiteY77" fmla="*/ 292409 h 6137534"/>
              <a:gd name="connsiteX78" fmla="*/ 2103602 w 7721297"/>
              <a:gd name="connsiteY78" fmla="*/ 294364 h 6137534"/>
              <a:gd name="connsiteX79" fmla="*/ 2347448 w 7721297"/>
              <a:gd name="connsiteY79" fmla="*/ 280071 h 6137534"/>
              <a:gd name="connsiteX80" fmla="*/ 2365280 w 7721297"/>
              <a:gd name="connsiteY80" fmla="*/ 276360 h 6137534"/>
              <a:gd name="connsiteX81" fmla="*/ 2426123 w 7721297"/>
              <a:gd name="connsiteY81" fmla="*/ 275459 h 6137534"/>
              <a:gd name="connsiteX82" fmla="*/ 2434723 w 7721297"/>
              <a:gd name="connsiteY82" fmla="*/ 271325 h 6137534"/>
              <a:gd name="connsiteX83" fmla="*/ 2494266 w 7721297"/>
              <a:gd name="connsiteY83" fmla="*/ 271465 h 6137534"/>
              <a:gd name="connsiteX84" fmla="*/ 2559092 w 7721297"/>
              <a:gd name="connsiteY84" fmla="*/ 264581 h 6137534"/>
              <a:gd name="connsiteX85" fmla="*/ 2563462 w 7721297"/>
              <a:gd name="connsiteY85" fmla="*/ 256037 h 6137534"/>
              <a:gd name="connsiteX86" fmla="*/ 2577676 w 7721297"/>
              <a:gd name="connsiteY86" fmla="*/ 254477 h 6137534"/>
              <a:gd name="connsiteX87" fmla="*/ 2600129 w 7721297"/>
              <a:gd name="connsiteY87" fmla="*/ 253320 h 6137534"/>
              <a:gd name="connsiteX88" fmla="*/ 2650911 w 7721297"/>
              <a:gd name="connsiteY88" fmla="*/ 259040 h 6137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7721297" h="6137534">
                <a:moveTo>
                  <a:pt x="6989390" y="0"/>
                </a:moveTo>
                <a:lnTo>
                  <a:pt x="7385409" y="0"/>
                </a:lnTo>
                <a:lnTo>
                  <a:pt x="7386140" y="922"/>
                </a:lnTo>
                <a:lnTo>
                  <a:pt x="7390528" y="20974"/>
                </a:lnTo>
                <a:cubicBezTo>
                  <a:pt x="7446342" y="963974"/>
                  <a:pt x="7665942" y="4719264"/>
                  <a:pt x="7721024" y="5658922"/>
                </a:cubicBezTo>
                <a:cubicBezTo>
                  <a:pt x="7721023" y="5658924"/>
                  <a:pt x="7721023" y="5658925"/>
                  <a:pt x="7721023" y="5658927"/>
                </a:cubicBezTo>
                <a:cubicBezTo>
                  <a:pt x="7721114" y="5660475"/>
                  <a:pt x="7721205" y="5662025"/>
                  <a:pt x="7721297" y="5663572"/>
                </a:cubicBezTo>
                <a:lnTo>
                  <a:pt x="7716147" y="5676259"/>
                </a:lnTo>
                <a:lnTo>
                  <a:pt x="7712139" y="5690502"/>
                </a:lnTo>
                <a:lnTo>
                  <a:pt x="7708519" y="5695048"/>
                </a:lnTo>
                <a:lnTo>
                  <a:pt x="7704935" y="5703877"/>
                </a:lnTo>
                <a:lnTo>
                  <a:pt x="7699090" y="5704214"/>
                </a:lnTo>
                <a:lnTo>
                  <a:pt x="7692214" y="5707603"/>
                </a:lnTo>
                <a:lnTo>
                  <a:pt x="7674726" y="5708628"/>
                </a:lnTo>
                <a:lnTo>
                  <a:pt x="7674412" y="5709720"/>
                </a:lnTo>
                <a:cubicBezTo>
                  <a:pt x="7674096" y="5722851"/>
                  <a:pt x="7687229" y="5733549"/>
                  <a:pt x="7647609" y="5735871"/>
                </a:cubicBezTo>
                <a:lnTo>
                  <a:pt x="7592212" y="5713464"/>
                </a:lnTo>
                <a:lnTo>
                  <a:pt x="7059543" y="5744687"/>
                </a:lnTo>
                <a:lnTo>
                  <a:pt x="7050496" y="5749000"/>
                </a:lnTo>
                <a:cubicBezTo>
                  <a:pt x="7045619" y="5750860"/>
                  <a:pt x="7038873" y="5752719"/>
                  <a:pt x="7028578" y="5754084"/>
                </a:cubicBezTo>
                <a:cubicBezTo>
                  <a:pt x="7002150" y="5743012"/>
                  <a:pt x="6970580" y="5775328"/>
                  <a:pt x="6937660" y="5760288"/>
                </a:cubicBezTo>
                <a:cubicBezTo>
                  <a:pt x="6925760" y="5756875"/>
                  <a:pt x="6890181" y="5759283"/>
                  <a:pt x="6884223" y="5767636"/>
                </a:cubicBezTo>
                <a:cubicBezTo>
                  <a:pt x="6876963" y="5769764"/>
                  <a:pt x="6868022" y="5767395"/>
                  <a:pt x="6865431" y="5776138"/>
                </a:cubicBezTo>
                <a:cubicBezTo>
                  <a:pt x="6860770" y="5786740"/>
                  <a:pt x="6833285" y="5772215"/>
                  <a:pt x="6838171" y="5784171"/>
                </a:cubicBezTo>
                <a:cubicBezTo>
                  <a:pt x="6818693" y="5774254"/>
                  <a:pt x="6806181" y="5796611"/>
                  <a:pt x="6791231" y="5802772"/>
                </a:cubicBezTo>
                <a:lnTo>
                  <a:pt x="6745506" y="5812285"/>
                </a:lnTo>
                <a:lnTo>
                  <a:pt x="6714572" y="5815422"/>
                </a:lnTo>
                <a:lnTo>
                  <a:pt x="6710059" y="5815424"/>
                </a:lnTo>
                <a:lnTo>
                  <a:pt x="6672310" y="5808283"/>
                </a:lnTo>
                <a:cubicBezTo>
                  <a:pt x="6671542" y="5810036"/>
                  <a:pt x="6670468" y="5811687"/>
                  <a:pt x="6669118" y="5813181"/>
                </a:cubicBezTo>
                <a:lnTo>
                  <a:pt x="6657741" y="5818650"/>
                </a:lnTo>
                <a:lnTo>
                  <a:pt x="6647425" y="5813632"/>
                </a:lnTo>
                <a:lnTo>
                  <a:pt x="6600070" y="5806385"/>
                </a:lnTo>
                <a:lnTo>
                  <a:pt x="6531112" y="5801193"/>
                </a:lnTo>
                <a:lnTo>
                  <a:pt x="6520435" y="5796037"/>
                </a:lnTo>
                <a:cubicBezTo>
                  <a:pt x="6496467" y="5791093"/>
                  <a:pt x="6468393" y="5799321"/>
                  <a:pt x="6452509" y="5785889"/>
                </a:cubicBezTo>
                <a:lnTo>
                  <a:pt x="6417173" y="5785777"/>
                </a:lnTo>
                <a:lnTo>
                  <a:pt x="6413565" y="5791272"/>
                </a:lnTo>
                <a:lnTo>
                  <a:pt x="6403089" y="5790492"/>
                </a:lnTo>
                <a:lnTo>
                  <a:pt x="6400340" y="5791439"/>
                </a:lnTo>
                <a:cubicBezTo>
                  <a:pt x="6395093" y="5793274"/>
                  <a:pt x="6389877" y="5794902"/>
                  <a:pt x="6384541" y="5795714"/>
                </a:cubicBezTo>
                <a:cubicBezTo>
                  <a:pt x="6384816" y="5790709"/>
                  <a:pt x="6383401" y="5787669"/>
                  <a:pt x="6380988" y="5785886"/>
                </a:cubicBezTo>
                <a:lnTo>
                  <a:pt x="6376190" y="5784742"/>
                </a:lnTo>
                <a:lnTo>
                  <a:pt x="6203462" y="5794867"/>
                </a:lnTo>
                <a:lnTo>
                  <a:pt x="6189193" y="5804914"/>
                </a:lnTo>
                <a:lnTo>
                  <a:pt x="6143467" y="5814428"/>
                </a:lnTo>
                <a:lnTo>
                  <a:pt x="6112533" y="5817565"/>
                </a:lnTo>
                <a:lnTo>
                  <a:pt x="6108020" y="5817567"/>
                </a:lnTo>
                <a:lnTo>
                  <a:pt x="6070270" y="5810426"/>
                </a:lnTo>
                <a:cubicBezTo>
                  <a:pt x="6069504" y="5812178"/>
                  <a:pt x="6068430" y="5813830"/>
                  <a:pt x="6067079" y="5815324"/>
                </a:cubicBezTo>
                <a:lnTo>
                  <a:pt x="6055703" y="5820793"/>
                </a:lnTo>
                <a:lnTo>
                  <a:pt x="6045386" y="5815775"/>
                </a:lnTo>
                <a:lnTo>
                  <a:pt x="5998031" y="5808528"/>
                </a:lnTo>
                <a:lnTo>
                  <a:pt x="5985928" y="5807617"/>
                </a:lnTo>
                <a:lnTo>
                  <a:pt x="5484277" y="5837022"/>
                </a:lnTo>
                <a:lnTo>
                  <a:pt x="5050621" y="5862441"/>
                </a:lnTo>
                <a:lnTo>
                  <a:pt x="4764988" y="5879183"/>
                </a:lnTo>
                <a:lnTo>
                  <a:pt x="4742173" y="5880683"/>
                </a:lnTo>
                <a:cubicBezTo>
                  <a:pt x="4747668" y="5887795"/>
                  <a:pt x="4641947" y="5892753"/>
                  <a:pt x="4603476" y="5888890"/>
                </a:cubicBezTo>
                <a:lnTo>
                  <a:pt x="4602500" y="5888708"/>
                </a:lnTo>
                <a:lnTo>
                  <a:pt x="357873" y="6137509"/>
                </a:lnTo>
                <a:cubicBezTo>
                  <a:pt x="344313" y="6138247"/>
                  <a:pt x="332376" y="6122596"/>
                  <a:pt x="331163" y="6102479"/>
                </a:cubicBezTo>
                <a:lnTo>
                  <a:pt x="83" y="454154"/>
                </a:lnTo>
                <a:cubicBezTo>
                  <a:pt x="-1016" y="434071"/>
                  <a:pt x="8999" y="417193"/>
                  <a:pt x="22525" y="416348"/>
                </a:cubicBezTo>
                <a:lnTo>
                  <a:pt x="1139279" y="350888"/>
                </a:lnTo>
                <a:lnTo>
                  <a:pt x="1175131" y="338519"/>
                </a:lnTo>
                <a:cubicBezTo>
                  <a:pt x="1195616" y="337770"/>
                  <a:pt x="1200527" y="343876"/>
                  <a:pt x="1213225" y="346554"/>
                </a:cubicBezTo>
                <a:lnTo>
                  <a:pt x="1712871" y="317267"/>
                </a:lnTo>
                <a:lnTo>
                  <a:pt x="1779193" y="313380"/>
                </a:lnTo>
                <a:lnTo>
                  <a:pt x="1815597" y="300302"/>
                </a:lnTo>
                <a:cubicBezTo>
                  <a:pt x="1831010" y="308148"/>
                  <a:pt x="1840910" y="290458"/>
                  <a:pt x="1852738" y="285584"/>
                </a:cubicBezTo>
                <a:lnTo>
                  <a:pt x="1888919" y="278056"/>
                </a:lnTo>
                <a:lnTo>
                  <a:pt x="1916966" y="275572"/>
                </a:lnTo>
                <a:lnTo>
                  <a:pt x="1946834" y="281223"/>
                </a:lnTo>
                <a:cubicBezTo>
                  <a:pt x="1955094" y="281459"/>
                  <a:pt x="1956998" y="276740"/>
                  <a:pt x="1966525" y="276990"/>
                </a:cubicBezTo>
                <a:lnTo>
                  <a:pt x="2003994" y="282725"/>
                </a:lnTo>
                <a:lnTo>
                  <a:pt x="2058557" y="286832"/>
                </a:lnTo>
                <a:lnTo>
                  <a:pt x="2096277" y="292409"/>
                </a:lnTo>
                <a:lnTo>
                  <a:pt x="2103602" y="294364"/>
                </a:lnTo>
                <a:lnTo>
                  <a:pt x="2347448" y="280071"/>
                </a:lnTo>
                <a:lnTo>
                  <a:pt x="2365280" y="276360"/>
                </a:lnTo>
                <a:lnTo>
                  <a:pt x="2426123" y="275459"/>
                </a:lnTo>
                <a:lnTo>
                  <a:pt x="2434723" y="271325"/>
                </a:lnTo>
                <a:lnTo>
                  <a:pt x="2494266" y="271465"/>
                </a:lnTo>
                <a:cubicBezTo>
                  <a:pt x="2513884" y="269801"/>
                  <a:pt x="2547977" y="268614"/>
                  <a:pt x="2559092" y="264581"/>
                </a:cubicBezTo>
                <a:lnTo>
                  <a:pt x="2563462" y="256037"/>
                </a:lnTo>
                <a:lnTo>
                  <a:pt x="2577676" y="254477"/>
                </a:lnTo>
                <a:cubicBezTo>
                  <a:pt x="2578755" y="255048"/>
                  <a:pt x="2599278" y="253316"/>
                  <a:pt x="2600129" y="253320"/>
                </a:cubicBezTo>
                <a:lnTo>
                  <a:pt x="2650911" y="259040"/>
                </a:lnTo>
                <a:close/>
              </a:path>
            </a:pathLst>
          </a:custGeom>
          <a:blipFill>
            <a:blip r:embed="rId2"/>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 descr="Bright white natural marble texture pattern">
            <a:extLst>
              <a:ext uri="{FF2B5EF4-FFF2-40B4-BE49-F238E27FC236}">
                <a16:creationId xmlns:a16="http://schemas.microsoft.com/office/drawing/2014/main" id="{BE79DA2D-DC31-A83B-225F-B3EED31BE55B}"/>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useBgFill="1">
        <p:nvSpPr>
          <p:cNvPr id="42" name="Rectangle 37">
            <a:extLst>
              <a:ext uri="{FF2B5EF4-FFF2-40B4-BE49-F238E27FC236}">
                <a16:creationId xmlns:a16="http://schemas.microsoft.com/office/drawing/2014/main" id="{3898FA35-B55D-44B7-9A7D-57C57A4A64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000" y="1524000"/>
            <a:ext cx="9144000" cy="381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CC2169D-4089-468A-BD3E-D2DAAE37F27E}"/>
              </a:ext>
            </a:extLst>
          </p:cNvPr>
          <p:cNvSpPr>
            <a:spLocks noGrp="1"/>
          </p:cNvSpPr>
          <p:nvPr>
            <p:ph type="ctrTitle"/>
          </p:nvPr>
        </p:nvSpPr>
        <p:spPr>
          <a:xfrm>
            <a:off x="3048000" y="2305223"/>
            <a:ext cx="6095999" cy="1317493"/>
          </a:xfrm>
        </p:spPr>
        <p:txBody>
          <a:bodyPr anchor="b">
            <a:noAutofit/>
          </a:bodyPr>
          <a:lstStyle/>
          <a:p>
            <a:pPr algn="ctr">
              <a:lnSpc>
                <a:spcPct val="110000"/>
              </a:lnSpc>
            </a:pPr>
            <a:r>
              <a:rPr lang="en-IN" sz="2600" dirty="0"/>
              <a:t>Recent Regulatory Changes impacting Auditors including Audit Trail</a:t>
            </a:r>
          </a:p>
        </p:txBody>
      </p:sp>
      <p:sp>
        <p:nvSpPr>
          <p:cNvPr id="3" name="Subtitle 2">
            <a:extLst>
              <a:ext uri="{FF2B5EF4-FFF2-40B4-BE49-F238E27FC236}">
                <a16:creationId xmlns:a16="http://schemas.microsoft.com/office/drawing/2014/main" id="{ECA0AC2D-C094-4D2B-84FA-796D7E52C9A0}"/>
              </a:ext>
            </a:extLst>
          </p:cNvPr>
          <p:cNvSpPr>
            <a:spLocks noGrp="1"/>
          </p:cNvSpPr>
          <p:nvPr>
            <p:ph type="subTitle" idx="1"/>
          </p:nvPr>
        </p:nvSpPr>
        <p:spPr>
          <a:xfrm>
            <a:off x="3102654" y="4249360"/>
            <a:ext cx="6041346" cy="688369"/>
          </a:xfrm>
        </p:spPr>
        <p:txBody>
          <a:bodyPr>
            <a:normAutofit/>
          </a:bodyPr>
          <a:lstStyle/>
          <a:p>
            <a:pPr algn="ctr"/>
            <a:r>
              <a:rPr lang="en-IN"/>
              <a:t>Date: 2 April 2022</a:t>
            </a:r>
          </a:p>
        </p:txBody>
      </p:sp>
      <p:cxnSp>
        <p:nvCxnSpPr>
          <p:cNvPr id="40" name="Straight Connector 39">
            <a:extLst>
              <a:ext uri="{FF2B5EF4-FFF2-40B4-BE49-F238E27FC236}">
                <a16:creationId xmlns:a16="http://schemas.microsoft.com/office/drawing/2014/main" id="{414C5C93-B9E9-4392-ADCF-ABF21209DD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10422" y="396058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Shape 14">
            <a:extLst>
              <a:ext uri="{FF2B5EF4-FFF2-40B4-BE49-F238E27FC236}">
                <a16:creationId xmlns:a16="http://schemas.microsoft.com/office/drawing/2014/main" id="{E857A3BA-A9AD-43E0-A911-3E9658723F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22665">
            <a:off x="664635" y="-248395"/>
            <a:ext cx="444795" cy="1868387"/>
          </a:xfrm>
          <a:custGeom>
            <a:avLst/>
            <a:gdLst>
              <a:gd name="connsiteX0" fmla="*/ 0 w 555597"/>
              <a:gd name="connsiteY0" fmla="*/ 83880 h 1999290"/>
              <a:gd name="connsiteX1" fmla="*/ 49282 w 555597"/>
              <a:gd name="connsiteY1" fmla="*/ 71215 h 1999290"/>
              <a:gd name="connsiteX2" fmla="*/ 174397 w 555597"/>
              <a:gd name="connsiteY2" fmla="*/ 45224 h 1999290"/>
              <a:gd name="connsiteX3" fmla="*/ 242049 w 555597"/>
              <a:gd name="connsiteY3" fmla="*/ 54744 h 1999290"/>
              <a:gd name="connsiteX4" fmla="*/ 326503 w 555597"/>
              <a:gd name="connsiteY4" fmla="*/ 39434 h 1999290"/>
              <a:gd name="connsiteX5" fmla="*/ 343350 w 555597"/>
              <a:gd name="connsiteY5" fmla="*/ 40491 h 1999290"/>
              <a:gd name="connsiteX6" fmla="*/ 349790 w 555597"/>
              <a:gd name="connsiteY6" fmla="*/ 52348 h 1999290"/>
              <a:gd name="connsiteX7" fmla="*/ 355722 w 555597"/>
              <a:gd name="connsiteY7" fmla="*/ 54552 h 1999290"/>
              <a:gd name="connsiteX8" fmla="*/ 374741 w 555597"/>
              <a:gd name="connsiteY8" fmla="*/ 39676 h 1999290"/>
              <a:gd name="connsiteX9" fmla="*/ 469664 w 555597"/>
              <a:gd name="connsiteY9" fmla="*/ 48453 h 1999290"/>
              <a:gd name="connsiteX10" fmla="*/ 521607 w 555597"/>
              <a:gd name="connsiteY10" fmla="*/ 10408 h 1999290"/>
              <a:gd name="connsiteX11" fmla="*/ 555597 w 555597"/>
              <a:gd name="connsiteY11" fmla="*/ 0 h 1999290"/>
              <a:gd name="connsiteX12" fmla="*/ 555597 w 555597"/>
              <a:gd name="connsiteY12" fmla="*/ 1995494 h 1999290"/>
              <a:gd name="connsiteX13" fmla="*/ 537215 w 555597"/>
              <a:gd name="connsiteY13" fmla="*/ 1991185 h 1999290"/>
              <a:gd name="connsiteX14" fmla="*/ 479386 w 555597"/>
              <a:gd name="connsiteY14" fmla="*/ 1992931 h 1999290"/>
              <a:gd name="connsiteX15" fmla="*/ 462617 w 555597"/>
              <a:gd name="connsiteY15" fmla="*/ 1999290 h 1999290"/>
              <a:gd name="connsiteX16" fmla="*/ 420522 w 555597"/>
              <a:gd name="connsiteY16" fmla="*/ 1999290 h 1999290"/>
              <a:gd name="connsiteX17" fmla="*/ 382909 w 555597"/>
              <a:gd name="connsiteY17" fmla="*/ 1988738 h 1999290"/>
              <a:gd name="connsiteX18" fmla="*/ 295360 w 555597"/>
              <a:gd name="connsiteY18" fmla="*/ 1977122 h 1999290"/>
              <a:gd name="connsiteX19" fmla="*/ 256969 w 555597"/>
              <a:gd name="connsiteY19" fmla="*/ 1970444 h 1999290"/>
              <a:gd name="connsiteX20" fmla="*/ 227096 w 555597"/>
              <a:gd name="connsiteY20" fmla="*/ 1951548 h 1999290"/>
              <a:gd name="connsiteX21" fmla="*/ 222890 w 555597"/>
              <a:gd name="connsiteY21" fmla="*/ 1935696 h 1999290"/>
              <a:gd name="connsiteX22" fmla="*/ 202274 w 555597"/>
              <a:gd name="connsiteY22" fmla="*/ 1929911 h 1999290"/>
              <a:gd name="connsiteX23" fmla="*/ 197448 w 555597"/>
              <a:gd name="connsiteY23" fmla="*/ 1925621 h 1999290"/>
              <a:gd name="connsiteX24" fmla="*/ 169099 w 555597"/>
              <a:gd name="connsiteY24" fmla="*/ 1903786 h 1999290"/>
              <a:gd name="connsiteX25" fmla="*/ 92344 w 555597"/>
              <a:gd name="connsiteY25" fmla="*/ 1925464 h 1999290"/>
              <a:gd name="connsiteX26" fmla="*/ 11266 w 555597"/>
              <a:gd name="connsiteY26" fmla="*/ 1895947 h 1999290"/>
              <a:gd name="connsiteX27" fmla="*/ 0 w 555597"/>
              <a:gd name="connsiteY27" fmla="*/ 1893933 h 1999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55597" h="1999290">
                <a:moveTo>
                  <a:pt x="0" y="83880"/>
                </a:moveTo>
                <a:lnTo>
                  <a:pt x="49282" y="71215"/>
                </a:lnTo>
                <a:cubicBezTo>
                  <a:pt x="91656" y="63184"/>
                  <a:pt x="135655" y="58277"/>
                  <a:pt x="174397" y="45224"/>
                </a:cubicBezTo>
                <a:cubicBezTo>
                  <a:pt x="225837" y="94025"/>
                  <a:pt x="195077" y="47856"/>
                  <a:pt x="242049" y="54744"/>
                </a:cubicBezTo>
                <a:lnTo>
                  <a:pt x="326503" y="39434"/>
                </a:lnTo>
                <a:lnTo>
                  <a:pt x="343350" y="40491"/>
                </a:lnTo>
                <a:lnTo>
                  <a:pt x="349790" y="52348"/>
                </a:lnTo>
                <a:lnTo>
                  <a:pt x="355722" y="54552"/>
                </a:lnTo>
                <a:lnTo>
                  <a:pt x="374741" y="39676"/>
                </a:lnTo>
                <a:cubicBezTo>
                  <a:pt x="402796" y="31662"/>
                  <a:pt x="441033" y="50452"/>
                  <a:pt x="469664" y="48453"/>
                </a:cubicBezTo>
                <a:cubicBezTo>
                  <a:pt x="478380" y="29604"/>
                  <a:pt x="496522" y="19255"/>
                  <a:pt x="521607" y="10408"/>
                </a:cubicBezTo>
                <a:lnTo>
                  <a:pt x="555597" y="0"/>
                </a:lnTo>
                <a:lnTo>
                  <a:pt x="555597" y="1995494"/>
                </a:lnTo>
                <a:lnTo>
                  <a:pt x="537215" y="1991185"/>
                </a:lnTo>
                <a:cubicBezTo>
                  <a:pt x="514565" y="1988101"/>
                  <a:pt x="490837" y="1988688"/>
                  <a:pt x="479386" y="1992931"/>
                </a:cubicBezTo>
                <a:lnTo>
                  <a:pt x="462617" y="1999290"/>
                </a:lnTo>
                <a:lnTo>
                  <a:pt x="420522" y="1999290"/>
                </a:lnTo>
                <a:lnTo>
                  <a:pt x="382909" y="1988738"/>
                </a:lnTo>
                <a:cubicBezTo>
                  <a:pt x="350860" y="1976654"/>
                  <a:pt x="320299" y="1963332"/>
                  <a:pt x="295360" y="1977122"/>
                </a:cubicBezTo>
                <a:cubicBezTo>
                  <a:pt x="281004" y="1978006"/>
                  <a:pt x="268406" y="1975325"/>
                  <a:pt x="256969" y="1970444"/>
                </a:cubicBezTo>
                <a:lnTo>
                  <a:pt x="227096" y="1951548"/>
                </a:lnTo>
                <a:lnTo>
                  <a:pt x="222890" y="1935696"/>
                </a:lnTo>
                <a:lnTo>
                  <a:pt x="202274" y="1929911"/>
                </a:lnTo>
                <a:lnTo>
                  <a:pt x="197448" y="1925621"/>
                </a:lnTo>
                <a:cubicBezTo>
                  <a:pt x="188240" y="1917376"/>
                  <a:pt x="178991" y="1909643"/>
                  <a:pt x="169099" y="1903786"/>
                </a:cubicBezTo>
                <a:cubicBezTo>
                  <a:pt x="158518" y="1969055"/>
                  <a:pt x="83191" y="1864739"/>
                  <a:pt x="92344" y="1925464"/>
                </a:cubicBezTo>
                <a:cubicBezTo>
                  <a:pt x="36140" y="1904645"/>
                  <a:pt x="59596" y="1967908"/>
                  <a:pt x="11266" y="1895947"/>
                </a:cubicBezTo>
                <a:lnTo>
                  <a:pt x="0" y="1893933"/>
                </a:lnTo>
                <a:close/>
              </a:path>
            </a:pathLst>
          </a:custGeom>
          <a:blipFill dpi="0" rotWithShape="1">
            <a:blip r:embed="rId4">
              <a:alphaModFix amt="84000"/>
            </a:blip>
            <a:srcRect/>
            <a:tile tx="0" ty="0" sx="100000" sy="100000" flip="none" algn="tl"/>
          </a:blipFill>
          <a:ln>
            <a:noFill/>
          </a:ln>
          <a:effectLst>
            <a:outerShdw blurRad="63500" dist="127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33" name="Group 16">
            <a:extLst>
              <a:ext uri="{FF2B5EF4-FFF2-40B4-BE49-F238E27FC236}">
                <a16:creationId xmlns:a16="http://schemas.microsoft.com/office/drawing/2014/main" id="{21B0DEDD-DA5F-418A-B256-C1F53D913AB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4436" y="6388259"/>
            <a:ext cx="358083" cy="368964"/>
            <a:chOff x="4135740" y="1795926"/>
            <a:chExt cx="558732" cy="575710"/>
          </a:xfrm>
        </p:grpSpPr>
        <p:grpSp>
          <p:nvGrpSpPr>
            <p:cNvPr id="18" name="Group 17">
              <a:extLst>
                <a:ext uri="{FF2B5EF4-FFF2-40B4-BE49-F238E27FC236}">
                  <a16:creationId xmlns:a16="http://schemas.microsoft.com/office/drawing/2014/main" id="{AA9D8498-7B91-40F3-A731-2B4443F6B604}"/>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4135740" y="1795926"/>
              <a:ext cx="558732" cy="575710"/>
              <a:chOff x="1028007" y="1706560"/>
              <a:chExt cx="575710" cy="575710"/>
            </a:xfrm>
          </p:grpSpPr>
          <p:cxnSp>
            <p:nvCxnSpPr>
              <p:cNvPr id="20" name="Straight Connector 19">
                <a:extLst>
                  <a:ext uri="{FF2B5EF4-FFF2-40B4-BE49-F238E27FC236}">
                    <a16:creationId xmlns:a16="http://schemas.microsoft.com/office/drawing/2014/main" id="{FC14BFE5-C2A1-474A-AC02-DCD8519CAF9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028007" y="1994415"/>
                <a:ext cx="57571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20">
                <a:extLst>
                  <a:ext uri="{FF2B5EF4-FFF2-40B4-BE49-F238E27FC236}">
                    <a16:creationId xmlns:a16="http://schemas.microsoft.com/office/drawing/2014/main" id="{72CF4ECB-6EDD-4A8E-A497-54D2957D68B6}"/>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rot="16200000">
                <a:off x="1028007" y="1994415"/>
                <a:ext cx="57571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5" name="Oval 18">
              <a:extLst>
                <a:ext uri="{FF2B5EF4-FFF2-40B4-BE49-F238E27FC236}">
                  <a16:creationId xmlns:a16="http://schemas.microsoft.com/office/drawing/2014/main" id="{B3E26055-BF58-4169-90CE-4F652B4271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36389" y="1946248"/>
              <a:ext cx="157434" cy="157434"/>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88911243"/>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549D05C3-A880-4F7F-82FB-1102BB67F180}"/>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a:solidFill>
                  <a:schemeClr val="bg1"/>
                </a:solidFill>
              </a:rPr>
              <a:t>DIVISION I – Accounting Standards (Part 1 Balance sheet)</a:t>
            </a:r>
            <a:endParaRPr lang="en-US" dirty="0">
              <a:solidFill>
                <a:schemeClr val="bg1"/>
              </a:solidFill>
            </a:endParaRPr>
          </a:p>
        </p:txBody>
      </p:sp>
      <p:graphicFrame>
        <p:nvGraphicFramePr>
          <p:cNvPr id="6" name="Table 3">
            <a:extLst>
              <a:ext uri="{FF2B5EF4-FFF2-40B4-BE49-F238E27FC236}">
                <a16:creationId xmlns:a16="http://schemas.microsoft.com/office/drawing/2014/main" id="{2A4BFD84-602F-4B29-9347-0D8AA8410E79}"/>
              </a:ext>
            </a:extLst>
          </p:cNvPr>
          <p:cNvGraphicFramePr>
            <a:graphicFrameLocks noGrp="1"/>
          </p:cNvGraphicFramePr>
          <p:nvPr>
            <p:extLst>
              <p:ext uri="{D42A27DB-BD31-4B8C-83A1-F6EECF244321}">
                <p14:modId xmlns:p14="http://schemas.microsoft.com/office/powerpoint/2010/main" val="178686780"/>
              </p:ext>
            </p:extLst>
          </p:nvPr>
        </p:nvGraphicFramePr>
        <p:xfrm>
          <a:off x="1489527" y="2549232"/>
          <a:ext cx="9178475" cy="4183633"/>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036695">
                  <a:extLst>
                    <a:ext uri="{9D8B030D-6E8A-4147-A177-3AD203B41FA5}">
                      <a16:colId xmlns:a16="http://schemas.microsoft.com/office/drawing/2014/main" val="1194799886"/>
                    </a:ext>
                  </a:extLst>
                </a:gridCol>
                <a:gridCol w="2123609">
                  <a:extLst>
                    <a:ext uri="{9D8B030D-6E8A-4147-A177-3AD203B41FA5}">
                      <a16:colId xmlns:a16="http://schemas.microsoft.com/office/drawing/2014/main" val="1853854260"/>
                    </a:ext>
                  </a:extLst>
                </a:gridCol>
              </a:tblGrid>
              <a:tr h="385778">
                <a:tc>
                  <a:txBody>
                    <a:bodyPr/>
                    <a:lstStyle/>
                    <a:p>
                      <a:pPr algn="ctr"/>
                      <a:r>
                        <a:rPr lang="en-IN" sz="1800" dirty="0">
                          <a:solidFill>
                            <a:schemeClr val="tx1"/>
                          </a:solidFill>
                          <a:latin typeface="Trebuchet MS" panose="020B0603020202020204" pitchFamily="34" charset="0"/>
                        </a:rPr>
                        <a:t>Particulars</a:t>
                      </a:r>
                    </a:p>
                  </a:txBody>
                  <a:tcPr marT="46177" marB="46177"/>
                </a:tc>
                <a:tc>
                  <a:txBody>
                    <a:bodyPr/>
                    <a:lstStyle/>
                    <a:p>
                      <a:pPr algn="ctr"/>
                      <a:r>
                        <a:rPr lang="en-IN" sz="1800" dirty="0">
                          <a:solidFill>
                            <a:schemeClr val="tx1"/>
                          </a:solidFill>
                          <a:latin typeface="Trebuchet MS" panose="020B0603020202020204" pitchFamily="34" charset="0"/>
                        </a:rPr>
                        <a:t>Amendments</a:t>
                      </a:r>
                    </a:p>
                  </a:txBody>
                  <a:tcPr marT="46177" marB="46177"/>
                </a:tc>
                <a:tc>
                  <a:txBody>
                    <a:bodyPr/>
                    <a:lstStyle/>
                    <a:p>
                      <a:pPr algn="ctr"/>
                      <a:r>
                        <a:rPr lang="en-IN" sz="1800" dirty="0">
                          <a:solidFill>
                            <a:schemeClr val="tx1"/>
                          </a:solidFill>
                          <a:latin typeface="Trebuchet MS" panose="020B0603020202020204" pitchFamily="34" charset="0"/>
                        </a:rPr>
                        <a:t>Point/Question</a:t>
                      </a:r>
                    </a:p>
                  </a:txBody>
                  <a:tcPr marT="46177" marB="46177"/>
                </a:tc>
                <a:extLst>
                  <a:ext uri="{0D108BD9-81ED-4DB2-BD59-A6C34878D82A}">
                    <a16:rowId xmlns:a16="http://schemas.microsoft.com/office/drawing/2014/main" val="4154428358"/>
                  </a:ext>
                </a:extLst>
              </a:tr>
              <a:tr h="1944673">
                <a:tc>
                  <a:txBody>
                    <a:bodyPr/>
                    <a:lstStyle/>
                    <a:p>
                      <a:pPr marL="11206" defTabSz="806867">
                        <a:spcBef>
                          <a:spcPts val="918"/>
                        </a:spcBef>
                      </a:pPr>
                      <a:r>
                        <a:rPr lang="en-US" sz="1400" kern="1200" dirty="0">
                          <a:solidFill>
                            <a:schemeClr val="dk1"/>
                          </a:solidFill>
                          <a:latin typeface="Trebuchet MS" panose="020B0603020202020204" pitchFamily="34" charset="0"/>
                          <a:ea typeface="+mn-ea"/>
                          <a:cs typeface="+mn-cs"/>
                        </a:rPr>
                        <a:t>Capital Work In Progress (CWIP) &amp; Intangible Assets under Development</a:t>
                      </a:r>
                    </a:p>
                  </a:txBody>
                  <a:tcPr marT="46177" marB="46177"/>
                </a:tc>
                <a:tc>
                  <a:txBody>
                    <a:bodyPr/>
                    <a:lstStyle/>
                    <a:p>
                      <a:pPr algn="just"/>
                      <a:r>
                        <a:rPr lang="en-US" sz="1400" spc="-5" dirty="0">
                          <a:solidFill>
                            <a:schemeClr val="bg1"/>
                          </a:solidFill>
                          <a:latin typeface="Trebuchet MS" panose="020B0603020202020204" pitchFamily="34" charset="0"/>
                        </a:rPr>
                        <a:t>Ageing</a:t>
                      </a:r>
                      <a:r>
                        <a:rPr lang="en-US" sz="1400" spc="10" dirty="0">
                          <a:solidFill>
                            <a:schemeClr val="bg1"/>
                          </a:solidFill>
                          <a:latin typeface="Trebuchet MS" panose="020B0603020202020204" pitchFamily="34" charset="0"/>
                        </a:rPr>
                        <a:t> </a:t>
                      </a:r>
                      <a:r>
                        <a:rPr lang="en-US" sz="1400" spc="-5" dirty="0">
                          <a:solidFill>
                            <a:schemeClr val="bg1"/>
                          </a:solidFill>
                          <a:latin typeface="Trebuchet MS" panose="020B0603020202020204" pitchFamily="34" charset="0"/>
                        </a:rPr>
                        <a:t>schedule</a:t>
                      </a:r>
                      <a:r>
                        <a:rPr lang="en-US" sz="1400" spc="40" dirty="0">
                          <a:solidFill>
                            <a:schemeClr val="bg1"/>
                          </a:solidFill>
                          <a:latin typeface="Trebuchet MS" panose="020B0603020202020204" pitchFamily="34" charset="0"/>
                        </a:rPr>
                        <a:t> </a:t>
                      </a:r>
                      <a:r>
                        <a:rPr lang="en-US" sz="1400" spc="-5" dirty="0">
                          <a:solidFill>
                            <a:schemeClr val="bg1"/>
                          </a:solidFill>
                          <a:latin typeface="Trebuchet MS" panose="020B0603020202020204" pitchFamily="34" charset="0"/>
                        </a:rPr>
                        <a:t>along</a:t>
                      </a:r>
                      <a:r>
                        <a:rPr lang="en-US" sz="1400" spc="10" dirty="0">
                          <a:solidFill>
                            <a:schemeClr val="bg1"/>
                          </a:solidFill>
                          <a:latin typeface="Trebuchet MS" panose="020B0603020202020204" pitchFamily="34" charset="0"/>
                        </a:rPr>
                        <a:t> </a:t>
                      </a:r>
                      <a:r>
                        <a:rPr lang="en-US" sz="1400" spc="-5" dirty="0">
                          <a:solidFill>
                            <a:schemeClr val="bg1"/>
                          </a:solidFill>
                          <a:latin typeface="Trebuchet MS" panose="020B0603020202020204" pitchFamily="34" charset="0"/>
                        </a:rPr>
                        <a:t>with</a:t>
                      </a:r>
                      <a:r>
                        <a:rPr lang="en-US" sz="1400" spc="-25" dirty="0">
                          <a:solidFill>
                            <a:schemeClr val="bg1"/>
                          </a:solidFill>
                          <a:latin typeface="Trebuchet MS" panose="020B0603020202020204" pitchFamily="34" charset="0"/>
                        </a:rPr>
                        <a:t> </a:t>
                      </a:r>
                      <a:r>
                        <a:rPr lang="en-US" sz="1400" spc="-5" dirty="0">
                          <a:solidFill>
                            <a:schemeClr val="bg1"/>
                          </a:solidFill>
                          <a:latin typeface="Trebuchet MS" panose="020B0603020202020204" pitchFamily="34" charset="0"/>
                        </a:rPr>
                        <a:t>additional</a:t>
                      </a:r>
                      <a:r>
                        <a:rPr lang="en-US" sz="1400" spc="10" dirty="0">
                          <a:solidFill>
                            <a:schemeClr val="bg1"/>
                          </a:solidFill>
                          <a:latin typeface="Trebuchet MS" panose="020B0603020202020204" pitchFamily="34" charset="0"/>
                        </a:rPr>
                        <a:t> </a:t>
                      </a:r>
                      <a:r>
                        <a:rPr lang="en-US" sz="1400" spc="-5" dirty="0">
                          <a:solidFill>
                            <a:schemeClr val="bg1"/>
                          </a:solidFill>
                          <a:latin typeface="Trebuchet MS" panose="020B0603020202020204" pitchFamily="34" charset="0"/>
                        </a:rPr>
                        <a:t>classification</a:t>
                      </a:r>
                      <a:r>
                        <a:rPr lang="en-US" sz="1400" spc="-15" dirty="0">
                          <a:solidFill>
                            <a:schemeClr val="bg1"/>
                          </a:solidFill>
                          <a:latin typeface="Trebuchet MS" panose="020B0603020202020204" pitchFamily="34" charset="0"/>
                        </a:rPr>
                        <a:t> </a:t>
                      </a:r>
                    </a:p>
                    <a:p>
                      <a:pPr algn="just"/>
                      <a:endParaRPr lang="en-US" sz="1400" kern="1200" spc="-15" dirty="0">
                        <a:solidFill>
                          <a:schemeClr val="tx1"/>
                        </a:solidFill>
                        <a:latin typeface="Trebuchet MS" panose="020B0603020202020204" pitchFamily="34" charset="0"/>
                        <a:ea typeface="+mn-ea"/>
                        <a:cs typeface="+mn-cs"/>
                      </a:endParaRPr>
                    </a:p>
                    <a:p>
                      <a:pPr algn="just"/>
                      <a:endParaRPr lang="en-US" sz="1400" kern="1200" spc="-15" dirty="0">
                        <a:solidFill>
                          <a:schemeClr val="tx1"/>
                        </a:solidFill>
                        <a:latin typeface="Trebuchet MS" panose="020B0603020202020204" pitchFamily="34" charset="0"/>
                        <a:ea typeface="+mn-ea"/>
                        <a:cs typeface="+mn-cs"/>
                      </a:endParaRPr>
                    </a:p>
                    <a:p>
                      <a:pPr algn="just"/>
                      <a:endParaRPr lang="en-US" sz="1400" kern="1200" spc="-15" dirty="0">
                        <a:solidFill>
                          <a:schemeClr val="tx1"/>
                        </a:solidFill>
                        <a:latin typeface="Trebuchet MS" panose="020B0603020202020204" pitchFamily="34" charset="0"/>
                        <a:ea typeface="+mn-ea"/>
                        <a:cs typeface="+mn-cs"/>
                      </a:endParaRPr>
                    </a:p>
                    <a:p>
                      <a:pPr algn="just"/>
                      <a:endParaRPr lang="en-US" sz="1400" kern="1200" spc="-15" dirty="0">
                        <a:solidFill>
                          <a:schemeClr val="tx1"/>
                        </a:solidFill>
                        <a:latin typeface="Trebuchet MS" panose="020B0603020202020204" pitchFamily="34" charset="0"/>
                        <a:ea typeface="+mn-ea"/>
                        <a:cs typeface="+mn-cs"/>
                      </a:endParaRPr>
                    </a:p>
                    <a:p>
                      <a:pPr algn="just"/>
                      <a:endParaRPr lang="en-US" sz="1400" kern="1200" spc="-15" dirty="0">
                        <a:solidFill>
                          <a:schemeClr val="tx1"/>
                        </a:solidFill>
                        <a:latin typeface="Trebuchet MS" panose="020B0603020202020204" pitchFamily="34" charset="0"/>
                        <a:ea typeface="+mn-ea"/>
                        <a:cs typeface="+mn-cs"/>
                      </a:endParaRPr>
                    </a:p>
                    <a:p>
                      <a:pPr algn="just"/>
                      <a:endParaRPr lang="en-US" sz="1400" kern="1200" spc="-15" dirty="0">
                        <a:solidFill>
                          <a:schemeClr val="tx1"/>
                        </a:solidFill>
                        <a:latin typeface="Trebuchet MS" panose="020B0603020202020204" pitchFamily="34" charset="0"/>
                        <a:ea typeface="+mn-ea"/>
                        <a:cs typeface="+mn-cs"/>
                      </a:endParaRPr>
                    </a:p>
                    <a:p>
                      <a:pPr algn="just"/>
                      <a:endParaRPr lang="en-US" sz="1400" kern="1200" spc="-15" dirty="0">
                        <a:solidFill>
                          <a:schemeClr val="tx1"/>
                        </a:solidFill>
                        <a:latin typeface="Trebuchet MS" panose="020B0603020202020204" pitchFamily="34" charset="0"/>
                        <a:ea typeface="+mn-ea"/>
                        <a:cs typeface="+mn-cs"/>
                      </a:endParaRPr>
                    </a:p>
                  </a:txBody>
                  <a:tcPr marT="46177" marB="46177"/>
                </a:tc>
                <a:tc rowSpan="2">
                  <a:txBody>
                    <a:bodyPr/>
                    <a:lstStyle/>
                    <a:p>
                      <a:pPr algn="just"/>
                      <a:r>
                        <a:rPr lang="en-US" sz="1400" kern="1200" spc="-5" dirty="0">
                          <a:solidFill>
                            <a:schemeClr val="bg1"/>
                          </a:solidFill>
                          <a:latin typeface="Trebuchet MS" panose="020B0603020202020204" pitchFamily="34" charset="0"/>
                          <a:ea typeface="+mn-ea"/>
                          <a:cs typeface="+mn-cs"/>
                        </a:rPr>
                        <a:t>- Temporarily suspended in mid of year but resume before end of the year, can be called as Project in Progress</a:t>
                      </a:r>
                    </a:p>
                    <a:p>
                      <a:pPr algn="just"/>
                      <a:r>
                        <a:rPr lang="en-US" sz="1400" kern="1200" spc="-5" dirty="0">
                          <a:solidFill>
                            <a:schemeClr val="bg1"/>
                          </a:solidFill>
                          <a:latin typeface="Trebuchet MS" panose="020B0603020202020204" pitchFamily="34" charset="0"/>
                          <a:ea typeface="+mn-ea"/>
                          <a:cs typeface="+mn-cs"/>
                        </a:rPr>
                        <a:t>- PY Reporting date – Suspended and CY Reporting date – In Progress (PY Status won’t change)</a:t>
                      </a:r>
                    </a:p>
                    <a:p>
                      <a:pPr algn="just"/>
                      <a:r>
                        <a:rPr lang="en-US" sz="1400" kern="1200" spc="-5" dirty="0">
                          <a:solidFill>
                            <a:schemeClr val="bg1"/>
                          </a:solidFill>
                          <a:latin typeface="Trebuchet MS" panose="020B0603020202020204" pitchFamily="34" charset="0"/>
                          <a:ea typeface="+mn-ea"/>
                          <a:cs typeface="+mn-cs"/>
                        </a:rPr>
                        <a:t>- Change in original plan due to revision in estimate/assumptions then no disclosure of exceeded cost to be reported</a:t>
                      </a:r>
                      <a:endParaRPr lang="en-IN" sz="1400" kern="1200" spc="-5" dirty="0">
                        <a:solidFill>
                          <a:schemeClr val="bg1"/>
                        </a:solidFill>
                        <a:latin typeface="Trebuchet MS" panose="020B0603020202020204" pitchFamily="34" charset="0"/>
                        <a:ea typeface="+mn-ea"/>
                        <a:cs typeface="+mn-cs"/>
                      </a:endParaRPr>
                    </a:p>
                  </a:txBody>
                  <a:tcPr marT="46177" marB="46177"/>
                </a:tc>
                <a:extLst>
                  <a:ext uri="{0D108BD9-81ED-4DB2-BD59-A6C34878D82A}">
                    <a16:rowId xmlns:a16="http://schemas.microsoft.com/office/drawing/2014/main" val="2460724927"/>
                  </a:ext>
                </a:extLst>
              </a:tr>
              <a:tr h="1853182">
                <a:tc>
                  <a:txBody>
                    <a:bodyPr/>
                    <a:lstStyle/>
                    <a:p>
                      <a:pPr marL="0" marR="0" lvl="0" indent="0" algn="l" defTabSz="914112"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Trebuchet MS" panose="020B0603020202020204" pitchFamily="34" charset="0"/>
                          <a:ea typeface="+mn-ea"/>
                          <a:cs typeface="+mn-cs"/>
                        </a:rPr>
                        <a:t>Capital Work In Progress (CWIP) &amp; Intangible Assets under Development</a:t>
                      </a:r>
                    </a:p>
                  </a:txBody>
                  <a:tcPr marT="46177" marB="46177"/>
                </a:tc>
                <a:tc>
                  <a:txBody>
                    <a:bodyPr/>
                    <a:lstStyle/>
                    <a:p>
                      <a:pPr marL="0" marR="0" lvl="0" indent="0" algn="just" defTabSz="914112" rtl="0" eaLnBrk="1" fontAlgn="auto" latinLnBrk="0" hangingPunct="1">
                        <a:lnSpc>
                          <a:spcPct val="100000"/>
                        </a:lnSpc>
                        <a:spcBef>
                          <a:spcPts val="0"/>
                        </a:spcBef>
                        <a:spcAft>
                          <a:spcPts val="0"/>
                        </a:spcAft>
                        <a:buClrTx/>
                        <a:buSzTx/>
                        <a:buFontTx/>
                        <a:buNone/>
                        <a:tabLst/>
                        <a:defRPr/>
                      </a:pPr>
                      <a:r>
                        <a:rPr lang="en-US" sz="1400" spc="-5" dirty="0">
                          <a:solidFill>
                            <a:schemeClr val="bg1"/>
                          </a:solidFill>
                          <a:latin typeface="Trebuchet MS" panose="020B0603020202020204" pitchFamily="34" charset="0"/>
                        </a:rPr>
                        <a:t>Disclosure in case </a:t>
                      </a:r>
                      <a:r>
                        <a:rPr lang="en-US" sz="1400" kern="1200" spc="-5" dirty="0">
                          <a:solidFill>
                            <a:schemeClr val="bg1"/>
                          </a:solidFill>
                          <a:latin typeface="Trebuchet MS" panose="020B0603020202020204" pitchFamily="34" charset="0"/>
                          <a:ea typeface="+mn-ea"/>
                          <a:cs typeface="+mn-cs"/>
                        </a:rPr>
                        <a:t>of project completion is overdue or has exceeded its cost compared  to its original plan</a:t>
                      </a:r>
                    </a:p>
                    <a:p>
                      <a:pPr marL="0" marR="0" lvl="0" indent="0" algn="just" defTabSz="914112" rtl="0" eaLnBrk="1" fontAlgn="auto" latinLnBrk="0" hangingPunct="1">
                        <a:lnSpc>
                          <a:spcPct val="100000"/>
                        </a:lnSpc>
                        <a:spcBef>
                          <a:spcPts val="0"/>
                        </a:spcBef>
                        <a:spcAft>
                          <a:spcPts val="0"/>
                        </a:spcAft>
                        <a:buClrTx/>
                        <a:buSzTx/>
                        <a:buFontTx/>
                        <a:buNone/>
                        <a:tabLst/>
                        <a:defRPr/>
                      </a:pPr>
                      <a:endParaRPr lang="en-US" sz="1400" kern="1200" spc="-5" dirty="0">
                        <a:solidFill>
                          <a:schemeClr val="tx1"/>
                        </a:solidFill>
                        <a:latin typeface="Trebuchet MS" panose="020B0603020202020204" pitchFamily="34" charset="0"/>
                        <a:ea typeface="+mn-ea"/>
                        <a:cs typeface="+mn-cs"/>
                      </a:endParaRPr>
                    </a:p>
                    <a:p>
                      <a:pPr marL="0" marR="0" lvl="0" indent="0" algn="just" defTabSz="914112" rtl="0" eaLnBrk="1" fontAlgn="auto" latinLnBrk="0" hangingPunct="1">
                        <a:lnSpc>
                          <a:spcPct val="100000"/>
                        </a:lnSpc>
                        <a:spcBef>
                          <a:spcPts val="0"/>
                        </a:spcBef>
                        <a:spcAft>
                          <a:spcPts val="0"/>
                        </a:spcAft>
                        <a:buClrTx/>
                        <a:buSzTx/>
                        <a:buFontTx/>
                        <a:buNone/>
                        <a:tabLst/>
                        <a:defRPr/>
                      </a:pPr>
                      <a:endParaRPr lang="en-US" sz="1400" kern="1200" spc="-5" dirty="0">
                        <a:solidFill>
                          <a:schemeClr val="tx1"/>
                        </a:solidFill>
                        <a:latin typeface="Trebuchet MS" panose="020B0603020202020204" pitchFamily="34" charset="0"/>
                        <a:ea typeface="+mn-ea"/>
                        <a:cs typeface="+mn-cs"/>
                      </a:endParaRPr>
                    </a:p>
                    <a:p>
                      <a:pPr marL="0" marR="0" lvl="0" indent="0" algn="just" defTabSz="914112" rtl="0" eaLnBrk="1" fontAlgn="auto" latinLnBrk="0" hangingPunct="1">
                        <a:lnSpc>
                          <a:spcPct val="100000"/>
                        </a:lnSpc>
                        <a:spcBef>
                          <a:spcPts val="0"/>
                        </a:spcBef>
                        <a:spcAft>
                          <a:spcPts val="0"/>
                        </a:spcAft>
                        <a:buClrTx/>
                        <a:buSzTx/>
                        <a:buFontTx/>
                        <a:buNone/>
                        <a:tabLst/>
                        <a:defRPr/>
                      </a:pPr>
                      <a:endParaRPr lang="en-US" sz="1400" kern="1200" spc="-5" dirty="0">
                        <a:solidFill>
                          <a:schemeClr val="tx1"/>
                        </a:solidFill>
                        <a:latin typeface="Trebuchet MS" panose="020B0603020202020204" pitchFamily="34" charset="0"/>
                        <a:ea typeface="+mn-ea"/>
                        <a:cs typeface="+mn-cs"/>
                      </a:endParaRPr>
                    </a:p>
                    <a:p>
                      <a:pPr marL="0" marR="0" lvl="0" indent="0" algn="just" defTabSz="914112" rtl="0" eaLnBrk="1" fontAlgn="auto" latinLnBrk="0" hangingPunct="1">
                        <a:lnSpc>
                          <a:spcPct val="100000"/>
                        </a:lnSpc>
                        <a:spcBef>
                          <a:spcPts val="0"/>
                        </a:spcBef>
                        <a:spcAft>
                          <a:spcPts val="0"/>
                        </a:spcAft>
                        <a:buClrTx/>
                        <a:buSzTx/>
                        <a:buFontTx/>
                        <a:buNone/>
                        <a:tabLst/>
                        <a:defRPr/>
                      </a:pPr>
                      <a:endParaRPr lang="en-US" sz="1400" kern="1200" spc="-5" dirty="0">
                        <a:solidFill>
                          <a:schemeClr val="tx1"/>
                        </a:solidFill>
                        <a:latin typeface="Trebuchet MS" panose="020B0603020202020204" pitchFamily="34" charset="0"/>
                        <a:ea typeface="+mn-ea"/>
                        <a:cs typeface="+mn-cs"/>
                      </a:endParaRPr>
                    </a:p>
                    <a:p>
                      <a:pPr marL="0" marR="0" lvl="0" indent="0" algn="just" defTabSz="914112" rtl="0" eaLnBrk="1" fontAlgn="auto" latinLnBrk="0" hangingPunct="1">
                        <a:lnSpc>
                          <a:spcPct val="100000"/>
                        </a:lnSpc>
                        <a:spcBef>
                          <a:spcPts val="0"/>
                        </a:spcBef>
                        <a:spcAft>
                          <a:spcPts val="0"/>
                        </a:spcAft>
                        <a:buClrTx/>
                        <a:buSzTx/>
                        <a:buFontTx/>
                        <a:buNone/>
                        <a:tabLst/>
                        <a:defRPr/>
                      </a:pPr>
                      <a:endParaRPr lang="en-US" sz="1400" kern="1200" spc="-5" dirty="0">
                        <a:solidFill>
                          <a:schemeClr val="tx1"/>
                        </a:solidFill>
                        <a:latin typeface="Trebuchet MS" panose="020B0603020202020204" pitchFamily="34" charset="0"/>
                        <a:ea typeface="+mn-ea"/>
                        <a:cs typeface="+mn-cs"/>
                      </a:endParaRPr>
                    </a:p>
                    <a:p>
                      <a:pPr marL="0" marR="0" lvl="0" indent="0" algn="just" defTabSz="914112" rtl="0" eaLnBrk="1" fontAlgn="auto" latinLnBrk="0" hangingPunct="1">
                        <a:lnSpc>
                          <a:spcPct val="100000"/>
                        </a:lnSpc>
                        <a:spcBef>
                          <a:spcPts val="0"/>
                        </a:spcBef>
                        <a:spcAft>
                          <a:spcPts val="0"/>
                        </a:spcAft>
                        <a:buClrTx/>
                        <a:buSzTx/>
                        <a:buFontTx/>
                        <a:buNone/>
                        <a:tabLst/>
                        <a:defRPr/>
                      </a:pPr>
                      <a:endParaRPr lang="en-US" sz="1400" kern="1200" spc="-5" dirty="0">
                        <a:solidFill>
                          <a:schemeClr val="tx1"/>
                        </a:solidFill>
                        <a:latin typeface="Trebuchet MS" panose="020B0603020202020204" pitchFamily="34" charset="0"/>
                        <a:ea typeface="+mn-ea"/>
                        <a:cs typeface="+mn-cs"/>
                      </a:endParaRPr>
                    </a:p>
                  </a:txBody>
                  <a:tcPr marT="46177" marB="46177"/>
                </a:tc>
                <a:tc vMerge="1">
                  <a:txBody>
                    <a:bodyPr/>
                    <a:lstStyle/>
                    <a:p>
                      <a:pPr algn="just"/>
                      <a:r>
                        <a:rPr lang="en-IN" sz="1400" kern="1200" spc="-5" dirty="0">
                          <a:solidFill>
                            <a:schemeClr val="tx1"/>
                          </a:solidFill>
                          <a:latin typeface="Trebuchet MS" panose="020B0603020202020204" pitchFamily="34" charset="0"/>
                          <a:ea typeface="+mn-ea"/>
                          <a:cs typeface="+mn-cs"/>
                        </a:rPr>
                        <a:t>Activities are suspended?</a:t>
                      </a:r>
                    </a:p>
                    <a:p>
                      <a:pPr algn="just"/>
                      <a:endParaRPr lang="en-IN" sz="1400" kern="1200" spc="-5" dirty="0">
                        <a:solidFill>
                          <a:schemeClr val="tx1"/>
                        </a:solidFill>
                        <a:latin typeface="Trebuchet MS" panose="020B0603020202020204" pitchFamily="34" charset="0"/>
                        <a:ea typeface="+mn-ea"/>
                        <a:cs typeface="+mn-cs"/>
                      </a:endParaRPr>
                    </a:p>
                    <a:p>
                      <a:pPr algn="just"/>
                      <a:r>
                        <a:rPr lang="en-IN" sz="1400" kern="1200" spc="-5" dirty="0">
                          <a:solidFill>
                            <a:schemeClr val="tx1"/>
                          </a:solidFill>
                          <a:latin typeface="Trebuchet MS" panose="020B0603020202020204" pitchFamily="34" charset="0"/>
                          <a:ea typeface="+mn-ea"/>
                          <a:cs typeface="+mn-cs"/>
                        </a:rPr>
                        <a:t>Whether project is suspended?</a:t>
                      </a:r>
                    </a:p>
                  </a:txBody>
                  <a:tcPr marT="46177" marB="46177"/>
                </a:tc>
                <a:extLst>
                  <a:ext uri="{0D108BD9-81ED-4DB2-BD59-A6C34878D82A}">
                    <a16:rowId xmlns:a16="http://schemas.microsoft.com/office/drawing/2014/main" val="4189224115"/>
                  </a:ext>
                </a:extLst>
              </a:tr>
            </a:tbl>
          </a:graphicData>
        </a:graphic>
      </p:graphicFrame>
      <p:pic>
        <p:nvPicPr>
          <p:cNvPr id="7" name="object 5">
            <a:extLst>
              <a:ext uri="{FF2B5EF4-FFF2-40B4-BE49-F238E27FC236}">
                <a16:creationId xmlns:a16="http://schemas.microsoft.com/office/drawing/2014/main" id="{A59CEB80-618D-404C-8B69-0558EBFFFA4C}"/>
              </a:ext>
            </a:extLst>
          </p:cNvPr>
          <p:cNvPicPr/>
          <p:nvPr/>
        </p:nvPicPr>
        <p:blipFill>
          <a:blip r:embed="rId3" cstate="print"/>
          <a:stretch>
            <a:fillRect/>
          </a:stretch>
        </p:blipFill>
        <p:spPr>
          <a:xfrm>
            <a:off x="3545419" y="3215445"/>
            <a:ext cx="4939014" cy="1551427"/>
          </a:xfrm>
          <a:prstGeom prst="rect">
            <a:avLst/>
          </a:prstGeom>
        </p:spPr>
      </p:pic>
      <p:pic>
        <p:nvPicPr>
          <p:cNvPr id="8" name="object 6">
            <a:extLst>
              <a:ext uri="{FF2B5EF4-FFF2-40B4-BE49-F238E27FC236}">
                <a16:creationId xmlns:a16="http://schemas.microsoft.com/office/drawing/2014/main" id="{D168B52E-606D-40F7-9BBC-05418BEFE1AC}"/>
              </a:ext>
            </a:extLst>
          </p:cNvPr>
          <p:cNvPicPr/>
          <p:nvPr/>
        </p:nvPicPr>
        <p:blipFill>
          <a:blip r:embed="rId4" cstate="print"/>
          <a:stretch>
            <a:fillRect/>
          </a:stretch>
        </p:blipFill>
        <p:spPr>
          <a:xfrm>
            <a:off x="3545419" y="5368130"/>
            <a:ext cx="4939014" cy="1137601"/>
          </a:xfrm>
          <a:prstGeom prst="rect">
            <a:avLst/>
          </a:prstGeom>
        </p:spPr>
      </p:pic>
      <p:pic>
        <p:nvPicPr>
          <p:cNvPr id="9" name="Picture 8">
            <a:extLst>
              <a:ext uri="{FF2B5EF4-FFF2-40B4-BE49-F238E27FC236}">
                <a16:creationId xmlns:a16="http://schemas.microsoft.com/office/drawing/2014/main" id="{81448942-F3FF-48C6-A9F7-B05D7B287F88}"/>
              </a:ext>
            </a:extLst>
          </p:cNvPr>
          <p:cNvPicPr>
            <a:picLocks noChangeAspect="1"/>
          </p:cNvPicPr>
          <p:nvPr/>
        </p:nvPicPr>
        <p:blipFill>
          <a:blip r:embed="rId5"/>
          <a:stretch>
            <a:fillRect/>
          </a:stretch>
        </p:blipFill>
        <p:spPr>
          <a:xfrm>
            <a:off x="3579349" y="6486837"/>
            <a:ext cx="4867720" cy="219955"/>
          </a:xfrm>
          <a:prstGeom prst="rect">
            <a:avLst/>
          </a:prstGeom>
        </p:spPr>
      </p:pic>
    </p:spTree>
    <p:extLst>
      <p:ext uri="{BB962C8B-B14F-4D97-AF65-F5344CB8AC3E}">
        <p14:creationId xmlns:p14="http://schemas.microsoft.com/office/powerpoint/2010/main" val="2806441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E6D7054A-8D43-4117-AECE-7E524E2D158E}"/>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a:solidFill>
                  <a:schemeClr val="bg1"/>
                </a:solidFill>
              </a:rPr>
              <a:t>DIVISION I – Accounting Standards (Part 1 Balance sheet)</a:t>
            </a:r>
            <a:endParaRPr lang="en-US" dirty="0">
              <a:solidFill>
                <a:schemeClr val="bg1"/>
              </a:solidFill>
            </a:endParaRPr>
          </a:p>
        </p:txBody>
      </p:sp>
      <p:graphicFrame>
        <p:nvGraphicFramePr>
          <p:cNvPr id="6" name="Table 3">
            <a:extLst>
              <a:ext uri="{FF2B5EF4-FFF2-40B4-BE49-F238E27FC236}">
                <a16:creationId xmlns:a16="http://schemas.microsoft.com/office/drawing/2014/main" id="{6EB79BC3-9C76-4EDA-BBC8-941CEBB14E3B}"/>
              </a:ext>
            </a:extLst>
          </p:cNvPr>
          <p:cNvGraphicFramePr>
            <a:graphicFrameLocks noGrp="1"/>
          </p:cNvGraphicFramePr>
          <p:nvPr>
            <p:extLst>
              <p:ext uri="{D42A27DB-BD31-4B8C-83A1-F6EECF244321}">
                <p14:modId xmlns:p14="http://schemas.microsoft.com/office/powerpoint/2010/main" val="1206174862"/>
              </p:ext>
            </p:extLst>
          </p:nvPr>
        </p:nvGraphicFramePr>
        <p:xfrm>
          <a:off x="1489527" y="2549077"/>
          <a:ext cx="9178475" cy="3114040"/>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036695">
                  <a:extLst>
                    <a:ext uri="{9D8B030D-6E8A-4147-A177-3AD203B41FA5}">
                      <a16:colId xmlns:a16="http://schemas.microsoft.com/office/drawing/2014/main" val="1194799886"/>
                    </a:ext>
                  </a:extLst>
                </a:gridCol>
                <a:gridCol w="2123609">
                  <a:extLst>
                    <a:ext uri="{9D8B030D-6E8A-4147-A177-3AD203B41FA5}">
                      <a16:colId xmlns:a16="http://schemas.microsoft.com/office/drawing/2014/main" val="1853854260"/>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370840">
                <a:tc>
                  <a:txBody>
                    <a:bodyPr/>
                    <a:lstStyle/>
                    <a:p>
                      <a:r>
                        <a:rPr lang="en-IN" sz="1400" kern="1200" dirty="0">
                          <a:solidFill>
                            <a:schemeClr val="dk1"/>
                          </a:solidFill>
                          <a:latin typeface="Trebuchet MS" panose="020B0603020202020204" pitchFamily="34" charset="0"/>
                          <a:ea typeface="+mn-ea"/>
                          <a:cs typeface="+mn-cs"/>
                        </a:rPr>
                        <a:t>Intangible Assets</a:t>
                      </a:r>
                    </a:p>
                  </a:txBody>
                  <a:tcPr/>
                </a:tc>
                <a:tc>
                  <a:txBody>
                    <a:bodyPr/>
                    <a:lstStyle/>
                    <a:p>
                      <a:pPr algn="just"/>
                      <a:r>
                        <a:rPr lang="en-IN" sz="1400" kern="1200" dirty="0">
                          <a:solidFill>
                            <a:schemeClr val="dk1"/>
                          </a:solidFill>
                          <a:latin typeface="Trebuchet MS" panose="020B0603020202020204" pitchFamily="34" charset="0"/>
                          <a:ea typeface="+mn-ea"/>
                          <a:cs typeface="+mn-cs"/>
                        </a:rPr>
                        <a:t>Addition/Deletion under sub head Non-Current Assets</a:t>
                      </a:r>
                    </a:p>
                    <a:p>
                      <a:pPr algn="just"/>
                      <a:r>
                        <a:rPr lang="en-IN" sz="1400" kern="1200" dirty="0">
                          <a:solidFill>
                            <a:schemeClr val="dk1"/>
                          </a:solidFill>
                          <a:latin typeface="Trebuchet MS" panose="020B0603020202020204" pitchFamily="34" charset="0"/>
                          <a:ea typeface="+mn-ea"/>
                          <a:cs typeface="+mn-cs"/>
                        </a:rPr>
                        <a:t>II.ASSETS</a:t>
                      </a:r>
                    </a:p>
                    <a:p>
                      <a:pPr algn="just"/>
                      <a:r>
                        <a:rPr lang="en-IN" sz="1400" kern="1200" dirty="0">
                          <a:solidFill>
                            <a:schemeClr val="dk1"/>
                          </a:solidFill>
                          <a:latin typeface="Trebuchet MS" panose="020B0603020202020204" pitchFamily="34" charset="0"/>
                          <a:ea typeface="+mn-ea"/>
                          <a:cs typeface="+mn-cs"/>
                        </a:rPr>
                        <a:t>Non-current assets</a:t>
                      </a:r>
                    </a:p>
                    <a:p>
                      <a:pPr algn="just"/>
                      <a:r>
                        <a:rPr lang="en-IN" sz="1400" kern="1200" dirty="0">
                          <a:solidFill>
                            <a:schemeClr val="dk1"/>
                          </a:solidFill>
                          <a:latin typeface="Trebuchet MS" panose="020B0603020202020204" pitchFamily="34" charset="0"/>
                          <a:ea typeface="+mn-ea"/>
                          <a:cs typeface="+mn-cs"/>
                        </a:rPr>
                        <a:t>(1)(a) Property, Plant and Equipment and </a:t>
                      </a:r>
                      <a:r>
                        <a:rPr lang="en-IN" sz="1400" kern="1200" dirty="0">
                          <a:solidFill>
                            <a:srgbClr val="FF0000"/>
                          </a:solidFill>
                          <a:latin typeface="Trebuchet MS" panose="020B0603020202020204" pitchFamily="34" charset="0"/>
                          <a:ea typeface="+mn-ea"/>
                          <a:cs typeface="+mn-cs"/>
                        </a:rPr>
                        <a:t>Intangible assets</a:t>
                      </a:r>
                    </a:p>
                    <a:p>
                      <a:pPr algn="just"/>
                      <a:r>
                        <a:rPr lang="en-IN" sz="1400" kern="1200" dirty="0">
                          <a:solidFill>
                            <a:schemeClr val="dk1"/>
                          </a:solidFill>
                          <a:latin typeface="Trebuchet MS" panose="020B0603020202020204" pitchFamily="34" charset="0"/>
                          <a:ea typeface="+mn-ea"/>
                          <a:cs typeface="+mn-cs"/>
                        </a:rPr>
                        <a:t>(</a:t>
                      </a:r>
                      <a:r>
                        <a:rPr lang="en-IN" sz="1400" kern="1200" dirty="0" err="1">
                          <a:solidFill>
                            <a:schemeClr val="dk1"/>
                          </a:solidFill>
                          <a:latin typeface="Trebuchet MS" panose="020B0603020202020204" pitchFamily="34" charset="0"/>
                          <a:ea typeface="+mn-ea"/>
                          <a:cs typeface="+mn-cs"/>
                        </a:rPr>
                        <a:t>i</a:t>
                      </a:r>
                      <a:r>
                        <a:rPr lang="en-IN" sz="1400" kern="1200" dirty="0">
                          <a:solidFill>
                            <a:schemeClr val="dk1"/>
                          </a:solidFill>
                          <a:latin typeface="Trebuchet MS" panose="020B0603020202020204" pitchFamily="34" charset="0"/>
                          <a:ea typeface="+mn-ea"/>
                          <a:cs typeface="+mn-cs"/>
                        </a:rPr>
                        <a:t>)</a:t>
                      </a:r>
                      <a:r>
                        <a:rPr lang="en-IN" sz="1400" strike="sngStrike" kern="1200" dirty="0">
                          <a:solidFill>
                            <a:schemeClr val="dk1"/>
                          </a:solidFill>
                          <a:latin typeface="Trebuchet MS" panose="020B0603020202020204" pitchFamily="34" charset="0"/>
                          <a:ea typeface="+mn-ea"/>
                          <a:cs typeface="+mn-cs"/>
                        </a:rPr>
                        <a:t>Tangible assets</a:t>
                      </a:r>
                      <a:r>
                        <a:rPr lang="en-IN" sz="1400" kern="1200" dirty="0">
                          <a:solidFill>
                            <a:schemeClr val="dk1"/>
                          </a:solidFill>
                          <a:latin typeface="Trebuchet MS" panose="020B0603020202020204" pitchFamily="34" charset="0"/>
                          <a:ea typeface="+mn-ea"/>
                          <a:cs typeface="+mn-cs"/>
                        </a:rPr>
                        <a:t> Property, Plant and Equipment</a:t>
                      </a:r>
                    </a:p>
                    <a:p>
                      <a:pPr algn="just"/>
                      <a:r>
                        <a:rPr lang="en-IN" sz="1400" kern="1200" dirty="0">
                          <a:solidFill>
                            <a:schemeClr val="dk1"/>
                          </a:solidFill>
                          <a:latin typeface="Trebuchet MS" panose="020B0603020202020204" pitchFamily="34" charset="0"/>
                          <a:ea typeface="+mn-ea"/>
                          <a:cs typeface="+mn-cs"/>
                        </a:rPr>
                        <a:t>(ii)</a:t>
                      </a:r>
                      <a:r>
                        <a:rPr lang="en-IN" sz="1400" kern="1200" dirty="0">
                          <a:solidFill>
                            <a:srgbClr val="FF0000"/>
                          </a:solidFill>
                          <a:latin typeface="Trebuchet MS" panose="020B0603020202020204" pitchFamily="34" charset="0"/>
                          <a:ea typeface="+mn-ea"/>
                          <a:cs typeface="+mn-cs"/>
                        </a:rPr>
                        <a:t>Intangible Assets</a:t>
                      </a:r>
                    </a:p>
                    <a:p>
                      <a:pPr algn="just"/>
                      <a:endParaRPr lang="en-IN" sz="1400" kern="1200" dirty="0">
                        <a:solidFill>
                          <a:schemeClr val="dk1"/>
                        </a:solidFill>
                        <a:latin typeface="Trebuchet MS" panose="020B0603020202020204" pitchFamily="34" charset="0"/>
                        <a:ea typeface="+mn-ea"/>
                        <a:cs typeface="+mn-cs"/>
                      </a:endParaRPr>
                    </a:p>
                  </a:txBody>
                  <a:tcPr/>
                </a:tc>
                <a:tc>
                  <a:txBody>
                    <a:bodyPr/>
                    <a:lstStyle/>
                    <a:p>
                      <a:r>
                        <a:rPr lang="en-IN" sz="1400" kern="1200" dirty="0">
                          <a:solidFill>
                            <a:schemeClr val="dk1"/>
                          </a:solidFill>
                          <a:latin typeface="Trebuchet MS" panose="020B0603020202020204" pitchFamily="34" charset="0"/>
                          <a:ea typeface="+mn-ea"/>
                          <a:cs typeface="+mn-cs"/>
                        </a:rPr>
                        <a:t>The disclosure was earlier warranted as per AS, now it’s a specific sub-heading on the face of the B/S</a:t>
                      </a:r>
                    </a:p>
                  </a:txBody>
                  <a:tcPr/>
                </a:tc>
                <a:extLst>
                  <a:ext uri="{0D108BD9-81ED-4DB2-BD59-A6C34878D82A}">
                    <a16:rowId xmlns:a16="http://schemas.microsoft.com/office/drawing/2014/main" val="2460724927"/>
                  </a:ext>
                </a:extLst>
              </a:tr>
              <a:tr h="370840">
                <a:tc>
                  <a:txBody>
                    <a:bodyPr/>
                    <a:lstStyle/>
                    <a:p>
                      <a:pPr marL="0" marR="0" lvl="0" indent="0" algn="l" defTabSz="914112" rtl="0" eaLnBrk="1" fontAlgn="auto" latinLnBrk="0" hangingPunct="1">
                        <a:lnSpc>
                          <a:spcPct val="100000"/>
                        </a:lnSpc>
                        <a:spcBef>
                          <a:spcPts val="0"/>
                        </a:spcBef>
                        <a:spcAft>
                          <a:spcPts val="0"/>
                        </a:spcAft>
                        <a:buClrTx/>
                        <a:buSzTx/>
                        <a:buFontTx/>
                        <a:buNone/>
                        <a:tabLst/>
                        <a:defRPr/>
                      </a:pPr>
                      <a:r>
                        <a:rPr lang="en-US" sz="1400" b="0" u="none" spc="-4" dirty="0">
                          <a:solidFill>
                            <a:prstClr val="black"/>
                          </a:solidFill>
                          <a:uFill>
                            <a:solidFill>
                              <a:srgbClr val="000000"/>
                            </a:solidFill>
                          </a:uFill>
                          <a:latin typeface="Trebuchet MS" panose="020B0603020202020204" pitchFamily="34" charset="0"/>
                          <a:cs typeface="Trebuchet MS"/>
                        </a:rPr>
                        <a:t>Fair Valuation of Investment Property</a:t>
                      </a:r>
                      <a:endParaRPr lang="en-US" sz="1400" b="0" u="none" dirty="0">
                        <a:solidFill>
                          <a:prstClr val="black"/>
                        </a:solidFill>
                        <a:latin typeface="Trebuchet MS" panose="020B0603020202020204" pitchFamily="34" charset="0"/>
                        <a:cs typeface="Trebuchet MS"/>
                      </a:endParaRPr>
                    </a:p>
                  </a:txBody>
                  <a:tcPr/>
                </a:tc>
                <a:tc>
                  <a:txBody>
                    <a:bodyPr/>
                    <a:lstStyle/>
                    <a:p>
                      <a:pPr marL="0" marR="0" lvl="0" indent="0" algn="just" defTabSz="914112" rtl="0" eaLnBrk="1" fontAlgn="auto" latinLnBrk="0" hangingPunct="1">
                        <a:lnSpc>
                          <a:spcPct val="100000"/>
                        </a:lnSpc>
                        <a:spcBef>
                          <a:spcPts val="0"/>
                        </a:spcBef>
                        <a:spcAft>
                          <a:spcPts val="0"/>
                        </a:spcAft>
                        <a:buClrTx/>
                        <a:buSzTx/>
                        <a:buFontTx/>
                        <a:buNone/>
                        <a:tabLst/>
                        <a:defRPr/>
                      </a:pPr>
                      <a:r>
                        <a:rPr lang="en-US" sz="1400" b="0" spc="-5" dirty="0">
                          <a:latin typeface="Trebuchet MS" panose="020B0603020202020204" pitchFamily="34" charset="0"/>
                          <a:cs typeface="Trebuchet MS"/>
                        </a:rPr>
                        <a:t>Disclose</a:t>
                      </a:r>
                      <a:r>
                        <a:rPr lang="en-US" sz="1400" b="0" dirty="0">
                          <a:latin typeface="Trebuchet MS" panose="020B0603020202020204" pitchFamily="34" charset="0"/>
                          <a:cs typeface="Trebuchet MS"/>
                        </a:rPr>
                        <a:t> as</a:t>
                      </a:r>
                      <a:r>
                        <a:rPr lang="en-US" sz="1400" b="0" spc="5" dirty="0">
                          <a:latin typeface="Trebuchet MS" panose="020B0603020202020204" pitchFamily="34" charset="0"/>
                          <a:cs typeface="Trebuchet MS"/>
                        </a:rPr>
                        <a:t> </a:t>
                      </a:r>
                      <a:r>
                        <a:rPr lang="en-US" sz="1400" b="0" spc="-10" dirty="0">
                          <a:latin typeface="Trebuchet MS" panose="020B0603020202020204" pitchFamily="34" charset="0"/>
                          <a:cs typeface="Trebuchet MS"/>
                        </a:rPr>
                        <a:t>to</a:t>
                      </a:r>
                      <a:r>
                        <a:rPr lang="en-US" sz="1400" b="0" spc="-5" dirty="0">
                          <a:latin typeface="Trebuchet MS" panose="020B0603020202020204" pitchFamily="34" charset="0"/>
                          <a:cs typeface="Trebuchet MS"/>
                        </a:rPr>
                        <a:t> whether</a:t>
                      </a:r>
                      <a:r>
                        <a:rPr lang="en-US" sz="1400" b="0" dirty="0">
                          <a:latin typeface="Trebuchet MS" panose="020B0603020202020204" pitchFamily="34" charset="0"/>
                          <a:cs typeface="Trebuchet MS"/>
                        </a:rPr>
                        <a:t> </a:t>
                      </a:r>
                      <a:r>
                        <a:rPr lang="en-US" sz="1400" b="0" spc="-5" dirty="0">
                          <a:latin typeface="Trebuchet MS" panose="020B0603020202020204" pitchFamily="34" charset="0"/>
                          <a:cs typeface="Trebuchet MS"/>
                        </a:rPr>
                        <a:t>the</a:t>
                      </a:r>
                      <a:r>
                        <a:rPr lang="en-US" sz="1400" b="0" dirty="0">
                          <a:latin typeface="Trebuchet MS" panose="020B0603020202020204" pitchFamily="34" charset="0"/>
                          <a:cs typeface="Trebuchet MS"/>
                        </a:rPr>
                        <a:t> fair</a:t>
                      </a:r>
                      <a:r>
                        <a:rPr lang="en-US" sz="1400" b="0" spc="5" dirty="0">
                          <a:latin typeface="Trebuchet MS" panose="020B0603020202020204" pitchFamily="34" charset="0"/>
                          <a:cs typeface="Trebuchet MS"/>
                        </a:rPr>
                        <a:t> </a:t>
                      </a:r>
                      <a:r>
                        <a:rPr lang="en-US" sz="1400" b="0" spc="-5" dirty="0">
                          <a:latin typeface="Trebuchet MS" panose="020B0603020202020204" pitchFamily="34" charset="0"/>
                          <a:cs typeface="Trebuchet MS"/>
                        </a:rPr>
                        <a:t>value</a:t>
                      </a:r>
                      <a:r>
                        <a:rPr lang="en-US" sz="1400" b="0" dirty="0">
                          <a:latin typeface="Trebuchet MS" panose="020B0603020202020204" pitchFamily="34" charset="0"/>
                          <a:cs typeface="Trebuchet MS"/>
                        </a:rPr>
                        <a:t> of</a:t>
                      </a:r>
                      <a:r>
                        <a:rPr lang="en-US" sz="1400" b="0" spc="5" dirty="0">
                          <a:latin typeface="Trebuchet MS" panose="020B0603020202020204" pitchFamily="34" charset="0"/>
                          <a:cs typeface="Trebuchet MS"/>
                        </a:rPr>
                        <a:t> </a:t>
                      </a:r>
                      <a:r>
                        <a:rPr lang="en-US" sz="1400" b="0" spc="-5" dirty="0">
                          <a:latin typeface="Trebuchet MS" panose="020B0603020202020204" pitchFamily="34" charset="0"/>
                          <a:cs typeface="Trebuchet MS"/>
                        </a:rPr>
                        <a:t>investment</a:t>
                      </a:r>
                      <a:r>
                        <a:rPr lang="en-US" sz="1400" b="0" dirty="0">
                          <a:latin typeface="Trebuchet MS" panose="020B0603020202020204" pitchFamily="34" charset="0"/>
                          <a:cs typeface="Trebuchet MS"/>
                        </a:rPr>
                        <a:t> </a:t>
                      </a:r>
                      <a:r>
                        <a:rPr lang="en-US" sz="1400" b="0" spc="-5" dirty="0">
                          <a:latin typeface="Trebuchet MS" panose="020B0603020202020204" pitchFamily="34" charset="0"/>
                          <a:cs typeface="Trebuchet MS"/>
                        </a:rPr>
                        <a:t>property</a:t>
                      </a:r>
                      <a:r>
                        <a:rPr lang="en-US" sz="1400" b="0" dirty="0">
                          <a:latin typeface="Trebuchet MS" panose="020B0603020202020204" pitchFamily="34" charset="0"/>
                          <a:cs typeface="Trebuchet MS"/>
                        </a:rPr>
                        <a:t> </a:t>
                      </a:r>
                      <a:r>
                        <a:rPr lang="en-US" sz="1400" b="0" spc="-5" dirty="0">
                          <a:latin typeface="Trebuchet MS" panose="020B0603020202020204" pitchFamily="34" charset="0"/>
                          <a:cs typeface="Trebuchet MS"/>
                        </a:rPr>
                        <a:t>(as</a:t>
                      </a:r>
                      <a:r>
                        <a:rPr lang="en-US" sz="1400" b="0" dirty="0">
                          <a:latin typeface="Trebuchet MS" panose="020B0603020202020204" pitchFamily="34" charset="0"/>
                          <a:cs typeface="Trebuchet MS"/>
                        </a:rPr>
                        <a:t> </a:t>
                      </a:r>
                      <a:r>
                        <a:rPr lang="en-US" sz="1400" b="0" spc="-5" dirty="0">
                          <a:latin typeface="Trebuchet MS" panose="020B0603020202020204" pitchFamily="34" charset="0"/>
                          <a:cs typeface="Trebuchet MS"/>
                        </a:rPr>
                        <a:t>measured</a:t>
                      </a:r>
                      <a:r>
                        <a:rPr lang="en-US" sz="1400" b="0" dirty="0">
                          <a:latin typeface="Trebuchet MS" panose="020B0603020202020204" pitchFamily="34" charset="0"/>
                          <a:cs typeface="Trebuchet MS"/>
                        </a:rPr>
                        <a:t> for</a:t>
                      </a:r>
                      <a:r>
                        <a:rPr lang="en-US" sz="1400" b="0" spc="465" dirty="0">
                          <a:latin typeface="Trebuchet MS" panose="020B0603020202020204" pitchFamily="34" charset="0"/>
                          <a:cs typeface="Trebuchet MS"/>
                        </a:rPr>
                        <a:t> </a:t>
                      </a:r>
                      <a:r>
                        <a:rPr lang="en-US" sz="1400" b="0" spc="-5" dirty="0">
                          <a:latin typeface="Trebuchet MS" panose="020B0603020202020204" pitchFamily="34" charset="0"/>
                          <a:cs typeface="Trebuchet MS"/>
                        </a:rPr>
                        <a:t>disclosure </a:t>
                      </a:r>
                      <a:r>
                        <a:rPr lang="en-US" sz="1400" b="0" spc="-455" dirty="0">
                          <a:latin typeface="Trebuchet MS" panose="020B0603020202020204" pitchFamily="34" charset="0"/>
                          <a:cs typeface="Trebuchet MS"/>
                        </a:rPr>
                        <a:t> </a:t>
                      </a:r>
                      <a:r>
                        <a:rPr lang="en-US" sz="1400" b="0" spc="-5" dirty="0">
                          <a:latin typeface="Trebuchet MS" panose="020B0603020202020204" pitchFamily="34" charset="0"/>
                          <a:cs typeface="Trebuchet MS"/>
                        </a:rPr>
                        <a:t>purposes </a:t>
                      </a:r>
                      <a:r>
                        <a:rPr lang="en-US" sz="1400" b="0" spc="-10" dirty="0">
                          <a:latin typeface="Trebuchet MS" panose="020B0603020202020204" pitchFamily="34" charset="0"/>
                          <a:cs typeface="Trebuchet MS"/>
                        </a:rPr>
                        <a:t>in </a:t>
                      </a:r>
                      <a:r>
                        <a:rPr lang="en-US" sz="1400" b="0" dirty="0">
                          <a:latin typeface="Trebuchet MS" panose="020B0603020202020204" pitchFamily="34" charset="0"/>
                          <a:cs typeface="Trebuchet MS"/>
                        </a:rPr>
                        <a:t>the </a:t>
                      </a:r>
                      <a:r>
                        <a:rPr lang="en-US" sz="1400" b="0" spc="-5" dirty="0">
                          <a:latin typeface="Trebuchet MS" panose="020B0603020202020204" pitchFamily="34" charset="0"/>
                          <a:cs typeface="Trebuchet MS"/>
                        </a:rPr>
                        <a:t>financial statements) </a:t>
                      </a:r>
                      <a:r>
                        <a:rPr lang="en-US" sz="1400" b="0" spc="-10" dirty="0">
                          <a:latin typeface="Trebuchet MS" panose="020B0603020202020204" pitchFamily="34" charset="0"/>
                          <a:cs typeface="Trebuchet MS"/>
                        </a:rPr>
                        <a:t>is </a:t>
                      </a:r>
                      <a:r>
                        <a:rPr lang="en-US" sz="1400" b="0" spc="-5" dirty="0">
                          <a:latin typeface="Trebuchet MS" panose="020B0603020202020204" pitchFamily="34" charset="0"/>
                          <a:cs typeface="Trebuchet MS"/>
                        </a:rPr>
                        <a:t>based </a:t>
                      </a:r>
                      <a:r>
                        <a:rPr lang="en-US" sz="1400" b="0" dirty="0">
                          <a:latin typeface="Trebuchet MS" panose="020B0603020202020204" pitchFamily="34" charset="0"/>
                          <a:cs typeface="Trebuchet MS"/>
                        </a:rPr>
                        <a:t>on </a:t>
                      </a:r>
                      <a:r>
                        <a:rPr lang="en-US" sz="1400" b="0" spc="-5" dirty="0">
                          <a:latin typeface="Trebuchet MS" panose="020B0603020202020204" pitchFamily="34" charset="0"/>
                          <a:cs typeface="Trebuchet MS"/>
                        </a:rPr>
                        <a:t>the valuation by a </a:t>
                      </a:r>
                      <a:r>
                        <a:rPr lang="en-US" sz="1400" b="0" spc="-5" dirty="0">
                          <a:solidFill>
                            <a:srgbClr val="FF0000"/>
                          </a:solidFill>
                          <a:latin typeface="Trebuchet MS" panose="020B0603020202020204" pitchFamily="34" charset="0"/>
                          <a:cs typeface="Trebuchet MS"/>
                        </a:rPr>
                        <a:t>registered valuer </a:t>
                      </a:r>
                      <a:r>
                        <a:rPr lang="en-US" sz="1400" b="0" dirty="0">
                          <a:solidFill>
                            <a:srgbClr val="FF0000"/>
                          </a:solidFill>
                          <a:latin typeface="Trebuchet MS" panose="020B0603020202020204" pitchFamily="34" charset="0"/>
                          <a:cs typeface="Trebuchet MS"/>
                        </a:rPr>
                        <a:t>as </a:t>
                      </a:r>
                      <a:r>
                        <a:rPr lang="en-US" sz="1400" b="0" spc="-5" dirty="0">
                          <a:solidFill>
                            <a:srgbClr val="FF0000"/>
                          </a:solidFill>
                          <a:latin typeface="Trebuchet MS" panose="020B0603020202020204" pitchFamily="34" charset="0"/>
                          <a:cs typeface="Trebuchet MS"/>
                        </a:rPr>
                        <a:t>defined </a:t>
                      </a:r>
                      <a:r>
                        <a:rPr lang="en-US" sz="1400" b="0"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under</a:t>
                      </a:r>
                      <a:r>
                        <a:rPr lang="en-US" sz="1400" b="0" spc="15"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rule</a:t>
                      </a:r>
                      <a:r>
                        <a:rPr lang="en-US" sz="1400" b="0" spc="20"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2</a:t>
                      </a:r>
                      <a:r>
                        <a:rPr lang="en-US" sz="1400" b="0" spc="-10" dirty="0">
                          <a:solidFill>
                            <a:srgbClr val="FF0000"/>
                          </a:solidFill>
                          <a:latin typeface="Trebuchet MS" panose="020B0603020202020204" pitchFamily="34" charset="0"/>
                          <a:cs typeface="Trebuchet MS"/>
                        </a:rPr>
                        <a:t> of</a:t>
                      </a:r>
                      <a:r>
                        <a:rPr lang="en-US" sz="1400" b="0" spc="10"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Companies</a:t>
                      </a:r>
                      <a:r>
                        <a:rPr lang="en-US" sz="1400" b="0" spc="20"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(Registered</a:t>
                      </a:r>
                      <a:r>
                        <a:rPr lang="en-US" sz="1400" b="0" spc="15"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Valuers</a:t>
                      </a:r>
                      <a:r>
                        <a:rPr lang="en-US" sz="1400" b="0" spc="5"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and</a:t>
                      </a:r>
                      <a:r>
                        <a:rPr lang="en-US" sz="1400" b="0"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Valuation)</a:t>
                      </a:r>
                      <a:r>
                        <a:rPr lang="en-US" sz="1400" b="0" spc="30"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Rules,</a:t>
                      </a:r>
                      <a:r>
                        <a:rPr lang="en-US" sz="1400" b="0" spc="15"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2017</a:t>
                      </a:r>
                      <a:endParaRPr lang="en-US" sz="1400" b="0" u="sng" dirty="0">
                        <a:solidFill>
                          <a:srgbClr val="FF0000"/>
                        </a:solidFill>
                        <a:latin typeface="Trebuchet MS" panose="020B0603020202020204" pitchFamily="34" charset="0"/>
                      </a:endParaRPr>
                    </a:p>
                  </a:txBody>
                  <a:tcPr/>
                </a:tc>
                <a:tc>
                  <a:txBody>
                    <a:bodyPr/>
                    <a:lstStyle/>
                    <a:p>
                      <a:pPr algn="just"/>
                      <a:r>
                        <a:rPr lang="en-US" sz="1400" b="0" i="0" u="none" strike="noStrike" kern="1200" baseline="0" dirty="0">
                          <a:solidFill>
                            <a:schemeClr val="dk1"/>
                          </a:solidFill>
                          <a:latin typeface="Trebuchet MS" panose="020B0603020202020204" pitchFamily="34" charset="0"/>
                          <a:ea typeface="+mn-ea"/>
                          <a:cs typeface="+mn-cs"/>
                        </a:rPr>
                        <a:t>Check the assumptions taken by Valuer</a:t>
                      </a:r>
                      <a:endParaRPr lang="en-IN" sz="1400" b="0" i="0" u="none" strike="noStrike" kern="1200" baseline="0" dirty="0">
                        <a:solidFill>
                          <a:schemeClr val="dk1"/>
                        </a:solidFill>
                        <a:latin typeface="Trebuchet MS" panose="020B0603020202020204" pitchFamily="34" charset="0"/>
                        <a:ea typeface="+mn-ea"/>
                        <a:cs typeface="+mn-cs"/>
                      </a:endParaRPr>
                    </a:p>
                  </a:txBody>
                  <a:tcPr/>
                </a:tc>
                <a:extLst>
                  <a:ext uri="{0D108BD9-81ED-4DB2-BD59-A6C34878D82A}">
                    <a16:rowId xmlns:a16="http://schemas.microsoft.com/office/drawing/2014/main" val="4189224115"/>
                  </a:ext>
                </a:extLst>
              </a:tr>
            </a:tbl>
          </a:graphicData>
        </a:graphic>
      </p:graphicFrame>
    </p:spTree>
    <p:extLst>
      <p:ext uri="{BB962C8B-B14F-4D97-AF65-F5344CB8AC3E}">
        <p14:creationId xmlns:p14="http://schemas.microsoft.com/office/powerpoint/2010/main" val="15646627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FA27F0E0-D410-4064-A27E-71386EFE83D2}"/>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1 Balance sheet)</a:t>
            </a:r>
          </a:p>
        </p:txBody>
      </p:sp>
      <p:graphicFrame>
        <p:nvGraphicFramePr>
          <p:cNvPr id="6" name="Table 3">
            <a:extLst>
              <a:ext uri="{FF2B5EF4-FFF2-40B4-BE49-F238E27FC236}">
                <a16:creationId xmlns:a16="http://schemas.microsoft.com/office/drawing/2014/main" id="{EDBBDAEC-C304-469C-A303-E930CF5E2E4D}"/>
              </a:ext>
            </a:extLst>
          </p:cNvPr>
          <p:cNvGraphicFramePr>
            <a:graphicFrameLocks noGrp="1"/>
          </p:cNvGraphicFramePr>
          <p:nvPr>
            <p:extLst>
              <p:ext uri="{D42A27DB-BD31-4B8C-83A1-F6EECF244321}">
                <p14:modId xmlns:p14="http://schemas.microsoft.com/office/powerpoint/2010/main" val="1937284217"/>
              </p:ext>
            </p:extLst>
          </p:nvPr>
        </p:nvGraphicFramePr>
        <p:xfrm>
          <a:off x="1489527" y="2549077"/>
          <a:ext cx="9178475" cy="4180840"/>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036695">
                  <a:extLst>
                    <a:ext uri="{9D8B030D-6E8A-4147-A177-3AD203B41FA5}">
                      <a16:colId xmlns:a16="http://schemas.microsoft.com/office/drawing/2014/main" val="1194799886"/>
                    </a:ext>
                  </a:extLst>
                </a:gridCol>
                <a:gridCol w="2123609">
                  <a:extLst>
                    <a:ext uri="{9D8B030D-6E8A-4147-A177-3AD203B41FA5}">
                      <a16:colId xmlns:a16="http://schemas.microsoft.com/office/drawing/2014/main" val="1853854260"/>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370840">
                <a:tc>
                  <a:txBody>
                    <a:bodyPr/>
                    <a:lstStyle/>
                    <a:p>
                      <a:pPr marL="0" marR="0" lvl="0" indent="0" algn="l" defTabSz="914112" rtl="0" eaLnBrk="1" fontAlgn="auto" latinLnBrk="0" hangingPunct="1">
                        <a:lnSpc>
                          <a:spcPct val="100000"/>
                        </a:lnSpc>
                        <a:spcBef>
                          <a:spcPts val="0"/>
                        </a:spcBef>
                        <a:spcAft>
                          <a:spcPts val="0"/>
                        </a:spcAft>
                        <a:buClrTx/>
                        <a:buSzTx/>
                        <a:buFontTx/>
                        <a:buNone/>
                        <a:tabLst/>
                        <a:defRPr/>
                      </a:pPr>
                      <a:r>
                        <a:rPr lang="en-US" sz="1400" b="0" u="none" spc="-4" dirty="0">
                          <a:solidFill>
                            <a:prstClr val="black"/>
                          </a:solidFill>
                          <a:uFill>
                            <a:solidFill>
                              <a:srgbClr val="000000"/>
                            </a:solidFill>
                          </a:uFill>
                          <a:latin typeface="Trebuchet MS" panose="020B0603020202020204" pitchFamily="34" charset="0"/>
                          <a:cs typeface="Trebuchet MS"/>
                        </a:rPr>
                        <a:t>Property,</a:t>
                      </a:r>
                      <a:r>
                        <a:rPr lang="en-US" sz="1400" b="0" u="none" spc="18" dirty="0">
                          <a:solidFill>
                            <a:prstClr val="black"/>
                          </a:solidFill>
                          <a:uFill>
                            <a:solidFill>
                              <a:srgbClr val="000000"/>
                            </a:solidFill>
                          </a:uFill>
                          <a:latin typeface="Trebuchet MS" panose="020B0603020202020204" pitchFamily="34" charset="0"/>
                          <a:cs typeface="Trebuchet MS"/>
                        </a:rPr>
                        <a:t> </a:t>
                      </a:r>
                      <a:r>
                        <a:rPr lang="en-US" sz="1400" b="0" u="none" dirty="0">
                          <a:solidFill>
                            <a:prstClr val="black"/>
                          </a:solidFill>
                          <a:uFill>
                            <a:solidFill>
                              <a:srgbClr val="000000"/>
                            </a:solidFill>
                          </a:uFill>
                          <a:latin typeface="Trebuchet MS" panose="020B0603020202020204" pitchFamily="34" charset="0"/>
                          <a:cs typeface="Trebuchet MS"/>
                        </a:rPr>
                        <a:t>Plant</a:t>
                      </a:r>
                      <a:r>
                        <a:rPr lang="en-US" sz="1400" b="0" u="none" spc="-9" dirty="0">
                          <a:solidFill>
                            <a:prstClr val="black"/>
                          </a:solidFill>
                          <a:uFill>
                            <a:solidFill>
                              <a:srgbClr val="000000"/>
                            </a:solidFill>
                          </a:uFill>
                          <a:latin typeface="Trebuchet MS" panose="020B0603020202020204" pitchFamily="34" charset="0"/>
                          <a:cs typeface="Trebuchet MS"/>
                        </a:rPr>
                        <a:t> </a:t>
                      </a:r>
                      <a:r>
                        <a:rPr lang="en-US" sz="1400" b="0" u="none" dirty="0">
                          <a:solidFill>
                            <a:prstClr val="black"/>
                          </a:solidFill>
                          <a:uFill>
                            <a:solidFill>
                              <a:srgbClr val="000000"/>
                            </a:solidFill>
                          </a:uFill>
                          <a:latin typeface="Trebuchet MS" panose="020B0603020202020204" pitchFamily="34" charset="0"/>
                          <a:cs typeface="Trebuchet MS"/>
                        </a:rPr>
                        <a:t>and</a:t>
                      </a:r>
                      <a:r>
                        <a:rPr lang="en-US" sz="1400" b="0" u="none" spc="-4" dirty="0">
                          <a:solidFill>
                            <a:prstClr val="black"/>
                          </a:solidFill>
                          <a:uFill>
                            <a:solidFill>
                              <a:srgbClr val="000000"/>
                            </a:solidFill>
                          </a:uFill>
                          <a:latin typeface="Trebuchet MS" panose="020B0603020202020204" pitchFamily="34" charset="0"/>
                          <a:cs typeface="Trebuchet MS"/>
                        </a:rPr>
                        <a:t> Equipment</a:t>
                      </a:r>
                      <a:r>
                        <a:rPr lang="en-US" sz="1400" b="0" u="none" spc="4" dirty="0">
                          <a:solidFill>
                            <a:prstClr val="black"/>
                          </a:solidFill>
                          <a:uFill>
                            <a:solidFill>
                              <a:srgbClr val="000000"/>
                            </a:solidFill>
                          </a:uFill>
                          <a:latin typeface="Trebuchet MS" panose="020B0603020202020204" pitchFamily="34" charset="0"/>
                          <a:cs typeface="Trebuchet MS"/>
                        </a:rPr>
                        <a:t> </a:t>
                      </a:r>
                      <a:r>
                        <a:rPr lang="en-US" sz="1400" b="0" u="none" dirty="0">
                          <a:solidFill>
                            <a:prstClr val="black"/>
                          </a:solidFill>
                          <a:uFill>
                            <a:solidFill>
                              <a:srgbClr val="000000"/>
                            </a:solidFill>
                          </a:uFill>
                          <a:latin typeface="Trebuchet MS" panose="020B0603020202020204" pitchFamily="34" charset="0"/>
                          <a:cs typeface="Trebuchet MS"/>
                        </a:rPr>
                        <a:t>&amp;</a:t>
                      </a:r>
                      <a:r>
                        <a:rPr lang="en-US" sz="1400" b="0" u="none" spc="-13" dirty="0">
                          <a:solidFill>
                            <a:prstClr val="black"/>
                          </a:solidFill>
                          <a:uFill>
                            <a:solidFill>
                              <a:srgbClr val="000000"/>
                            </a:solidFill>
                          </a:uFill>
                          <a:latin typeface="Trebuchet MS" panose="020B0603020202020204" pitchFamily="34" charset="0"/>
                          <a:cs typeface="Trebuchet MS"/>
                        </a:rPr>
                        <a:t> </a:t>
                      </a:r>
                      <a:r>
                        <a:rPr lang="en-US" sz="1400" b="0" u="none" spc="-4" dirty="0">
                          <a:solidFill>
                            <a:prstClr val="black"/>
                          </a:solidFill>
                          <a:uFill>
                            <a:solidFill>
                              <a:srgbClr val="000000"/>
                            </a:solidFill>
                          </a:uFill>
                          <a:latin typeface="Trebuchet MS" panose="020B0603020202020204" pitchFamily="34" charset="0"/>
                          <a:cs typeface="Trebuchet MS"/>
                        </a:rPr>
                        <a:t>Intangible</a:t>
                      </a:r>
                      <a:r>
                        <a:rPr lang="en-US" sz="1400" b="0" u="none" spc="-9" dirty="0">
                          <a:solidFill>
                            <a:prstClr val="black"/>
                          </a:solidFill>
                          <a:uFill>
                            <a:solidFill>
                              <a:srgbClr val="000000"/>
                            </a:solidFill>
                          </a:uFill>
                          <a:latin typeface="Trebuchet MS" panose="020B0603020202020204" pitchFamily="34" charset="0"/>
                          <a:cs typeface="Trebuchet MS"/>
                        </a:rPr>
                        <a:t> </a:t>
                      </a:r>
                      <a:r>
                        <a:rPr lang="en-US" sz="1400" b="0" u="none" spc="-4" dirty="0">
                          <a:solidFill>
                            <a:prstClr val="black"/>
                          </a:solidFill>
                          <a:uFill>
                            <a:solidFill>
                              <a:srgbClr val="000000"/>
                            </a:solidFill>
                          </a:uFill>
                          <a:latin typeface="Trebuchet MS" panose="020B0603020202020204" pitchFamily="34" charset="0"/>
                          <a:cs typeface="Trebuchet MS"/>
                        </a:rPr>
                        <a:t>Assets</a:t>
                      </a:r>
                      <a:endParaRPr lang="en-US" sz="1400" b="0" u="none" dirty="0">
                        <a:solidFill>
                          <a:prstClr val="black"/>
                        </a:solidFill>
                        <a:latin typeface="Trebuchet MS" panose="020B0603020202020204" pitchFamily="34" charset="0"/>
                        <a:cs typeface="Trebuchet MS"/>
                      </a:endParaRPr>
                    </a:p>
                  </a:txBody>
                  <a:tcPr/>
                </a:tc>
                <a:tc>
                  <a:txBody>
                    <a:bodyPr/>
                    <a:lstStyle/>
                    <a:p>
                      <a:pPr marL="0" marR="0" lvl="0" indent="0" algn="just" defTabSz="914112" rtl="0" eaLnBrk="1" fontAlgn="auto" latinLnBrk="0" hangingPunct="1">
                        <a:lnSpc>
                          <a:spcPct val="100000"/>
                        </a:lnSpc>
                        <a:spcBef>
                          <a:spcPts val="0"/>
                        </a:spcBef>
                        <a:spcAft>
                          <a:spcPts val="0"/>
                        </a:spcAft>
                        <a:buClrTx/>
                        <a:buSzTx/>
                        <a:buFontTx/>
                        <a:buNone/>
                        <a:tabLst/>
                        <a:defRPr/>
                      </a:pPr>
                      <a:r>
                        <a:rPr lang="en-US" sz="1400" dirty="0">
                          <a:solidFill>
                            <a:schemeClr val="bg1"/>
                          </a:solidFill>
                          <a:latin typeface="Trebuchet MS" panose="020B0603020202020204" pitchFamily="34" charset="0"/>
                          <a:cs typeface="Trebuchet MS"/>
                        </a:rPr>
                        <a:t>A </a:t>
                      </a:r>
                      <a:r>
                        <a:rPr lang="en-US" sz="1400" spc="-4" dirty="0">
                          <a:solidFill>
                            <a:schemeClr val="bg1"/>
                          </a:solidFill>
                          <a:latin typeface="Trebuchet MS" panose="020B0603020202020204" pitchFamily="34" charset="0"/>
                          <a:cs typeface="Trebuchet MS"/>
                        </a:rPr>
                        <a:t>reconciliation </a:t>
                      </a:r>
                      <a:r>
                        <a:rPr lang="en-US" sz="1400" spc="-9" dirty="0">
                          <a:solidFill>
                            <a:schemeClr val="bg1"/>
                          </a:solidFill>
                          <a:latin typeface="Trebuchet MS" panose="020B0603020202020204" pitchFamily="34" charset="0"/>
                          <a:cs typeface="Trebuchet MS"/>
                        </a:rPr>
                        <a:t>of</a:t>
                      </a:r>
                      <a:r>
                        <a:rPr lang="en-US" sz="1400" spc="-4" dirty="0">
                          <a:solidFill>
                            <a:schemeClr val="bg1"/>
                          </a:solidFill>
                          <a:latin typeface="Trebuchet MS" panose="020B0603020202020204" pitchFamily="34" charset="0"/>
                          <a:cs typeface="Trebuchet MS"/>
                        </a:rPr>
                        <a:t> the gross </a:t>
                      </a:r>
                      <a:r>
                        <a:rPr lang="en-US" sz="1400" dirty="0">
                          <a:solidFill>
                            <a:schemeClr val="bg1"/>
                          </a:solidFill>
                          <a:latin typeface="Trebuchet MS" panose="020B0603020202020204" pitchFamily="34" charset="0"/>
                          <a:cs typeface="Trebuchet MS"/>
                        </a:rPr>
                        <a:t>and net </a:t>
                      </a:r>
                      <a:r>
                        <a:rPr lang="en-US" sz="1400" spc="-4" dirty="0">
                          <a:solidFill>
                            <a:schemeClr val="bg1"/>
                          </a:solidFill>
                          <a:latin typeface="Trebuchet MS" panose="020B0603020202020204" pitchFamily="34" charset="0"/>
                          <a:cs typeface="Trebuchet MS"/>
                        </a:rPr>
                        <a:t>carrying amounts</a:t>
                      </a:r>
                      <a:r>
                        <a:rPr lang="en-US" sz="1400" spc="468" dirty="0">
                          <a:solidFill>
                            <a:schemeClr val="bg1"/>
                          </a:solidFill>
                          <a:latin typeface="Trebuchet MS" panose="020B0603020202020204" pitchFamily="34" charset="0"/>
                          <a:cs typeface="Trebuchet MS"/>
                        </a:rPr>
                        <a:t> </a:t>
                      </a:r>
                      <a:r>
                        <a:rPr lang="en-US" sz="1400" spc="-9" dirty="0">
                          <a:solidFill>
                            <a:schemeClr val="bg1"/>
                          </a:solidFill>
                          <a:latin typeface="Trebuchet MS" panose="020B0603020202020204" pitchFamily="34" charset="0"/>
                          <a:cs typeface="Trebuchet MS"/>
                        </a:rPr>
                        <a:t>of </a:t>
                      </a:r>
                      <a:r>
                        <a:rPr lang="en-US" sz="1400" dirty="0">
                          <a:solidFill>
                            <a:schemeClr val="bg1"/>
                          </a:solidFill>
                          <a:latin typeface="Trebuchet MS" panose="020B0603020202020204" pitchFamily="34" charset="0"/>
                          <a:cs typeface="Trebuchet MS"/>
                        </a:rPr>
                        <a:t>each </a:t>
                      </a:r>
                      <a:r>
                        <a:rPr lang="en-US" sz="1400" spc="-4" dirty="0">
                          <a:solidFill>
                            <a:schemeClr val="bg1"/>
                          </a:solidFill>
                          <a:latin typeface="Trebuchet MS" panose="020B0603020202020204" pitchFamily="34" charset="0"/>
                          <a:cs typeface="Trebuchet MS"/>
                        </a:rPr>
                        <a:t>class </a:t>
                      </a:r>
                      <a:r>
                        <a:rPr lang="en-US" sz="1400" spc="-9" dirty="0">
                          <a:solidFill>
                            <a:schemeClr val="bg1"/>
                          </a:solidFill>
                          <a:latin typeface="Trebuchet MS" panose="020B0603020202020204" pitchFamily="34" charset="0"/>
                          <a:cs typeface="Trebuchet MS"/>
                        </a:rPr>
                        <a:t>of </a:t>
                      </a:r>
                      <a:r>
                        <a:rPr lang="en-US" sz="1400" spc="-4" dirty="0">
                          <a:solidFill>
                            <a:schemeClr val="bg1"/>
                          </a:solidFill>
                          <a:latin typeface="Trebuchet MS" panose="020B0603020202020204" pitchFamily="34" charset="0"/>
                          <a:cs typeface="Trebuchet MS"/>
                        </a:rPr>
                        <a:t>assets</a:t>
                      </a:r>
                      <a:r>
                        <a:rPr lang="en-US" sz="1400" spc="468"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at </a:t>
                      </a:r>
                      <a:r>
                        <a:rPr lang="en-US" sz="1400"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the</a:t>
                      </a:r>
                      <a:r>
                        <a:rPr lang="en-US" sz="1400"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beginning</a:t>
                      </a:r>
                      <a:r>
                        <a:rPr lang="en-US" sz="1400"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and</a:t>
                      </a:r>
                      <a:r>
                        <a:rPr lang="en-US" sz="1400"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end</a:t>
                      </a:r>
                      <a:r>
                        <a:rPr lang="en-US" sz="1400" dirty="0">
                          <a:solidFill>
                            <a:schemeClr val="bg1"/>
                          </a:solidFill>
                          <a:latin typeface="Trebuchet MS" panose="020B0603020202020204" pitchFamily="34" charset="0"/>
                          <a:cs typeface="Trebuchet MS"/>
                        </a:rPr>
                        <a:t> of</a:t>
                      </a:r>
                      <a:r>
                        <a:rPr lang="en-US" sz="1400" spc="4"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the</a:t>
                      </a:r>
                      <a:r>
                        <a:rPr lang="en-US" sz="1400"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reporting</a:t>
                      </a:r>
                      <a:r>
                        <a:rPr lang="en-US" sz="1400"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period</a:t>
                      </a:r>
                      <a:r>
                        <a:rPr lang="en-US" sz="1400"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showing</a:t>
                      </a:r>
                      <a:r>
                        <a:rPr lang="en-US" sz="1400"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additions,</a:t>
                      </a:r>
                      <a:r>
                        <a:rPr lang="en-US" sz="1400"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disposals, </a:t>
                      </a:r>
                      <a:r>
                        <a:rPr lang="en-US" sz="1400"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acquisitions</a:t>
                      </a:r>
                      <a:r>
                        <a:rPr lang="en-US" sz="1400" spc="159"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through</a:t>
                      </a:r>
                      <a:r>
                        <a:rPr lang="en-US" sz="1400" spc="172"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business</a:t>
                      </a:r>
                      <a:r>
                        <a:rPr lang="en-US" sz="1400" spc="159"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combinations,</a:t>
                      </a:r>
                      <a:r>
                        <a:rPr lang="en-US" sz="1400" spc="168" dirty="0">
                          <a:solidFill>
                            <a:schemeClr val="bg1"/>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amount</a:t>
                      </a:r>
                      <a:r>
                        <a:rPr lang="en-US" sz="1400" spc="176" dirty="0">
                          <a:solidFill>
                            <a:srgbClr val="FF0000"/>
                          </a:solidFill>
                          <a:latin typeface="Trebuchet MS" panose="020B0603020202020204" pitchFamily="34" charset="0"/>
                          <a:cs typeface="Trebuchet MS"/>
                        </a:rPr>
                        <a:t> </a:t>
                      </a:r>
                      <a:r>
                        <a:rPr lang="en-US" sz="1400" spc="-9" dirty="0">
                          <a:solidFill>
                            <a:srgbClr val="FF0000"/>
                          </a:solidFill>
                          <a:latin typeface="Trebuchet MS" panose="020B0603020202020204" pitchFamily="34" charset="0"/>
                          <a:cs typeface="Trebuchet MS"/>
                        </a:rPr>
                        <a:t>of</a:t>
                      </a:r>
                      <a:r>
                        <a:rPr lang="en-US" sz="1400" spc="168"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change</a:t>
                      </a:r>
                      <a:r>
                        <a:rPr lang="en-US" sz="1400" spc="176" dirty="0">
                          <a:solidFill>
                            <a:srgbClr val="FF0000"/>
                          </a:solidFill>
                          <a:latin typeface="Trebuchet MS" panose="020B0603020202020204" pitchFamily="34" charset="0"/>
                          <a:cs typeface="Trebuchet MS"/>
                        </a:rPr>
                        <a:t> </a:t>
                      </a:r>
                      <a:r>
                        <a:rPr lang="en-US" sz="1400" dirty="0">
                          <a:solidFill>
                            <a:srgbClr val="FF0000"/>
                          </a:solidFill>
                          <a:latin typeface="Trebuchet MS" panose="020B0603020202020204" pitchFamily="34" charset="0"/>
                          <a:cs typeface="Trebuchet MS"/>
                        </a:rPr>
                        <a:t>due</a:t>
                      </a:r>
                      <a:r>
                        <a:rPr lang="en-US" sz="1400" spc="176" dirty="0">
                          <a:solidFill>
                            <a:srgbClr val="FF0000"/>
                          </a:solidFill>
                          <a:latin typeface="Trebuchet MS" panose="020B0603020202020204" pitchFamily="34" charset="0"/>
                          <a:cs typeface="Trebuchet MS"/>
                        </a:rPr>
                        <a:t> </a:t>
                      </a:r>
                      <a:r>
                        <a:rPr lang="en-US" sz="1400" spc="-9" dirty="0">
                          <a:solidFill>
                            <a:srgbClr val="FF0000"/>
                          </a:solidFill>
                          <a:latin typeface="Trebuchet MS" panose="020B0603020202020204" pitchFamily="34" charset="0"/>
                          <a:cs typeface="Trebuchet MS"/>
                        </a:rPr>
                        <a:t>to</a:t>
                      </a:r>
                      <a:r>
                        <a:rPr lang="en-US" sz="1400" spc="176"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revaluation (if</a:t>
                      </a:r>
                      <a:r>
                        <a:rPr lang="en-US" sz="1400" spc="106"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change</a:t>
                      </a:r>
                      <a:r>
                        <a:rPr lang="en-US" sz="1400" spc="115"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is</a:t>
                      </a:r>
                      <a:r>
                        <a:rPr lang="en-US" sz="1400" spc="115" dirty="0">
                          <a:solidFill>
                            <a:srgbClr val="FF0000"/>
                          </a:solidFill>
                          <a:latin typeface="Trebuchet MS" panose="020B0603020202020204" pitchFamily="34" charset="0"/>
                          <a:cs typeface="Trebuchet MS"/>
                        </a:rPr>
                        <a:t> </a:t>
                      </a:r>
                      <a:r>
                        <a:rPr lang="en-US" sz="1400" spc="-9" dirty="0">
                          <a:solidFill>
                            <a:srgbClr val="FF0000"/>
                          </a:solidFill>
                          <a:latin typeface="Trebuchet MS" panose="020B0603020202020204" pitchFamily="34" charset="0"/>
                          <a:cs typeface="Trebuchet MS"/>
                        </a:rPr>
                        <a:t>10%</a:t>
                      </a:r>
                      <a:r>
                        <a:rPr lang="en-US" sz="1400" spc="124" dirty="0">
                          <a:solidFill>
                            <a:srgbClr val="FF0000"/>
                          </a:solidFill>
                          <a:latin typeface="Trebuchet MS" panose="020B0603020202020204" pitchFamily="34" charset="0"/>
                          <a:cs typeface="Trebuchet MS"/>
                        </a:rPr>
                        <a:t> </a:t>
                      </a:r>
                      <a:r>
                        <a:rPr lang="en-US" sz="1400" spc="-9" dirty="0">
                          <a:solidFill>
                            <a:srgbClr val="FF0000"/>
                          </a:solidFill>
                          <a:latin typeface="Trebuchet MS" panose="020B0603020202020204" pitchFamily="34" charset="0"/>
                          <a:cs typeface="Trebuchet MS"/>
                        </a:rPr>
                        <a:t>or</a:t>
                      </a:r>
                      <a:r>
                        <a:rPr lang="en-US" sz="1400" spc="110"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more</a:t>
                      </a:r>
                      <a:r>
                        <a:rPr lang="en-US" sz="1400" spc="119" dirty="0">
                          <a:solidFill>
                            <a:srgbClr val="FF0000"/>
                          </a:solidFill>
                          <a:latin typeface="Trebuchet MS" panose="020B0603020202020204" pitchFamily="34" charset="0"/>
                          <a:cs typeface="Trebuchet MS"/>
                        </a:rPr>
                        <a:t> </a:t>
                      </a:r>
                      <a:r>
                        <a:rPr lang="en-US" sz="1400" dirty="0">
                          <a:solidFill>
                            <a:srgbClr val="FF0000"/>
                          </a:solidFill>
                          <a:latin typeface="Trebuchet MS" panose="020B0603020202020204" pitchFamily="34" charset="0"/>
                          <a:cs typeface="Trebuchet MS"/>
                        </a:rPr>
                        <a:t>in</a:t>
                      </a:r>
                      <a:r>
                        <a:rPr lang="en-US" sz="1400" spc="97"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the</a:t>
                      </a:r>
                      <a:r>
                        <a:rPr lang="en-US" sz="1400" spc="115"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aggregate</a:t>
                      </a:r>
                      <a:r>
                        <a:rPr lang="en-US" sz="1400" spc="115" dirty="0">
                          <a:solidFill>
                            <a:srgbClr val="FF0000"/>
                          </a:solidFill>
                          <a:latin typeface="Trebuchet MS" panose="020B0603020202020204" pitchFamily="34" charset="0"/>
                          <a:cs typeface="Trebuchet MS"/>
                        </a:rPr>
                        <a:t> </a:t>
                      </a:r>
                      <a:r>
                        <a:rPr lang="en-US" sz="1400" dirty="0">
                          <a:solidFill>
                            <a:srgbClr val="FF0000"/>
                          </a:solidFill>
                          <a:latin typeface="Trebuchet MS" panose="020B0603020202020204" pitchFamily="34" charset="0"/>
                          <a:cs typeface="Trebuchet MS"/>
                        </a:rPr>
                        <a:t>of</a:t>
                      </a:r>
                      <a:r>
                        <a:rPr lang="en-US" sz="1400" spc="106"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the</a:t>
                      </a:r>
                      <a:r>
                        <a:rPr lang="en-US" sz="1400" spc="119"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net</a:t>
                      </a:r>
                      <a:r>
                        <a:rPr lang="en-US" sz="1400" spc="115"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carrying</a:t>
                      </a:r>
                      <a:r>
                        <a:rPr lang="en-US" sz="1400" spc="119"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value</a:t>
                      </a:r>
                      <a:r>
                        <a:rPr lang="en-US" sz="1400" spc="115" dirty="0">
                          <a:solidFill>
                            <a:srgbClr val="FF0000"/>
                          </a:solidFill>
                          <a:latin typeface="Trebuchet MS" panose="020B0603020202020204" pitchFamily="34" charset="0"/>
                          <a:cs typeface="Trebuchet MS"/>
                        </a:rPr>
                        <a:t> </a:t>
                      </a:r>
                      <a:r>
                        <a:rPr lang="en-US" sz="1400" spc="-9" dirty="0">
                          <a:solidFill>
                            <a:srgbClr val="FF0000"/>
                          </a:solidFill>
                          <a:latin typeface="Trebuchet MS" panose="020B0603020202020204" pitchFamily="34" charset="0"/>
                          <a:cs typeface="Trebuchet MS"/>
                        </a:rPr>
                        <a:t>of</a:t>
                      </a:r>
                      <a:r>
                        <a:rPr lang="en-US" sz="1400" spc="106" dirty="0">
                          <a:solidFill>
                            <a:srgbClr val="FF0000"/>
                          </a:solidFill>
                          <a:latin typeface="Trebuchet MS" panose="020B0603020202020204" pitchFamily="34" charset="0"/>
                          <a:cs typeface="Trebuchet MS"/>
                        </a:rPr>
                        <a:t> </a:t>
                      </a:r>
                      <a:r>
                        <a:rPr lang="en-US" sz="1400" dirty="0">
                          <a:solidFill>
                            <a:srgbClr val="FF0000"/>
                          </a:solidFill>
                          <a:latin typeface="Trebuchet MS" panose="020B0603020202020204" pitchFamily="34" charset="0"/>
                          <a:cs typeface="Trebuchet MS"/>
                        </a:rPr>
                        <a:t>each</a:t>
                      </a:r>
                      <a:r>
                        <a:rPr lang="en-US" sz="1400" spc="115"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class </a:t>
                      </a:r>
                      <a:r>
                        <a:rPr lang="en-US" sz="1400" spc="-468" dirty="0">
                          <a:solidFill>
                            <a:srgbClr val="FF0000"/>
                          </a:solidFill>
                          <a:latin typeface="Trebuchet MS" panose="020B0603020202020204" pitchFamily="34" charset="0"/>
                          <a:cs typeface="Trebuchet MS"/>
                        </a:rPr>
                        <a:t> </a:t>
                      </a:r>
                      <a:r>
                        <a:rPr lang="en-US" sz="1400" spc="-9" dirty="0">
                          <a:solidFill>
                            <a:srgbClr val="FF0000"/>
                          </a:solidFill>
                          <a:latin typeface="Trebuchet MS" panose="020B0603020202020204" pitchFamily="34" charset="0"/>
                          <a:cs typeface="Trebuchet MS"/>
                        </a:rPr>
                        <a:t>of</a:t>
                      </a:r>
                      <a:r>
                        <a:rPr lang="en-US" sz="1400" spc="-4" dirty="0">
                          <a:solidFill>
                            <a:srgbClr val="FF0000"/>
                          </a:solidFill>
                          <a:latin typeface="Trebuchet MS" panose="020B0603020202020204" pitchFamily="34" charset="0"/>
                          <a:cs typeface="Trebuchet MS"/>
                        </a:rPr>
                        <a:t> Property,</a:t>
                      </a:r>
                      <a:r>
                        <a:rPr lang="en-US" sz="1400"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Plant</a:t>
                      </a:r>
                      <a:r>
                        <a:rPr lang="en-US" sz="1400" dirty="0">
                          <a:solidFill>
                            <a:srgbClr val="FF0000"/>
                          </a:solidFill>
                          <a:latin typeface="Trebuchet MS" panose="020B0603020202020204" pitchFamily="34" charset="0"/>
                          <a:cs typeface="Trebuchet MS"/>
                        </a:rPr>
                        <a:t> and</a:t>
                      </a:r>
                      <a:r>
                        <a:rPr lang="en-US" sz="1400" spc="4"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Equipment)</a:t>
                      </a:r>
                      <a:r>
                        <a:rPr lang="en-US" sz="1400"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and</a:t>
                      </a:r>
                      <a:r>
                        <a:rPr lang="en-US" sz="1400"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other</a:t>
                      </a:r>
                      <a:r>
                        <a:rPr lang="en-US" sz="1400"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adjustments</a:t>
                      </a:r>
                      <a:r>
                        <a:rPr lang="en-US" sz="1400"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and</a:t>
                      </a:r>
                      <a:r>
                        <a:rPr lang="en-US" sz="1400" dirty="0">
                          <a:solidFill>
                            <a:srgbClr val="FF0000"/>
                          </a:solidFill>
                          <a:latin typeface="Trebuchet MS" panose="020B0603020202020204" pitchFamily="34" charset="0"/>
                          <a:cs typeface="Trebuchet MS"/>
                        </a:rPr>
                        <a:t> the</a:t>
                      </a:r>
                      <a:r>
                        <a:rPr lang="en-US" sz="1400" spc="4"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related </a:t>
                      </a:r>
                      <a:r>
                        <a:rPr lang="en-US" sz="1400"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depreciation</a:t>
                      </a:r>
                      <a:r>
                        <a:rPr lang="en-US" sz="1400"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and</a:t>
                      </a:r>
                      <a:r>
                        <a:rPr lang="en-US" sz="1400" spc="-13" dirty="0">
                          <a:solidFill>
                            <a:srgbClr val="FF0000"/>
                          </a:solidFill>
                          <a:latin typeface="Trebuchet MS" panose="020B0603020202020204" pitchFamily="34" charset="0"/>
                          <a:cs typeface="Trebuchet MS"/>
                        </a:rPr>
                        <a:t> </a:t>
                      </a:r>
                      <a:r>
                        <a:rPr lang="en-US" sz="1400" dirty="0">
                          <a:solidFill>
                            <a:srgbClr val="FF0000"/>
                          </a:solidFill>
                          <a:latin typeface="Trebuchet MS" panose="020B0603020202020204" pitchFamily="34" charset="0"/>
                          <a:cs typeface="Trebuchet MS"/>
                        </a:rPr>
                        <a:t>impairment</a:t>
                      </a:r>
                      <a:r>
                        <a:rPr lang="en-US" sz="1400" spc="-9"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losses/reversals</a:t>
                      </a:r>
                      <a:r>
                        <a:rPr lang="en-US" sz="1400" spc="9"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shall</a:t>
                      </a:r>
                      <a:r>
                        <a:rPr lang="en-US" sz="1400" spc="-9" dirty="0">
                          <a:solidFill>
                            <a:srgbClr val="FF0000"/>
                          </a:solidFill>
                          <a:latin typeface="Trebuchet MS" panose="020B0603020202020204" pitchFamily="34" charset="0"/>
                          <a:cs typeface="Trebuchet MS"/>
                        </a:rPr>
                        <a:t> </a:t>
                      </a:r>
                      <a:r>
                        <a:rPr lang="en-US" sz="1400" dirty="0">
                          <a:solidFill>
                            <a:srgbClr val="FF0000"/>
                          </a:solidFill>
                          <a:latin typeface="Trebuchet MS" panose="020B0603020202020204" pitchFamily="34" charset="0"/>
                          <a:cs typeface="Trebuchet MS"/>
                        </a:rPr>
                        <a:t>be</a:t>
                      </a:r>
                      <a:r>
                        <a:rPr lang="en-US" sz="1400" spc="-9"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disclosed</a:t>
                      </a:r>
                      <a:r>
                        <a:rPr lang="en-US" sz="1400" spc="-26"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separately.</a:t>
                      </a:r>
                      <a:endParaRPr lang="en-US" sz="1400" dirty="0">
                        <a:solidFill>
                          <a:srgbClr val="FF0000"/>
                        </a:solidFill>
                        <a:latin typeface="Trebuchet MS" panose="020B0603020202020204" pitchFamily="34" charset="0"/>
                        <a:cs typeface="Trebuchet MS"/>
                      </a:endParaRPr>
                    </a:p>
                  </a:txBody>
                  <a:tcPr/>
                </a:tc>
                <a:tc>
                  <a:txBody>
                    <a:bodyPr/>
                    <a:lstStyle/>
                    <a:p>
                      <a:pPr algn="just"/>
                      <a:r>
                        <a:rPr lang="en-IN" sz="1400" b="0" i="0" u="none" strike="noStrike" kern="1200" baseline="0" dirty="0">
                          <a:solidFill>
                            <a:schemeClr val="dk1"/>
                          </a:solidFill>
                          <a:latin typeface="Trebuchet MS" panose="020B0603020202020204" pitchFamily="34" charset="0"/>
                          <a:ea typeface="+mn-ea"/>
                          <a:cs typeface="+mn-cs"/>
                        </a:rPr>
                        <a:t>- Depreciation and Impairment reversals are also specifically disclosed (this was not there earlier)</a:t>
                      </a:r>
                    </a:p>
                    <a:p>
                      <a:pPr algn="just"/>
                      <a:r>
                        <a:rPr lang="en-IN" sz="1400" b="0" i="0" u="none" strike="noStrike" kern="1200" baseline="0" dirty="0">
                          <a:solidFill>
                            <a:schemeClr val="dk1"/>
                          </a:solidFill>
                          <a:latin typeface="Trebuchet MS" panose="020B0603020202020204" pitchFamily="34" charset="0"/>
                          <a:ea typeface="+mn-ea"/>
                          <a:cs typeface="+mn-cs"/>
                        </a:rPr>
                        <a:t>- Other adjustment include exchange gain/loss due to functional to reporting currency</a:t>
                      </a:r>
                    </a:p>
                    <a:p>
                      <a:pPr algn="just"/>
                      <a:r>
                        <a:rPr lang="en-IN" sz="1400" b="0" i="0" u="none" strike="noStrike" kern="1200" baseline="0" dirty="0">
                          <a:solidFill>
                            <a:schemeClr val="dk1"/>
                          </a:solidFill>
                          <a:latin typeface="Trebuchet MS" panose="020B0603020202020204" pitchFamily="34" charset="0"/>
                          <a:ea typeface="+mn-ea"/>
                          <a:cs typeface="+mn-cs"/>
                        </a:rPr>
                        <a:t>- Revaluation to be disclosed separately as per Ind AS 16</a:t>
                      </a:r>
                    </a:p>
                  </a:txBody>
                  <a:tcPr/>
                </a:tc>
                <a:extLst>
                  <a:ext uri="{0D108BD9-81ED-4DB2-BD59-A6C34878D82A}">
                    <a16:rowId xmlns:a16="http://schemas.microsoft.com/office/drawing/2014/main" val="2460724927"/>
                  </a:ext>
                </a:extLst>
              </a:tr>
              <a:tr h="370840">
                <a:tc>
                  <a:txBody>
                    <a:bodyPr/>
                    <a:lstStyle/>
                    <a:p>
                      <a:pPr marL="0" marR="0" lvl="0" indent="0" algn="l" defTabSz="914112" rtl="0" eaLnBrk="1" fontAlgn="auto" latinLnBrk="0" hangingPunct="1">
                        <a:lnSpc>
                          <a:spcPct val="100000"/>
                        </a:lnSpc>
                        <a:spcBef>
                          <a:spcPts val="0"/>
                        </a:spcBef>
                        <a:spcAft>
                          <a:spcPts val="0"/>
                        </a:spcAft>
                        <a:buClrTx/>
                        <a:buSzTx/>
                        <a:buFontTx/>
                        <a:buNone/>
                        <a:tabLst/>
                        <a:defRPr/>
                      </a:pPr>
                      <a:r>
                        <a:rPr lang="en-US" sz="1400" b="0" u="none" spc="-4" dirty="0">
                          <a:solidFill>
                            <a:prstClr val="black"/>
                          </a:solidFill>
                          <a:uFill>
                            <a:solidFill>
                              <a:srgbClr val="000000"/>
                            </a:solidFill>
                          </a:uFill>
                          <a:latin typeface="Trebuchet MS" panose="020B0603020202020204" pitchFamily="34" charset="0"/>
                          <a:cs typeface="Trebuchet MS"/>
                        </a:rPr>
                        <a:t>Revaluation of Property,</a:t>
                      </a:r>
                      <a:r>
                        <a:rPr lang="en-US" sz="1400" b="0" u="none" spc="18" dirty="0">
                          <a:solidFill>
                            <a:prstClr val="black"/>
                          </a:solidFill>
                          <a:uFill>
                            <a:solidFill>
                              <a:srgbClr val="000000"/>
                            </a:solidFill>
                          </a:uFill>
                          <a:latin typeface="Trebuchet MS" panose="020B0603020202020204" pitchFamily="34" charset="0"/>
                          <a:cs typeface="Trebuchet MS"/>
                        </a:rPr>
                        <a:t> </a:t>
                      </a:r>
                      <a:r>
                        <a:rPr lang="en-US" sz="1400" b="0" u="none" dirty="0">
                          <a:solidFill>
                            <a:prstClr val="black"/>
                          </a:solidFill>
                          <a:uFill>
                            <a:solidFill>
                              <a:srgbClr val="000000"/>
                            </a:solidFill>
                          </a:uFill>
                          <a:latin typeface="Trebuchet MS" panose="020B0603020202020204" pitchFamily="34" charset="0"/>
                          <a:cs typeface="Trebuchet MS"/>
                        </a:rPr>
                        <a:t>Plant</a:t>
                      </a:r>
                      <a:r>
                        <a:rPr lang="en-US" sz="1400" b="0" u="none" spc="-9" dirty="0">
                          <a:solidFill>
                            <a:prstClr val="black"/>
                          </a:solidFill>
                          <a:uFill>
                            <a:solidFill>
                              <a:srgbClr val="000000"/>
                            </a:solidFill>
                          </a:uFill>
                          <a:latin typeface="Trebuchet MS" panose="020B0603020202020204" pitchFamily="34" charset="0"/>
                          <a:cs typeface="Trebuchet MS"/>
                        </a:rPr>
                        <a:t> </a:t>
                      </a:r>
                      <a:r>
                        <a:rPr lang="en-US" sz="1400" b="0" u="none" dirty="0">
                          <a:solidFill>
                            <a:prstClr val="black"/>
                          </a:solidFill>
                          <a:uFill>
                            <a:solidFill>
                              <a:srgbClr val="000000"/>
                            </a:solidFill>
                          </a:uFill>
                          <a:latin typeface="Trebuchet MS" panose="020B0603020202020204" pitchFamily="34" charset="0"/>
                          <a:cs typeface="Trebuchet MS"/>
                        </a:rPr>
                        <a:t>and</a:t>
                      </a:r>
                      <a:r>
                        <a:rPr lang="en-US" sz="1400" b="0" u="none" spc="-4" dirty="0">
                          <a:solidFill>
                            <a:prstClr val="black"/>
                          </a:solidFill>
                          <a:uFill>
                            <a:solidFill>
                              <a:srgbClr val="000000"/>
                            </a:solidFill>
                          </a:uFill>
                          <a:latin typeface="Trebuchet MS" panose="020B0603020202020204" pitchFamily="34" charset="0"/>
                          <a:cs typeface="Trebuchet MS"/>
                        </a:rPr>
                        <a:t> Equipment </a:t>
                      </a:r>
                      <a:r>
                        <a:rPr lang="en-US" sz="1400" b="0" u="none" dirty="0">
                          <a:solidFill>
                            <a:prstClr val="black"/>
                          </a:solidFill>
                          <a:uFill>
                            <a:solidFill>
                              <a:srgbClr val="000000"/>
                            </a:solidFill>
                          </a:uFill>
                          <a:latin typeface="Trebuchet MS" panose="020B0603020202020204" pitchFamily="34" charset="0"/>
                          <a:cs typeface="Trebuchet MS"/>
                        </a:rPr>
                        <a:t>&amp;</a:t>
                      </a:r>
                      <a:r>
                        <a:rPr lang="en-US" sz="1400" b="0" u="none" spc="-13" dirty="0">
                          <a:solidFill>
                            <a:prstClr val="black"/>
                          </a:solidFill>
                          <a:uFill>
                            <a:solidFill>
                              <a:srgbClr val="000000"/>
                            </a:solidFill>
                          </a:uFill>
                          <a:latin typeface="Trebuchet MS" panose="020B0603020202020204" pitchFamily="34" charset="0"/>
                          <a:cs typeface="Trebuchet MS"/>
                        </a:rPr>
                        <a:t> </a:t>
                      </a:r>
                      <a:r>
                        <a:rPr lang="en-US" sz="1400" b="0" u="none" spc="-4" dirty="0">
                          <a:solidFill>
                            <a:prstClr val="black"/>
                          </a:solidFill>
                          <a:uFill>
                            <a:solidFill>
                              <a:srgbClr val="000000"/>
                            </a:solidFill>
                          </a:uFill>
                          <a:latin typeface="Trebuchet MS" panose="020B0603020202020204" pitchFamily="34" charset="0"/>
                          <a:cs typeface="Trebuchet MS"/>
                        </a:rPr>
                        <a:t>Intangible</a:t>
                      </a:r>
                      <a:r>
                        <a:rPr lang="en-US" sz="1400" b="0" u="none" spc="-9" dirty="0">
                          <a:solidFill>
                            <a:prstClr val="black"/>
                          </a:solidFill>
                          <a:uFill>
                            <a:solidFill>
                              <a:srgbClr val="000000"/>
                            </a:solidFill>
                          </a:uFill>
                          <a:latin typeface="Trebuchet MS" panose="020B0603020202020204" pitchFamily="34" charset="0"/>
                          <a:cs typeface="Trebuchet MS"/>
                        </a:rPr>
                        <a:t> </a:t>
                      </a:r>
                      <a:r>
                        <a:rPr lang="en-US" sz="1400" b="0" u="none" spc="-4" dirty="0">
                          <a:solidFill>
                            <a:prstClr val="black"/>
                          </a:solidFill>
                          <a:uFill>
                            <a:solidFill>
                              <a:srgbClr val="000000"/>
                            </a:solidFill>
                          </a:uFill>
                          <a:latin typeface="Trebuchet MS" panose="020B0603020202020204" pitchFamily="34" charset="0"/>
                          <a:cs typeface="Trebuchet MS"/>
                        </a:rPr>
                        <a:t>Assets</a:t>
                      </a:r>
                      <a:endParaRPr lang="en-US" sz="1400" b="0" u="none" dirty="0">
                        <a:solidFill>
                          <a:prstClr val="black"/>
                        </a:solidFill>
                        <a:latin typeface="Trebuchet MS" panose="020B0603020202020204" pitchFamily="34" charset="0"/>
                        <a:cs typeface="Trebuchet MS"/>
                      </a:endParaRPr>
                    </a:p>
                  </a:txBody>
                  <a:tcPr/>
                </a:tc>
                <a:tc>
                  <a:txBody>
                    <a:bodyPr/>
                    <a:lstStyle/>
                    <a:p>
                      <a:pPr marL="0" marR="0" lvl="0" indent="0" algn="just" defTabSz="914112" rtl="0" eaLnBrk="1" fontAlgn="auto" latinLnBrk="0" hangingPunct="1">
                        <a:lnSpc>
                          <a:spcPct val="100000"/>
                        </a:lnSpc>
                        <a:spcBef>
                          <a:spcPts val="0"/>
                        </a:spcBef>
                        <a:spcAft>
                          <a:spcPts val="0"/>
                        </a:spcAft>
                        <a:buClrTx/>
                        <a:buSzTx/>
                        <a:buFontTx/>
                        <a:buNone/>
                        <a:tabLst/>
                        <a:defRPr/>
                      </a:pPr>
                      <a:r>
                        <a:rPr lang="en-US" sz="1400" b="0" spc="-5" dirty="0">
                          <a:latin typeface="Trebuchet MS" panose="020B0603020202020204" pitchFamily="34" charset="0"/>
                          <a:cs typeface="Trebuchet MS"/>
                        </a:rPr>
                        <a:t>Disclose</a:t>
                      </a:r>
                      <a:r>
                        <a:rPr lang="en-US" sz="1400" b="0" dirty="0">
                          <a:latin typeface="Trebuchet MS" panose="020B0603020202020204" pitchFamily="34" charset="0"/>
                          <a:cs typeface="Trebuchet MS"/>
                        </a:rPr>
                        <a:t> as</a:t>
                      </a:r>
                      <a:r>
                        <a:rPr lang="en-US" sz="1400" b="0" spc="5" dirty="0">
                          <a:latin typeface="Trebuchet MS" panose="020B0603020202020204" pitchFamily="34" charset="0"/>
                          <a:cs typeface="Trebuchet MS"/>
                        </a:rPr>
                        <a:t> </a:t>
                      </a:r>
                      <a:r>
                        <a:rPr lang="en-US" sz="1400" b="0" spc="-10" dirty="0">
                          <a:latin typeface="Trebuchet MS" panose="020B0603020202020204" pitchFamily="34" charset="0"/>
                          <a:cs typeface="Trebuchet MS"/>
                        </a:rPr>
                        <a:t>to</a:t>
                      </a:r>
                      <a:r>
                        <a:rPr lang="en-US" sz="1400" b="0" spc="-5" dirty="0">
                          <a:latin typeface="Trebuchet MS" panose="020B0603020202020204" pitchFamily="34" charset="0"/>
                          <a:cs typeface="Trebuchet MS"/>
                        </a:rPr>
                        <a:t> whether</a:t>
                      </a:r>
                      <a:r>
                        <a:rPr lang="en-US" sz="1400" b="0" dirty="0">
                          <a:latin typeface="Trebuchet MS" panose="020B0603020202020204" pitchFamily="34" charset="0"/>
                          <a:cs typeface="Trebuchet MS"/>
                        </a:rPr>
                        <a:t> </a:t>
                      </a:r>
                      <a:r>
                        <a:rPr lang="en-US" sz="1400" b="0" spc="-5" dirty="0">
                          <a:latin typeface="Trebuchet MS" panose="020B0603020202020204" pitchFamily="34" charset="0"/>
                          <a:cs typeface="Trebuchet MS"/>
                        </a:rPr>
                        <a:t>the</a:t>
                      </a:r>
                      <a:r>
                        <a:rPr lang="en-US" sz="1400" b="0" dirty="0">
                          <a:latin typeface="Trebuchet MS" panose="020B0603020202020204" pitchFamily="34" charset="0"/>
                          <a:cs typeface="Trebuchet MS"/>
                        </a:rPr>
                        <a:t> revaluation of</a:t>
                      </a:r>
                      <a:r>
                        <a:rPr lang="en-US" sz="1400" b="0" spc="5" dirty="0">
                          <a:latin typeface="Trebuchet MS" panose="020B0603020202020204" pitchFamily="34" charset="0"/>
                          <a:cs typeface="Trebuchet MS"/>
                        </a:rPr>
                        <a:t> </a:t>
                      </a:r>
                      <a:r>
                        <a:rPr lang="en-US" sz="1400" b="0" spc="-5" dirty="0">
                          <a:latin typeface="Trebuchet MS" panose="020B0603020202020204" pitchFamily="34" charset="0"/>
                          <a:cs typeface="Trebuchet MS"/>
                        </a:rPr>
                        <a:t>PPE and Intangible Assets</a:t>
                      </a:r>
                      <a:r>
                        <a:rPr lang="en-US" sz="1400" b="0" dirty="0">
                          <a:latin typeface="Trebuchet MS" panose="020B0603020202020204" pitchFamily="34" charset="0"/>
                          <a:cs typeface="Trebuchet MS"/>
                        </a:rPr>
                        <a:t> </a:t>
                      </a:r>
                      <a:r>
                        <a:rPr lang="en-US" sz="1400" b="0" spc="-10" dirty="0">
                          <a:latin typeface="Trebuchet MS" panose="020B0603020202020204" pitchFamily="34" charset="0"/>
                          <a:cs typeface="Trebuchet MS"/>
                        </a:rPr>
                        <a:t>is </a:t>
                      </a:r>
                      <a:r>
                        <a:rPr lang="en-US" sz="1400" b="0" spc="-5" dirty="0">
                          <a:latin typeface="Trebuchet MS" panose="020B0603020202020204" pitchFamily="34" charset="0"/>
                          <a:cs typeface="Trebuchet MS"/>
                        </a:rPr>
                        <a:t>based </a:t>
                      </a:r>
                      <a:r>
                        <a:rPr lang="en-US" sz="1400" b="0" dirty="0">
                          <a:latin typeface="Trebuchet MS" panose="020B0603020202020204" pitchFamily="34" charset="0"/>
                          <a:cs typeface="Trebuchet MS"/>
                        </a:rPr>
                        <a:t>on </a:t>
                      </a:r>
                      <a:r>
                        <a:rPr lang="en-US" sz="1400" b="0" spc="-5" dirty="0">
                          <a:latin typeface="Trebuchet MS" panose="020B0603020202020204" pitchFamily="34" charset="0"/>
                          <a:cs typeface="Trebuchet MS"/>
                        </a:rPr>
                        <a:t>the valuation by </a:t>
                      </a:r>
                      <a:r>
                        <a:rPr lang="en-US" sz="1400" b="0" spc="-5" dirty="0">
                          <a:solidFill>
                            <a:srgbClr val="FF0000"/>
                          </a:solidFill>
                          <a:latin typeface="Trebuchet MS" panose="020B0603020202020204" pitchFamily="34" charset="0"/>
                          <a:cs typeface="Trebuchet MS"/>
                        </a:rPr>
                        <a:t>a registered valuer </a:t>
                      </a:r>
                      <a:r>
                        <a:rPr lang="en-US" sz="1400" b="0" dirty="0">
                          <a:solidFill>
                            <a:srgbClr val="FF0000"/>
                          </a:solidFill>
                          <a:latin typeface="Trebuchet MS" panose="020B0603020202020204" pitchFamily="34" charset="0"/>
                          <a:cs typeface="Trebuchet MS"/>
                        </a:rPr>
                        <a:t>as </a:t>
                      </a:r>
                      <a:r>
                        <a:rPr lang="en-US" sz="1400" b="0" spc="-5" dirty="0">
                          <a:solidFill>
                            <a:srgbClr val="FF0000"/>
                          </a:solidFill>
                          <a:latin typeface="Trebuchet MS" panose="020B0603020202020204" pitchFamily="34" charset="0"/>
                          <a:cs typeface="Trebuchet MS"/>
                        </a:rPr>
                        <a:t>defined </a:t>
                      </a:r>
                      <a:r>
                        <a:rPr lang="en-US" sz="1400" b="0"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under</a:t>
                      </a:r>
                      <a:r>
                        <a:rPr lang="en-US" sz="1400" b="0" spc="15"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rule</a:t>
                      </a:r>
                      <a:r>
                        <a:rPr lang="en-US" sz="1400" b="0" spc="20"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2</a:t>
                      </a:r>
                      <a:r>
                        <a:rPr lang="en-US" sz="1400" b="0" spc="-10" dirty="0">
                          <a:solidFill>
                            <a:srgbClr val="FF0000"/>
                          </a:solidFill>
                          <a:latin typeface="Trebuchet MS" panose="020B0603020202020204" pitchFamily="34" charset="0"/>
                          <a:cs typeface="Trebuchet MS"/>
                        </a:rPr>
                        <a:t> of</a:t>
                      </a:r>
                      <a:r>
                        <a:rPr lang="en-US" sz="1400" b="0" spc="10"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Companies</a:t>
                      </a:r>
                      <a:r>
                        <a:rPr lang="en-US" sz="1400" b="0" spc="20"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(Registered</a:t>
                      </a:r>
                      <a:r>
                        <a:rPr lang="en-US" sz="1400" b="0" spc="15"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Valuers</a:t>
                      </a:r>
                      <a:r>
                        <a:rPr lang="en-US" sz="1400" b="0" spc="5"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and</a:t>
                      </a:r>
                      <a:r>
                        <a:rPr lang="en-US" sz="1400" b="0"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Valuation)</a:t>
                      </a:r>
                      <a:r>
                        <a:rPr lang="en-US" sz="1400" b="0" spc="30"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Rules,</a:t>
                      </a:r>
                      <a:r>
                        <a:rPr lang="en-US" sz="1400" b="0" spc="15" dirty="0">
                          <a:solidFill>
                            <a:srgbClr val="FF0000"/>
                          </a:solidFill>
                          <a:latin typeface="Trebuchet MS" panose="020B0603020202020204" pitchFamily="34" charset="0"/>
                          <a:cs typeface="Trebuchet MS"/>
                        </a:rPr>
                        <a:t> </a:t>
                      </a:r>
                      <a:r>
                        <a:rPr lang="en-US" sz="1400" b="0" spc="-5" dirty="0">
                          <a:solidFill>
                            <a:srgbClr val="FF0000"/>
                          </a:solidFill>
                          <a:latin typeface="Trebuchet MS" panose="020B0603020202020204" pitchFamily="34" charset="0"/>
                          <a:cs typeface="Trebuchet MS"/>
                        </a:rPr>
                        <a:t>2017</a:t>
                      </a:r>
                      <a:endParaRPr lang="en-US" sz="1400" b="0" u="sng" dirty="0">
                        <a:solidFill>
                          <a:srgbClr val="FF0000"/>
                        </a:solidFill>
                        <a:latin typeface="Trebuchet MS" panose="020B0603020202020204" pitchFamily="34" charset="0"/>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i="0" u="none" strike="noStrike" kern="1200" baseline="0" dirty="0">
                          <a:solidFill>
                            <a:schemeClr val="dk1"/>
                          </a:solidFill>
                          <a:latin typeface="Trebuchet MS" panose="020B0603020202020204" pitchFamily="34" charset="0"/>
                          <a:ea typeface="+mn-ea"/>
                          <a:cs typeface="+mn-cs"/>
                        </a:rPr>
                        <a:t>Check the assumptions taken by Valuer</a:t>
                      </a:r>
                      <a:endParaRPr lang="en-IN" sz="1400" b="0" i="0" u="none" strike="noStrike" kern="1200" baseline="0" dirty="0">
                        <a:solidFill>
                          <a:schemeClr val="dk1"/>
                        </a:solidFill>
                        <a:latin typeface="Trebuchet MS" panose="020B0603020202020204" pitchFamily="34" charset="0"/>
                        <a:ea typeface="+mn-ea"/>
                        <a:cs typeface="+mn-cs"/>
                      </a:endParaRPr>
                    </a:p>
                  </a:txBody>
                  <a:tcPr/>
                </a:tc>
                <a:extLst>
                  <a:ext uri="{0D108BD9-81ED-4DB2-BD59-A6C34878D82A}">
                    <a16:rowId xmlns:a16="http://schemas.microsoft.com/office/drawing/2014/main" val="4189224115"/>
                  </a:ext>
                </a:extLst>
              </a:tr>
            </a:tbl>
          </a:graphicData>
        </a:graphic>
      </p:graphicFrame>
    </p:spTree>
    <p:extLst>
      <p:ext uri="{BB962C8B-B14F-4D97-AF65-F5344CB8AC3E}">
        <p14:creationId xmlns:p14="http://schemas.microsoft.com/office/powerpoint/2010/main" val="1209220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A5BD764F-A860-41E0-AF42-0693CC354CC9}"/>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1 Balance sheet)</a:t>
            </a:r>
          </a:p>
        </p:txBody>
      </p:sp>
      <p:graphicFrame>
        <p:nvGraphicFramePr>
          <p:cNvPr id="6" name="Table 3">
            <a:extLst>
              <a:ext uri="{FF2B5EF4-FFF2-40B4-BE49-F238E27FC236}">
                <a16:creationId xmlns:a16="http://schemas.microsoft.com/office/drawing/2014/main" id="{A6734A48-9F13-48F1-A5F3-D97C4DA0D574}"/>
              </a:ext>
            </a:extLst>
          </p:cNvPr>
          <p:cNvGraphicFramePr>
            <a:graphicFrameLocks noGrp="1"/>
          </p:cNvGraphicFramePr>
          <p:nvPr>
            <p:extLst>
              <p:ext uri="{D42A27DB-BD31-4B8C-83A1-F6EECF244321}">
                <p14:modId xmlns:p14="http://schemas.microsoft.com/office/powerpoint/2010/main" val="2146380721"/>
              </p:ext>
            </p:extLst>
          </p:nvPr>
        </p:nvGraphicFramePr>
        <p:xfrm>
          <a:off x="1489527" y="2549077"/>
          <a:ext cx="9178475" cy="1529080"/>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036695">
                  <a:extLst>
                    <a:ext uri="{9D8B030D-6E8A-4147-A177-3AD203B41FA5}">
                      <a16:colId xmlns:a16="http://schemas.microsoft.com/office/drawing/2014/main" val="1194799886"/>
                    </a:ext>
                  </a:extLst>
                </a:gridCol>
                <a:gridCol w="2123609">
                  <a:extLst>
                    <a:ext uri="{9D8B030D-6E8A-4147-A177-3AD203B41FA5}">
                      <a16:colId xmlns:a16="http://schemas.microsoft.com/office/drawing/2014/main" val="1853854260"/>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0">
                <a:tc>
                  <a:txBody>
                    <a:bodyPr/>
                    <a:lstStyle/>
                    <a:p>
                      <a:pPr marL="0" marR="0" lvl="0" indent="0" algn="l" defTabSz="914112" rtl="0" eaLnBrk="1" fontAlgn="auto" latinLnBrk="0" hangingPunct="1">
                        <a:lnSpc>
                          <a:spcPct val="100000"/>
                        </a:lnSpc>
                        <a:spcBef>
                          <a:spcPts val="0"/>
                        </a:spcBef>
                        <a:spcAft>
                          <a:spcPts val="0"/>
                        </a:spcAft>
                        <a:buClrTx/>
                        <a:buSzTx/>
                        <a:buFontTx/>
                        <a:buNone/>
                        <a:tabLst/>
                        <a:defRPr/>
                      </a:pPr>
                      <a:r>
                        <a:rPr lang="en-US" sz="1400" b="0" u="none" kern="1200" spc="-4" dirty="0">
                          <a:solidFill>
                            <a:prstClr val="black"/>
                          </a:solidFill>
                          <a:uFill>
                            <a:solidFill>
                              <a:srgbClr val="000000"/>
                            </a:solidFill>
                          </a:uFill>
                          <a:latin typeface="Trebuchet MS" panose="020B0603020202020204" pitchFamily="34" charset="0"/>
                          <a:ea typeface="+mn-ea"/>
                          <a:cs typeface="Trebuchet MS"/>
                        </a:rPr>
                        <a:t>Title deeds of Immovable Properties</a:t>
                      </a:r>
                    </a:p>
                    <a:p>
                      <a:pPr marL="0" marR="0" lvl="0" indent="0" algn="l" defTabSz="914112" rtl="0" eaLnBrk="1" fontAlgn="auto" latinLnBrk="0" hangingPunct="1">
                        <a:lnSpc>
                          <a:spcPct val="100000"/>
                        </a:lnSpc>
                        <a:spcBef>
                          <a:spcPts val="0"/>
                        </a:spcBef>
                        <a:spcAft>
                          <a:spcPts val="0"/>
                        </a:spcAft>
                        <a:buClrTx/>
                        <a:buSzTx/>
                        <a:buFontTx/>
                        <a:buNone/>
                        <a:tabLst/>
                        <a:defRPr/>
                      </a:pPr>
                      <a:endParaRPr lang="en-US" sz="1400" b="0" u="none" kern="1200" spc="-4" dirty="0">
                        <a:solidFill>
                          <a:prstClr val="black"/>
                        </a:solidFill>
                        <a:uFill>
                          <a:solidFill>
                            <a:srgbClr val="000000"/>
                          </a:solidFill>
                        </a:uFill>
                        <a:latin typeface="Trebuchet MS" panose="020B0603020202020204" pitchFamily="34" charset="0"/>
                        <a:ea typeface="+mn-ea"/>
                        <a:cs typeface="Trebuchet MS"/>
                      </a:endParaRPr>
                    </a:p>
                  </a:txBody>
                  <a:tcPr/>
                </a:tc>
                <a:tc>
                  <a:txBody>
                    <a:bodyPr/>
                    <a:lstStyle/>
                    <a:p>
                      <a:pPr marL="10645" marR="4483" indent="0" algn="just" defTabSz="806867">
                        <a:spcBef>
                          <a:spcPts val="340"/>
                        </a:spcBef>
                        <a:buFont typeface="Arial" panose="020B0604020202020204" pitchFamily="34" charset="0"/>
                        <a:buNone/>
                      </a:pPr>
                      <a:r>
                        <a:rPr lang="en-US" sz="1400" b="0" u="none" kern="1200" spc="-4" dirty="0">
                          <a:solidFill>
                            <a:prstClr val="black"/>
                          </a:solidFill>
                          <a:uFill>
                            <a:solidFill>
                              <a:srgbClr val="000000"/>
                            </a:solidFill>
                          </a:uFill>
                          <a:latin typeface="Trebuchet MS" panose="020B0603020202020204" pitchFamily="34" charset="0"/>
                          <a:ea typeface="+mn-ea"/>
                          <a:cs typeface="+mn-cs"/>
                        </a:rPr>
                        <a:t>Details of all the Immovable Property </a:t>
                      </a:r>
                      <a:r>
                        <a:rPr lang="en-US" sz="1400" b="0" u="none" kern="1200" spc="-4" dirty="0">
                          <a:solidFill>
                            <a:srgbClr val="FF0000"/>
                          </a:solidFill>
                          <a:uFill>
                            <a:solidFill>
                              <a:srgbClr val="000000"/>
                            </a:solidFill>
                          </a:uFill>
                          <a:latin typeface="Trebuchet MS" panose="020B0603020202020204" pitchFamily="34" charset="0"/>
                          <a:ea typeface="+mn-ea"/>
                          <a:cs typeface="+mn-cs"/>
                        </a:rPr>
                        <a:t>(other than under lease and the lease agreement is in  the name of the Co) </a:t>
                      </a:r>
                      <a:r>
                        <a:rPr lang="en-US" sz="1400" b="0" u="none" kern="1200" spc="-4" dirty="0">
                          <a:solidFill>
                            <a:prstClr val="black"/>
                          </a:solidFill>
                          <a:uFill>
                            <a:solidFill>
                              <a:srgbClr val="000000"/>
                            </a:solidFill>
                          </a:uFill>
                          <a:latin typeface="Trebuchet MS" panose="020B0603020202020204" pitchFamily="34" charset="0"/>
                          <a:ea typeface="+mn-ea"/>
                          <a:cs typeface="+mn-cs"/>
                        </a:rPr>
                        <a:t>whose title deeds are not held in name of the Company. If the same  is held jointly with others, details to the extent of the company’s shares shall be  disclosed</a:t>
                      </a:r>
                    </a:p>
                  </a:txBody>
                  <a:tcPr/>
                </a:tc>
                <a:tc>
                  <a:txBody>
                    <a:bodyPr/>
                    <a:lstStyle/>
                    <a:p>
                      <a:r>
                        <a:rPr lang="en-IN" sz="1400" b="0" u="none" kern="1200" spc="-4" dirty="0">
                          <a:solidFill>
                            <a:prstClr val="black"/>
                          </a:solidFill>
                          <a:uFill>
                            <a:solidFill>
                              <a:srgbClr val="000000"/>
                            </a:solidFill>
                          </a:uFill>
                          <a:latin typeface="Trebuchet MS" panose="020B0603020202020204" pitchFamily="34" charset="0"/>
                          <a:ea typeface="+mn-ea"/>
                          <a:cs typeface="+mn-cs"/>
                        </a:rPr>
                        <a:t>Collation of all disputes will also be necessary</a:t>
                      </a:r>
                    </a:p>
                    <a:p>
                      <a:endParaRPr lang="en-IN" sz="1400" b="0" u="none" kern="1200" spc="-4" dirty="0">
                        <a:solidFill>
                          <a:prstClr val="black"/>
                        </a:solidFill>
                        <a:uFill>
                          <a:solidFill>
                            <a:srgbClr val="000000"/>
                          </a:solidFill>
                        </a:uFill>
                        <a:latin typeface="Trebuchet MS" panose="020B0603020202020204" pitchFamily="34" charset="0"/>
                        <a:ea typeface="+mn-ea"/>
                        <a:cs typeface="+mn-cs"/>
                      </a:endParaRPr>
                    </a:p>
                    <a:p>
                      <a:r>
                        <a:rPr lang="en-IN" sz="1400" b="0" u="none" kern="1200" spc="-4" dirty="0">
                          <a:solidFill>
                            <a:prstClr val="black"/>
                          </a:solidFill>
                          <a:uFill>
                            <a:solidFill>
                              <a:srgbClr val="000000"/>
                            </a:solidFill>
                          </a:uFill>
                          <a:latin typeface="Trebuchet MS" panose="020B0603020202020204" pitchFamily="34" charset="0"/>
                          <a:ea typeface="+mn-ea"/>
                          <a:cs typeface="+mn-cs"/>
                        </a:rPr>
                        <a:t>No Need to disclose in CFS</a:t>
                      </a:r>
                    </a:p>
                  </a:txBody>
                  <a:tcPr/>
                </a:tc>
                <a:extLst>
                  <a:ext uri="{0D108BD9-81ED-4DB2-BD59-A6C34878D82A}">
                    <a16:rowId xmlns:a16="http://schemas.microsoft.com/office/drawing/2014/main" val="2460724927"/>
                  </a:ext>
                </a:extLst>
              </a:tr>
            </a:tbl>
          </a:graphicData>
        </a:graphic>
      </p:graphicFrame>
      <p:pic>
        <p:nvPicPr>
          <p:cNvPr id="7" name="Picture 6">
            <a:extLst>
              <a:ext uri="{FF2B5EF4-FFF2-40B4-BE49-F238E27FC236}">
                <a16:creationId xmlns:a16="http://schemas.microsoft.com/office/drawing/2014/main" id="{329A860D-1D31-4665-BEDA-8FAED1EB4217}"/>
              </a:ext>
            </a:extLst>
          </p:cNvPr>
          <p:cNvPicPr>
            <a:picLocks noChangeAspect="1"/>
          </p:cNvPicPr>
          <p:nvPr/>
        </p:nvPicPr>
        <p:blipFill>
          <a:blip r:embed="rId3"/>
          <a:stretch>
            <a:fillRect/>
          </a:stretch>
        </p:blipFill>
        <p:spPr>
          <a:xfrm>
            <a:off x="1479030" y="4078158"/>
            <a:ext cx="9188970" cy="2637436"/>
          </a:xfrm>
          <a:prstGeom prst="rect">
            <a:avLst/>
          </a:prstGeom>
        </p:spPr>
      </p:pic>
    </p:spTree>
    <p:extLst>
      <p:ext uri="{BB962C8B-B14F-4D97-AF65-F5344CB8AC3E}">
        <p14:creationId xmlns:p14="http://schemas.microsoft.com/office/powerpoint/2010/main" val="1148718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E3FE4A41-7A9F-48FD-A758-A667D2168345}"/>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1 Balance sheet)</a:t>
            </a:r>
          </a:p>
        </p:txBody>
      </p:sp>
      <p:graphicFrame>
        <p:nvGraphicFramePr>
          <p:cNvPr id="6" name="Table 3">
            <a:extLst>
              <a:ext uri="{FF2B5EF4-FFF2-40B4-BE49-F238E27FC236}">
                <a16:creationId xmlns:a16="http://schemas.microsoft.com/office/drawing/2014/main" id="{616EA4AD-5D7D-49CD-8982-3CADA6E16EDB}"/>
              </a:ext>
            </a:extLst>
          </p:cNvPr>
          <p:cNvGraphicFramePr>
            <a:graphicFrameLocks noGrp="1"/>
          </p:cNvGraphicFramePr>
          <p:nvPr>
            <p:extLst>
              <p:ext uri="{D42A27DB-BD31-4B8C-83A1-F6EECF244321}">
                <p14:modId xmlns:p14="http://schemas.microsoft.com/office/powerpoint/2010/main" val="1307521614"/>
              </p:ext>
            </p:extLst>
          </p:nvPr>
        </p:nvGraphicFramePr>
        <p:xfrm>
          <a:off x="1489526" y="2549077"/>
          <a:ext cx="9178474" cy="4013200"/>
        </p:xfrm>
        <a:graphic>
          <a:graphicData uri="http://schemas.openxmlformats.org/drawingml/2006/table">
            <a:tbl>
              <a:tblPr firstRow="1" bandRow="1">
                <a:tableStyleId>{073A0DAA-6AF3-43AB-8588-CEC1D06C72B9}</a:tableStyleId>
              </a:tblPr>
              <a:tblGrid>
                <a:gridCol w="2625667">
                  <a:extLst>
                    <a:ext uri="{9D8B030D-6E8A-4147-A177-3AD203B41FA5}">
                      <a16:colId xmlns:a16="http://schemas.microsoft.com/office/drawing/2014/main" val="4078219399"/>
                    </a:ext>
                  </a:extLst>
                </a:gridCol>
                <a:gridCol w="6552807">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extLst>
                  <a:ext uri="{0D108BD9-81ED-4DB2-BD59-A6C34878D82A}">
                    <a16:rowId xmlns:a16="http://schemas.microsoft.com/office/drawing/2014/main" val="4154428358"/>
                  </a:ext>
                </a:extLst>
              </a:tr>
              <a:tr h="370840">
                <a:tc>
                  <a:txBody>
                    <a:bodyPr/>
                    <a:lstStyle/>
                    <a:p>
                      <a:r>
                        <a:rPr lang="en-IN" sz="1700" kern="1200" dirty="0">
                          <a:solidFill>
                            <a:schemeClr val="dk1"/>
                          </a:solidFill>
                          <a:latin typeface="Trebuchet MS" panose="020B0603020202020204" pitchFamily="34" charset="0"/>
                          <a:ea typeface="+mn-ea"/>
                          <a:cs typeface="+mn-cs"/>
                        </a:rPr>
                        <a:t>Current Maturity of long-term debt</a:t>
                      </a:r>
                    </a:p>
                  </a:txBody>
                  <a:tcPr/>
                </a:tc>
                <a:tc>
                  <a:txBody>
                    <a:bodyPr/>
                    <a:lstStyle/>
                    <a:p>
                      <a:r>
                        <a:rPr lang="en-IN" sz="1700" b="1" dirty="0">
                          <a:latin typeface="Trebuchet MS" panose="020B0603020202020204" pitchFamily="34" charset="0"/>
                        </a:rPr>
                        <a:t>F) Current Liabilities</a:t>
                      </a:r>
                    </a:p>
                    <a:p>
                      <a:r>
                        <a:rPr lang="en-IN" sz="1700" b="1" dirty="0">
                          <a:latin typeface="Trebuchet MS" panose="020B0603020202020204" pitchFamily="34" charset="0"/>
                        </a:rPr>
                        <a:t>I) Borrowings- after item (iv)</a:t>
                      </a:r>
                    </a:p>
                    <a:p>
                      <a:r>
                        <a:rPr lang="en-IN" sz="1700" b="0" dirty="0">
                          <a:latin typeface="Trebuchet MS" panose="020B0603020202020204" pitchFamily="34" charset="0"/>
                        </a:rPr>
                        <a:t>v) </a:t>
                      </a:r>
                      <a:r>
                        <a:rPr lang="en-US" sz="1700" b="0" dirty="0">
                          <a:latin typeface="Trebuchet MS" panose="020B0603020202020204" pitchFamily="34" charset="0"/>
                        </a:rPr>
                        <a:t>Current maturities of Long term borrowings- </a:t>
                      </a:r>
                      <a:r>
                        <a:rPr lang="en-US" sz="1700" b="0" dirty="0">
                          <a:solidFill>
                            <a:srgbClr val="FF0000"/>
                          </a:solidFill>
                          <a:latin typeface="Trebuchet MS" panose="020B0603020202020204" pitchFamily="34" charset="0"/>
                        </a:rPr>
                        <a:t>Inserted</a:t>
                      </a:r>
                    </a:p>
                    <a:p>
                      <a:r>
                        <a:rPr lang="en-US" sz="1700" b="1" dirty="0">
                          <a:solidFill>
                            <a:schemeClr val="bg1"/>
                          </a:solidFill>
                          <a:latin typeface="Trebuchet MS" panose="020B0603020202020204" pitchFamily="34" charset="0"/>
                        </a:rPr>
                        <a:t>II) Other Financial Liabilities</a:t>
                      </a:r>
                    </a:p>
                    <a:p>
                      <a:pPr marL="342900" indent="-342900">
                        <a:buAutoNum type="alphaLcParenR"/>
                      </a:pPr>
                      <a:r>
                        <a:rPr lang="en-US" sz="1700" b="0" strike="sngStrike" dirty="0">
                          <a:latin typeface="Trebuchet MS" panose="020B0603020202020204" pitchFamily="34" charset="0"/>
                        </a:rPr>
                        <a:t>Current maturities of long-term debt</a:t>
                      </a:r>
                      <a:r>
                        <a:rPr lang="en-US" sz="1700" b="0" strike="noStrike" dirty="0">
                          <a:solidFill>
                            <a:srgbClr val="FF0000"/>
                          </a:solidFill>
                          <a:latin typeface="Trebuchet MS" panose="020B0603020202020204" pitchFamily="34" charset="0"/>
                        </a:rPr>
                        <a:t>- Omitted</a:t>
                      </a:r>
                      <a:endParaRPr lang="en-US" sz="1700" b="0" strike="sngStrike" dirty="0">
                        <a:solidFill>
                          <a:srgbClr val="FF0000"/>
                        </a:solidFill>
                        <a:latin typeface="Trebuchet MS" panose="020B0603020202020204" pitchFamily="34" charset="0"/>
                      </a:endParaRPr>
                    </a:p>
                  </a:txBody>
                  <a:tcPr/>
                </a:tc>
                <a:extLst>
                  <a:ext uri="{0D108BD9-81ED-4DB2-BD59-A6C34878D82A}">
                    <a16:rowId xmlns:a16="http://schemas.microsoft.com/office/drawing/2014/main" val="2460724927"/>
                  </a:ext>
                </a:extLst>
              </a:tr>
              <a:tr h="370840">
                <a:tc rowSpan="2">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700" b="0" spc="-5" dirty="0">
                          <a:solidFill>
                            <a:schemeClr val="bg1"/>
                          </a:solidFill>
                          <a:latin typeface="Trebuchet MS" panose="020B0603020202020204" pitchFamily="34" charset="0"/>
                          <a:cs typeface="Trebuchet MS"/>
                        </a:rPr>
                        <a:t>Security Deposits</a:t>
                      </a:r>
                      <a:endParaRPr lang="en-US" sz="1700" b="0" dirty="0">
                        <a:solidFill>
                          <a:schemeClr val="bg1"/>
                        </a:solidFill>
                        <a:latin typeface="Trebuchet MS" panose="020B0603020202020204" pitchFamily="34" charset="0"/>
                        <a:cs typeface="Trebuchet MS"/>
                      </a:endParaRPr>
                    </a:p>
                  </a:txBody>
                  <a:tcPr/>
                </a:tc>
                <a:tc>
                  <a:txBody>
                    <a:bodyPr/>
                    <a:lstStyle/>
                    <a:p>
                      <a:pPr marL="342900" indent="-342900">
                        <a:buAutoNum type="alphaUcParenR"/>
                      </a:pPr>
                      <a:r>
                        <a:rPr lang="en-IN" sz="1700" b="1" dirty="0">
                          <a:solidFill>
                            <a:schemeClr val="bg1"/>
                          </a:solidFill>
                          <a:latin typeface="Trebuchet MS" panose="020B0603020202020204" pitchFamily="34" charset="0"/>
                        </a:rPr>
                        <a:t>Non-Current Assets &amp; B) Current Assets</a:t>
                      </a:r>
                    </a:p>
                    <a:p>
                      <a:pPr marL="0" indent="0">
                        <a:buNone/>
                      </a:pPr>
                      <a:r>
                        <a:rPr lang="en-IN" sz="1700" b="0" dirty="0">
                          <a:solidFill>
                            <a:schemeClr val="bg1"/>
                          </a:solidFill>
                          <a:latin typeface="Trebuchet MS" panose="020B0603020202020204" pitchFamily="34" charset="0"/>
                        </a:rPr>
                        <a:t>VIII) Loans</a:t>
                      </a:r>
                    </a:p>
                    <a:p>
                      <a:pPr marL="0" indent="0">
                        <a:buNone/>
                      </a:pPr>
                      <a:r>
                        <a:rPr lang="en-IN" sz="1700" b="0" dirty="0">
                          <a:solidFill>
                            <a:schemeClr val="bg1"/>
                          </a:solidFill>
                          <a:latin typeface="Trebuchet MS" panose="020B0603020202020204" pitchFamily="34" charset="0"/>
                        </a:rPr>
                        <a:t>  a) Loans shall be classified into:</a:t>
                      </a:r>
                    </a:p>
                    <a:p>
                      <a:pPr marL="0" indent="0">
                        <a:buNone/>
                      </a:pPr>
                      <a:r>
                        <a:rPr lang="en-IN" sz="1700" b="0" dirty="0">
                          <a:solidFill>
                            <a:schemeClr val="bg1"/>
                          </a:solidFill>
                          <a:latin typeface="Trebuchet MS" panose="020B0603020202020204" pitchFamily="34" charset="0"/>
                        </a:rPr>
                        <a:t>  </a:t>
                      </a:r>
                      <a:r>
                        <a:rPr lang="en-IN" sz="1700" b="0" strike="sngStrike" dirty="0">
                          <a:solidFill>
                            <a:schemeClr val="bg1"/>
                          </a:solidFill>
                          <a:latin typeface="Trebuchet MS" panose="020B0603020202020204" pitchFamily="34" charset="0"/>
                        </a:rPr>
                        <a:t>b) Security Deposit  </a:t>
                      </a:r>
                      <a:r>
                        <a:rPr lang="en-IN" sz="1700" b="0" strike="noStrike" dirty="0">
                          <a:solidFill>
                            <a:srgbClr val="FF0000"/>
                          </a:solidFill>
                          <a:latin typeface="Trebuchet MS" panose="020B0603020202020204" pitchFamily="34" charset="0"/>
                        </a:rPr>
                        <a:t>Omitted</a:t>
                      </a:r>
                    </a:p>
                  </a:txBody>
                  <a:tcPr/>
                </a:tc>
                <a:extLst>
                  <a:ext uri="{0D108BD9-81ED-4DB2-BD59-A6C34878D82A}">
                    <a16:rowId xmlns:a16="http://schemas.microsoft.com/office/drawing/2014/main" val="295913550"/>
                  </a:ext>
                </a:extLst>
              </a:tr>
              <a:tr h="370840">
                <a:tc vMerge="1">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400" b="0" dirty="0">
                        <a:solidFill>
                          <a:schemeClr val="tx1"/>
                        </a:solidFill>
                        <a:latin typeface="Trebuchet MS" panose="020B0603020202020204" pitchFamily="34" charset="0"/>
                        <a:cs typeface="Trebuchet MS"/>
                      </a:endParaRPr>
                    </a:p>
                  </a:txBody>
                  <a:tcPr/>
                </a:tc>
                <a:tc>
                  <a:txBody>
                    <a:bodyPr/>
                    <a:lstStyle/>
                    <a:p>
                      <a:r>
                        <a:rPr lang="en-IN" sz="1700" b="1" dirty="0">
                          <a:latin typeface="Trebuchet MS" panose="020B0603020202020204" pitchFamily="34" charset="0"/>
                        </a:rPr>
                        <a:t>IX) Other Financial Assets</a:t>
                      </a:r>
                    </a:p>
                    <a:p>
                      <a:r>
                        <a:rPr lang="en-IN" sz="1700" b="1" dirty="0">
                          <a:solidFill>
                            <a:srgbClr val="E30B39"/>
                          </a:solidFill>
                          <a:latin typeface="Trebuchet MS" panose="020B0603020202020204" pitchFamily="34" charset="0"/>
                        </a:rPr>
                        <a:t>    </a:t>
                      </a:r>
                      <a:r>
                        <a:rPr lang="en-IN" sz="1700" b="0" dirty="0" err="1">
                          <a:solidFill>
                            <a:srgbClr val="E30B39"/>
                          </a:solidFill>
                          <a:latin typeface="Trebuchet MS" panose="020B0603020202020204" pitchFamily="34" charset="0"/>
                        </a:rPr>
                        <a:t>i</a:t>
                      </a:r>
                      <a:r>
                        <a:rPr lang="en-IN" sz="1700" b="0" dirty="0">
                          <a:solidFill>
                            <a:srgbClr val="E30B39"/>
                          </a:solidFill>
                          <a:latin typeface="Trebuchet MS" panose="020B0603020202020204" pitchFamily="34" charset="0"/>
                        </a:rPr>
                        <a:t>) Security Deposits</a:t>
                      </a:r>
                    </a:p>
                    <a:p>
                      <a:r>
                        <a:rPr lang="en-IN" sz="1700" b="0" dirty="0">
                          <a:latin typeface="Trebuchet MS" panose="020B0603020202020204" pitchFamily="34" charset="0"/>
                        </a:rPr>
                        <a:t>   ii) Bank Deposits with more than 12 months maturity                  </a:t>
                      </a:r>
                    </a:p>
                    <a:p>
                      <a:r>
                        <a:rPr lang="en-IN" sz="1700" b="0" dirty="0">
                          <a:latin typeface="Trebuchet MS" panose="020B0603020202020204" pitchFamily="34" charset="0"/>
                        </a:rPr>
                        <a:t>   iii) Others (to be specified) </a:t>
                      </a:r>
                      <a:endParaRPr lang="en-US" sz="1700" dirty="0">
                        <a:solidFill>
                          <a:schemeClr val="tx1"/>
                        </a:solidFill>
                        <a:latin typeface="+mn-lt"/>
                        <a:cs typeface="Trebuchet MS"/>
                      </a:endParaRPr>
                    </a:p>
                  </a:txBody>
                  <a:tcPr/>
                </a:tc>
                <a:extLst>
                  <a:ext uri="{0D108BD9-81ED-4DB2-BD59-A6C34878D82A}">
                    <a16:rowId xmlns:a16="http://schemas.microsoft.com/office/drawing/2014/main" val="3274646933"/>
                  </a:ext>
                </a:extLst>
              </a:tr>
            </a:tbl>
          </a:graphicData>
        </a:graphic>
      </p:graphicFrame>
    </p:spTree>
    <p:extLst>
      <p:ext uri="{BB962C8B-B14F-4D97-AF65-F5344CB8AC3E}">
        <p14:creationId xmlns:p14="http://schemas.microsoft.com/office/powerpoint/2010/main" val="2203052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CD5B82E4-D823-4CDD-A311-27C551388510}"/>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1 Balance sheet)</a:t>
            </a:r>
          </a:p>
        </p:txBody>
      </p:sp>
      <p:graphicFrame>
        <p:nvGraphicFramePr>
          <p:cNvPr id="6" name="Table 3">
            <a:extLst>
              <a:ext uri="{FF2B5EF4-FFF2-40B4-BE49-F238E27FC236}">
                <a16:creationId xmlns:a16="http://schemas.microsoft.com/office/drawing/2014/main" id="{C69E3357-4541-42D5-85A2-A00148814AE1}"/>
              </a:ext>
            </a:extLst>
          </p:cNvPr>
          <p:cNvGraphicFramePr>
            <a:graphicFrameLocks noGrp="1"/>
          </p:cNvGraphicFramePr>
          <p:nvPr>
            <p:extLst>
              <p:ext uri="{D42A27DB-BD31-4B8C-83A1-F6EECF244321}">
                <p14:modId xmlns:p14="http://schemas.microsoft.com/office/powerpoint/2010/main" val="3987047553"/>
              </p:ext>
            </p:extLst>
          </p:nvPr>
        </p:nvGraphicFramePr>
        <p:xfrm>
          <a:off x="1489526" y="2549077"/>
          <a:ext cx="9178473" cy="2382520"/>
        </p:xfrm>
        <a:graphic>
          <a:graphicData uri="http://schemas.openxmlformats.org/drawingml/2006/table">
            <a:tbl>
              <a:tblPr firstRow="1" bandRow="1">
                <a:tableStyleId>{073A0DAA-6AF3-43AB-8588-CEC1D06C72B9}</a:tableStyleId>
              </a:tblPr>
              <a:tblGrid>
                <a:gridCol w="1531955">
                  <a:extLst>
                    <a:ext uri="{9D8B030D-6E8A-4147-A177-3AD203B41FA5}">
                      <a16:colId xmlns:a16="http://schemas.microsoft.com/office/drawing/2014/main" val="4078219399"/>
                    </a:ext>
                  </a:extLst>
                </a:gridCol>
                <a:gridCol w="5343030">
                  <a:extLst>
                    <a:ext uri="{9D8B030D-6E8A-4147-A177-3AD203B41FA5}">
                      <a16:colId xmlns:a16="http://schemas.microsoft.com/office/drawing/2014/main" val="1194799886"/>
                    </a:ext>
                  </a:extLst>
                </a:gridCol>
                <a:gridCol w="2303488">
                  <a:extLst>
                    <a:ext uri="{9D8B030D-6E8A-4147-A177-3AD203B41FA5}">
                      <a16:colId xmlns:a16="http://schemas.microsoft.com/office/drawing/2014/main" val="4148721029"/>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370840">
                <a:tc>
                  <a:txBody>
                    <a:bodyPr/>
                    <a:lstStyle/>
                    <a:p>
                      <a:r>
                        <a:rPr lang="en-IN" sz="1400" kern="1200" dirty="0">
                          <a:solidFill>
                            <a:schemeClr val="dk1"/>
                          </a:solidFill>
                          <a:latin typeface="Trebuchet MS" panose="020B0603020202020204" pitchFamily="34" charset="0"/>
                          <a:ea typeface="+mn-ea"/>
                          <a:cs typeface="+mn-cs"/>
                        </a:rPr>
                        <a:t>Loan and Advances</a:t>
                      </a:r>
                    </a:p>
                  </a:txBody>
                  <a:tcPr/>
                </a:tc>
                <a:tc>
                  <a:txBody>
                    <a:bodyPr/>
                    <a:lstStyle/>
                    <a:p>
                      <a:pPr marL="0" marR="0" lvl="0" indent="0" algn="just" defTabSz="914112" rtl="0" eaLnBrk="1" fontAlgn="auto" latinLnBrk="0" hangingPunct="1">
                        <a:lnSpc>
                          <a:spcPct val="100000"/>
                        </a:lnSpc>
                        <a:spcBef>
                          <a:spcPts val="0"/>
                        </a:spcBef>
                        <a:spcAft>
                          <a:spcPts val="0"/>
                        </a:spcAft>
                        <a:buClrTx/>
                        <a:buSzTx/>
                        <a:buFontTx/>
                        <a:buNone/>
                        <a:tabLst/>
                        <a:defRPr/>
                      </a:pPr>
                      <a:r>
                        <a:rPr lang="en-US" sz="1400" b="0" spc="-5" dirty="0">
                          <a:solidFill>
                            <a:schemeClr val="bg1"/>
                          </a:solidFill>
                          <a:latin typeface="Trebuchet MS" panose="020B0603020202020204" pitchFamily="34" charset="0"/>
                          <a:cs typeface="Trebuchet MS"/>
                        </a:rPr>
                        <a:t>In case </a:t>
                      </a:r>
                      <a:r>
                        <a:rPr lang="en-US" sz="1400" b="0" spc="-10" dirty="0">
                          <a:solidFill>
                            <a:schemeClr val="bg1"/>
                          </a:solidFill>
                          <a:latin typeface="Trebuchet MS" panose="020B0603020202020204" pitchFamily="34" charset="0"/>
                          <a:cs typeface="Trebuchet MS"/>
                        </a:rPr>
                        <a:t>of </a:t>
                      </a:r>
                      <a:r>
                        <a:rPr lang="en-US" sz="1400" b="0" spc="-5" dirty="0">
                          <a:solidFill>
                            <a:schemeClr val="bg1"/>
                          </a:solidFill>
                          <a:latin typeface="Trebuchet MS" panose="020B0603020202020204" pitchFamily="34" charset="0"/>
                          <a:cs typeface="Trebuchet MS"/>
                        </a:rPr>
                        <a:t>Loans </a:t>
                      </a:r>
                      <a:r>
                        <a:rPr lang="en-US" sz="1400" b="0" dirty="0">
                          <a:solidFill>
                            <a:schemeClr val="bg1"/>
                          </a:solidFill>
                          <a:latin typeface="Trebuchet MS" panose="020B0603020202020204" pitchFamily="34" charset="0"/>
                          <a:cs typeface="Trebuchet MS"/>
                        </a:rPr>
                        <a:t>or </a:t>
                      </a:r>
                      <a:r>
                        <a:rPr lang="en-US" sz="1400" b="0" spc="-5" dirty="0">
                          <a:solidFill>
                            <a:schemeClr val="bg1"/>
                          </a:solidFill>
                          <a:latin typeface="Trebuchet MS" panose="020B0603020202020204" pitchFamily="34" charset="0"/>
                          <a:cs typeface="Trebuchet MS"/>
                        </a:rPr>
                        <a:t>Advances </a:t>
                      </a:r>
                      <a:r>
                        <a:rPr lang="en-US" sz="1400" b="0" spc="-10" dirty="0">
                          <a:solidFill>
                            <a:srgbClr val="FF0000"/>
                          </a:solidFill>
                          <a:latin typeface="Trebuchet MS" panose="020B0603020202020204" pitchFamily="34" charset="0"/>
                          <a:cs typeface="Trebuchet MS"/>
                        </a:rPr>
                        <a:t>in </a:t>
                      </a:r>
                      <a:r>
                        <a:rPr lang="en-US" sz="1400" b="0" spc="5" dirty="0">
                          <a:solidFill>
                            <a:srgbClr val="FF0000"/>
                          </a:solidFill>
                          <a:latin typeface="Trebuchet MS" panose="020B0603020202020204" pitchFamily="34" charset="0"/>
                          <a:cs typeface="Trebuchet MS"/>
                        </a:rPr>
                        <a:t>the </a:t>
                      </a:r>
                      <a:r>
                        <a:rPr lang="en-US" sz="1400" b="0" spc="-5" dirty="0">
                          <a:solidFill>
                            <a:srgbClr val="FF0000"/>
                          </a:solidFill>
                          <a:latin typeface="Trebuchet MS" panose="020B0603020202020204" pitchFamily="34" charset="0"/>
                          <a:cs typeface="Trebuchet MS"/>
                        </a:rPr>
                        <a:t>nature </a:t>
                      </a:r>
                      <a:r>
                        <a:rPr lang="en-US" sz="1400" b="0" spc="-10" dirty="0">
                          <a:solidFill>
                            <a:srgbClr val="FF0000"/>
                          </a:solidFill>
                          <a:latin typeface="Trebuchet MS" panose="020B0603020202020204" pitchFamily="34" charset="0"/>
                          <a:cs typeface="Trebuchet MS"/>
                        </a:rPr>
                        <a:t>of </a:t>
                      </a:r>
                      <a:r>
                        <a:rPr lang="en-US" sz="1400" b="0" dirty="0">
                          <a:solidFill>
                            <a:srgbClr val="FF0000"/>
                          </a:solidFill>
                          <a:latin typeface="Trebuchet MS" panose="020B0603020202020204" pitchFamily="34" charset="0"/>
                          <a:cs typeface="Trebuchet MS"/>
                        </a:rPr>
                        <a:t>loans</a:t>
                      </a:r>
                      <a:r>
                        <a:rPr lang="en-US" sz="1400" b="0" dirty="0">
                          <a:solidFill>
                            <a:schemeClr val="tx1"/>
                          </a:solidFill>
                          <a:latin typeface="Trebuchet MS" panose="020B0603020202020204" pitchFamily="34" charset="0"/>
                          <a:cs typeface="Trebuchet MS"/>
                        </a:rPr>
                        <a:t> </a:t>
                      </a:r>
                      <a:r>
                        <a:rPr lang="en-US" sz="1400" b="0" spc="-5" dirty="0">
                          <a:solidFill>
                            <a:schemeClr val="bg1"/>
                          </a:solidFill>
                          <a:latin typeface="Trebuchet MS" panose="020B0603020202020204" pitchFamily="34" charset="0"/>
                          <a:cs typeface="Trebuchet MS"/>
                        </a:rPr>
                        <a:t>are </a:t>
                      </a:r>
                      <a:r>
                        <a:rPr lang="en-US" sz="1400" b="0" dirty="0">
                          <a:solidFill>
                            <a:schemeClr val="bg1"/>
                          </a:solidFill>
                          <a:latin typeface="Trebuchet MS" panose="020B0603020202020204" pitchFamily="34" charset="0"/>
                          <a:cs typeface="Trebuchet MS"/>
                        </a:rPr>
                        <a:t>granted to </a:t>
                      </a:r>
                      <a:r>
                        <a:rPr lang="en-US" sz="1400" b="0" spc="-5" dirty="0">
                          <a:solidFill>
                            <a:schemeClr val="bg1"/>
                          </a:solidFill>
                          <a:latin typeface="Trebuchet MS" panose="020B0603020202020204" pitchFamily="34" charset="0"/>
                          <a:cs typeface="Trebuchet MS"/>
                        </a:rPr>
                        <a:t>promoters, directors, KMPs </a:t>
                      </a:r>
                      <a:r>
                        <a:rPr lang="en-US" sz="1400" b="0" dirty="0">
                          <a:solidFill>
                            <a:schemeClr val="bg1"/>
                          </a:solidFill>
                          <a:latin typeface="Trebuchet MS" panose="020B0603020202020204" pitchFamily="34" charset="0"/>
                          <a:cs typeface="Trebuchet MS"/>
                        </a:rPr>
                        <a:t>and the </a:t>
                      </a:r>
                      <a:r>
                        <a:rPr lang="en-US" sz="1400" b="0" spc="-5" dirty="0">
                          <a:solidFill>
                            <a:schemeClr val="bg1"/>
                          </a:solidFill>
                          <a:latin typeface="Trebuchet MS" panose="020B0603020202020204" pitchFamily="34" charset="0"/>
                          <a:cs typeface="Trebuchet MS"/>
                        </a:rPr>
                        <a:t>related parties (as defined under Companies Act, 2013) </a:t>
                      </a:r>
                      <a:r>
                        <a:rPr lang="en-US" sz="1400" b="0" dirty="0">
                          <a:solidFill>
                            <a:schemeClr val="bg1"/>
                          </a:solidFill>
                          <a:latin typeface="Trebuchet MS" panose="020B0603020202020204" pitchFamily="34" charset="0"/>
                          <a:cs typeface="Trebuchet MS"/>
                        </a:rPr>
                        <a:t>either </a:t>
                      </a:r>
                      <a:r>
                        <a:rPr lang="en-US" sz="1400" b="0" spc="-5" dirty="0">
                          <a:solidFill>
                            <a:schemeClr val="bg1"/>
                          </a:solidFill>
                          <a:latin typeface="Trebuchet MS" panose="020B0603020202020204" pitchFamily="34" charset="0"/>
                          <a:cs typeface="Trebuchet MS"/>
                        </a:rPr>
                        <a:t>severally </a:t>
                      </a:r>
                      <a:r>
                        <a:rPr lang="en-US" sz="1400" b="0" spc="-10" dirty="0">
                          <a:solidFill>
                            <a:schemeClr val="bg1"/>
                          </a:solidFill>
                          <a:latin typeface="Trebuchet MS" panose="020B0603020202020204" pitchFamily="34" charset="0"/>
                          <a:cs typeface="Trebuchet MS"/>
                        </a:rPr>
                        <a:t>or</a:t>
                      </a:r>
                      <a:r>
                        <a:rPr lang="en-US" sz="1400" b="0" spc="-5" dirty="0">
                          <a:solidFill>
                            <a:schemeClr val="bg1"/>
                          </a:solidFill>
                          <a:latin typeface="Trebuchet MS" panose="020B0603020202020204" pitchFamily="34" charset="0"/>
                          <a:cs typeface="Trebuchet MS"/>
                        </a:rPr>
                        <a:t> </a:t>
                      </a:r>
                      <a:r>
                        <a:rPr lang="en-US" sz="1400" b="0" dirty="0">
                          <a:solidFill>
                            <a:schemeClr val="bg1"/>
                          </a:solidFill>
                          <a:latin typeface="Trebuchet MS" panose="020B0603020202020204" pitchFamily="34" charset="0"/>
                          <a:cs typeface="Trebuchet MS"/>
                        </a:rPr>
                        <a:t>jointly with </a:t>
                      </a:r>
                      <a:r>
                        <a:rPr lang="en-US" sz="1400" b="0" spc="-5" dirty="0">
                          <a:solidFill>
                            <a:schemeClr val="bg1"/>
                          </a:solidFill>
                          <a:latin typeface="Trebuchet MS" panose="020B0603020202020204" pitchFamily="34" charset="0"/>
                          <a:cs typeface="Trebuchet MS"/>
                        </a:rPr>
                        <a:t>any </a:t>
                      </a:r>
                      <a:r>
                        <a:rPr lang="en-US" sz="1400" b="0" dirty="0">
                          <a:solidFill>
                            <a:schemeClr val="bg1"/>
                          </a:solidFill>
                          <a:latin typeface="Trebuchet MS" panose="020B0603020202020204" pitchFamily="34" charset="0"/>
                          <a:cs typeface="Trebuchet MS"/>
                        </a:rPr>
                        <a:t>other </a:t>
                      </a:r>
                      <a:r>
                        <a:rPr lang="en-US" sz="1400" b="0" spc="-5" dirty="0">
                          <a:solidFill>
                            <a:schemeClr val="bg1"/>
                          </a:solidFill>
                          <a:latin typeface="Trebuchet MS" panose="020B0603020202020204" pitchFamily="34" charset="0"/>
                          <a:cs typeface="Trebuchet MS"/>
                        </a:rPr>
                        <a:t>person, that </a:t>
                      </a:r>
                      <a:r>
                        <a:rPr lang="en-US" sz="1400" b="0" dirty="0">
                          <a:solidFill>
                            <a:schemeClr val="bg1"/>
                          </a:solidFill>
                          <a:latin typeface="Trebuchet MS" panose="020B0603020202020204" pitchFamily="34" charset="0"/>
                          <a:cs typeface="Trebuchet MS"/>
                        </a:rPr>
                        <a:t>are: (a) </a:t>
                      </a:r>
                      <a:r>
                        <a:rPr lang="en-US" sz="1400" b="0" spc="5" dirty="0">
                          <a:solidFill>
                            <a:schemeClr val="bg1"/>
                          </a:solidFill>
                          <a:latin typeface="Trebuchet MS" panose="020B0603020202020204" pitchFamily="34" charset="0"/>
                          <a:cs typeface="Trebuchet MS"/>
                        </a:rPr>
                        <a:t> </a:t>
                      </a:r>
                      <a:r>
                        <a:rPr lang="en-US" sz="1400" b="0" spc="-5" dirty="0">
                          <a:solidFill>
                            <a:schemeClr val="bg1"/>
                          </a:solidFill>
                          <a:latin typeface="Trebuchet MS" panose="020B0603020202020204" pitchFamily="34" charset="0"/>
                          <a:cs typeface="Trebuchet MS"/>
                        </a:rPr>
                        <a:t>repayable</a:t>
                      </a:r>
                      <a:r>
                        <a:rPr lang="en-US" sz="1400" b="0" dirty="0">
                          <a:solidFill>
                            <a:schemeClr val="bg1"/>
                          </a:solidFill>
                          <a:latin typeface="Trebuchet MS" panose="020B0603020202020204" pitchFamily="34" charset="0"/>
                          <a:cs typeface="Trebuchet MS"/>
                        </a:rPr>
                        <a:t> on</a:t>
                      </a:r>
                      <a:r>
                        <a:rPr lang="en-US" sz="1400" b="0" spc="20" dirty="0">
                          <a:solidFill>
                            <a:schemeClr val="bg1"/>
                          </a:solidFill>
                          <a:latin typeface="Trebuchet MS" panose="020B0603020202020204" pitchFamily="34" charset="0"/>
                          <a:cs typeface="Trebuchet MS"/>
                        </a:rPr>
                        <a:t> </a:t>
                      </a:r>
                      <a:r>
                        <a:rPr lang="en-US" sz="1400" b="0" spc="-5" dirty="0">
                          <a:solidFill>
                            <a:schemeClr val="bg1"/>
                          </a:solidFill>
                          <a:latin typeface="Trebuchet MS" panose="020B0603020202020204" pitchFamily="34" charset="0"/>
                          <a:cs typeface="Trebuchet MS"/>
                        </a:rPr>
                        <a:t>demand</a:t>
                      </a:r>
                      <a:r>
                        <a:rPr lang="en-US" sz="1400" b="0" dirty="0">
                          <a:solidFill>
                            <a:schemeClr val="bg1"/>
                          </a:solidFill>
                          <a:latin typeface="Trebuchet MS" panose="020B0603020202020204" pitchFamily="34" charset="0"/>
                          <a:cs typeface="Trebuchet MS"/>
                        </a:rPr>
                        <a:t> </a:t>
                      </a:r>
                      <a:r>
                        <a:rPr lang="en-US" sz="1400" b="0" spc="-10" dirty="0">
                          <a:solidFill>
                            <a:schemeClr val="bg1"/>
                          </a:solidFill>
                          <a:latin typeface="Trebuchet MS" panose="020B0603020202020204" pitchFamily="34" charset="0"/>
                          <a:cs typeface="Trebuchet MS"/>
                        </a:rPr>
                        <a:t>or</a:t>
                      </a:r>
                      <a:r>
                        <a:rPr lang="en-US" sz="1400" b="0" spc="35" dirty="0">
                          <a:solidFill>
                            <a:schemeClr val="bg1"/>
                          </a:solidFill>
                          <a:latin typeface="Trebuchet MS" panose="020B0603020202020204" pitchFamily="34" charset="0"/>
                          <a:cs typeface="Trebuchet MS"/>
                        </a:rPr>
                        <a:t> </a:t>
                      </a:r>
                      <a:r>
                        <a:rPr lang="en-US" sz="1400" b="0" spc="-10" dirty="0">
                          <a:solidFill>
                            <a:schemeClr val="bg1"/>
                          </a:solidFill>
                          <a:latin typeface="Trebuchet MS" panose="020B0603020202020204" pitchFamily="34" charset="0"/>
                          <a:cs typeface="Trebuchet MS"/>
                        </a:rPr>
                        <a:t>(b)</a:t>
                      </a:r>
                      <a:r>
                        <a:rPr lang="en-US" sz="1400" b="0" dirty="0">
                          <a:solidFill>
                            <a:schemeClr val="bg1"/>
                          </a:solidFill>
                          <a:latin typeface="Trebuchet MS" panose="020B0603020202020204" pitchFamily="34" charset="0"/>
                          <a:cs typeface="Trebuchet MS"/>
                        </a:rPr>
                        <a:t> </a:t>
                      </a:r>
                      <a:r>
                        <a:rPr lang="en-US" sz="1400" b="0" spc="-5" dirty="0">
                          <a:solidFill>
                            <a:schemeClr val="bg1"/>
                          </a:solidFill>
                          <a:latin typeface="Trebuchet MS" panose="020B0603020202020204" pitchFamily="34" charset="0"/>
                          <a:cs typeface="Trebuchet MS"/>
                        </a:rPr>
                        <a:t>without</a:t>
                      </a:r>
                      <a:r>
                        <a:rPr lang="en-US" sz="1400" b="0" spc="20" dirty="0">
                          <a:solidFill>
                            <a:schemeClr val="bg1"/>
                          </a:solidFill>
                          <a:latin typeface="Trebuchet MS" panose="020B0603020202020204" pitchFamily="34" charset="0"/>
                          <a:cs typeface="Trebuchet MS"/>
                        </a:rPr>
                        <a:t> </a:t>
                      </a:r>
                      <a:r>
                        <a:rPr lang="en-US" sz="1400" b="0" spc="-5" dirty="0">
                          <a:solidFill>
                            <a:schemeClr val="bg1"/>
                          </a:solidFill>
                          <a:latin typeface="Trebuchet MS" panose="020B0603020202020204" pitchFamily="34" charset="0"/>
                          <a:cs typeface="Trebuchet MS"/>
                        </a:rPr>
                        <a:t>specifying</a:t>
                      </a:r>
                      <a:r>
                        <a:rPr lang="en-US" sz="1400" b="0" spc="5" dirty="0">
                          <a:solidFill>
                            <a:schemeClr val="bg1"/>
                          </a:solidFill>
                          <a:latin typeface="Trebuchet MS" panose="020B0603020202020204" pitchFamily="34" charset="0"/>
                          <a:cs typeface="Trebuchet MS"/>
                        </a:rPr>
                        <a:t> </a:t>
                      </a:r>
                      <a:r>
                        <a:rPr lang="en-US" sz="1400" b="0" spc="-10" dirty="0">
                          <a:solidFill>
                            <a:schemeClr val="bg1"/>
                          </a:solidFill>
                          <a:latin typeface="Trebuchet MS" panose="020B0603020202020204" pitchFamily="34" charset="0"/>
                          <a:cs typeface="Trebuchet MS"/>
                        </a:rPr>
                        <a:t>any</a:t>
                      </a:r>
                      <a:r>
                        <a:rPr lang="en-US" sz="1400" b="0" spc="10" dirty="0">
                          <a:solidFill>
                            <a:schemeClr val="bg1"/>
                          </a:solidFill>
                          <a:latin typeface="Trebuchet MS" panose="020B0603020202020204" pitchFamily="34" charset="0"/>
                          <a:cs typeface="Trebuchet MS"/>
                        </a:rPr>
                        <a:t> </a:t>
                      </a:r>
                      <a:r>
                        <a:rPr lang="en-US" sz="1400" b="0" spc="-5" dirty="0">
                          <a:solidFill>
                            <a:schemeClr val="bg1"/>
                          </a:solidFill>
                          <a:latin typeface="Trebuchet MS" panose="020B0603020202020204" pitchFamily="34" charset="0"/>
                          <a:cs typeface="Trebuchet MS"/>
                        </a:rPr>
                        <a:t>terms</a:t>
                      </a:r>
                      <a:r>
                        <a:rPr lang="en-US" sz="1400" b="0" spc="5" dirty="0">
                          <a:solidFill>
                            <a:schemeClr val="bg1"/>
                          </a:solidFill>
                          <a:latin typeface="Trebuchet MS" panose="020B0603020202020204" pitchFamily="34" charset="0"/>
                          <a:cs typeface="Trebuchet MS"/>
                        </a:rPr>
                        <a:t> </a:t>
                      </a:r>
                      <a:r>
                        <a:rPr lang="en-US" sz="1400" b="0" spc="-10" dirty="0">
                          <a:solidFill>
                            <a:schemeClr val="bg1"/>
                          </a:solidFill>
                          <a:latin typeface="Trebuchet MS" panose="020B0603020202020204" pitchFamily="34" charset="0"/>
                          <a:cs typeface="Trebuchet MS"/>
                        </a:rPr>
                        <a:t>or</a:t>
                      </a:r>
                      <a:r>
                        <a:rPr lang="en-US" sz="1400" b="0" spc="35" dirty="0">
                          <a:solidFill>
                            <a:schemeClr val="bg1"/>
                          </a:solidFill>
                          <a:latin typeface="Trebuchet MS" panose="020B0603020202020204" pitchFamily="34" charset="0"/>
                          <a:cs typeface="Trebuchet MS"/>
                        </a:rPr>
                        <a:t> </a:t>
                      </a:r>
                      <a:r>
                        <a:rPr lang="en-US" sz="1400" b="0" spc="-5" dirty="0">
                          <a:solidFill>
                            <a:schemeClr val="bg1"/>
                          </a:solidFill>
                          <a:latin typeface="Trebuchet MS" panose="020B0603020202020204" pitchFamily="34" charset="0"/>
                          <a:cs typeface="Trebuchet MS"/>
                        </a:rPr>
                        <a:t>period</a:t>
                      </a:r>
                      <a:r>
                        <a:rPr lang="en-US" sz="1400" b="0" spc="15" dirty="0">
                          <a:solidFill>
                            <a:schemeClr val="bg1"/>
                          </a:solidFill>
                          <a:latin typeface="Trebuchet MS" panose="020B0603020202020204" pitchFamily="34" charset="0"/>
                          <a:cs typeface="Trebuchet MS"/>
                        </a:rPr>
                        <a:t> </a:t>
                      </a:r>
                      <a:r>
                        <a:rPr lang="en-US" sz="1400" b="0" spc="-10" dirty="0">
                          <a:solidFill>
                            <a:schemeClr val="bg1"/>
                          </a:solidFill>
                          <a:latin typeface="Trebuchet MS" panose="020B0603020202020204" pitchFamily="34" charset="0"/>
                          <a:cs typeface="Trebuchet MS"/>
                        </a:rPr>
                        <a:t>of</a:t>
                      </a:r>
                      <a:r>
                        <a:rPr lang="en-US" sz="1400" b="0" spc="15" dirty="0">
                          <a:solidFill>
                            <a:schemeClr val="bg1"/>
                          </a:solidFill>
                          <a:latin typeface="Trebuchet MS" panose="020B0603020202020204" pitchFamily="34" charset="0"/>
                          <a:cs typeface="Trebuchet MS"/>
                        </a:rPr>
                        <a:t> </a:t>
                      </a:r>
                      <a:r>
                        <a:rPr lang="en-US" sz="1400" b="0" spc="-5" dirty="0">
                          <a:solidFill>
                            <a:schemeClr val="bg1"/>
                          </a:solidFill>
                          <a:latin typeface="Trebuchet MS" panose="020B0603020202020204" pitchFamily="34" charset="0"/>
                          <a:cs typeface="Trebuchet MS"/>
                        </a:rPr>
                        <a:t>repayment.</a:t>
                      </a:r>
                      <a:endParaRPr lang="en-US" sz="1400" b="0" u="sng" dirty="0">
                        <a:solidFill>
                          <a:schemeClr val="bg1"/>
                        </a:solidFill>
                        <a:latin typeface="Trebuchet MS" panose="020B0603020202020204" pitchFamily="34" charset="0"/>
                      </a:endParaRPr>
                    </a:p>
                  </a:txBody>
                  <a:tcPr/>
                </a:tc>
                <a:tc>
                  <a:txBody>
                    <a:bodyPr/>
                    <a:lstStyle/>
                    <a:p>
                      <a:pPr marL="0" marR="0" lvl="0" indent="0" algn="just" defTabSz="914112" rtl="0" eaLnBrk="1" fontAlgn="auto" latinLnBrk="0" hangingPunct="1">
                        <a:lnSpc>
                          <a:spcPct val="100000"/>
                        </a:lnSpc>
                        <a:spcBef>
                          <a:spcPts val="0"/>
                        </a:spcBef>
                        <a:spcAft>
                          <a:spcPts val="0"/>
                        </a:spcAft>
                        <a:buClrTx/>
                        <a:buSzTx/>
                        <a:buFontTx/>
                        <a:buNone/>
                        <a:tabLst/>
                        <a:defRPr/>
                      </a:pPr>
                      <a:r>
                        <a:rPr lang="en-US" sz="1400" b="0" u="none" dirty="0">
                          <a:solidFill>
                            <a:schemeClr val="bg1"/>
                          </a:solidFill>
                          <a:latin typeface="Trebuchet MS" panose="020B0603020202020204" pitchFamily="34" charset="0"/>
                        </a:rPr>
                        <a:t>Outstanding amount shall be gross amount without netting off provision and impairment</a:t>
                      </a:r>
                    </a:p>
                    <a:p>
                      <a:pPr marL="0" marR="0" lvl="0" indent="0" algn="just" defTabSz="914112" rtl="0" eaLnBrk="1" fontAlgn="auto" latinLnBrk="0" hangingPunct="1">
                        <a:lnSpc>
                          <a:spcPct val="100000"/>
                        </a:lnSpc>
                        <a:spcBef>
                          <a:spcPts val="0"/>
                        </a:spcBef>
                        <a:spcAft>
                          <a:spcPts val="0"/>
                        </a:spcAft>
                        <a:buClrTx/>
                        <a:buSzTx/>
                        <a:buFontTx/>
                        <a:buNone/>
                        <a:tabLst/>
                        <a:defRPr/>
                      </a:pPr>
                      <a:endParaRPr lang="en-US" sz="1400" b="0" u="none" dirty="0">
                        <a:solidFill>
                          <a:schemeClr val="bg1"/>
                        </a:solidFill>
                        <a:latin typeface="Trebuchet MS" panose="020B0603020202020204" pitchFamily="34" charset="0"/>
                      </a:endParaRPr>
                    </a:p>
                    <a:p>
                      <a:pPr marL="0" marR="0" lvl="0" indent="0" algn="just" defTabSz="914112" rtl="0" eaLnBrk="1" fontAlgn="auto" latinLnBrk="0" hangingPunct="1">
                        <a:lnSpc>
                          <a:spcPct val="100000"/>
                        </a:lnSpc>
                        <a:spcBef>
                          <a:spcPts val="0"/>
                        </a:spcBef>
                        <a:spcAft>
                          <a:spcPts val="0"/>
                        </a:spcAft>
                        <a:buClrTx/>
                        <a:buSzTx/>
                        <a:buFontTx/>
                        <a:buNone/>
                        <a:tabLst/>
                        <a:defRPr/>
                      </a:pPr>
                      <a:r>
                        <a:rPr lang="en-US" sz="1400" b="0" u="none" dirty="0">
                          <a:solidFill>
                            <a:schemeClr val="bg1"/>
                          </a:solidFill>
                          <a:latin typeface="Trebuchet MS" panose="020B0603020202020204" pitchFamily="34" charset="0"/>
                        </a:rPr>
                        <a:t>Relationship should be considered on the date of loan </a:t>
                      </a:r>
                      <a:r>
                        <a:rPr lang="en-US" sz="1400" b="0" u="none" dirty="0">
                          <a:solidFill>
                            <a:srgbClr val="FF0000"/>
                          </a:solidFill>
                          <a:latin typeface="Trebuchet MS" panose="020B0603020202020204" pitchFamily="34" charset="0"/>
                        </a:rPr>
                        <a:t>and</a:t>
                      </a:r>
                      <a:r>
                        <a:rPr lang="en-US" sz="1400" b="0" u="none" dirty="0">
                          <a:solidFill>
                            <a:schemeClr val="bg1"/>
                          </a:solidFill>
                          <a:latin typeface="Trebuchet MS" panose="020B0603020202020204" pitchFamily="34" charset="0"/>
                        </a:rPr>
                        <a:t> amount should be outstanding at BS date</a:t>
                      </a:r>
                    </a:p>
                  </a:txBody>
                  <a:tcPr/>
                </a:tc>
                <a:extLst>
                  <a:ext uri="{0D108BD9-81ED-4DB2-BD59-A6C34878D82A}">
                    <a16:rowId xmlns:a16="http://schemas.microsoft.com/office/drawing/2014/main" val="2460724927"/>
                  </a:ext>
                </a:extLst>
              </a:tr>
            </a:tbl>
          </a:graphicData>
        </a:graphic>
      </p:graphicFrame>
      <p:pic>
        <p:nvPicPr>
          <p:cNvPr id="7" name="Picture 6">
            <a:extLst>
              <a:ext uri="{FF2B5EF4-FFF2-40B4-BE49-F238E27FC236}">
                <a16:creationId xmlns:a16="http://schemas.microsoft.com/office/drawing/2014/main" id="{9D87081D-B227-466D-B0C6-DC1CC27F8D76}"/>
              </a:ext>
            </a:extLst>
          </p:cNvPr>
          <p:cNvPicPr>
            <a:picLocks noChangeAspect="1"/>
          </p:cNvPicPr>
          <p:nvPr/>
        </p:nvPicPr>
        <p:blipFill>
          <a:blip r:embed="rId3"/>
          <a:stretch>
            <a:fillRect/>
          </a:stretch>
        </p:blipFill>
        <p:spPr>
          <a:xfrm>
            <a:off x="1534495" y="4995444"/>
            <a:ext cx="9178473" cy="1657350"/>
          </a:xfrm>
          <a:prstGeom prst="rect">
            <a:avLst/>
          </a:prstGeom>
        </p:spPr>
      </p:pic>
    </p:spTree>
    <p:extLst>
      <p:ext uri="{BB962C8B-B14F-4D97-AF65-F5344CB8AC3E}">
        <p14:creationId xmlns:p14="http://schemas.microsoft.com/office/powerpoint/2010/main" val="31364751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A6E59BBB-8BA7-4658-92D8-AED888F21CF3}"/>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1 Balance sheet)</a:t>
            </a:r>
          </a:p>
        </p:txBody>
      </p:sp>
      <p:graphicFrame>
        <p:nvGraphicFramePr>
          <p:cNvPr id="6" name="Table 3">
            <a:extLst>
              <a:ext uri="{FF2B5EF4-FFF2-40B4-BE49-F238E27FC236}">
                <a16:creationId xmlns:a16="http://schemas.microsoft.com/office/drawing/2014/main" id="{B8A61D97-762B-4E59-AE52-2B40D0F23DE3}"/>
              </a:ext>
            </a:extLst>
          </p:cNvPr>
          <p:cNvGraphicFramePr>
            <a:graphicFrameLocks noGrp="1"/>
          </p:cNvGraphicFramePr>
          <p:nvPr>
            <p:extLst>
              <p:ext uri="{D42A27DB-BD31-4B8C-83A1-F6EECF244321}">
                <p14:modId xmlns:p14="http://schemas.microsoft.com/office/powerpoint/2010/main" val="2696394030"/>
              </p:ext>
            </p:extLst>
          </p:nvPr>
        </p:nvGraphicFramePr>
        <p:xfrm>
          <a:off x="1489527" y="2414167"/>
          <a:ext cx="9238435" cy="4180840"/>
        </p:xfrm>
        <a:graphic>
          <a:graphicData uri="http://schemas.openxmlformats.org/drawingml/2006/table">
            <a:tbl>
              <a:tblPr firstRow="1" bandRow="1">
                <a:tableStyleId>{073A0DAA-6AF3-43AB-8588-CEC1D06C72B9}</a:tableStyleId>
              </a:tblPr>
              <a:tblGrid>
                <a:gridCol w="2031355">
                  <a:extLst>
                    <a:ext uri="{9D8B030D-6E8A-4147-A177-3AD203B41FA5}">
                      <a16:colId xmlns:a16="http://schemas.microsoft.com/office/drawing/2014/main" val="4078219399"/>
                    </a:ext>
                  </a:extLst>
                </a:gridCol>
                <a:gridCol w="4933570">
                  <a:extLst>
                    <a:ext uri="{9D8B030D-6E8A-4147-A177-3AD203B41FA5}">
                      <a16:colId xmlns:a16="http://schemas.microsoft.com/office/drawing/2014/main" val="1194799886"/>
                    </a:ext>
                  </a:extLst>
                </a:gridCol>
                <a:gridCol w="2273510">
                  <a:extLst>
                    <a:ext uri="{9D8B030D-6E8A-4147-A177-3AD203B41FA5}">
                      <a16:colId xmlns:a16="http://schemas.microsoft.com/office/drawing/2014/main" val="1853854260"/>
                    </a:ext>
                  </a:extLst>
                </a:gridCol>
              </a:tblGrid>
              <a:tr h="370840">
                <a:tc>
                  <a:txBody>
                    <a:bodyPr/>
                    <a:lstStyle/>
                    <a:p>
                      <a:pPr algn="just"/>
                      <a:r>
                        <a:rPr lang="en-IN" dirty="0">
                          <a:solidFill>
                            <a:schemeClr val="tx1"/>
                          </a:solidFill>
                          <a:latin typeface="Trebuchet MS" panose="020B0603020202020204" pitchFamily="34" charset="0"/>
                        </a:rPr>
                        <a:t>Particulars</a:t>
                      </a:r>
                    </a:p>
                  </a:txBody>
                  <a:tcPr/>
                </a:tc>
                <a:tc>
                  <a:txBody>
                    <a:bodyPr/>
                    <a:lstStyle/>
                    <a:p>
                      <a:pPr algn="just"/>
                      <a:r>
                        <a:rPr lang="en-IN" dirty="0">
                          <a:solidFill>
                            <a:schemeClr val="tx1"/>
                          </a:solidFill>
                          <a:latin typeface="Trebuchet MS" panose="020B0603020202020204" pitchFamily="34" charset="0"/>
                        </a:rPr>
                        <a:t>Amendments</a:t>
                      </a:r>
                    </a:p>
                  </a:txBody>
                  <a:tcPr/>
                </a:tc>
                <a:tc>
                  <a:txBody>
                    <a:bodyPr/>
                    <a:lstStyle/>
                    <a:p>
                      <a:pPr algn="just"/>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0">
                <a:tc>
                  <a:txBody>
                    <a:bodyPr/>
                    <a:lstStyle/>
                    <a:p>
                      <a:pPr algn="just"/>
                      <a:r>
                        <a:rPr lang="en-IN" sz="1400" kern="1200" dirty="0">
                          <a:solidFill>
                            <a:schemeClr val="dk1"/>
                          </a:solidFill>
                          <a:latin typeface="Trebuchet MS" panose="020B0603020202020204" pitchFamily="34" charset="0"/>
                          <a:ea typeface="+mn-ea"/>
                          <a:cs typeface="+mn-cs"/>
                        </a:rPr>
                        <a:t>Borrowings</a:t>
                      </a:r>
                    </a:p>
                  </a:txBody>
                  <a:tcPr/>
                </a:tc>
                <a:tc>
                  <a:txBody>
                    <a:bodyPr/>
                    <a:lstStyle/>
                    <a:p>
                      <a:pPr marL="0" indent="0" algn="just">
                        <a:buNone/>
                      </a:pPr>
                      <a:r>
                        <a:rPr lang="en-US" sz="1400" kern="1200" dirty="0">
                          <a:solidFill>
                            <a:schemeClr val="dk1"/>
                          </a:solidFill>
                          <a:latin typeface="Trebuchet MS" panose="020B0603020202020204" pitchFamily="34" charset="0"/>
                          <a:ea typeface="+mn-ea"/>
                          <a:cs typeface="+mn-cs"/>
                        </a:rPr>
                        <a:t>Where the company has not used the borrowings from banks and financial institutions for the specific purpose for which it was taken at the balance sheet date, the company shall disclose the details of where they have been used.</a:t>
                      </a:r>
                    </a:p>
                  </a:txBody>
                  <a:tcPr/>
                </a:tc>
                <a:tc>
                  <a:txBody>
                    <a:bodyPr/>
                    <a:lstStyle/>
                    <a:p>
                      <a:pPr algn="just"/>
                      <a:r>
                        <a:rPr lang="en-IN" sz="1400" kern="1200" dirty="0">
                          <a:solidFill>
                            <a:schemeClr val="dk1"/>
                          </a:solidFill>
                          <a:latin typeface="Trebuchet MS" panose="020B0603020202020204" pitchFamily="34" charset="0"/>
                          <a:ea typeface="+mn-ea"/>
                          <a:cs typeface="+mn-cs"/>
                        </a:rPr>
                        <a:t>Tracking of money trail will not be easy task</a:t>
                      </a:r>
                    </a:p>
                    <a:p>
                      <a:pPr algn="just"/>
                      <a:endParaRPr lang="en-IN" sz="1400" kern="1200" dirty="0">
                        <a:solidFill>
                          <a:schemeClr val="dk1"/>
                        </a:solidFill>
                        <a:latin typeface="Trebuchet MS" panose="020B0603020202020204" pitchFamily="34" charset="0"/>
                        <a:ea typeface="+mn-ea"/>
                        <a:cs typeface="+mn-cs"/>
                      </a:endParaRPr>
                    </a:p>
                    <a:p>
                      <a:pPr algn="just"/>
                      <a:r>
                        <a:rPr lang="en-IN" sz="1400" kern="1200" dirty="0">
                          <a:solidFill>
                            <a:schemeClr val="dk1"/>
                          </a:solidFill>
                          <a:latin typeface="Trebuchet MS" panose="020B0603020202020204" pitchFamily="34" charset="0"/>
                          <a:ea typeface="+mn-ea"/>
                          <a:cs typeface="+mn-cs"/>
                        </a:rPr>
                        <a:t>Onus on the Company to prove that it was utilized for the purpose of borrowing</a:t>
                      </a:r>
                    </a:p>
                  </a:txBody>
                  <a:tcPr/>
                </a:tc>
                <a:extLst>
                  <a:ext uri="{0D108BD9-81ED-4DB2-BD59-A6C34878D82A}">
                    <a16:rowId xmlns:a16="http://schemas.microsoft.com/office/drawing/2014/main" val="2460724927"/>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IN" sz="1400" kern="1200" dirty="0">
                          <a:solidFill>
                            <a:schemeClr val="dk1"/>
                          </a:solidFill>
                          <a:latin typeface="Trebuchet MS" panose="020B0603020202020204" pitchFamily="34" charset="0"/>
                          <a:ea typeface="+mn-ea"/>
                          <a:cs typeface="+mn-cs"/>
                        </a:rPr>
                        <a:t>Borrowings</a:t>
                      </a:r>
                    </a:p>
                  </a:txBody>
                  <a:tcPr/>
                </a:tc>
                <a:tc>
                  <a:txBody>
                    <a:bodyPr/>
                    <a:lstStyle/>
                    <a:p>
                      <a:pPr marL="0" indent="0" algn="just">
                        <a:buNone/>
                      </a:pPr>
                      <a:r>
                        <a:rPr lang="en-IN" sz="1400" kern="1200" dirty="0">
                          <a:solidFill>
                            <a:schemeClr val="dk1"/>
                          </a:solidFill>
                          <a:latin typeface="Trebuchet MS" panose="020B0603020202020204" pitchFamily="34" charset="0"/>
                          <a:ea typeface="+mn-ea"/>
                          <a:cs typeface="+mn-cs"/>
                        </a:rPr>
                        <a:t>Enhanced Disclosure for borrowings from banks or financial institutions on the basis of </a:t>
                      </a:r>
                      <a:r>
                        <a:rPr lang="en-IN" sz="1400" b="1" u="sng" kern="1200" dirty="0">
                          <a:solidFill>
                            <a:srgbClr val="FF0000"/>
                          </a:solidFill>
                          <a:latin typeface="Trebuchet MS" panose="020B0603020202020204" pitchFamily="34" charset="0"/>
                          <a:ea typeface="+mn-ea"/>
                          <a:cs typeface="+mn-cs"/>
                        </a:rPr>
                        <a:t>security of current assets</a:t>
                      </a:r>
                      <a:r>
                        <a:rPr lang="en-IN" sz="1400" kern="1200" dirty="0">
                          <a:solidFill>
                            <a:schemeClr val="dk1"/>
                          </a:solidFill>
                          <a:latin typeface="Trebuchet MS" panose="020B0603020202020204" pitchFamily="34" charset="0"/>
                          <a:ea typeface="+mn-ea"/>
                          <a:cs typeface="+mn-cs"/>
                        </a:rPr>
                        <a:t>:</a:t>
                      </a:r>
                    </a:p>
                    <a:p>
                      <a:pPr marL="263913" marR="4483" indent="-253266" algn="just" defTabSz="806867">
                        <a:spcBef>
                          <a:spcPts val="339"/>
                        </a:spcBef>
                        <a:buFont typeface="Arial MT"/>
                        <a:buChar char="•"/>
                        <a:tabLst>
                          <a:tab pos="263913" algn="l"/>
                          <a:tab pos="264473" algn="l"/>
                        </a:tabLst>
                      </a:pPr>
                      <a:r>
                        <a:rPr lang="en-US" sz="1400" kern="1200" dirty="0">
                          <a:solidFill>
                            <a:schemeClr val="dk1"/>
                          </a:solidFill>
                          <a:latin typeface="Trebuchet MS" panose="020B0603020202020204" pitchFamily="34" charset="0"/>
                          <a:ea typeface="+mn-ea"/>
                          <a:cs typeface="+mn-cs"/>
                        </a:rPr>
                        <a:t>Whether quarterly returns or statements of current assets </a:t>
                      </a:r>
                      <a:r>
                        <a:rPr lang="en-US" sz="1400" kern="1200" dirty="0">
                          <a:solidFill>
                            <a:srgbClr val="FF0000"/>
                          </a:solidFill>
                          <a:latin typeface="Trebuchet MS" panose="020B0603020202020204" pitchFamily="34" charset="0"/>
                          <a:ea typeface="+mn-ea"/>
                          <a:cs typeface="+mn-cs"/>
                        </a:rPr>
                        <a:t>filed by the Company with  banks or financial institutions </a:t>
                      </a:r>
                      <a:r>
                        <a:rPr lang="en-US" sz="1400" b="1" kern="1200" dirty="0">
                          <a:solidFill>
                            <a:srgbClr val="FF0000"/>
                          </a:solidFill>
                          <a:latin typeface="Trebuchet MS" panose="020B0603020202020204" pitchFamily="34" charset="0"/>
                          <a:ea typeface="+mn-ea"/>
                          <a:cs typeface="+mn-cs"/>
                        </a:rPr>
                        <a:t>are in agreement </a:t>
                      </a:r>
                      <a:r>
                        <a:rPr lang="en-US" sz="1400" kern="1200" dirty="0">
                          <a:solidFill>
                            <a:srgbClr val="FF0000"/>
                          </a:solidFill>
                          <a:latin typeface="Trebuchet MS" panose="020B0603020202020204" pitchFamily="34" charset="0"/>
                          <a:ea typeface="+mn-ea"/>
                          <a:cs typeface="+mn-cs"/>
                        </a:rPr>
                        <a:t>with the books of accounts.</a:t>
                      </a:r>
                    </a:p>
                    <a:p>
                      <a:pPr marL="263913" marR="5603" indent="-253266" algn="just" defTabSz="806867">
                        <a:spcBef>
                          <a:spcPts val="335"/>
                        </a:spcBef>
                        <a:buFont typeface="Arial MT"/>
                        <a:buChar char="•"/>
                        <a:tabLst>
                          <a:tab pos="263913" algn="l"/>
                          <a:tab pos="264473" algn="l"/>
                        </a:tabLst>
                      </a:pPr>
                      <a:r>
                        <a:rPr lang="en-US" sz="1400" kern="1200" dirty="0">
                          <a:solidFill>
                            <a:schemeClr val="dk1"/>
                          </a:solidFill>
                          <a:latin typeface="Trebuchet MS" panose="020B0603020202020204" pitchFamily="34" charset="0"/>
                          <a:ea typeface="+mn-ea"/>
                          <a:cs typeface="+mn-cs"/>
                        </a:rPr>
                        <a:t>if not, </a:t>
                      </a:r>
                      <a:r>
                        <a:rPr lang="en-US" sz="1400" kern="1200" dirty="0">
                          <a:solidFill>
                            <a:srgbClr val="FF0000"/>
                          </a:solidFill>
                          <a:latin typeface="Trebuchet MS" panose="020B0603020202020204" pitchFamily="34" charset="0"/>
                          <a:ea typeface="+mn-ea"/>
                          <a:cs typeface="+mn-cs"/>
                        </a:rPr>
                        <a:t>summary of reconciliation and reasons of material discrepancies,</a:t>
                      </a:r>
                      <a:r>
                        <a:rPr lang="en-US" sz="1400" kern="1200" dirty="0">
                          <a:solidFill>
                            <a:schemeClr val="dk1"/>
                          </a:solidFill>
                          <a:latin typeface="Trebuchet MS" panose="020B0603020202020204" pitchFamily="34" charset="0"/>
                          <a:ea typeface="+mn-ea"/>
                          <a:cs typeface="+mn-cs"/>
                        </a:rPr>
                        <a:t> if any to be  adequately disclosed.</a:t>
                      </a:r>
                    </a:p>
                  </a:txBody>
                  <a:tcPr/>
                </a:tc>
                <a:tc>
                  <a:txBody>
                    <a:bodyPr/>
                    <a:lstStyle/>
                    <a:p>
                      <a:pPr algn="just"/>
                      <a:r>
                        <a:rPr lang="en-IN" sz="1400" kern="1200" dirty="0">
                          <a:solidFill>
                            <a:schemeClr val="dk1"/>
                          </a:solidFill>
                          <a:latin typeface="Trebuchet MS" panose="020B0603020202020204" pitchFamily="34" charset="0"/>
                          <a:ea typeface="+mn-ea"/>
                          <a:cs typeface="+mn-cs"/>
                        </a:rPr>
                        <a:t>Company has to make available all the details and tally it with books of account</a:t>
                      </a:r>
                    </a:p>
                    <a:p>
                      <a:pPr algn="just"/>
                      <a:endParaRPr lang="en-IN" sz="1400" kern="1200" dirty="0">
                        <a:solidFill>
                          <a:schemeClr val="dk1"/>
                        </a:solidFill>
                        <a:latin typeface="Trebuchet MS" panose="020B0603020202020204" pitchFamily="34" charset="0"/>
                        <a:ea typeface="+mn-ea"/>
                        <a:cs typeface="+mn-cs"/>
                      </a:endParaRPr>
                    </a:p>
                    <a:p>
                      <a:pPr algn="just"/>
                      <a:r>
                        <a:rPr lang="en-IN" sz="1400" kern="1200" dirty="0">
                          <a:solidFill>
                            <a:schemeClr val="dk1"/>
                          </a:solidFill>
                          <a:latin typeface="Trebuchet MS" panose="020B0603020202020204" pitchFamily="34" charset="0"/>
                          <a:ea typeface="+mn-ea"/>
                          <a:cs typeface="+mn-cs"/>
                        </a:rPr>
                        <a:t>Preparation of reconciliation and reasoning out discrepancies will require diligence</a:t>
                      </a:r>
                    </a:p>
                  </a:txBody>
                  <a:tcPr/>
                </a:tc>
                <a:extLst>
                  <a:ext uri="{0D108BD9-81ED-4DB2-BD59-A6C34878D82A}">
                    <a16:rowId xmlns:a16="http://schemas.microsoft.com/office/drawing/2014/main" val="429010379"/>
                  </a:ext>
                </a:extLst>
              </a:tr>
            </a:tbl>
          </a:graphicData>
        </a:graphic>
      </p:graphicFrame>
    </p:spTree>
    <p:extLst>
      <p:ext uri="{BB962C8B-B14F-4D97-AF65-F5344CB8AC3E}">
        <p14:creationId xmlns:p14="http://schemas.microsoft.com/office/powerpoint/2010/main" val="16486353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209D8B81-5F91-4965-953D-DD0A5E46846A}"/>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1 Balance sheet)</a:t>
            </a:r>
          </a:p>
        </p:txBody>
      </p:sp>
      <p:graphicFrame>
        <p:nvGraphicFramePr>
          <p:cNvPr id="6" name="Table 3">
            <a:extLst>
              <a:ext uri="{FF2B5EF4-FFF2-40B4-BE49-F238E27FC236}">
                <a16:creationId xmlns:a16="http://schemas.microsoft.com/office/drawing/2014/main" id="{0088CAF2-4DC9-4B40-BF6F-6C3F7F0C70B2}"/>
              </a:ext>
            </a:extLst>
          </p:cNvPr>
          <p:cNvGraphicFramePr>
            <a:graphicFrameLocks noGrp="1"/>
          </p:cNvGraphicFramePr>
          <p:nvPr>
            <p:extLst>
              <p:ext uri="{D42A27DB-BD31-4B8C-83A1-F6EECF244321}">
                <p14:modId xmlns:p14="http://schemas.microsoft.com/office/powerpoint/2010/main" val="310564932"/>
              </p:ext>
            </p:extLst>
          </p:nvPr>
        </p:nvGraphicFramePr>
        <p:xfrm>
          <a:off x="1489527" y="2414167"/>
          <a:ext cx="9238435" cy="4394200"/>
        </p:xfrm>
        <a:graphic>
          <a:graphicData uri="http://schemas.openxmlformats.org/drawingml/2006/table">
            <a:tbl>
              <a:tblPr firstRow="1" bandRow="1">
                <a:tableStyleId>{073A0DAA-6AF3-43AB-8588-CEC1D06C72B9}</a:tableStyleId>
              </a:tblPr>
              <a:tblGrid>
                <a:gridCol w="2031355">
                  <a:extLst>
                    <a:ext uri="{9D8B030D-6E8A-4147-A177-3AD203B41FA5}">
                      <a16:colId xmlns:a16="http://schemas.microsoft.com/office/drawing/2014/main" val="4078219399"/>
                    </a:ext>
                  </a:extLst>
                </a:gridCol>
                <a:gridCol w="4933570">
                  <a:extLst>
                    <a:ext uri="{9D8B030D-6E8A-4147-A177-3AD203B41FA5}">
                      <a16:colId xmlns:a16="http://schemas.microsoft.com/office/drawing/2014/main" val="1194799886"/>
                    </a:ext>
                  </a:extLst>
                </a:gridCol>
                <a:gridCol w="2273510">
                  <a:extLst>
                    <a:ext uri="{9D8B030D-6E8A-4147-A177-3AD203B41FA5}">
                      <a16:colId xmlns:a16="http://schemas.microsoft.com/office/drawing/2014/main" val="1853854260"/>
                    </a:ext>
                  </a:extLst>
                </a:gridCol>
              </a:tblGrid>
              <a:tr h="370840">
                <a:tc>
                  <a:txBody>
                    <a:bodyPr/>
                    <a:lstStyle/>
                    <a:p>
                      <a:pPr algn="just"/>
                      <a:r>
                        <a:rPr lang="en-IN" dirty="0">
                          <a:solidFill>
                            <a:schemeClr val="tx1"/>
                          </a:solidFill>
                          <a:latin typeface="Trebuchet MS" panose="020B0603020202020204" pitchFamily="34" charset="0"/>
                        </a:rPr>
                        <a:t>Particulars</a:t>
                      </a:r>
                    </a:p>
                  </a:txBody>
                  <a:tcPr/>
                </a:tc>
                <a:tc>
                  <a:txBody>
                    <a:bodyPr/>
                    <a:lstStyle/>
                    <a:p>
                      <a:pPr algn="just"/>
                      <a:r>
                        <a:rPr lang="en-IN" dirty="0">
                          <a:solidFill>
                            <a:schemeClr val="tx1"/>
                          </a:solidFill>
                          <a:latin typeface="Trebuchet MS" panose="020B0603020202020204" pitchFamily="34" charset="0"/>
                        </a:rPr>
                        <a:t>Amendments</a:t>
                      </a:r>
                    </a:p>
                  </a:txBody>
                  <a:tcPr/>
                </a:tc>
                <a:tc>
                  <a:txBody>
                    <a:bodyPr/>
                    <a:lstStyle/>
                    <a:p>
                      <a:pPr algn="just"/>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0">
                <a:tc>
                  <a:txBody>
                    <a:bodyPr/>
                    <a:lstStyle/>
                    <a:p>
                      <a:pPr algn="just"/>
                      <a:r>
                        <a:rPr lang="en-IN" sz="1400" kern="1200" dirty="0">
                          <a:solidFill>
                            <a:schemeClr val="dk1"/>
                          </a:solidFill>
                          <a:latin typeface="Trebuchet MS" panose="020B0603020202020204" pitchFamily="34" charset="0"/>
                          <a:ea typeface="+mn-ea"/>
                          <a:cs typeface="+mn-cs"/>
                        </a:rPr>
                        <a:t>Borrowing</a:t>
                      </a:r>
                    </a:p>
                  </a:txBody>
                  <a:tcPr/>
                </a:tc>
                <a:tc>
                  <a:txBody>
                    <a:bodyPr/>
                    <a:lstStyle/>
                    <a:p>
                      <a:pPr marL="12700" marR="5080" indent="0" algn="just">
                        <a:lnSpc>
                          <a:spcPct val="100000"/>
                        </a:lnSpc>
                        <a:spcBef>
                          <a:spcPts val="1040"/>
                        </a:spcBef>
                        <a:buFont typeface="Arial" panose="020B0604020202020204" pitchFamily="34" charset="0"/>
                        <a:buNone/>
                      </a:pPr>
                      <a:r>
                        <a:rPr lang="en-US" sz="1400" kern="1200" dirty="0">
                          <a:solidFill>
                            <a:schemeClr val="bg1"/>
                          </a:solidFill>
                          <a:latin typeface="Trebuchet MS" panose="020B0603020202020204" pitchFamily="34" charset="0"/>
                          <a:ea typeface="+mn-ea"/>
                          <a:cs typeface="Trebuchet MS"/>
                        </a:rPr>
                        <a:t>Where a Company is a declared </a:t>
                      </a:r>
                      <a:r>
                        <a:rPr lang="en-US" sz="1400" kern="1200" dirty="0" err="1">
                          <a:solidFill>
                            <a:schemeClr val="bg1"/>
                          </a:solidFill>
                          <a:latin typeface="Trebuchet MS" panose="020B0603020202020204" pitchFamily="34" charset="0"/>
                          <a:ea typeface="+mn-ea"/>
                          <a:cs typeface="Trebuchet MS"/>
                        </a:rPr>
                        <a:t>wilful</a:t>
                      </a:r>
                      <a:r>
                        <a:rPr lang="en-US" sz="1400" kern="1200" dirty="0">
                          <a:solidFill>
                            <a:schemeClr val="bg1"/>
                          </a:solidFill>
                          <a:latin typeface="Trebuchet MS" panose="020B0603020202020204" pitchFamily="34" charset="0"/>
                          <a:ea typeface="+mn-ea"/>
                          <a:cs typeface="Trebuchet MS"/>
                        </a:rPr>
                        <a:t> defaulter by any bank or financial Institution or other lender –</a:t>
                      </a:r>
                    </a:p>
                    <a:p>
                      <a:pPr marL="12700" marR="5080" indent="0" algn="just">
                        <a:lnSpc>
                          <a:spcPct val="100000"/>
                        </a:lnSpc>
                        <a:spcBef>
                          <a:spcPts val="385"/>
                        </a:spcBef>
                        <a:buFont typeface="Arial" panose="020B0604020202020204" pitchFamily="34" charset="0"/>
                        <a:buNone/>
                      </a:pPr>
                      <a:r>
                        <a:rPr lang="en-US" sz="1400" kern="1200" dirty="0">
                          <a:solidFill>
                            <a:schemeClr val="bg1"/>
                          </a:solidFill>
                          <a:latin typeface="Trebuchet MS" panose="020B0603020202020204" pitchFamily="34" charset="0"/>
                          <a:ea typeface="+mn-ea"/>
                          <a:cs typeface="Trebuchet MS"/>
                        </a:rPr>
                        <a:t>(a) </a:t>
                      </a:r>
                      <a:r>
                        <a:rPr lang="en-US" sz="1400" kern="1200" dirty="0">
                          <a:solidFill>
                            <a:srgbClr val="FF0000"/>
                          </a:solidFill>
                          <a:latin typeface="Trebuchet MS" panose="020B0603020202020204" pitchFamily="34" charset="0"/>
                          <a:ea typeface="+mn-ea"/>
                          <a:cs typeface="Trebuchet MS"/>
                        </a:rPr>
                        <a:t>Date of declaration </a:t>
                      </a:r>
                      <a:r>
                        <a:rPr lang="en-US" sz="1400" kern="1200" dirty="0">
                          <a:solidFill>
                            <a:schemeClr val="bg1"/>
                          </a:solidFill>
                          <a:latin typeface="Trebuchet MS" panose="020B0603020202020204" pitchFamily="34" charset="0"/>
                          <a:ea typeface="+mn-ea"/>
                          <a:cs typeface="Trebuchet MS"/>
                        </a:rPr>
                        <a:t>as </a:t>
                      </a:r>
                      <a:r>
                        <a:rPr lang="en-US" sz="1400" kern="1200" dirty="0" err="1">
                          <a:solidFill>
                            <a:schemeClr val="bg1"/>
                          </a:solidFill>
                          <a:latin typeface="Trebuchet MS" panose="020B0603020202020204" pitchFamily="34" charset="0"/>
                          <a:ea typeface="+mn-ea"/>
                          <a:cs typeface="Trebuchet MS"/>
                        </a:rPr>
                        <a:t>wilful</a:t>
                      </a:r>
                      <a:r>
                        <a:rPr lang="en-US" sz="1400" kern="1200" dirty="0">
                          <a:solidFill>
                            <a:schemeClr val="bg1"/>
                          </a:solidFill>
                          <a:latin typeface="Trebuchet MS" panose="020B0603020202020204" pitchFamily="34" charset="0"/>
                          <a:ea typeface="+mn-ea"/>
                          <a:cs typeface="Trebuchet MS"/>
                        </a:rPr>
                        <a:t> defaulter,</a:t>
                      </a:r>
                    </a:p>
                    <a:p>
                      <a:pPr marL="12700" marR="5080" indent="0" algn="just">
                        <a:lnSpc>
                          <a:spcPct val="100000"/>
                        </a:lnSpc>
                        <a:spcBef>
                          <a:spcPts val="385"/>
                        </a:spcBef>
                        <a:buFont typeface="Arial" panose="020B0604020202020204" pitchFamily="34" charset="0"/>
                        <a:buNone/>
                      </a:pPr>
                      <a:r>
                        <a:rPr lang="en-US" sz="1400" kern="1200" dirty="0">
                          <a:solidFill>
                            <a:schemeClr val="bg1"/>
                          </a:solidFill>
                          <a:latin typeface="Trebuchet MS" panose="020B0603020202020204" pitchFamily="34" charset="0"/>
                          <a:ea typeface="+mn-ea"/>
                          <a:cs typeface="Trebuchet MS"/>
                        </a:rPr>
                        <a:t>(b) Details of defaults </a:t>
                      </a:r>
                      <a:r>
                        <a:rPr lang="en-US" sz="1400" kern="1200" dirty="0">
                          <a:solidFill>
                            <a:srgbClr val="FF0000"/>
                          </a:solidFill>
                          <a:latin typeface="Trebuchet MS" panose="020B0603020202020204" pitchFamily="34" charset="0"/>
                          <a:ea typeface="+mn-ea"/>
                          <a:cs typeface="Trebuchet MS"/>
                        </a:rPr>
                        <a:t>(amount and nature of  defaults)</a:t>
                      </a:r>
                    </a:p>
                    <a:p>
                      <a:pPr marL="12700" marR="5080" lvl="0" indent="0" algn="just" defTabSz="914400" eaLnBrk="1" fontAlgn="auto" latinLnBrk="0" hangingPunct="1">
                        <a:lnSpc>
                          <a:spcPct val="100000"/>
                        </a:lnSpc>
                        <a:spcBef>
                          <a:spcPts val="385"/>
                        </a:spcBef>
                        <a:spcAft>
                          <a:spcPts val="0"/>
                        </a:spcAft>
                        <a:buClrTx/>
                        <a:buSzTx/>
                        <a:buFont typeface="Arial" panose="020B0604020202020204" pitchFamily="34" charset="0"/>
                        <a:buNone/>
                        <a:tabLst/>
                        <a:defRPr/>
                      </a:pPr>
                      <a:r>
                        <a:rPr lang="en-US" sz="1400" kern="1200" dirty="0">
                          <a:solidFill>
                            <a:schemeClr val="bg1"/>
                          </a:solidFill>
                          <a:latin typeface="Trebuchet MS" panose="020B0603020202020204" pitchFamily="34" charset="0"/>
                          <a:ea typeface="+mn-ea"/>
                          <a:cs typeface="Trebuchet MS"/>
                        </a:rPr>
                        <a:t>[“</a:t>
                      </a:r>
                      <a:r>
                        <a:rPr lang="en-US" sz="1400" kern="1200" dirty="0" err="1">
                          <a:solidFill>
                            <a:schemeClr val="bg1"/>
                          </a:solidFill>
                          <a:latin typeface="Trebuchet MS" panose="020B0603020202020204" pitchFamily="34" charset="0"/>
                          <a:ea typeface="+mn-ea"/>
                          <a:cs typeface="Trebuchet MS"/>
                        </a:rPr>
                        <a:t>wilful</a:t>
                      </a:r>
                      <a:r>
                        <a:rPr lang="en-US" sz="1400" kern="1200" dirty="0">
                          <a:solidFill>
                            <a:schemeClr val="bg1"/>
                          </a:solidFill>
                          <a:latin typeface="Trebuchet MS" panose="020B0603020202020204" pitchFamily="34" charset="0"/>
                          <a:ea typeface="+mn-ea"/>
                          <a:cs typeface="Trebuchet MS"/>
                        </a:rPr>
                        <a:t> defaulter” here means a person or an issuer who or which is categorized as  a </a:t>
                      </a:r>
                      <a:r>
                        <a:rPr lang="en-US" sz="1400" kern="1200" dirty="0" err="1">
                          <a:solidFill>
                            <a:schemeClr val="bg1"/>
                          </a:solidFill>
                          <a:latin typeface="Trebuchet MS" panose="020B0603020202020204" pitchFamily="34" charset="0"/>
                          <a:ea typeface="+mn-ea"/>
                          <a:cs typeface="Trebuchet MS"/>
                        </a:rPr>
                        <a:t>wilful</a:t>
                      </a:r>
                      <a:r>
                        <a:rPr lang="en-US" sz="1400" kern="1200" dirty="0">
                          <a:solidFill>
                            <a:schemeClr val="bg1"/>
                          </a:solidFill>
                          <a:latin typeface="Trebuchet MS" panose="020B0603020202020204" pitchFamily="34" charset="0"/>
                          <a:ea typeface="+mn-ea"/>
                          <a:cs typeface="Trebuchet MS"/>
                        </a:rPr>
                        <a:t> defaulter by any bank or financial institution (as defined under the Companies Act) or  consortium thereof, in accordance with the guidelines on </a:t>
                      </a:r>
                      <a:r>
                        <a:rPr lang="en-US" sz="1400" kern="1200" dirty="0" err="1">
                          <a:solidFill>
                            <a:schemeClr val="bg1"/>
                          </a:solidFill>
                          <a:latin typeface="Trebuchet MS" panose="020B0603020202020204" pitchFamily="34" charset="0"/>
                          <a:ea typeface="+mn-ea"/>
                          <a:cs typeface="Trebuchet MS"/>
                        </a:rPr>
                        <a:t>wilful</a:t>
                      </a:r>
                      <a:r>
                        <a:rPr lang="en-US" sz="1400" kern="1200" dirty="0">
                          <a:solidFill>
                            <a:schemeClr val="bg1"/>
                          </a:solidFill>
                          <a:latin typeface="Trebuchet MS" panose="020B0603020202020204" pitchFamily="34" charset="0"/>
                          <a:ea typeface="+mn-ea"/>
                          <a:cs typeface="Trebuchet MS"/>
                        </a:rPr>
                        <a:t> defaulters issued by the  Reserve Bank of India.]</a:t>
                      </a:r>
                    </a:p>
                  </a:txBody>
                  <a:tcPr/>
                </a:tc>
                <a:tc>
                  <a:txBody>
                    <a:bodyPr/>
                    <a:lstStyle/>
                    <a:p>
                      <a:pPr algn="just"/>
                      <a:r>
                        <a:rPr lang="en-IN" sz="1400" kern="1200" dirty="0">
                          <a:solidFill>
                            <a:schemeClr val="dk1"/>
                          </a:solidFill>
                          <a:latin typeface="Trebuchet MS" panose="020B0603020202020204" pitchFamily="34" charset="0"/>
                          <a:ea typeface="+mn-ea"/>
                          <a:cs typeface="+mn-cs"/>
                        </a:rPr>
                        <a:t>- Wilful Defaulter </a:t>
                      </a:r>
                      <a:r>
                        <a:rPr lang="en-IN" sz="1400" kern="1200" dirty="0" err="1">
                          <a:solidFill>
                            <a:schemeClr val="dk1"/>
                          </a:solidFill>
                          <a:latin typeface="Trebuchet MS" panose="020B0603020202020204" pitchFamily="34" charset="0"/>
                          <a:ea typeface="+mn-ea"/>
                          <a:cs typeface="+mn-cs"/>
                        </a:rPr>
                        <a:t>upto</a:t>
                      </a:r>
                      <a:r>
                        <a:rPr lang="en-IN" sz="1400" kern="1200" dirty="0">
                          <a:solidFill>
                            <a:schemeClr val="dk1"/>
                          </a:solidFill>
                          <a:latin typeface="Trebuchet MS" panose="020B0603020202020204" pitchFamily="34" charset="0"/>
                          <a:ea typeface="+mn-ea"/>
                          <a:cs typeface="+mn-cs"/>
                        </a:rPr>
                        <a:t> the date of approval of FS shall be considered and not only as at balance sheet date</a:t>
                      </a:r>
                    </a:p>
                    <a:p>
                      <a:pPr algn="just"/>
                      <a:r>
                        <a:rPr lang="en-IN" sz="1400" kern="1200" dirty="0">
                          <a:solidFill>
                            <a:schemeClr val="dk1"/>
                          </a:solidFill>
                          <a:latin typeface="Trebuchet MS" panose="020B0603020202020204" pitchFamily="34" charset="0"/>
                          <a:ea typeface="+mn-ea"/>
                          <a:cs typeface="+mn-cs"/>
                        </a:rPr>
                        <a:t>- Auditor can ask in loan balance confirmation that company is declared as a wilful defaulter or not</a:t>
                      </a:r>
                    </a:p>
                    <a:p>
                      <a:pPr algn="just"/>
                      <a:r>
                        <a:rPr lang="en-IN" sz="1400" kern="1200" dirty="0">
                          <a:solidFill>
                            <a:schemeClr val="dk1"/>
                          </a:solidFill>
                          <a:latin typeface="Trebuchet MS" panose="020B0603020202020204" pitchFamily="34" charset="0"/>
                          <a:ea typeface="+mn-ea"/>
                          <a:cs typeface="+mn-cs"/>
                        </a:rPr>
                        <a:t>- Inquires with management (any notice)</a:t>
                      </a:r>
                    </a:p>
                  </a:txBody>
                  <a:tcPr/>
                </a:tc>
                <a:extLst>
                  <a:ext uri="{0D108BD9-81ED-4DB2-BD59-A6C34878D82A}">
                    <a16:rowId xmlns:a16="http://schemas.microsoft.com/office/drawing/2014/main" val="2460724927"/>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IN" sz="1400" kern="1200" dirty="0">
                          <a:solidFill>
                            <a:schemeClr val="dk1"/>
                          </a:solidFill>
                          <a:latin typeface="Trebuchet MS" panose="020B0603020202020204" pitchFamily="34" charset="0"/>
                          <a:ea typeface="+mn-ea"/>
                          <a:cs typeface="+mn-cs"/>
                        </a:rPr>
                        <a:t>Borrowing</a:t>
                      </a:r>
                    </a:p>
                  </a:txBody>
                  <a:tcPr/>
                </a:tc>
                <a:tc>
                  <a:txBody>
                    <a:bodyPr/>
                    <a:lstStyle/>
                    <a:p>
                      <a:pPr marL="0" indent="0" algn="just">
                        <a:buNone/>
                      </a:pPr>
                      <a:r>
                        <a:rPr lang="en-US" sz="1400" kern="1200" dirty="0">
                          <a:solidFill>
                            <a:schemeClr val="bg1"/>
                          </a:solidFill>
                          <a:latin typeface="Trebuchet MS" panose="020B0603020202020204" pitchFamily="34" charset="0"/>
                          <a:ea typeface="+mn-ea"/>
                        </a:rPr>
                        <a:t>Where any charges or satisfaction yet to be registered with Registrar of Companies  beyond the statutory period, details and reasons thereof shall be disclosed.</a:t>
                      </a:r>
                      <a:endParaRPr lang="en-US" sz="1400" kern="1200" dirty="0">
                        <a:solidFill>
                          <a:schemeClr val="bg1"/>
                        </a:solidFill>
                        <a:latin typeface="Trebuchet MS" panose="020B0603020202020204" pitchFamily="34" charset="0"/>
                        <a:ea typeface="+mn-ea"/>
                        <a:cs typeface="+mn-cs"/>
                      </a:endParaRPr>
                    </a:p>
                  </a:txBody>
                  <a:tcPr/>
                </a:tc>
                <a:tc>
                  <a:txBody>
                    <a:bodyPr/>
                    <a:lstStyle/>
                    <a:p>
                      <a:pPr algn="just"/>
                      <a:r>
                        <a:rPr lang="en-IN" sz="1400" kern="1200" dirty="0">
                          <a:solidFill>
                            <a:schemeClr val="dk1"/>
                          </a:solidFill>
                          <a:latin typeface="Trebuchet MS" panose="020B0603020202020204" pitchFamily="34" charset="0"/>
                          <a:ea typeface="+mn-ea"/>
                          <a:cs typeface="+mn-cs"/>
                        </a:rPr>
                        <a:t>Completeness – Check CHG 1 and CHG 4 submitted by the Companies to ROC</a:t>
                      </a:r>
                    </a:p>
                    <a:p>
                      <a:pPr algn="just"/>
                      <a:endParaRPr lang="en-IN" sz="1400" kern="1200" dirty="0">
                        <a:solidFill>
                          <a:schemeClr val="dk1"/>
                        </a:solidFill>
                        <a:latin typeface="Trebuchet MS" panose="020B0603020202020204" pitchFamily="34" charset="0"/>
                        <a:ea typeface="+mn-ea"/>
                        <a:cs typeface="+mn-cs"/>
                      </a:endParaRPr>
                    </a:p>
                    <a:p>
                      <a:pPr algn="just"/>
                      <a:r>
                        <a:rPr lang="en-IN" sz="1400" kern="1200" dirty="0">
                          <a:solidFill>
                            <a:schemeClr val="dk1"/>
                          </a:solidFill>
                          <a:latin typeface="Trebuchet MS" panose="020B0603020202020204" pitchFamily="34" charset="0"/>
                          <a:ea typeface="+mn-ea"/>
                          <a:cs typeface="+mn-cs"/>
                        </a:rPr>
                        <a:t>No Need to disclose in CFS</a:t>
                      </a:r>
                    </a:p>
                  </a:txBody>
                  <a:tcPr/>
                </a:tc>
                <a:extLst>
                  <a:ext uri="{0D108BD9-81ED-4DB2-BD59-A6C34878D82A}">
                    <a16:rowId xmlns:a16="http://schemas.microsoft.com/office/drawing/2014/main" val="429010379"/>
                  </a:ext>
                </a:extLst>
              </a:tr>
            </a:tbl>
          </a:graphicData>
        </a:graphic>
      </p:graphicFrame>
    </p:spTree>
    <p:extLst>
      <p:ext uri="{BB962C8B-B14F-4D97-AF65-F5344CB8AC3E}">
        <p14:creationId xmlns:p14="http://schemas.microsoft.com/office/powerpoint/2010/main" val="1916528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C0B513CB-8078-4A25-9C5F-516B85488C87}"/>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1 Balance sheet)</a:t>
            </a:r>
          </a:p>
        </p:txBody>
      </p:sp>
      <p:graphicFrame>
        <p:nvGraphicFramePr>
          <p:cNvPr id="6" name="Table 3">
            <a:extLst>
              <a:ext uri="{FF2B5EF4-FFF2-40B4-BE49-F238E27FC236}">
                <a16:creationId xmlns:a16="http://schemas.microsoft.com/office/drawing/2014/main" id="{32CFDA79-6A57-4C13-83DD-E87A59E753AF}"/>
              </a:ext>
            </a:extLst>
          </p:cNvPr>
          <p:cNvGraphicFramePr>
            <a:graphicFrameLocks noGrp="1"/>
          </p:cNvGraphicFramePr>
          <p:nvPr>
            <p:extLst>
              <p:ext uri="{D42A27DB-BD31-4B8C-83A1-F6EECF244321}">
                <p14:modId xmlns:p14="http://schemas.microsoft.com/office/powerpoint/2010/main" val="2004471309"/>
              </p:ext>
            </p:extLst>
          </p:nvPr>
        </p:nvGraphicFramePr>
        <p:xfrm>
          <a:off x="1489527" y="2414167"/>
          <a:ext cx="9178475" cy="3772662"/>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036695">
                  <a:extLst>
                    <a:ext uri="{9D8B030D-6E8A-4147-A177-3AD203B41FA5}">
                      <a16:colId xmlns:a16="http://schemas.microsoft.com/office/drawing/2014/main" val="1194799886"/>
                    </a:ext>
                  </a:extLst>
                </a:gridCol>
                <a:gridCol w="2123609">
                  <a:extLst>
                    <a:ext uri="{9D8B030D-6E8A-4147-A177-3AD203B41FA5}">
                      <a16:colId xmlns:a16="http://schemas.microsoft.com/office/drawing/2014/main" val="1853854260"/>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u="none" dirty="0">
                          <a:solidFill>
                            <a:schemeClr val="bg1"/>
                          </a:solidFill>
                          <a:latin typeface="Trebuchet MS" panose="020B0603020202020204" pitchFamily="34" charset="0"/>
                          <a:cs typeface="Trebuchet MS"/>
                        </a:rPr>
                        <a:t>Disclosure of Ratios in the financial statements</a:t>
                      </a:r>
                    </a:p>
                  </a:txBody>
                  <a:tcPr/>
                </a:tc>
                <a:tc>
                  <a:txBody>
                    <a:bodyPr/>
                    <a:lstStyle/>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0" dirty="0">
                          <a:solidFill>
                            <a:srgbClr val="000000"/>
                          </a:solidFill>
                          <a:latin typeface="Trebuchet MS" panose="020B0603020202020204" pitchFamily="34" charset="0"/>
                        </a:rPr>
                        <a:t>Ratios to be incorporated in the financial statements </a:t>
                      </a:r>
                      <a:r>
                        <a:rPr lang="en-US" sz="1400" b="0" spc="-4" dirty="0">
                          <a:solidFill>
                            <a:srgbClr val="000000"/>
                          </a:solidFill>
                          <a:latin typeface="Trebuchet MS" panose="020B0603020202020204" pitchFamily="34" charset="0"/>
                        </a:rPr>
                        <a:t>with the explanation </a:t>
                      </a:r>
                      <a:r>
                        <a:rPr lang="en-US" sz="1400" b="0" spc="-9" dirty="0">
                          <a:solidFill>
                            <a:srgbClr val="000000"/>
                          </a:solidFill>
                          <a:latin typeface="Trebuchet MS" panose="020B0603020202020204" pitchFamily="34" charset="0"/>
                        </a:rPr>
                        <a:t>for </a:t>
                      </a:r>
                      <a:r>
                        <a:rPr lang="en-US" sz="1400" b="0" dirty="0">
                          <a:solidFill>
                            <a:srgbClr val="000000"/>
                          </a:solidFill>
                          <a:latin typeface="Trebuchet MS" panose="020B0603020202020204" pitchFamily="34" charset="0"/>
                        </a:rPr>
                        <a:t>items </a:t>
                      </a:r>
                      <a:r>
                        <a:rPr lang="en-US" sz="1400" b="0" spc="-4" dirty="0">
                          <a:solidFill>
                            <a:srgbClr val="000000"/>
                          </a:solidFill>
                          <a:latin typeface="Trebuchet MS" panose="020B0603020202020204" pitchFamily="34" charset="0"/>
                        </a:rPr>
                        <a:t>included </a:t>
                      </a:r>
                      <a:r>
                        <a:rPr lang="en-US" sz="1400" b="0" spc="-9" dirty="0">
                          <a:solidFill>
                            <a:srgbClr val="000000"/>
                          </a:solidFill>
                          <a:latin typeface="Trebuchet MS" panose="020B0603020202020204" pitchFamily="34" charset="0"/>
                        </a:rPr>
                        <a:t>in </a:t>
                      </a:r>
                      <a:r>
                        <a:rPr lang="en-US" sz="1400" b="0" dirty="0">
                          <a:solidFill>
                            <a:srgbClr val="000000"/>
                          </a:solidFill>
                          <a:latin typeface="Trebuchet MS" panose="020B0603020202020204" pitchFamily="34" charset="0"/>
                        </a:rPr>
                        <a:t>numerator </a:t>
                      </a:r>
                      <a:r>
                        <a:rPr lang="en-US" sz="1400" b="0" spc="-4" dirty="0">
                          <a:solidFill>
                            <a:srgbClr val="000000"/>
                          </a:solidFill>
                          <a:latin typeface="Trebuchet MS" panose="020B0603020202020204" pitchFamily="34" charset="0"/>
                        </a:rPr>
                        <a:t>&amp; denominator</a:t>
                      </a:r>
                    </a:p>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0" spc="-4" dirty="0">
                        <a:solidFill>
                          <a:srgbClr val="000000"/>
                        </a:solidFill>
                        <a:latin typeface="Trebuchet MS" panose="020B0603020202020204" pitchFamily="34" charset="0"/>
                      </a:endParaRPr>
                    </a:p>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b="0" dirty="0">
                          <a:solidFill>
                            <a:srgbClr val="000000"/>
                          </a:solidFill>
                          <a:latin typeface="Trebuchet MS" panose="020B0603020202020204" pitchFamily="34" charset="0"/>
                        </a:rPr>
                        <a:t>Reasons </a:t>
                      </a:r>
                      <a:r>
                        <a:rPr lang="en-US" sz="1400" b="0" spc="-4" dirty="0">
                          <a:solidFill>
                            <a:srgbClr val="000000"/>
                          </a:solidFill>
                          <a:latin typeface="Trebuchet MS" panose="020B0603020202020204" pitchFamily="34" charset="0"/>
                        </a:rPr>
                        <a:t>for </a:t>
                      </a:r>
                      <a:r>
                        <a:rPr lang="en-US" sz="1400" b="0" dirty="0">
                          <a:solidFill>
                            <a:srgbClr val="000000"/>
                          </a:solidFill>
                          <a:latin typeface="Trebuchet MS" panose="020B0603020202020204" pitchFamily="34" charset="0"/>
                        </a:rPr>
                        <a:t>25% </a:t>
                      </a:r>
                      <a:r>
                        <a:rPr lang="en-US" sz="1400" b="0" spc="4" dirty="0">
                          <a:solidFill>
                            <a:srgbClr val="000000"/>
                          </a:solidFill>
                          <a:latin typeface="Trebuchet MS" panose="020B0603020202020204" pitchFamily="34" charset="0"/>
                        </a:rPr>
                        <a:t> </a:t>
                      </a:r>
                      <a:r>
                        <a:rPr lang="en-US" sz="1400" b="0" spc="-9" dirty="0">
                          <a:solidFill>
                            <a:srgbClr val="000000"/>
                          </a:solidFill>
                          <a:latin typeface="Trebuchet MS" panose="020B0603020202020204" pitchFamily="34" charset="0"/>
                        </a:rPr>
                        <a:t>or</a:t>
                      </a:r>
                      <a:r>
                        <a:rPr lang="en-US" sz="1400" b="0" spc="22" dirty="0">
                          <a:solidFill>
                            <a:srgbClr val="000000"/>
                          </a:solidFill>
                          <a:latin typeface="Trebuchet MS" panose="020B0603020202020204" pitchFamily="34" charset="0"/>
                        </a:rPr>
                        <a:t> </a:t>
                      </a:r>
                      <a:r>
                        <a:rPr lang="en-US" sz="1400" b="0" spc="-9" dirty="0">
                          <a:solidFill>
                            <a:srgbClr val="000000"/>
                          </a:solidFill>
                          <a:latin typeface="Trebuchet MS" panose="020B0603020202020204" pitchFamily="34" charset="0"/>
                        </a:rPr>
                        <a:t>more</a:t>
                      </a:r>
                      <a:r>
                        <a:rPr lang="en-US" sz="1400" b="0" spc="18" dirty="0">
                          <a:solidFill>
                            <a:srgbClr val="000000"/>
                          </a:solidFill>
                          <a:latin typeface="Trebuchet MS" panose="020B0603020202020204" pitchFamily="34" charset="0"/>
                        </a:rPr>
                        <a:t> </a:t>
                      </a:r>
                      <a:r>
                        <a:rPr lang="en-US" sz="1400" b="0" spc="-4" dirty="0">
                          <a:solidFill>
                            <a:srgbClr val="000000"/>
                          </a:solidFill>
                          <a:latin typeface="Trebuchet MS" panose="020B0603020202020204" pitchFamily="34" charset="0"/>
                        </a:rPr>
                        <a:t>variation</a:t>
                      </a:r>
                      <a:r>
                        <a:rPr lang="en-US" sz="1400" b="0" spc="26" dirty="0">
                          <a:solidFill>
                            <a:srgbClr val="000000"/>
                          </a:solidFill>
                          <a:latin typeface="Trebuchet MS" panose="020B0603020202020204" pitchFamily="34" charset="0"/>
                        </a:rPr>
                        <a:t> </a:t>
                      </a:r>
                      <a:r>
                        <a:rPr lang="en-US" sz="1400" b="0" spc="-9" dirty="0">
                          <a:solidFill>
                            <a:srgbClr val="000000"/>
                          </a:solidFill>
                          <a:latin typeface="Trebuchet MS" panose="020B0603020202020204" pitchFamily="34" charset="0"/>
                        </a:rPr>
                        <a:t>as</a:t>
                      </a:r>
                      <a:r>
                        <a:rPr lang="en-US" sz="1400" b="0" spc="18" dirty="0">
                          <a:solidFill>
                            <a:srgbClr val="000000"/>
                          </a:solidFill>
                          <a:latin typeface="Trebuchet MS" panose="020B0603020202020204" pitchFamily="34" charset="0"/>
                        </a:rPr>
                        <a:t> </a:t>
                      </a:r>
                      <a:r>
                        <a:rPr lang="en-US" sz="1400" b="0" spc="-4" dirty="0">
                          <a:solidFill>
                            <a:srgbClr val="000000"/>
                          </a:solidFill>
                          <a:latin typeface="Trebuchet MS" panose="020B0603020202020204" pitchFamily="34" charset="0"/>
                        </a:rPr>
                        <a:t>compared</a:t>
                      </a:r>
                      <a:r>
                        <a:rPr lang="en-US" sz="1400" b="0" dirty="0">
                          <a:solidFill>
                            <a:srgbClr val="000000"/>
                          </a:solidFill>
                          <a:latin typeface="Trebuchet MS" panose="020B0603020202020204" pitchFamily="34" charset="0"/>
                        </a:rPr>
                        <a:t> to</a:t>
                      </a:r>
                      <a:r>
                        <a:rPr lang="en-US" sz="1400" b="0" spc="13" dirty="0">
                          <a:solidFill>
                            <a:srgbClr val="000000"/>
                          </a:solidFill>
                          <a:latin typeface="Trebuchet MS" panose="020B0603020202020204" pitchFamily="34" charset="0"/>
                        </a:rPr>
                        <a:t> </a:t>
                      </a:r>
                      <a:r>
                        <a:rPr lang="en-US" sz="1400" b="0" spc="-4" dirty="0">
                          <a:solidFill>
                            <a:srgbClr val="000000"/>
                          </a:solidFill>
                          <a:latin typeface="Trebuchet MS" panose="020B0603020202020204" pitchFamily="34" charset="0"/>
                        </a:rPr>
                        <a:t>PY to be disclosed in the financial statements:</a:t>
                      </a:r>
                    </a:p>
                    <a:p>
                      <a:pPr marL="0" marR="0" lvl="0" indent="0" algn="just"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b="0" spc="-4" dirty="0">
                        <a:solidFill>
                          <a:srgbClr val="000000"/>
                        </a:solidFill>
                        <a:latin typeface="Trebuchet MS" panose="020B0603020202020204" pitchFamily="34" charset="0"/>
                      </a:endParaRPr>
                    </a:p>
                    <a:p>
                      <a:pPr marL="11206" marR="369254" defTabSz="806867">
                        <a:lnSpc>
                          <a:spcPct val="120000"/>
                        </a:lnSpc>
                      </a:pPr>
                      <a:r>
                        <a:rPr lang="en-US" sz="1400" dirty="0">
                          <a:solidFill>
                            <a:prstClr val="black"/>
                          </a:solidFill>
                          <a:latin typeface="Trebuchet MS" panose="020B0603020202020204" pitchFamily="34" charset="0"/>
                          <a:cs typeface="Trebuchet MS"/>
                        </a:rPr>
                        <a:t>Current </a:t>
                      </a:r>
                      <a:r>
                        <a:rPr lang="en-US" sz="1400" spc="-4" dirty="0">
                          <a:solidFill>
                            <a:prstClr val="black"/>
                          </a:solidFill>
                          <a:latin typeface="Trebuchet MS" panose="020B0603020202020204" pitchFamily="34" charset="0"/>
                          <a:cs typeface="Trebuchet MS"/>
                        </a:rPr>
                        <a:t>Ratio </a:t>
                      </a:r>
                      <a:r>
                        <a:rPr lang="en-US" sz="1400"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Inventory</a:t>
                      </a:r>
                      <a:r>
                        <a:rPr lang="en-US" sz="1400" spc="13"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turnover</a:t>
                      </a:r>
                      <a:r>
                        <a:rPr lang="en-US" sz="1400" spc="4" dirty="0">
                          <a:solidFill>
                            <a:prstClr val="black"/>
                          </a:solidFill>
                          <a:latin typeface="Trebuchet MS" panose="020B0603020202020204" pitchFamily="34" charset="0"/>
                          <a:cs typeface="Trebuchet MS"/>
                        </a:rPr>
                        <a:t> </a:t>
                      </a:r>
                      <a:r>
                        <a:rPr lang="en-US" sz="1400" dirty="0">
                          <a:solidFill>
                            <a:prstClr val="black"/>
                          </a:solidFill>
                          <a:latin typeface="Trebuchet MS" panose="020B0603020202020204" pitchFamily="34" charset="0"/>
                          <a:cs typeface="Trebuchet MS"/>
                        </a:rPr>
                        <a:t>ratio</a:t>
                      </a:r>
                    </a:p>
                    <a:p>
                      <a:pPr marL="11206" marR="0" lvl="0" indent="0" algn="l" defTabSz="806867" rtl="0" eaLnBrk="1" fontAlgn="auto" latinLnBrk="0" hangingPunct="1">
                        <a:lnSpc>
                          <a:spcPct val="100000"/>
                        </a:lnSpc>
                        <a:spcBef>
                          <a:spcPts val="340"/>
                        </a:spcBef>
                        <a:spcAft>
                          <a:spcPts val="0"/>
                        </a:spcAft>
                        <a:buClrTx/>
                        <a:buSzTx/>
                        <a:buFontTx/>
                        <a:buNone/>
                        <a:tabLst/>
                        <a:defRPr/>
                      </a:pPr>
                      <a:r>
                        <a:rPr lang="en-US" sz="1400" spc="-4" dirty="0">
                          <a:solidFill>
                            <a:prstClr val="black"/>
                          </a:solidFill>
                          <a:latin typeface="Trebuchet MS" panose="020B0603020202020204" pitchFamily="34" charset="0"/>
                          <a:cs typeface="Trebuchet MS"/>
                        </a:rPr>
                        <a:t>Debt-Equity</a:t>
                      </a:r>
                      <a:r>
                        <a:rPr lang="en-US" sz="1400" spc="-35"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Ratio                    Return</a:t>
                      </a:r>
                      <a:r>
                        <a:rPr lang="en-US" sz="1400" spc="9" dirty="0">
                          <a:solidFill>
                            <a:prstClr val="black"/>
                          </a:solidFill>
                          <a:latin typeface="Trebuchet MS" panose="020B0603020202020204" pitchFamily="34" charset="0"/>
                          <a:cs typeface="Trebuchet MS"/>
                        </a:rPr>
                        <a:t> </a:t>
                      </a:r>
                      <a:r>
                        <a:rPr lang="en-US" sz="1400" spc="-9" dirty="0">
                          <a:solidFill>
                            <a:prstClr val="black"/>
                          </a:solidFill>
                          <a:latin typeface="Trebuchet MS" panose="020B0603020202020204" pitchFamily="34" charset="0"/>
                          <a:cs typeface="Trebuchet MS"/>
                        </a:rPr>
                        <a:t>on</a:t>
                      </a:r>
                      <a:r>
                        <a:rPr lang="en-US" sz="1400" spc="9"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Equity</a:t>
                      </a:r>
                      <a:r>
                        <a:rPr lang="en-US" sz="1400" spc="22"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Ratio </a:t>
                      </a:r>
                      <a:endParaRPr lang="en-US" sz="1400" dirty="0">
                        <a:solidFill>
                          <a:prstClr val="black"/>
                        </a:solidFill>
                        <a:latin typeface="Trebuchet MS" panose="020B0603020202020204" pitchFamily="34" charset="0"/>
                        <a:cs typeface="Trebuchet MS"/>
                      </a:endParaRPr>
                    </a:p>
                    <a:p>
                      <a:pPr marL="11206" marR="4483" defTabSz="806867">
                        <a:lnSpc>
                          <a:spcPct val="120000"/>
                        </a:lnSpc>
                        <a:spcBef>
                          <a:spcPts val="88"/>
                        </a:spcBef>
                      </a:pPr>
                      <a:r>
                        <a:rPr lang="en-US" sz="1400" spc="-4" dirty="0">
                          <a:solidFill>
                            <a:prstClr val="black"/>
                          </a:solidFill>
                          <a:latin typeface="Trebuchet MS" panose="020B0603020202020204" pitchFamily="34" charset="0"/>
                          <a:cs typeface="Trebuchet MS"/>
                        </a:rPr>
                        <a:t>Net</a:t>
                      </a:r>
                      <a:r>
                        <a:rPr lang="en-US" sz="1400"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capital</a:t>
                      </a:r>
                      <a:r>
                        <a:rPr lang="en-US" sz="1400" spc="415"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turnover</a:t>
                      </a:r>
                      <a:r>
                        <a:rPr lang="en-US" sz="1400" spc="415" dirty="0">
                          <a:solidFill>
                            <a:prstClr val="black"/>
                          </a:solidFill>
                          <a:latin typeface="Trebuchet MS" panose="020B0603020202020204" pitchFamily="34" charset="0"/>
                          <a:cs typeface="Trebuchet MS"/>
                        </a:rPr>
                        <a:t> </a:t>
                      </a:r>
                      <a:r>
                        <a:rPr lang="en-US" sz="1400" dirty="0">
                          <a:solidFill>
                            <a:prstClr val="black"/>
                          </a:solidFill>
                          <a:latin typeface="Trebuchet MS" panose="020B0603020202020204" pitchFamily="34" charset="0"/>
                          <a:cs typeface="Trebuchet MS"/>
                        </a:rPr>
                        <a:t>ratio </a:t>
                      </a:r>
                      <a:r>
                        <a:rPr lang="en-US" sz="1400" spc="4"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Return</a:t>
                      </a:r>
                      <a:r>
                        <a:rPr lang="en-US" sz="1400" spc="9" dirty="0">
                          <a:solidFill>
                            <a:prstClr val="black"/>
                          </a:solidFill>
                          <a:latin typeface="Trebuchet MS" panose="020B0603020202020204" pitchFamily="34" charset="0"/>
                          <a:cs typeface="Trebuchet MS"/>
                        </a:rPr>
                        <a:t> </a:t>
                      </a:r>
                      <a:r>
                        <a:rPr lang="en-US" sz="1400" spc="-9" dirty="0">
                          <a:solidFill>
                            <a:prstClr val="black"/>
                          </a:solidFill>
                          <a:latin typeface="Trebuchet MS" panose="020B0603020202020204" pitchFamily="34" charset="0"/>
                          <a:cs typeface="Trebuchet MS"/>
                        </a:rPr>
                        <a:t>on</a:t>
                      </a:r>
                      <a:r>
                        <a:rPr lang="en-US" sz="1400" spc="22"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investment</a:t>
                      </a:r>
                      <a:endParaRPr lang="en-US" sz="1400" spc="4" dirty="0">
                        <a:solidFill>
                          <a:prstClr val="black"/>
                        </a:solidFill>
                        <a:latin typeface="Trebuchet MS" panose="020B0603020202020204" pitchFamily="34" charset="0"/>
                        <a:cs typeface="Trebuchet MS"/>
                      </a:endParaRPr>
                    </a:p>
                    <a:p>
                      <a:pPr marL="11206" marR="4483" lvl="0" indent="0" algn="l" defTabSz="806867" rtl="0" eaLnBrk="1" fontAlgn="auto" latinLnBrk="0" hangingPunct="1">
                        <a:lnSpc>
                          <a:spcPct val="120000"/>
                        </a:lnSpc>
                        <a:spcBef>
                          <a:spcPts val="88"/>
                        </a:spcBef>
                        <a:spcAft>
                          <a:spcPts val="0"/>
                        </a:spcAft>
                        <a:buClrTx/>
                        <a:buSzTx/>
                        <a:buFontTx/>
                        <a:buNone/>
                        <a:tabLst/>
                        <a:defRPr/>
                      </a:pPr>
                      <a:r>
                        <a:rPr lang="en-US" sz="1400" spc="-4" dirty="0">
                          <a:solidFill>
                            <a:prstClr val="black"/>
                          </a:solidFill>
                          <a:latin typeface="Trebuchet MS" panose="020B0603020202020204" pitchFamily="34" charset="0"/>
                          <a:cs typeface="Trebuchet MS"/>
                        </a:rPr>
                        <a:t>Net</a:t>
                      </a:r>
                      <a:r>
                        <a:rPr lang="en-US" sz="1400" spc="9" dirty="0">
                          <a:solidFill>
                            <a:prstClr val="black"/>
                          </a:solidFill>
                          <a:latin typeface="Trebuchet MS" panose="020B0603020202020204" pitchFamily="34" charset="0"/>
                          <a:cs typeface="Trebuchet MS"/>
                        </a:rPr>
                        <a:t> </a:t>
                      </a:r>
                      <a:r>
                        <a:rPr lang="en-US" sz="1400" spc="-9" dirty="0">
                          <a:solidFill>
                            <a:prstClr val="black"/>
                          </a:solidFill>
                          <a:latin typeface="Trebuchet MS" panose="020B0603020202020204" pitchFamily="34" charset="0"/>
                          <a:cs typeface="Trebuchet MS"/>
                        </a:rPr>
                        <a:t>profit</a:t>
                      </a:r>
                      <a:r>
                        <a:rPr lang="en-US" sz="1400" spc="26"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ratio                        Trade</a:t>
                      </a:r>
                      <a:r>
                        <a:rPr lang="en-US" sz="1400" spc="-13"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payables</a:t>
                      </a:r>
                      <a:r>
                        <a:rPr lang="en-US" sz="1400" spc="-9"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turnover</a:t>
                      </a:r>
                      <a:r>
                        <a:rPr lang="en-US" sz="1400" spc="26"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ratio</a:t>
                      </a:r>
                      <a:endParaRPr lang="en-US" sz="1400" dirty="0">
                        <a:latin typeface="Trebuchet MS" panose="020B0603020202020204" pitchFamily="34" charset="0"/>
                      </a:endParaRPr>
                    </a:p>
                    <a:p>
                      <a:pPr marL="11206" marR="1231032" lvl="0" indent="0" algn="l" defTabSz="806867" rtl="0" eaLnBrk="1" fontAlgn="auto" latinLnBrk="0" hangingPunct="1">
                        <a:lnSpc>
                          <a:spcPct val="120000"/>
                        </a:lnSpc>
                        <a:spcBef>
                          <a:spcPts val="88"/>
                        </a:spcBef>
                        <a:spcAft>
                          <a:spcPts val="0"/>
                        </a:spcAft>
                        <a:buClrTx/>
                        <a:buSzTx/>
                        <a:buFontTx/>
                        <a:buNone/>
                        <a:tabLst/>
                        <a:defRPr/>
                      </a:pPr>
                      <a:r>
                        <a:rPr lang="en-US" sz="1400" spc="-9" dirty="0">
                          <a:solidFill>
                            <a:prstClr val="black"/>
                          </a:solidFill>
                          <a:latin typeface="Trebuchet MS" panose="020B0603020202020204" pitchFamily="34" charset="0"/>
                          <a:cs typeface="Trebuchet MS"/>
                        </a:rPr>
                        <a:t>Trade</a:t>
                      </a:r>
                      <a:r>
                        <a:rPr lang="en-US" sz="1400" spc="-4" dirty="0">
                          <a:solidFill>
                            <a:prstClr val="black"/>
                          </a:solidFill>
                          <a:latin typeface="Trebuchet MS" panose="020B0603020202020204" pitchFamily="34" charset="0"/>
                          <a:cs typeface="Trebuchet MS"/>
                        </a:rPr>
                        <a:t> Receivables</a:t>
                      </a:r>
                      <a:r>
                        <a:rPr lang="en-US" sz="1400" spc="26"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turnover</a:t>
                      </a:r>
                      <a:r>
                        <a:rPr lang="en-US" sz="1400" spc="22"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ratio</a:t>
                      </a:r>
                    </a:p>
                    <a:p>
                      <a:pPr marL="11206" marR="1231032" lvl="0" indent="0" algn="l" defTabSz="806867" rtl="0" eaLnBrk="1" fontAlgn="auto" latinLnBrk="0" hangingPunct="1">
                        <a:lnSpc>
                          <a:spcPct val="120000"/>
                        </a:lnSpc>
                        <a:spcBef>
                          <a:spcPts val="88"/>
                        </a:spcBef>
                        <a:spcAft>
                          <a:spcPts val="0"/>
                        </a:spcAft>
                        <a:buClrTx/>
                        <a:buSzTx/>
                        <a:buFontTx/>
                        <a:buNone/>
                        <a:tabLst/>
                        <a:defRPr/>
                      </a:pPr>
                      <a:r>
                        <a:rPr lang="en-US" sz="1400" spc="-4" dirty="0">
                          <a:solidFill>
                            <a:prstClr val="black"/>
                          </a:solidFill>
                          <a:latin typeface="Trebuchet MS" panose="020B0603020202020204" pitchFamily="34" charset="0"/>
                          <a:cs typeface="Trebuchet MS"/>
                        </a:rPr>
                        <a:t>Return</a:t>
                      </a:r>
                      <a:r>
                        <a:rPr lang="en-US" sz="1400" dirty="0">
                          <a:solidFill>
                            <a:prstClr val="black"/>
                          </a:solidFill>
                          <a:latin typeface="Trebuchet MS" panose="020B0603020202020204" pitchFamily="34" charset="0"/>
                          <a:cs typeface="Trebuchet MS"/>
                        </a:rPr>
                        <a:t> </a:t>
                      </a:r>
                      <a:r>
                        <a:rPr lang="en-US" sz="1400" spc="-9" dirty="0">
                          <a:solidFill>
                            <a:prstClr val="black"/>
                          </a:solidFill>
                          <a:latin typeface="Trebuchet MS" panose="020B0603020202020204" pitchFamily="34" charset="0"/>
                          <a:cs typeface="Trebuchet MS"/>
                        </a:rPr>
                        <a:t>on</a:t>
                      </a:r>
                      <a:r>
                        <a:rPr lang="en-US" sz="1400" spc="9"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Capital</a:t>
                      </a:r>
                      <a:r>
                        <a:rPr lang="en-US" sz="1400" spc="-9"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employed</a:t>
                      </a:r>
                    </a:p>
                    <a:p>
                      <a:pPr marL="11206" marR="369254" defTabSz="806867">
                        <a:lnSpc>
                          <a:spcPct val="120000"/>
                        </a:lnSpc>
                      </a:pPr>
                      <a:r>
                        <a:rPr lang="en-US" sz="1400" spc="-4" dirty="0">
                          <a:solidFill>
                            <a:prstClr val="black"/>
                          </a:solidFill>
                          <a:latin typeface="Trebuchet MS" panose="020B0603020202020204" pitchFamily="34" charset="0"/>
                          <a:cs typeface="Trebuchet MS"/>
                        </a:rPr>
                        <a:t>Debt</a:t>
                      </a:r>
                      <a:r>
                        <a:rPr lang="en-US" sz="1400"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Service</a:t>
                      </a:r>
                      <a:r>
                        <a:rPr lang="en-US" sz="1400" spc="9"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Coverage</a:t>
                      </a:r>
                      <a:r>
                        <a:rPr lang="en-US" sz="1400" spc="9" dirty="0">
                          <a:solidFill>
                            <a:prstClr val="black"/>
                          </a:solidFill>
                          <a:latin typeface="Trebuchet MS" panose="020B0603020202020204" pitchFamily="34" charset="0"/>
                          <a:cs typeface="Trebuchet MS"/>
                        </a:rPr>
                        <a:t> </a:t>
                      </a:r>
                      <a:r>
                        <a:rPr lang="en-US" sz="1400" spc="-4" dirty="0">
                          <a:solidFill>
                            <a:prstClr val="black"/>
                          </a:solidFill>
                          <a:latin typeface="Trebuchet MS" panose="020B0603020202020204" pitchFamily="34" charset="0"/>
                          <a:cs typeface="Trebuchet MS"/>
                        </a:rPr>
                        <a:t>Ratio </a:t>
                      </a:r>
                      <a:r>
                        <a:rPr lang="en-US" sz="1400" spc="-410" dirty="0">
                          <a:solidFill>
                            <a:prstClr val="black"/>
                          </a:solidFill>
                          <a:latin typeface="+mn-lt"/>
                          <a:cs typeface="Trebuchet MS"/>
                        </a:rPr>
                        <a:t> </a:t>
                      </a:r>
                    </a:p>
                  </a:txBody>
                  <a:tcPr/>
                </a:tc>
                <a:tc>
                  <a:txBody>
                    <a:bodyPr/>
                    <a:lstStyle/>
                    <a:p>
                      <a:pPr algn="just"/>
                      <a:r>
                        <a:rPr lang="en-US" sz="1400" kern="1200" spc="-4" dirty="0">
                          <a:solidFill>
                            <a:schemeClr val="bg1"/>
                          </a:solidFill>
                          <a:latin typeface="Trebuchet MS" panose="020B0603020202020204" pitchFamily="34" charset="0"/>
                          <a:ea typeface="+mn-ea"/>
                          <a:cs typeface="+mn-cs"/>
                        </a:rPr>
                        <a:t>Need to ensure that similar ratios have been disclosed in other place of annual report, if any</a:t>
                      </a:r>
                    </a:p>
                    <a:p>
                      <a:pPr algn="just"/>
                      <a:endParaRPr lang="en-US" sz="1400" kern="1200" spc="-4" dirty="0">
                        <a:solidFill>
                          <a:schemeClr val="bg1"/>
                        </a:solidFill>
                        <a:latin typeface="Trebuchet MS" panose="020B0603020202020204" pitchFamily="34" charset="0"/>
                        <a:ea typeface="+mn-ea"/>
                        <a:cs typeface="+mn-cs"/>
                      </a:endParaRPr>
                    </a:p>
                    <a:p>
                      <a:pPr algn="just"/>
                      <a:r>
                        <a:rPr lang="en-US" sz="1400" kern="1200" spc="-4" dirty="0">
                          <a:solidFill>
                            <a:schemeClr val="bg1"/>
                          </a:solidFill>
                          <a:latin typeface="Trebuchet MS" panose="020B0603020202020204" pitchFamily="34" charset="0"/>
                          <a:ea typeface="+mn-ea"/>
                          <a:cs typeface="+mn-cs"/>
                        </a:rPr>
                        <a:t>No Need to disclosed ratio in CFS</a:t>
                      </a:r>
                      <a:endParaRPr lang="en-IN" sz="1400" kern="1200" spc="-4" dirty="0">
                        <a:solidFill>
                          <a:schemeClr val="bg1"/>
                        </a:solidFill>
                        <a:latin typeface="Trebuchet MS" panose="020B0603020202020204" pitchFamily="34" charset="0"/>
                        <a:ea typeface="+mn-ea"/>
                        <a:cs typeface="+mn-cs"/>
                      </a:endParaRPr>
                    </a:p>
                  </a:txBody>
                  <a:tcPr/>
                </a:tc>
                <a:extLst>
                  <a:ext uri="{0D108BD9-81ED-4DB2-BD59-A6C34878D82A}">
                    <a16:rowId xmlns:a16="http://schemas.microsoft.com/office/drawing/2014/main" val="2460724927"/>
                  </a:ext>
                </a:extLst>
              </a:tr>
            </a:tbl>
          </a:graphicData>
        </a:graphic>
      </p:graphicFrame>
    </p:spTree>
    <p:extLst>
      <p:ext uri="{BB962C8B-B14F-4D97-AF65-F5344CB8AC3E}">
        <p14:creationId xmlns:p14="http://schemas.microsoft.com/office/powerpoint/2010/main" val="3451228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4936128B-AB29-4214-828E-78E46D4BC111}"/>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1 Balance sheet)</a:t>
            </a:r>
          </a:p>
        </p:txBody>
      </p:sp>
      <p:graphicFrame>
        <p:nvGraphicFramePr>
          <p:cNvPr id="6" name="Table 3">
            <a:extLst>
              <a:ext uri="{FF2B5EF4-FFF2-40B4-BE49-F238E27FC236}">
                <a16:creationId xmlns:a16="http://schemas.microsoft.com/office/drawing/2014/main" id="{D4218911-2742-4F04-8C3C-A9922293E4AB}"/>
              </a:ext>
            </a:extLst>
          </p:cNvPr>
          <p:cNvGraphicFramePr>
            <a:graphicFrameLocks noGrp="1"/>
          </p:cNvGraphicFramePr>
          <p:nvPr>
            <p:extLst>
              <p:ext uri="{D42A27DB-BD31-4B8C-83A1-F6EECF244321}">
                <p14:modId xmlns:p14="http://schemas.microsoft.com/office/powerpoint/2010/main" val="3113204128"/>
              </p:ext>
            </p:extLst>
          </p:nvPr>
        </p:nvGraphicFramePr>
        <p:xfrm>
          <a:off x="1489527" y="2414167"/>
          <a:ext cx="9178475" cy="4180840"/>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036695">
                  <a:extLst>
                    <a:ext uri="{9D8B030D-6E8A-4147-A177-3AD203B41FA5}">
                      <a16:colId xmlns:a16="http://schemas.microsoft.com/office/drawing/2014/main" val="1194799886"/>
                    </a:ext>
                  </a:extLst>
                </a:gridCol>
                <a:gridCol w="2123609">
                  <a:extLst>
                    <a:ext uri="{9D8B030D-6E8A-4147-A177-3AD203B41FA5}">
                      <a16:colId xmlns:a16="http://schemas.microsoft.com/office/drawing/2014/main" val="1853854260"/>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u="none" spc="-4" dirty="0">
                          <a:solidFill>
                            <a:schemeClr val="bg1"/>
                          </a:solidFill>
                          <a:uFill>
                            <a:solidFill>
                              <a:srgbClr val="000000"/>
                            </a:solidFill>
                          </a:uFill>
                          <a:latin typeface="Trebuchet MS" panose="020B0603020202020204" pitchFamily="34" charset="0"/>
                          <a:cs typeface="Trebuchet MS"/>
                        </a:rPr>
                        <a:t>Disclosure of any transactions with Struck-off companies u/s 248 or 560</a:t>
                      </a:r>
                      <a:endParaRPr lang="en-US" sz="1400" b="0" u="none" dirty="0">
                        <a:solidFill>
                          <a:schemeClr val="bg1"/>
                        </a:solidFill>
                        <a:latin typeface="Trebuchet MS" panose="020B0603020202020204" pitchFamily="34" charset="0"/>
                        <a:cs typeface="Trebuchet MS"/>
                      </a:endParaRPr>
                    </a:p>
                  </a:txBody>
                  <a:tcPr/>
                </a:tc>
                <a:tc>
                  <a:txBody>
                    <a:bodyPr/>
                    <a:lstStyle/>
                    <a:p>
                      <a:pPr marL="122711" marR="4483" algn="just" defTabSz="806867">
                        <a:spcBef>
                          <a:spcPts val="340"/>
                        </a:spcBef>
                      </a:pPr>
                      <a:endParaRPr lang="en-US" sz="1400" spc="-9" dirty="0">
                        <a:solidFill>
                          <a:schemeClr val="tx1"/>
                        </a:solidFill>
                        <a:latin typeface="Trebuchet MS" panose="020B0603020202020204" pitchFamily="34" charset="0"/>
                        <a:cs typeface="+mn-cs"/>
                      </a:endParaRPr>
                    </a:p>
                    <a:p>
                      <a:pPr marL="122711" marR="4483" algn="just" defTabSz="806867">
                        <a:spcBef>
                          <a:spcPts val="340"/>
                        </a:spcBef>
                      </a:pPr>
                      <a:endParaRPr lang="en-US" sz="1400" spc="-9" dirty="0">
                        <a:solidFill>
                          <a:schemeClr val="tx1"/>
                        </a:solidFill>
                        <a:latin typeface="Trebuchet MS" panose="020B0603020202020204" pitchFamily="34" charset="0"/>
                        <a:cs typeface="+mn-cs"/>
                      </a:endParaRPr>
                    </a:p>
                    <a:p>
                      <a:pPr marL="122711" marR="4483" algn="just" defTabSz="806867">
                        <a:spcBef>
                          <a:spcPts val="340"/>
                        </a:spcBef>
                      </a:pPr>
                      <a:endParaRPr lang="en-US" sz="1400" spc="-9" dirty="0">
                        <a:solidFill>
                          <a:schemeClr val="tx1"/>
                        </a:solidFill>
                        <a:latin typeface="Trebuchet MS" panose="020B0603020202020204" pitchFamily="34" charset="0"/>
                        <a:cs typeface="+mn-cs"/>
                      </a:endParaRPr>
                    </a:p>
                    <a:p>
                      <a:pPr marL="122711" marR="4483" algn="just" defTabSz="806867">
                        <a:spcBef>
                          <a:spcPts val="340"/>
                        </a:spcBef>
                      </a:pPr>
                      <a:endParaRPr lang="en-US" sz="1400" spc="-9" dirty="0">
                        <a:solidFill>
                          <a:schemeClr val="tx1"/>
                        </a:solidFill>
                        <a:latin typeface="Trebuchet MS" panose="020B0603020202020204" pitchFamily="34" charset="0"/>
                        <a:cs typeface="+mn-cs"/>
                      </a:endParaRPr>
                    </a:p>
                    <a:p>
                      <a:pPr marL="122711" marR="4483" algn="just" defTabSz="806867">
                        <a:spcBef>
                          <a:spcPts val="340"/>
                        </a:spcBef>
                      </a:pPr>
                      <a:endParaRPr lang="en-US" sz="1400" spc="-9" dirty="0">
                        <a:solidFill>
                          <a:schemeClr val="tx1"/>
                        </a:solidFill>
                        <a:latin typeface="Trebuchet MS" panose="020B0603020202020204" pitchFamily="34" charset="0"/>
                        <a:cs typeface="+mn-cs"/>
                      </a:endParaRPr>
                    </a:p>
                    <a:p>
                      <a:pPr marL="122711" marR="4483" algn="just" defTabSz="806867">
                        <a:spcBef>
                          <a:spcPts val="340"/>
                        </a:spcBef>
                      </a:pPr>
                      <a:endParaRPr lang="en-US" sz="1400" spc="-9" dirty="0">
                        <a:solidFill>
                          <a:schemeClr val="tx1"/>
                        </a:solidFill>
                        <a:latin typeface="Trebuchet MS" panose="020B0603020202020204" pitchFamily="34" charset="0"/>
                        <a:cs typeface="+mn-cs"/>
                      </a:endParaRPr>
                    </a:p>
                    <a:p>
                      <a:pPr marL="122711" marR="4483" algn="just" defTabSz="806867">
                        <a:spcBef>
                          <a:spcPts val="340"/>
                        </a:spcBef>
                      </a:pPr>
                      <a:endParaRPr lang="en-US" sz="1400" spc="-9" dirty="0">
                        <a:solidFill>
                          <a:schemeClr val="tx1"/>
                        </a:solidFill>
                        <a:latin typeface="Trebuchet MS" panose="020B0603020202020204" pitchFamily="34" charset="0"/>
                        <a:cs typeface="+mn-cs"/>
                      </a:endParaRPr>
                    </a:p>
                  </a:txBody>
                  <a:tcPr/>
                </a:tc>
                <a:tc>
                  <a:txBody>
                    <a:bodyPr/>
                    <a:lstStyle/>
                    <a:p>
                      <a:pPr algn="just"/>
                      <a:r>
                        <a:rPr lang="en-IN" sz="1400" kern="1200" spc="-4" dirty="0">
                          <a:solidFill>
                            <a:schemeClr val="bg1"/>
                          </a:solidFill>
                          <a:latin typeface="Trebuchet MS" panose="020B0603020202020204" pitchFamily="34" charset="0"/>
                          <a:ea typeface="+mn-ea"/>
                          <a:cs typeface="+mn-cs"/>
                        </a:rPr>
                        <a:t>How to check the transaction with Struck off companies – MCA website</a:t>
                      </a:r>
                    </a:p>
                    <a:p>
                      <a:pPr algn="just"/>
                      <a:r>
                        <a:rPr lang="en-IN" sz="1400" kern="1200" spc="-4" dirty="0">
                          <a:solidFill>
                            <a:schemeClr val="bg1"/>
                          </a:solidFill>
                          <a:latin typeface="Trebuchet MS" panose="020B0603020202020204" pitchFamily="34" charset="0"/>
                          <a:ea typeface="+mn-ea"/>
                          <a:cs typeface="+mn-cs"/>
                        </a:rPr>
                        <a:t>If MCA struck off the company but NCLT passed order to restore the name then it should not be considered as Struck off company</a:t>
                      </a:r>
                    </a:p>
                  </a:txBody>
                  <a:tcPr/>
                </a:tc>
                <a:extLst>
                  <a:ext uri="{0D108BD9-81ED-4DB2-BD59-A6C34878D82A}">
                    <a16:rowId xmlns:a16="http://schemas.microsoft.com/office/drawing/2014/main" val="2460724927"/>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u="none" spc="-4" dirty="0">
                          <a:solidFill>
                            <a:srgbClr val="000000"/>
                          </a:solidFill>
                          <a:latin typeface="Trebuchet MS" panose="020B0603020202020204" pitchFamily="34" charset="0"/>
                        </a:rPr>
                        <a:t>Transaction with Subsidiary Companies more than 2 layers</a:t>
                      </a:r>
                    </a:p>
                  </a:txBody>
                  <a:tcPr/>
                </a:tc>
                <a:tc>
                  <a:txBody>
                    <a:bodyPr/>
                    <a:lstStyle/>
                    <a:p>
                      <a:pPr marL="122711" marR="4483" lvl="0" indent="0" algn="just" defTabSz="806867" rtl="0" eaLnBrk="1" fontAlgn="auto" latinLnBrk="0" hangingPunct="1">
                        <a:lnSpc>
                          <a:spcPct val="100000"/>
                        </a:lnSpc>
                        <a:spcBef>
                          <a:spcPts val="340"/>
                        </a:spcBef>
                        <a:spcAft>
                          <a:spcPts val="0"/>
                        </a:spcAft>
                        <a:buClrTx/>
                        <a:buSzTx/>
                        <a:buFontTx/>
                        <a:buNone/>
                        <a:tabLst/>
                        <a:defRPr/>
                      </a:pPr>
                      <a:r>
                        <a:rPr lang="en-US" sz="1400" b="0" spc="-4" dirty="0">
                          <a:solidFill>
                            <a:srgbClr val="000000"/>
                          </a:solidFill>
                          <a:latin typeface="Trebuchet MS" panose="020B0603020202020204" pitchFamily="34" charset="0"/>
                        </a:rPr>
                        <a:t>Where Company </a:t>
                      </a:r>
                      <a:r>
                        <a:rPr lang="en-US" sz="1400" b="0" dirty="0">
                          <a:solidFill>
                            <a:srgbClr val="000000"/>
                          </a:solidFill>
                          <a:latin typeface="Trebuchet MS" panose="020B0603020202020204" pitchFamily="34" charset="0"/>
                        </a:rPr>
                        <a:t>has </a:t>
                      </a:r>
                      <a:r>
                        <a:rPr lang="en-US" sz="1400" b="0" spc="-4" dirty="0">
                          <a:solidFill>
                            <a:srgbClr val="000000"/>
                          </a:solidFill>
                          <a:latin typeface="Trebuchet MS" panose="020B0603020202020204" pitchFamily="34" charset="0"/>
                        </a:rPr>
                        <a:t>not complied with </a:t>
                      </a:r>
                      <a:r>
                        <a:rPr lang="en-US" sz="1400" b="0" dirty="0">
                          <a:solidFill>
                            <a:srgbClr val="000000"/>
                          </a:solidFill>
                          <a:latin typeface="Trebuchet MS" panose="020B0603020202020204" pitchFamily="34" charset="0"/>
                        </a:rPr>
                        <a:t>the </a:t>
                      </a:r>
                      <a:r>
                        <a:rPr lang="en-US" sz="1400" b="0" spc="-9" dirty="0">
                          <a:solidFill>
                            <a:srgbClr val="000000"/>
                          </a:solidFill>
                          <a:latin typeface="Trebuchet MS" panose="020B0603020202020204" pitchFamily="34" charset="0"/>
                        </a:rPr>
                        <a:t>no. </a:t>
                      </a:r>
                      <a:r>
                        <a:rPr lang="en-US" sz="1400" b="0" dirty="0">
                          <a:solidFill>
                            <a:srgbClr val="000000"/>
                          </a:solidFill>
                          <a:latin typeface="Trebuchet MS" panose="020B0603020202020204" pitchFamily="34" charset="0"/>
                        </a:rPr>
                        <a:t>of </a:t>
                      </a:r>
                      <a:r>
                        <a:rPr lang="en-US" sz="1400" b="0" spc="-4" dirty="0">
                          <a:solidFill>
                            <a:srgbClr val="000000"/>
                          </a:solidFill>
                          <a:latin typeface="Trebuchet MS" panose="020B0603020202020204" pitchFamily="34" charset="0"/>
                        </a:rPr>
                        <a:t>layers prescribed </a:t>
                      </a:r>
                      <a:r>
                        <a:rPr lang="en-US" sz="1400" b="0" dirty="0">
                          <a:solidFill>
                            <a:srgbClr val="000000"/>
                          </a:solidFill>
                          <a:latin typeface="Trebuchet MS" panose="020B0603020202020204" pitchFamily="34" charset="0"/>
                        </a:rPr>
                        <a:t>u/s </a:t>
                      </a:r>
                      <a:r>
                        <a:rPr lang="en-US" sz="1400" b="0" spc="-4" dirty="0">
                          <a:solidFill>
                            <a:srgbClr val="000000"/>
                          </a:solidFill>
                          <a:latin typeface="Trebuchet MS" panose="020B0603020202020204" pitchFamily="34" charset="0"/>
                        </a:rPr>
                        <a:t>2(87) of Companies Act, 2013 </a:t>
                      </a:r>
                      <a:r>
                        <a:rPr lang="en-US" sz="1400" b="0" dirty="0">
                          <a:solidFill>
                            <a:srgbClr val="000000"/>
                          </a:solidFill>
                          <a:latin typeface="Trebuchet MS" panose="020B0603020202020204" pitchFamily="34" charset="0"/>
                        </a:rPr>
                        <a:t>read </a:t>
                      </a:r>
                      <a:r>
                        <a:rPr lang="en-US" sz="1400" b="0" kern="1200" spc="-4" dirty="0">
                          <a:solidFill>
                            <a:srgbClr val="000000"/>
                          </a:solidFill>
                          <a:latin typeface="Trebuchet MS" panose="020B0603020202020204" pitchFamily="34" charset="0"/>
                          <a:ea typeface="+mn-ea"/>
                          <a:cs typeface="+mn-cs"/>
                        </a:rPr>
                        <a:t>with  Companies (Restriction on number of Layers) Rules, 2017, the name </a:t>
                      </a:r>
                      <a:r>
                        <a:rPr lang="en-US" sz="1400" b="0" dirty="0">
                          <a:solidFill>
                            <a:srgbClr val="000000"/>
                          </a:solidFill>
                          <a:latin typeface="Trebuchet MS" panose="020B0603020202020204" pitchFamily="34" charset="0"/>
                        </a:rPr>
                        <a:t>and</a:t>
                      </a:r>
                      <a:r>
                        <a:rPr lang="en-US" sz="1400" b="0" spc="4" dirty="0">
                          <a:solidFill>
                            <a:srgbClr val="000000"/>
                          </a:solidFill>
                          <a:latin typeface="Trebuchet MS" panose="020B0603020202020204" pitchFamily="34" charset="0"/>
                        </a:rPr>
                        <a:t> </a:t>
                      </a:r>
                      <a:r>
                        <a:rPr lang="en-US" sz="1400" b="0" spc="-4" dirty="0">
                          <a:solidFill>
                            <a:srgbClr val="000000"/>
                          </a:solidFill>
                          <a:latin typeface="Trebuchet MS" panose="020B0603020202020204" pitchFamily="34" charset="0"/>
                        </a:rPr>
                        <a:t>CIN</a:t>
                      </a:r>
                      <a:r>
                        <a:rPr lang="en-US" sz="1400" b="0" dirty="0">
                          <a:solidFill>
                            <a:srgbClr val="000000"/>
                          </a:solidFill>
                          <a:latin typeface="Trebuchet MS" panose="020B0603020202020204" pitchFamily="34" charset="0"/>
                        </a:rPr>
                        <a:t> of</a:t>
                      </a:r>
                      <a:r>
                        <a:rPr lang="en-US" sz="1400" b="0" spc="4" dirty="0">
                          <a:solidFill>
                            <a:srgbClr val="000000"/>
                          </a:solidFill>
                          <a:latin typeface="Trebuchet MS" panose="020B0603020202020204" pitchFamily="34" charset="0"/>
                        </a:rPr>
                        <a:t> the</a:t>
                      </a:r>
                      <a:r>
                        <a:rPr lang="en-US" sz="1400" b="0" spc="9" dirty="0">
                          <a:solidFill>
                            <a:srgbClr val="000000"/>
                          </a:solidFill>
                          <a:latin typeface="Trebuchet MS" panose="020B0603020202020204" pitchFamily="34" charset="0"/>
                        </a:rPr>
                        <a:t> </a:t>
                      </a:r>
                      <a:r>
                        <a:rPr lang="en-US" sz="1400" b="0" spc="-4" dirty="0">
                          <a:solidFill>
                            <a:srgbClr val="000000"/>
                          </a:solidFill>
                          <a:latin typeface="Trebuchet MS" panose="020B0603020202020204" pitchFamily="34" charset="0"/>
                        </a:rPr>
                        <a:t>companies</a:t>
                      </a:r>
                      <a:r>
                        <a:rPr lang="en-US" sz="1400" b="0" dirty="0">
                          <a:solidFill>
                            <a:srgbClr val="000000"/>
                          </a:solidFill>
                          <a:latin typeface="Trebuchet MS" panose="020B0603020202020204" pitchFamily="34" charset="0"/>
                        </a:rPr>
                        <a:t> </a:t>
                      </a:r>
                      <a:r>
                        <a:rPr lang="en-US" sz="1400" b="0" spc="-4" dirty="0">
                          <a:solidFill>
                            <a:srgbClr val="000000"/>
                          </a:solidFill>
                          <a:latin typeface="Trebuchet MS" panose="020B0603020202020204" pitchFamily="34" charset="0"/>
                        </a:rPr>
                        <a:t>beyond</a:t>
                      </a:r>
                      <a:r>
                        <a:rPr lang="en-US" sz="1400" b="0" dirty="0">
                          <a:solidFill>
                            <a:srgbClr val="000000"/>
                          </a:solidFill>
                          <a:latin typeface="Trebuchet MS" panose="020B0603020202020204" pitchFamily="34" charset="0"/>
                        </a:rPr>
                        <a:t> the</a:t>
                      </a:r>
                      <a:r>
                        <a:rPr lang="en-US" sz="1400" b="0" spc="4" dirty="0">
                          <a:solidFill>
                            <a:srgbClr val="000000"/>
                          </a:solidFill>
                          <a:latin typeface="Trebuchet MS" panose="020B0603020202020204" pitchFamily="34" charset="0"/>
                        </a:rPr>
                        <a:t> </a:t>
                      </a:r>
                      <a:r>
                        <a:rPr lang="en-US" sz="1400" b="0" spc="-4" dirty="0">
                          <a:solidFill>
                            <a:srgbClr val="000000"/>
                          </a:solidFill>
                          <a:latin typeface="Trebuchet MS" panose="020B0603020202020204" pitchFamily="34" charset="0"/>
                        </a:rPr>
                        <a:t>specified</a:t>
                      </a:r>
                      <a:r>
                        <a:rPr lang="en-US" sz="1400" b="0" dirty="0">
                          <a:solidFill>
                            <a:srgbClr val="000000"/>
                          </a:solidFill>
                          <a:latin typeface="Trebuchet MS" panose="020B0603020202020204" pitchFamily="34" charset="0"/>
                        </a:rPr>
                        <a:t> </a:t>
                      </a:r>
                      <a:r>
                        <a:rPr lang="en-US" sz="1400" b="0" spc="-4" dirty="0">
                          <a:solidFill>
                            <a:srgbClr val="000000"/>
                          </a:solidFill>
                          <a:latin typeface="Trebuchet MS" panose="020B0603020202020204" pitchFamily="34" charset="0"/>
                        </a:rPr>
                        <a:t>layers</a:t>
                      </a:r>
                      <a:r>
                        <a:rPr lang="en-US" sz="1400" b="0" dirty="0">
                          <a:solidFill>
                            <a:srgbClr val="000000"/>
                          </a:solidFill>
                          <a:latin typeface="Trebuchet MS" panose="020B0603020202020204" pitchFamily="34" charset="0"/>
                        </a:rPr>
                        <a:t> and</a:t>
                      </a:r>
                      <a:r>
                        <a:rPr lang="en-US" sz="1400" b="0" spc="4" dirty="0">
                          <a:solidFill>
                            <a:srgbClr val="000000"/>
                          </a:solidFill>
                          <a:latin typeface="Trebuchet MS" panose="020B0603020202020204" pitchFamily="34" charset="0"/>
                        </a:rPr>
                        <a:t> </a:t>
                      </a:r>
                      <a:r>
                        <a:rPr lang="en-US" sz="1400" b="0" dirty="0">
                          <a:solidFill>
                            <a:srgbClr val="000000"/>
                          </a:solidFill>
                          <a:latin typeface="Trebuchet MS" panose="020B0603020202020204" pitchFamily="34" charset="0"/>
                        </a:rPr>
                        <a:t>the</a:t>
                      </a:r>
                      <a:r>
                        <a:rPr lang="en-US" sz="1400" b="0" spc="-415" dirty="0">
                          <a:solidFill>
                            <a:srgbClr val="000000"/>
                          </a:solidFill>
                          <a:latin typeface="Trebuchet MS" panose="020B0603020202020204" pitchFamily="34" charset="0"/>
                        </a:rPr>
                        <a:t> </a:t>
                      </a:r>
                      <a:r>
                        <a:rPr lang="en-US" sz="1400" b="0" spc="-4" dirty="0">
                          <a:solidFill>
                            <a:srgbClr val="000000"/>
                          </a:solidFill>
                          <a:latin typeface="Trebuchet MS" panose="020B0603020202020204" pitchFamily="34" charset="0"/>
                        </a:rPr>
                        <a:t>relationship or extent </a:t>
                      </a:r>
                      <a:r>
                        <a:rPr lang="en-US" sz="1400" b="0" spc="-9" dirty="0">
                          <a:solidFill>
                            <a:srgbClr val="000000"/>
                          </a:solidFill>
                          <a:latin typeface="Trebuchet MS" panose="020B0603020202020204" pitchFamily="34" charset="0"/>
                        </a:rPr>
                        <a:t>of </a:t>
                      </a:r>
                      <a:r>
                        <a:rPr lang="en-US" sz="1400" b="0" spc="-4" dirty="0">
                          <a:solidFill>
                            <a:srgbClr val="000000"/>
                          </a:solidFill>
                          <a:latin typeface="Trebuchet MS" panose="020B0603020202020204" pitchFamily="34" charset="0"/>
                        </a:rPr>
                        <a:t>holding </a:t>
                      </a:r>
                      <a:r>
                        <a:rPr lang="en-US" sz="1400" b="0" dirty="0">
                          <a:solidFill>
                            <a:srgbClr val="000000"/>
                          </a:solidFill>
                          <a:latin typeface="Trebuchet MS" panose="020B0603020202020204" pitchFamily="34" charset="0"/>
                        </a:rPr>
                        <a:t>of the </a:t>
                      </a:r>
                      <a:r>
                        <a:rPr lang="en-US" sz="1400" b="0" spc="-9" dirty="0">
                          <a:solidFill>
                            <a:srgbClr val="000000"/>
                          </a:solidFill>
                          <a:latin typeface="Trebuchet MS" panose="020B0603020202020204" pitchFamily="34" charset="0"/>
                        </a:rPr>
                        <a:t>company </a:t>
                      </a:r>
                      <a:r>
                        <a:rPr lang="en-US" sz="1400" b="0" dirty="0">
                          <a:solidFill>
                            <a:srgbClr val="000000"/>
                          </a:solidFill>
                          <a:latin typeface="Trebuchet MS" panose="020B0603020202020204" pitchFamily="34" charset="0"/>
                        </a:rPr>
                        <a:t>in </a:t>
                      </a:r>
                      <a:r>
                        <a:rPr lang="en-US" sz="1400" b="0" spc="-4" dirty="0">
                          <a:solidFill>
                            <a:srgbClr val="000000"/>
                          </a:solidFill>
                          <a:latin typeface="Trebuchet MS" panose="020B0603020202020204" pitchFamily="34" charset="0"/>
                        </a:rPr>
                        <a:t>such downstream companies shall be </a:t>
                      </a:r>
                      <a:r>
                        <a:rPr lang="en-US" sz="1400" b="0" dirty="0">
                          <a:solidFill>
                            <a:srgbClr val="000000"/>
                          </a:solidFill>
                          <a:latin typeface="Trebuchet MS" panose="020B0603020202020204" pitchFamily="34" charset="0"/>
                        </a:rPr>
                        <a:t> </a:t>
                      </a:r>
                      <a:r>
                        <a:rPr lang="en-US" sz="1400" b="0" spc="-4" dirty="0">
                          <a:solidFill>
                            <a:srgbClr val="000000"/>
                          </a:solidFill>
                          <a:latin typeface="Trebuchet MS" panose="020B0603020202020204" pitchFamily="34" charset="0"/>
                        </a:rPr>
                        <a:t>disclosed.</a:t>
                      </a:r>
                    </a:p>
                  </a:txBody>
                  <a:tcPr/>
                </a:tc>
                <a:tc>
                  <a:txBody>
                    <a:bodyPr/>
                    <a:lstStyle/>
                    <a:p>
                      <a:r>
                        <a:rPr lang="en-US" sz="1400" kern="1200" spc="-4" dirty="0">
                          <a:solidFill>
                            <a:schemeClr val="bg1"/>
                          </a:solidFill>
                          <a:latin typeface="Trebuchet MS" panose="020B0603020202020204" pitchFamily="34" charset="0"/>
                          <a:ea typeface="+mn-ea"/>
                          <a:cs typeface="+mn-cs"/>
                        </a:rPr>
                        <a:t>Ensure the compliance of Companies Act</a:t>
                      </a:r>
                      <a:endParaRPr lang="en-IN" sz="1400" kern="1200" spc="-4" dirty="0">
                        <a:solidFill>
                          <a:schemeClr val="bg1"/>
                        </a:solidFill>
                        <a:latin typeface="Trebuchet MS" panose="020B0603020202020204" pitchFamily="34" charset="0"/>
                        <a:ea typeface="+mn-ea"/>
                        <a:cs typeface="+mn-cs"/>
                      </a:endParaRPr>
                    </a:p>
                  </a:txBody>
                  <a:tcPr/>
                </a:tc>
                <a:extLst>
                  <a:ext uri="{0D108BD9-81ED-4DB2-BD59-A6C34878D82A}">
                    <a16:rowId xmlns:a16="http://schemas.microsoft.com/office/drawing/2014/main" val="3329466851"/>
                  </a:ext>
                </a:extLst>
              </a:tr>
            </a:tbl>
          </a:graphicData>
        </a:graphic>
      </p:graphicFrame>
      <p:pic>
        <p:nvPicPr>
          <p:cNvPr id="7" name="object 4">
            <a:extLst>
              <a:ext uri="{FF2B5EF4-FFF2-40B4-BE49-F238E27FC236}">
                <a16:creationId xmlns:a16="http://schemas.microsoft.com/office/drawing/2014/main" id="{59642E3F-1D6C-475E-8F8B-7040E9E8283F}"/>
              </a:ext>
            </a:extLst>
          </p:cNvPr>
          <p:cNvPicPr/>
          <p:nvPr/>
        </p:nvPicPr>
        <p:blipFill>
          <a:blip r:embed="rId4" cstate="print"/>
          <a:stretch>
            <a:fillRect/>
          </a:stretch>
        </p:blipFill>
        <p:spPr>
          <a:xfrm>
            <a:off x="3570806" y="2843519"/>
            <a:ext cx="4943607" cy="1705062"/>
          </a:xfrm>
          <a:prstGeom prst="rect">
            <a:avLst/>
          </a:prstGeom>
        </p:spPr>
      </p:pic>
    </p:spTree>
    <p:extLst>
      <p:ext uri="{BB962C8B-B14F-4D97-AF65-F5344CB8AC3E}">
        <p14:creationId xmlns:p14="http://schemas.microsoft.com/office/powerpoint/2010/main" val="1211153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1C8B38D4-9D92-4608-A16B-260E8CC213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7679BDE-4470-48FC-8DF5-E915F8D30B12}"/>
              </a:ext>
            </a:extLst>
          </p:cNvPr>
          <p:cNvSpPr>
            <a:spLocks noGrp="1"/>
          </p:cNvSpPr>
          <p:nvPr>
            <p:ph type="title"/>
          </p:nvPr>
        </p:nvSpPr>
        <p:spPr>
          <a:xfrm>
            <a:off x="1524000" y="762001"/>
            <a:ext cx="9144000" cy="869092"/>
          </a:xfrm>
        </p:spPr>
        <p:txBody>
          <a:bodyPr vert="horz" lIns="91440" tIns="45720" rIns="91440" bIns="45720" rtlCol="0">
            <a:normAutofit/>
          </a:bodyPr>
          <a:lstStyle/>
          <a:p>
            <a:pPr algn="ctr"/>
            <a:r>
              <a:rPr lang="en-US"/>
              <a:t>RECENT REGULATORY CHANGES</a:t>
            </a:r>
          </a:p>
        </p:txBody>
      </p:sp>
      <p:pic>
        <p:nvPicPr>
          <p:cNvPr id="21" name="Picture 20" descr="Bright white natural marble texture pattern">
            <a:extLst>
              <a:ext uri="{FF2B5EF4-FFF2-40B4-BE49-F238E27FC236}">
                <a16:creationId xmlns:a16="http://schemas.microsoft.com/office/drawing/2014/main" id="{4D608F21-2284-4CA9-AF13-A668C0244ED6}"/>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graphicFrame>
        <p:nvGraphicFramePr>
          <p:cNvPr id="19" name="Content Placeholder 2">
            <a:extLst>
              <a:ext uri="{FF2B5EF4-FFF2-40B4-BE49-F238E27FC236}">
                <a16:creationId xmlns:a16="http://schemas.microsoft.com/office/drawing/2014/main" id="{9C1CFAF3-AD88-8D42-55DD-690817C4C981}"/>
              </a:ext>
            </a:extLst>
          </p:cNvPr>
          <p:cNvGraphicFramePr>
            <a:graphicFrameLocks noGrp="1"/>
          </p:cNvGraphicFramePr>
          <p:nvPr>
            <p:ph idx="1"/>
            <p:extLst>
              <p:ext uri="{D42A27DB-BD31-4B8C-83A1-F6EECF244321}">
                <p14:modId xmlns:p14="http://schemas.microsoft.com/office/powerpoint/2010/main" val="363706445"/>
              </p:ext>
            </p:extLst>
          </p:nvPr>
        </p:nvGraphicFramePr>
        <p:xfrm>
          <a:off x="1430338" y="2286000"/>
          <a:ext cx="9237662" cy="381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2" name="Title 1">
            <a:extLst>
              <a:ext uri="{FF2B5EF4-FFF2-40B4-BE49-F238E27FC236}">
                <a16:creationId xmlns:a16="http://schemas.microsoft.com/office/drawing/2014/main" id="{E502404E-54F1-484B-B2E1-17791E4F12FA}"/>
              </a:ext>
            </a:extLst>
          </p:cNvPr>
          <p:cNvSpPr txBox="1">
            <a:spLocks/>
          </p:cNvSpPr>
          <p:nvPr/>
        </p:nvSpPr>
        <p:spPr>
          <a:xfrm>
            <a:off x="1676400" y="914401"/>
            <a:ext cx="9144000" cy="869092"/>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pPr algn="ctr"/>
            <a:r>
              <a:rPr lang="en-US">
                <a:solidFill>
                  <a:schemeClr val="bg1"/>
                </a:solidFill>
              </a:rPr>
              <a:t>RECENT REGULATORY CHANGES</a:t>
            </a:r>
            <a:endParaRPr lang="en-US" dirty="0">
              <a:solidFill>
                <a:schemeClr val="bg1"/>
              </a:solidFill>
            </a:endParaRPr>
          </a:p>
        </p:txBody>
      </p:sp>
    </p:spTree>
    <p:extLst>
      <p:ext uri="{BB962C8B-B14F-4D97-AF65-F5344CB8AC3E}">
        <p14:creationId xmlns:p14="http://schemas.microsoft.com/office/powerpoint/2010/main" val="35821899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FBAF5BBB-DD6D-49DF-B392-34D876904D9B}"/>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1 Balance sheet)</a:t>
            </a:r>
          </a:p>
        </p:txBody>
      </p:sp>
      <p:graphicFrame>
        <p:nvGraphicFramePr>
          <p:cNvPr id="6" name="Table 3">
            <a:extLst>
              <a:ext uri="{FF2B5EF4-FFF2-40B4-BE49-F238E27FC236}">
                <a16:creationId xmlns:a16="http://schemas.microsoft.com/office/drawing/2014/main" id="{9170FDD0-8B50-4F5D-8FA0-0BB51445B713}"/>
              </a:ext>
            </a:extLst>
          </p:cNvPr>
          <p:cNvGraphicFramePr>
            <a:graphicFrameLocks noGrp="1"/>
          </p:cNvGraphicFramePr>
          <p:nvPr>
            <p:extLst>
              <p:ext uri="{D42A27DB-BD31-4B8C-83A1-F6EECF244321}">
                <p14:modId xmlns:p14="http://schemas.microsoft.com/office/powerpoint/2010/main" val="1553855252"/>
              </p:ext>
            </p:extLst>
          </p:nvPr>
        </p:nvGraphicFramePr>
        <p:xfrm>
          <a:off x="1489527" y="2414167"/>
          <a:ext cx="9178475" cy="3098800"/>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126636">
                  <a:extLst>
                    <a:ext uri="{9D8B030D-6E8A-4147-A177-3AD203B41FA5}">
                      <a16:colId xmlns:a16="http://schemas.microsoft.com/office/drawing/2014/main" val="1194799886"/>
                    </a:ext>
                  </a:extLst>
                </a:gridCol>
                <a:gridCol w="2033668">
                  <a:extLst>
                    <a:ext uri="{9D8B030D-6E8A-4147-A177-3AD203B41FA5}">
                      <a16:colId xmlns:a16="http://schemas.microsoft.com/office/drawing/2014/main" val="1853854260"/>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0">
                <a:tc>
                  <a:txBody>
                    <a:bodyPr/>
                    <a:lstStyle/>
                    <a:p>
                      <a:r>
                        <a:rPr lang="en-US" sz="1400" kern="1200" spc="-4" dirty="0" err="1">
                          <a:solidFill>
                            <a:schemeClr val="bg1"/>
                          </a:solidFill>
                          <a:latin typeface="Trebuchet MS" panose="020B0603020202020204" pitchFamily="34" charset="0"/>
                          <a:ea typeface="+mn-ea"/>
                          <a:cs typeface="+mn-cs"/>
                        </a:rPr>
                        <a:t>Utilisation</a:t>
                      </a:r>
                      <a:r>
                        <a:rPr lang="en-US" sz="1400" kern="1200" spc="-4" dirty="0">
                          <a:solidFill>
                            <a:schemeClr val="bg1"/>
                          </a:solidFill>
                          <a:latin typeface="Trebuchet MS" panose="020B0603020202020204" pitchFamily="34" charset="0"/>
                          <a:ea typeface="+mn-ea"/>
                          <a:cs typeface="+mn-cs"/>
                        </a:rPr>
                        <a:t> of Borrowed funds and share premium</a:t>
                      </a:r>
                    </a:p>
                  </a:txBody>
                  <a:tcPr/>
                </a:tc>
                <a:tc>
                  <a:txBody>
                    <a:bodyPr/>
                    <a:lstStyle/>
                    <a:p>
                      <a:pPr marL="354106" marR="5043" indent="-342900" algn="just" defTabSz="806867">
                        <a:spcBef>
                          <a:spcPts val="339"/>
                        </a:spcBef>
                        <a:buAutoNum type="alphaUcParenR"/>
                      </a:pPr>
                      <a:r>
                        <a:rPr lang="en-US" sz="1400" b="0" kern="1200" spc="-4" dirty="0">
                          <a:solidFill>
                            <a:srgbClr val="000000"/>
                          </a:solidFill>
                          <a:latin typeface="Trebuchet MS" panose="020B0603020202020204" pitchFamily="34" charset="0"/>
                          <a:ea typeface="+mn-ea"/>
                          <a:cs typeface="+mn-cs"/>
                        </a:rPr>
                        <a:t>In case the Co has advanced or loaned or invested funds </a:t>
                      </a:r>
                      <a:r>
                        <a:rPr lang="en-US" sz="1400" b="0" kern="1200" spc="-4" dirty="0">
                          <a:solidFill>
                            <a:srgbClr val="FF0000"/>
                          </a:solidFill>
                          <a:latin typeface="Trebuchet MS" panose="020B0603020202020204" pitchFamily="34" charset="0"/>
                          <a:ea typeface="+mn-ea"/>
                          <a:cs typeface="+mn-cs"/>
                        </a:rPr>
                        <a:t>(either borrowed funds or share  premium or any other sources or kind of funds)</a:t>
                      </a:r>
                      <a:r>
                        <a:rPr lang="en-US" sz="1400" b="0" kern="1200" spc="-4" dirty="0">
                          <a:solidFill>
                            <a:srgbClr val="000000"/>
                          </a:solidFill>
                          <a:latin typeface="Trebuchet MS" panose="020B0603020202020204" pitchFamily="34" charset="0"/>
                          <a:ea typeface="+mn-ea"/>
                          <a:cs typeface="+mn-cs"/>
                        </a:rPr>
                        <a:t> to any other person(s) or entity(</a:t>
                      </a:r>
                      <a:r>
                        <a:rPr lang="en-US" sz="1400" b="0" kern="1200" spc="-4" dirty="0" err="1">
                          <a:solidFill>
                            <a:srgbClr val="000000"/>
                          </a:solidFill>
                          <a:latin typeface="Trebuchet MS" panose="020B0603020202020204" pitchFamily="34" charset="0"/>
                          <a:ea typeface="+mn-ea"/>
                          <a:cs typeface="+mn-cs"/>
                        </a:rPr>
                        <a:t>ies</a:t>
                      </a:r>
                      <a:r>
                        <a:rPr lang="en-US" sz="1400" b="0" kern="1200" spc="-4" dirty="0">
                          <a:solidFill>
                            <a:srgbClr val="000000"/>
                          </a:solidFill>
                          <a:latin typeface="Trebuchet MS" panose="020B0603020202020204" pitchFamily="34" charset="0"/>
                          <a:ea typeface="+mn-ea"/>
                          <a:cs typeface="+mn-cs"/>
                        </a:rPr>
                        <a:t>),  including foreign entities (Intermediaries) </a:t>
                      </a:r>
                      <a:r>
                        <a:rPr lang="en-US" sz="1400" b="0" kern="1200" spc="-4" dirty="0">
                          <a:solidFill>
                            <a:srgbClr val="FF0000"/>
                          </a:solidFill>
                          <a:latin typeface="Trebuchet MS" panose="020B0603020202020204" pitchFamily="34" charset="0"/>
                          <a:ea typeface="+mn-ea"/>
                          <a:cs typeface="+mn-cs"/>
                        </a:rPr>
                        <a:t>with the understanding </a:t>
                      </a:r>
                      <a:r>
                        <a:rPr lang="en-US" sz="1400" b="0" kern="1200" spc="-4" dirty="0">
                          <a:solidFill>
                            <a:srgbClr val="000000"/>
                          </a:solidFill>
                          <a:latin typeface="Trebuchet MS" panose="020B0603020202020204" pitchFamily="34" charset="0"/>
                          <a:ea typeface="+mn-ea"/>
                          <a:cs typeface="+mn-cs"/>
                        </a:rPr>
                        <a:t>(whether recorded in  writing or otherwise) that the Intermediary shall:</a:t>
                      </a:r>
                    </a:p>
                    <a:p>
                      <a:pPr marL="411256" marR="0" lvl="0" indent="-400050" algn="just" defTabSz="806867" eaLnBrk="1" fontAlgn="auto" latinLnBrk="0" hangingPunct="1">
                        <a:lnSpc>
                          <a:spcPct val="100000"/>
                        </a:lnSpc>
                        <a:spcBef>
                          <a:spcPts val="335"/>
                        </a:spcBef>
                        <a:spcAft>
                          <a:spcPts val="0"/>
                        </a:spcAft>
                        <a:buClrTx/>
                        <a:buSzTx/>
                        <a:buFontTx/>
                        <a:buAutoNum type="romanLcParenBoth"/>
                        <a:tabLst/>
                        <a:defRPr/>
                      </a:pPr>
                      <a:r>
                        <a:rPr lang="en-US" sz="1400" b="0" kern="1200" spc="-4" dirty="0">
                          <a:solidFill>
                            <a:srgbClr val="000000"/>
                          </a:solidFill>
                          <a:latin typeface="Trebuchet MS" panose="020B0603020202020204" pitchFamily="34" charset="0"/>
                          <a:ea typeface="+mn-ea"/>
                          <a:cs typeface="+mn-cs"/>
                        </a:rPr>
                        <a:t>directly or indirectly lend or invest in other persons or entities identified in any manner  whatsoever by or on behalf of the company (Ultimate Beneficiaries) or</a:t>
                      </a:r>
                    </a:p>
                    <a:p>
                      <a:pPr marL="411256" marR="0" lvl="0" indent="-400050" algn="just" defTabSz="806867" eaLnBrk="1" fontAlgn="auto" latinLnBrk="0" hangingPunct="1">
                        <a:lnSpc>
                          <a:spcPct val="100000"/>
                        </a:lnSpc>
                        <a:spcBef>
                          <a:spcPts val="335"/>
                        </a:spcBef>
                        <a:spcAft>
                          <a:spcPts val="0"/>
                        </a:spcAft>
                        <a:buClrTx/>
                        <a:buSzTx/>
                        <a:buFontTx/>
                        <a:buAutoNum type="romanLcParenBoth"/>
                        <a:tabLst/>
                        <a:defRPr/>
                      </a:pPr>
                      <a:r>
                        <a:rPr lang="en-US" sz="1400" b="0" kern="1200" spc="-4" dirty="0">
                          <a:solidFill>
                            <a:srgbClr val="000000"/>
                          </a:solidFill>
                          <a:latin typeface="Trebuchet MS" panose="020B0603020202020204" pitchFamily="34" charset="0"/>
                          <a:ea typeface="+mn-ea"/>
                          <a:cs typeface="+mn-cs"/>
                        </a:rPr>
                        <a:t>provide any guarantee, security or the like to or on behalf of the Ultimate Beneficiaries; the  company shall disclose the following </a:t>
                      </a:r>
                      <a:r>
                        <a:rPr lang="en-US" sz="1400" b="0" kern="1200" spc="-4" dirty="0">
                          <a:solidFill>
                            <a:srgbClr val="FF0000"/>
                          </a:solidFill>
                          <a:latin typeface="Trebuchet MS" panose="020B0603020202020204" pitchFamily="34" charset="0"/>
                          <a:ea typeface="+mn-ea"/>
                          <a:cs typeface="+mn-cs"/>
                        </a:rPr>
                        <a:t>(refer next slide)</a:t>
                      </a:r>
                      <a:r>
                        <a:rPr lang="en-US" sz="1400" b="0" kern="1200" spc="-4" dirty="0">
                          <a:solidFill>
                            <a:srgbClr val="000000"/>
                          </a:solidFill>
                          <a:latin typeface="Trebuchet MS" panose="020B0603020202020204" pitchFamily="34" charset="0"/>
                          <a:ea typeface="+mn-ea"/>
                          <a:cs typeface="+mn-cs"/>
                        </a:rPr>
                        <a:t>:</a:t>
                      </a:r>
                    </a:p>
                  </a:txBody>
                  <a:tcPr/>
                </a:tc>
                <a:tc>
                  <a:txBody>
                    <a:bodyPr/>
                    <a:lstStyle/>
                    <a:p>
                      <a:r>
                        <a:rPr lang="en-IN" sz="1400" b="0" kern="1200" spc="-4" dirty="0">
                          <a:solidFill>
                            <a:srgbClr val="000000"/>
                          </a:solidFill>
                          <a:latin typeface="Trebuchet MS" panose="020B0603020202020204" pitchFamily="34" charset="0"/>
                          <a:ea typeface="+mn-ea"/>
                          <a:cs typeface="+mn-cs"/>
                        </a:rPr>
                        <a:t>Completeness of information is always questionable</a:t>
                      </a:r>
                    </a:p>
                    <a:p>
                      <a:endParaRPr lang="en-IN" sz="1400" b="0" kern="1200" spc="-4" dirty="0">
                        <a:solidFill>
                          <a:srgbClr val="000000"/>
                        </a:solidFill>
                        <a:latin typeface="Trebuchet MS" panose="020B0603020202020204" pitchFamily="34" charset="0"/>
                        <a:ea typeface="+mn-ea"/>
                        <a:cs typeface="+mn-cs"/>
                      </a:endParaRPr>
                    </a:p>
                    <a:p>
                      <a:r>
                        <a:rPr lang="en-IN" sz="1400" b="0" kern="1200" spc="-4" dirty="0">
                          <a:solidFill>
                            <a:srgbClr val="000000"/>
                          </a:solidFill>
                          <a:latin typeface="Trebuchet MS" panose="020B0603020202020204" pitchFamily="34" charset="0"/>
                          <a:ea typeface="+mn-ea"/>
                          <a:cs typeface="+mn-cs"/>
                        </a:rPr>
                        <a:t>With the understanding means evidences like BOD/SH Resolution, Agreements, SPA, Term Sheets etc.</a:t>
                      </a:r>
                    </a:p>
                  </a:txBody>
                  <a:tcPr/>
                </a:tc>
                <a:extLst>
                  <a:ext uri="{0D108BD9-81ED-4DB2-BD59-A6C34878D82A}">
                    <a16:rowId xmlns:a16="http://schemas.microsoft.com/office/drawing/2014/main" val="2460724927"/>
                  </a:ext>
                </a:extLst>
              </a:tr>
            </a:tbl>
          </a:graphicData>
        </a:graphic>
      </p:graphicFrame>
      <p:sp>
        <p:nvSpPr>
          <p:cNvPr id="7" name="TextBox 6">
            <a:extLst>
              <a:ext uri="{FF2B5EF4-FFF2-40B4-BE49-F238E27FC236}">
                <a16:creationId xmlns:a16="http://schemas.microsoft.com/office/drawing/2014/main" id="{25F74AD0-4D4C-4E1E-946E-08F49361E669}"/>
              </a:ext>
            </a:extLst>
          </p:cNvPr>
          <p:cNvSpPr txBox="1"/>
          <p:nvPr/>
        </p:nvSpPr>
        <p:spPr>
          <a:xfrm>
            <a:off x="1429565" y="6030874"/>
            <a:ext cx="7849345" cy="338554"/>
          </a:xfrm>
          <a:prstGeom prst="rect">
            <a:avLst/>
          </a:prstGeom>
          <a:noFill/>
        </p:spPr>
        <p:txBody>
          <a:bodyPr wrap="square">
            <a:spAutoFit/>
          </a:bodyPr>
          <a:lstStyle/>
          <a:p>
            <a:r>
              <a:rPr lang="en-IN" sz="1600" b="1" i="0" u="none" strike="noStrike" baseline="0" dirty="0">
                <a:solidFill>
                  <a:schemeClr val="bg1"/>
                </a:solidFill>
                <a:latin typeface="Trebuchet MS" panose="020B0603020202020204" pitchFamily="34" charset="0"/>
              </a:rPr>
              <a:t>Note: </a:t>
            </a:r>
            <a:r>
              <a:rPr lang="en-IN" sz="1600" b="0" i="0" u="none" strike="noStrike" baseline="0" dirty="0">
                <a:solidFill>
                  <a:schemeClr val="bg1"/>
                </a:solidFill>
                <a:latin typeface="Trebuchet MS" panose="020B0603020202020204" pitchFamily="34" charset="0"/>
              </a:rPr>
              <a:t>Similar provisions shall apply in case the Company has received any funds</a:t>
            </a:r>
            <a:endParaRPr lang="en-IN" sz="1600" dirty="0">
              <a:solidFill>
                <a:schemeClr val="bg1"/>
              </a:solidFill>
            </a:endParaRPr>
          </a:p>
        </p:txBody>
      </p:sp>
    </p:spTree>
    <p:extLst>
      <p:ext uri="{BB962C8B-B14F-4D97-AF65-F5344CB8AC3E}">
        <p14:creationId xmlns:p14="http://schemas.microsoft.com/office/powerpoint/2010/main" val="2273200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7F2A6638-FC82-47FF-97F2-4075C15644FE}"/>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1 Balance sheet)</a:t>
            </a:r>
          </a:p>
        </p:txBody>
      </p:sp>
      <p:graphicFrame>
        <p:nvGraphicFramePr>
          <p:cNvPr id="6" name="Table 3">
            <a:extLst>
              <a:ext uri="{FF2B5EF4-FFF2-40B4-BE49-F238E27FC236}">
                <a16:creationId xmlns:a16="http://schemas.microsoft.com/office/drawing/2014/main" id="{7A944A96-73E0-471D-8F7B-59771BA008D7}"/>
              </a:ext>
            </a:extLst>
          </p:cNvPr>
          <p:cNvGraphicFramePr>
            <a:graphicFrameLocks noGrp="1"/>
          </p:cNvGraphicFramePr>
          <p:nvPr>
            <p:extLst>
              <p:ext uri="{D42A27DB-BD31-4B8C-83A1-F6EECF244321}">
                <p14:modId xmlns:p14="http://schemas.microsoft.com/office/powerpoint/2010/main" val="1187191685"/>
              </p:ext>
            </p:extLst>
          </p:nvPr>
        </p:nvGraphicFramePr>
        <p:xfrm>
          <a:off x="1489527" y="2414167"/>
          <a:ext cx="9178475" cy="2961640"/>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126636">
                  <a:extLst>
                    <a:ext uri="{9D8B030D-6E8A-4147-A177-3AD203B41FA5}">
                      <a16:colId xmlns:a16="http://schemas.microsoft.com/office/drawing/2014/main" val="1194799886"/>
                    </a:ext>
                  </a:extLst>
                </a:gridCol>
                <a:gridCol w="2033668">
                  <a:extLst>
                    <a:ext uri="{9D8B030D-6E8A-4147-A177-3AD203B41FA5}">
                      <a16:colId xmlns:a16="http://schemas.microsoft.com/office/drawing/2014/main" val="1853854260"/>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0">
                <a:tc>
                  <a:txBody>
                    <a:bodyPr/>
                    <a:lstStyle/>
                    <a:p>
                      <a:r>
                        <a:rPr lang="en-US" sz="1400" kern="1200" spc="-4" dirty="0" err="1">
                          <a:solidFill>
                            <a:schemeClr val="bg1"/>
                          </a:solidFill>
                          <a:latin typeface="Trebuchet MS" panose="020B0603020202020204" pitchFamily="34" charset="0"/>
                          <a:ea typeface="+mn-ea"/>
                          <a:cs typeface="+mn-cs"/>
                        </a:rPr>
                        <a:t>Utilisation</a:t>
                      </a:r>
                      <a:r>
                        <a:rPr lang="en-US" sz="1400" kern="1200" spc="-4" dirty="0">
                          <a:solidFill>
                            <a:schemeClr val="bg1"/>
                          </a:solidFill>
                          <a:latin typeface="Trebuchet MS" panose="020B0603020202020204" pitchFamily="34" charset="0"/>
                          <a:ea typeface="+mn-ea"/>
                          <a:cs typeface="+mn-cs"/>
                        </a:rPr>
                        <a:t> of Borrowed funds and share premium (Cont’d)</a:t>
                      </a:r>
                    </a:p>
                  </a:txBody>
                  <a:tcPr/>
                </a:tc>
                <a:tc>
                  <a:txBody>
                    <a:bodyPr/>
                    <a:lstStyle/>
                    <a:p>
                      <a:pPr marL="413384" marR="5080" indent="-401320" algn="just">
                        <a:lnSpc>
                          <a:spcPct val="100000"/>
                        </a:lnSpc>
                        <a:spcBef>
                          <a:spcPts val="359"/>
                        </a:spcBef>
                        <a:buFont typeface="Arial MT"/>
                        <a:buChar char="•"/>
                        <a:tabLst>
                          <a:tab pos="414020" algn="l"/>
                        </a:tabLst>
                      </a:pPr>
                      <a:r>
                        <a:rPr lang="en-US" sz="1400" b="0" kern="1200" spc="-4" dirty="0">
                          <a:solidFill>
                            <a:srgbClr val="000000"/>
                          </a:solidFill>
                          <a:latin typeface="Trebuchet MS" panose="020B0603020202020204" pitchFamily="34" charset="0"/>
                          <a:ea typeface="+mn-ea"/>
                          <a:cs typeface="+mn-cs"/>
                        </a:rPr>
                        <a:t>date and amount of fund advanced /loaned /invested with complete details of each  Intermediary.</a:t>
                      </a:r>
                    </a:p>
                    <a:p>
                      <a:pPr marL="413384" marR="5080" indent="-401320" algn="just">
                        <a:lnSpc>
                          <a:spcPct val="100000"/>
                        </a:lnSpc>
                        <a:spcBef>
                          <a:spcPts val="359"/>
                        </a:spcBef>
                        <a:buFont typeface="Arial MT"/>
                        <a:buChar char="•"/>
                        <a:tabLst>
                          <a:tab pos="414020" algn="l"/>
                        </a:tabLst>
                      </a:pPr>
                      <a:r>
                        <a:rPr lang="en-US" sz="1400" b="0" kern="1200" spc="-4" dirty="0">
                          <a:solidFill>
                            <a:srgbClr val="000000"/>
                          </a:solidFill>
                          <a:latin typeface="Trebuchet MS" panose="020B0603020202020204" pitchFamily="34" charset="0"/>
                          <a:ea typeface="+mn-ea"/>
                          <a:cs typeface="+mn-cs"/>
                        </a:rPr>
                        <a:t>date and amount of fund further advanced or loaned or invested by such Intermediaries to  other intermediaries or Ultimate Beneficiaries along with complete details</a:t>
                      </a:r>
                    </a:p>
                    <a:p>
                      <a:pPr marL="413384" marR="5080" indent="-401320" algn="just">
                        <a:lnSpc>
                          <a:spcPct val="100000"/>
                        </a:lnSpc>
                        <a:spcBef>
                          <a:spcPts val="359"/>
                        </a:spcBef>
                        <a:buFont typeface="Arial MT"/>
                        <a:buChar char="•"/>
                        <a:tabLst>
                          <a:tab pos="414020" algn="l"/>
                        </a:tabLst>
                      </a:pPr>
                      <a:r>
                        <a:rPr lang="en-US" sz="1400" b="0" kern="1200" spc="-4" dirty="0">
                          <a:solidFill>
                            <a:srgbClr val="000000"/>
                          </a:solidFill>
                          <a:latin typeface="Trebuchet MS" panose="020B0603020202020204" pitchFamily="34" charset="0"/>
                          <a:ea typeface="+mn-ea"/>
                          <a:cs typeface="+mn-cs"/>
                        </a:rPr>
                        <a:t>date and amount of guarantee, security or the like provided to or on behalf of the Ultimate  Beneficiaries</a:t>
                      </a:r>
                    </a:p>
                    <a:p>
                      <a:pPr marL="413384" marR="5080" indent="-401320" algn="just">
                        <a:lnSpc>
                          <a:spcPct val="100000"/>
                        </a:lnSpc>
                        <a:spcBef>
                          <a:spcPts val="359"/>
                        </a:spcBef>
                        <a:buFont typeface="Arial MT"/>
                        <a:buChar char="•"/>
                        <a:tabLst>
                          <a:tab pos="414020" algn="l"/>
                        </a:tabLst>
                      </a:pPr>
                      <a:r>
                        <a:rPr lang="en-US" sz="1400" b="0" kern="1200" spc="-4" dirty="0">
                          <a:solidFill>
                            <a:srgbClr val="FF0000"/>
                          </a:solidFill>
                          <a:latin typeface="Trebuchet MS" panose="020B0603020202020204" pitchFamily="34" charset="0"/>
                          <a:ea typeface="+mn-ea"/>
                          <a:cs typeface="+mn-cs"/>
                        </a:rPr>
                        <a:t>declaration that relevant provisions of the FEMA, Companies Act has been complied with for  such transactions and the transactions are not violative of the Prevention of Money-Laundering  act, 2002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N" sz="1400" b="0" kern="1200" spc="-4" dirty="0">
                          <a:solidFill>
                            <a:srgbClr val="000000"/>
                          </a:solidFill>
                          <a:latin typeface="Trebuchet MS" panose="020B0603020202020204" pitchFamily="34" charset="0"/>
                          <a:ea typeface="+mn-ea"/>
                          <a:cs typeface="+mn-cs"/>
                        </a:rPr>
                        <a:t>Specific Representation from management</a:t>
                      </a:r>
                    </a:p>
                  </a:txBody>
                  <a:tcPr/>
                </a:tc>
                <a:extLst>
                  <a:ext uri="{0D108BD9-81ED-4DB2-BD59-A6C34878D82A}">
                    <a16:rowId xmlns:a16="http://schemas.microsoft.com/office/drawing/2014/main" val="2460724927"/>
                  </a:ext>
                </a:extLst>
              </a:tr>
            </a:tbl>
          </a:graphicData>
        </a:graphic>
      </p:graphicFrame>
      <p:sp>
        <p:nvSpPr>
          <p:cNvPr id="7" name="TextBox 6">
            <a:extLst>
              <a:ext uri="{FF2B5EF4-FFF2-40B4-BE49-F238E27FC236}">
                <a16:creationId xmlns:a16="http://schemas.microsoft.com/office/drawing/2014/main" id="{10B5045E-E4DE-4B94-944B-A7E06661BCAF}"/>
              </a:ext>
            </a:extLst>
          </p:cNvPr>
          <p:cNvSpPr txBox="1"/>
          <p:nvPr/>
        </p:nvSpPr>
        <p:spPr>
          <a:xfrm>
            <a:off x="1429565" y="6030874"/>
            <a:ext cx="7849345" cy="338554"/>
          </a:xfrm>
          <a:prstGeom prst="rect">
            <a:avLst/>
          </a:prstGeom>
          <a:noFill/>
        </p:spPr>
        <p:txBody>
          <a:bodyPr wrap="square">
            <a:spAutoFit/>
          </a:bodyPr>
          <a:lstStyle/>
          <a:p>
            <a:r>
              <a:rPr lang="en-IN" sz="1600" b="1" i="0" u="none" strike="noStrike" baseline="0" dirty="0">
                <a:solidFill>
                  <a:schemeClr val="bg1"/>
                </a:solidFill>
                <a:latin typeface="Trebuchet MS" panose="020B0603020202020204" pitchFamily="34" charset="0"/>
              </a:rPr>
              <a:t>Note: </a:t>
            </a:r>
            <a:r>
              <a:rPr lang="en-IN" sz="1600" b="0" i="0" u="none" strike="noStrike" baseline="0" dirty="0">
                <a:solidFill>
                  <a:schemeClr val="bg1"/>
                </a:solidFill>
                <a:latin typeface="Trebuchet MS" panose="020B0603020202020204" pitchFamily="34" charset="0"/>
              </a:rPr>
              <a:t>Similar provisions shall apply in case the Company has received any funds</a:t>
            </a:r>
            <a:endParaRPr lang="en-IN" sz="1600" dirty="0">
              <a:solidFill>
                <a:schemeClr val="bg1"/>
              </a:solidFill>
            </a:endParaRPr>
          </a:p>
        </p:txBody>
      </p:sp>
    </p:spTree>
    <p:extLst>
      <p:ext uri="{BB962C8B-B14F-4D97-AF65-F5344CB8AC3E}">
        <p14:creationId xmlns:p14="http://schemas.microsoft.com/office/powerpoint/2010/main" val="30440867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E0346F9B-F10C-4338-BC70-614276F55A1E}"/>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1 Balance sheet)</a:t>
            </a:r>
          </a:p>
        </p:txBody>
      </p:sp>
      <p:graphicFrame>
        <p:nvGraphicFramePr>
          <p:cNvPr id="6" name="Table 3">
            <a:extLst>
              <a:ext uri="{FF2B5EF4-FFF2-40B4-BE49-F238E27FC236}">
                <a16:creationId xmlns:a16="http://schemas.microsoft.com/office/drawing/2014/main" id="{E07B40AA-B285-4C47-8F3F-F9FF5C2E792A}"/>
              </a:ext>
            </a:extLst>
          </p:cNvPr>
          <p:cNvGraphicFramePr>
            <a:graphicFrameLocks noGrp="1"/>
          </p:cNvGraphicFramePr>
          <p:nvPr>
            <p:extLst>
              <p:ext uri="{D42A27DB-BD31-4B8C-83A1-F6EECF244321}">
                <p14:modId xmlns:p14="http://schemas.microsoft.com/office/powerpoint/2010/main" val="46113861"/>
              </p:ext>
            </p:extLst>
          </p:nvPr>
        </p:nvGraphicFramePr>
        <p:xfrm>
          <a:off x="1489527" y="2414167"/>
          <a:ext cx="9178475" cy="4089400"/>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036695">
                  <a:extLst>
                    <a:ext uri="{9D8B030D-6E8A-4147-A177-3AD203B41FA5}">
                      <a16:colId xmlns:a16="http://schemas.microsoft.com/office/drawing/2014/main" val="1194799886"/>
                    </a:ext>
                  </a:extLst>
                </a:gridCol>
                <a:gridCol w="2123609">
                  <a:extLst>
                    <a:ext uri="{9D8B030D-6E8A-4147-A177-3AD203B41FA5}">
                      <a16:colId xmlns:a16="http://schemas.microsoft.com/office/drawing/2014/main" val="1853854260"/>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u="none" spc="-4" dirty="0">
                          <a:solidFill>
                            <a:schemeClr val="bg1"/>
                          </a:solidFill>
                          <a:uFill>
                            <a:solidFill>
                              <a:srgbClr val="000000"/>
                            </a:solidFill>
                          </a:uFill>
                          <a:latin typeface="Trebuchet MS" panose="020B0603020202020204" pitchFamily="34" charset="0"/>
                          <a:cs typeface="Trebuchet MS"/>
                        </a:rPr>
                        <a:t>Details</a:t>
                      </a:r>
                      <a:r>
                        <a:rPr lang="en-US" sz="1400" b="0" u="none" spc="13" dirty="0">
                          <a:solidFill>
                            <a:schemeClr val="bg1"/>
                          </a:solidFill>
                          <a:uFill>
                            <a:solidFill>
                              <a:srgbClr val="000000"/>
                            </a:solidFill>
                          </a:uFill>
                          <a:latin typeface="Trebuchet MS" panose="020B0603020202020204" pitchFamily="34" charset="0"/>
                          <a:cs typeface="Trebuchet MS"/>
                        </a:rPr>
                        <a:t> </a:t>
                      </a:r>
                      <a:r>
                        <a:rPr lang="en-US" sz="1400" b="0" u="none" spc="-9" dirty="0">
                          <a:solidFill>
                            <a:schemeClr val="bg1"/>
                          </a:solidFill>
                          <a:uFill>
                            <a:solidFill>
                              <a:srgbClr val="000000"/>
                            </a:solidFill>
                          </a:uFill>
                          <a:latin typeface="Trebuchet MS" panose="020B0603020202020204" pitchFamily="34" charset="0"/>
                          <a:cs typeface="Trebuchet MS"/>
                        </a:rPr>
                        <a:t>of</a:t>
                      </a:r>
                      <a:r>
                        <a:rPr lang="en-US" sz="1400" b="0" u="none" spc="-13" dirty="0">
                          <a:solidFill>
                            <a:schemeClr val="bg1"/>
                          </a:solidFill>
                          <a:uFill>
                            <a:solidFill>
                              <a:srgbClr val="000000"/>
                            </a:solidFill>
                          </a:uFill>
                          <a:latin typeface="Trebuchet MS" panose="020B0603020202020204" pitchFamily="34" charset="0"/>
                          <a:cs typeface="Trebuchet MS"/>
                        </a:rPr>
                        <a:t> </a:t>
                      </a:r>
                      <a:r>
                        <a:rPr lang="en-US" sz="1400" b="0" u="none" spc="-4" dirty="0">
                          <a:solidFill>
                            <a:schemeClr val="bg1"/>
                          </a:solidFill>
                          <a:uFill>
                            <a:solidFill>
                              <a:srgbClr val="000000"/>
                            </a:solidFill>
                          </a:uFill>
                          <a:latin typeface="Trebuchet MS" panose="020B0603020202020204" pitchFamily="34" charset="0"/>
                          <a:cs typeface="Trebuchet MS"/>
                        </a:rPr>
                        <a:t>Benami</a:t>
                      </a:r>
                      <a:r>
                        <a:rPr lang="en-US" sz="1400" b="0" u="none" spc="22" dirty="0">
                          <a:solidFill>
                            <a:schemeClr val="bg1"/>
                          </a:solidFill>
                          <a:uFill>
                            <a:solidFill>
                              <a:srgbClr val="000000"/>
                            </a:solidFill>
                          </a:uFill>
                          <a:latin typeface="Trebuchet MS" panose="020B0603020202020204" pitchFamily="34" charset="0"/>
                          <a:cs typeface="Trebuchet MS"/>
                        </a:rPr>
                        <a:t> </a:t>
                      </a:r>
                      <a:r>
                        <a:rPr lang="en-US" sz="1400" b="0" u="none" spc="-9" dirty="0">
                          <a:solidFill>
                            <a:schemeClr val="bg1"/>
                          </a:solidFill>
                          <a:uFill>
                            <a:solidFill>
                              <a:srgbClr val="000000"/>
                            </a:solidFill>
                          </a:uFill>
                          <a:latin typeface="Trebuchet MS" panose="020B0603020202020204" pitchFamily="34" charset="0"/>
                          <a:cs typeface="Trebuchet MS"/>
                        </a:rPr>
                        <a:t>Property</a:t>
                      </a:r>
                      <a:r>
                        <a:rPr lang="en-US" sz="1400" b="0" u="none" spc="35" dirty="0">
                          <a:solidFill>
                            <a:schemeClr val="bg1"/>
                          </a:solidFill>
                          <a:uFill>
                            <a:solidFill>
                              <a:srgbClr val="000000"/>
                            </a:solidFill>
                          </a:uFill>
                          <a:latin typeface="Trebuchet MS" panose="020B0603020202020204" pitchFamily="34" charset="0"/>
                          <a:cs typeface="Trebuchet MS"/>
                        </a:rPr>
                        <a:t> </a:t>
                      </a:r>
                      <a:r>
                        <a:rPr lang="en-US" sz="1400" b="0" u="none" spc="-9" dirty="0">
                          <a:solidFill>
                            <a:schemeClr val="bg1"/>
                          </a:solidFill>
                          <a:uFill>
                            <a:solidFill>
                              <a:srgbClr val="000000"/>
                            </a:solidFill>
                          </a:uFill>
                          <a:latin typeface="Trebuchet MS" panose="020B0603020202020204" pitchFamily="34" charset="0"/>
                          <a:cs typeface="Trebuchet MS"/>
                        </a:rPr>
                        <a:t>Held</a:t>
                      </a:r>
                      <a:endParaRPr lang="en-US" sz="1400" b="0" u="none" dirty="0">
                        <a:solidFill>
                          <a:schemeClr val="bg1"/>
                        </a:solidFill>
                        <a:latin typeface="Trebuchet MS" panose="020B0603020202020204" pitchFamily="34" charset="0"/>
                        <a:cs typeface="Trebuchet MS"/>
                      </a:endParaRPr>
                    </a:p>
                  </a:txBody>
                  <a:tcPr/>
                </a:tc>
                <a:tc>
                  <a:txBody>
                    <a:bodyPr/>
                    <a:lstStyle/>
                    <a:p>
                      <a:pPr marL="122711" marR="4483" algn="just" defTabSz="806867">
                        <a:spcBef>
                          <a:spcPts val="340"/>
                        </a:spcBef>
                      </a:pPr>
                      <a:r>
                        <a:rPr lang="en-US" sz="1400" spc="-4" dirty="0">
                          <a:solidFill>
                            <a:schemeClr val="bg1"/>
                          </a:solidFill>
                          <a:latin typeface="Trebuchet MS" panose="020B0603020202020204" pitchFamily="34" charset="0"/>
                          <a:cs typeface="+mn-cs"/>
                        </a:rPr>
                        <a:t>Disclosure</a:t>
                      </a:r>
                      <a:r>
                        <a:rPr lang="en-US" sz="1400" spc="415" dirty="0">
                          <a:solidFill>
                            <a:schemeClr val="bg1"/>
                          </a:solidFill>
                          <a:latin typeface="Trebuchet MS" panose="020B0603020202020204" pitchFamily="34" charset="0"/>
                          <a:cs typeface="+mn-cs"/>
                        </a:rPr>
                        <a:t> </a:t>
                      </a:r>
                      <a:r>
                        <a:rPr lang="en-US" sz="1400" spc="-9" dirty="0">
                          <a:solidFill>
                            <a:schemeClr val="bg1"/>
                          </a:solidFill>
                          <a:latin typeface="Trebuchet MS" panose="020B0603020202020204" pitchFamily="34" charset="0"/>
                          <a:cs typeface="+mn-cs"/>
                        </a:rPr>
                        <a:t>of </a:t>
                      </a:r>
                      <a:r>
                        <a:rPr lang="en-US" sz="1400" spc="4" dirty="0">
                          <a:solidFill>
                            <a:schemeClr val="bg1"/>
                          </a:solidFill>
                          <a:latin typeface="Trebuchet MS" panose="020B0603020202020204" pitchFamily="34" charset="0"/>
                          <a:cs typeface="+mn-cs"/>
                        </a:rPr>
                        <a:t>any </a:t>
                      </a:r>
                      <a:r>
                        <a:rPr lang="en-US" sz="1400" spc="-4" dirty="0">
                          <a:solidFill>
                            <a:schemeClr val="bg1"/>
                          </a:solidFill>
                          <a:latin typeface="Trebuchet MS" panose="020B0603020202020204" pitchFamily="34" charset="0"/>
                          <a:cs typeface="+mn-cs"/>
                        </a:rPr>
                        <a:t>proceedings initiated </a:t>
                      </a:r>
                      <a:r>
                        <a:rPr lang="en-US" sz="1400" dirty="0">
                          <a:solidFill>
                            <a:schemeClr val="bg1"/>
                          </a:solidFill>
                          <a:latin typeface="Trebuchet MS" panose="020B0603020202020204" pitchFamily="34" charset="0"/>
                          <a:cs typeface="+mn-cs"/>
                        </a:rPr>
                        <a:t>or pending </a:t>
                      </a:r>
                      <a:r>
                        <a:rPr lang="en-US" sz="1400" spc="-4" dirty="0">
                          <a:solidFill>
                            <a:schemeClr val="bg1"/>
                          </a:solidFill>
                          <a:latin typeface="Trebuchet MS" panose="020B0603020202020204" pitchFamily="34" charset="0"/>
                          <a:cs typeface="+mn-cs"/>
                        </a:rPr>
                        <a:t>against </a:t>
                      </a:r>
                      <a:r>
                        <a:rPr lang="en-US" sz="1400" dirty="0">
                          <a:solidFill>
                            <a:schemeClr val="bg1"/>
                          </a:solidFill>
                          <a:latin typeface="Trebuchet MS" panose="020B0603020202020204" pitchFamily="34" charset="0"/>
                          <a:cs typeface="+mn-cs"/>
                        </a:rPr>
                        <a:t>the </a:t>
                      </a:r>
                      <a:r>
                        <a:rPr lang="en-US" sz="1400" spc="-9" dirty="0">
                          <a:solidFill>
                            <a:schemeClr val="bg1"/>
                          </a:solidFill>
                          <a:latin typeface="Trebuchet MS" panose="020B0603020202020204" pitchFamily="34" charset="0"/>
                          <a:cs typeface="+mn-cs"/>
                        </a:rPr>
                        <a:t>company </a:t>
                      </a:r>
                      <a:r>
                        <a:rPr lang="en-US" sz="1400" spc="-4" dirty="0">
                          <a:solidFill>
                            <a:schemeClr val="bg1"/>
                          </a:solidFill>
                          <a:latin typeface="Trebuchet MS" panose="020B0603020202020204" pitchFamily="34" charset="0"/>
                          <a:cs typeface="+mn-cs"/>
                        </a:rPr>
                        <a:t>for holding any </a:t>
                      </a:r>
                      <a:r>
                        <a:rPr lang="en-US" sz="1400" dirty="0">
                          <a:solidFill>
                            <a:schemeClr val="bg1"/>
                          </a:solidFill>
                          <a:latin typeface="Trebuchet MS" panose="020B0603020202020204" pitchFamily="34" charset="0"/>
                          <a:cs typeface="+mn-cs"/>
                        </a:rPr>
                        <a:t> </a:t>
                      </a:r>
                      <a:r>
                        <a:rPr lang="en-US" sz="1400" spc="-4" dirty="0">
                          <a:solidFill>
                            <a:schemeClr val="bg1"/>
                          </a:solidFill>
                          <a:latin typeface="Trebuchet MS" panose="020B0603020202020204" pitchFamily="34" charset="0"/>
                          <a:cs typeface="+mn-cs"/>
                        </a:rPr>
                        <a:t>benami property under </a:t>
                      </a:r>
                      <a:r>
                        <a:rPr lang="en-US" sz="1400" dirty="0">
                          <a:solidFill>
                            <a:schemeClr val="bg1"/>
                          </a:solidFill>
                          <a:latin typeface="Trebuchet MS" panose="020B0603020202020204" pitchFamily="34" charset="0"/>
                          <a:cs typeface="+mn-cs"/>
                        </a:rPr>
                        <a:t>the Benami </a:t>
                      </a:r>
                      <a:r>
                        <a:rPr lang="en-US" sz="1400" spc="-4" dirty="0">
                          <a:solidFill>
                            <a:schemeClr val="bg1"/>
                          </a:solidFill>
                          <a:latin typeface="Trebuchet MS" panose="020B0603020202020204" pitchFamily="34" charset="0"/>
                          <a:cs typeface="+mn-cs"/>
                        </a:rPr>
                        <a:t>Transactions (Prohibition) </a:t>
                      </a:r>
                      <a:r>
                        <a:rPr lang="en-US" sz="1400" dirty="0">
                          <a:solidFill>
                            <a:schemeClr val="bg1"/>
                          </a:solidFill>
                          <a:latin typeface="Trebuchet MS" panose="020B0603020202020204" pitchFamily="34" charset="0"/>
                          <a:cs typeface="+mn-cs"/>
                        </a:rPr>
                        <a:t>Act, </a:t>
                      </a:r>
                      <a:r>
                        <a:rPr lang="en-US" sz="1400" spc="-4" dirty="0">
                          <a:solidFill>
                            <a:schemeClr val="bg1"/>
                          </a:solidFill>
                          <a:latin typeface="Trebuchet MS" panose="020B0603020202020204" pitchFamily="34" charset="0"/>
                          <a:cs typeface="+mn-cs"/>
                        </a:rPr>
                        <a:t>1988 with </a:t>
                      </a:r>
                      <a:r>
                        <a:rPr lang="en-US" sz="1400" dirty="0">
                          <a:solidFill>
                            <a:schemeClr val="bg1"/>
                          </a:solidFill>
                          <a:latin typeface="Trebuchet MS" panose="020B0603020202020204" pitchFamily="34" charset="0"/>
                          <a:cs typeface="+mn-cs"/>
                        </a:rPr>
                        <a:t>all </a:t>
                      </a:r>
                      <a:r>
                        <a:rPr lang="en-US" sz="1400" spc="-4" dirty="0">
                          <a:solidFill>
                            <a:schemeClr val="bg1"/>
                          </a:solidFill>
                          <a:latin typeface="Trebuchet MS" panose="020B0603020202020204" pitchFamily="34" charset="0"/>
                          <a:cs typeface="+mn-cs"/>
                        </a:rPr>
                        <a:t>details like </a:t>
                      </a:r>
                    </a:p>
                    <a:p>
                      <a:pPr marL="408461" marR="4483" indent="-285750" algn="just" defTabSz="806867">
                        <a:spcBef>
                          <a:spcPts val="340"/>
                        </a:spcBef>
                        <a:buFontTx/>
                        <a:buChar char="-"/>
                      </a:pPr>
                      <a:r>
                        <a:rPr lang="en-US" sz="1400" spc="-4" dirty="0">
                          <a:solidFill>
                            <a:schemeClr val="bg1"/>
                          </a:solidFill>
                          <a:latin typeface="Trebuchet MS" panose="020B0603020202020204" pitchFamily="34" charset="0"/>
                          <a:cs typeface="+mn-cs"/>
                        </a:rPr>
                        <a:t>Details </a:t>
                      </a:r>
                      <a:r>
                        <a:rPr lang="en-US" sz="1400" spc="-9" dirty="0">
                          <a:solidFill>
                            <a:schemeClr val="bg1"/>
                          </a:solidFill>
                          <a:latin typeface="Trebuchet MS" panose="020B0603020202020204" pitchFamily="34" charset="0"/>
                          <a:cs typeface="+mn-cs"/>
                        </a:rPr>
                        <a:t>of </a:t>
                      </a:r>
                      <a:r>
                        <a:rPr lang="en-US" sz="1400" dirty="0">
                          <a:solidFill>
                            <a:schemeClr val="bg1"/>
                          </a:solidFill>
                          <a:latin typeface="Trebuchet MS" panose="020B0603020202020204" pitchFamily="34" charset="0"/>
                          <a:cs typeface="+mn-cs"/>
                        </a:rPr>
                        <a:t>such </a:t>
                      </a:r>
                      <a:r>
                        <a:rPr lang="en-US" sz="1400" spc="-4" dirty="0">
                          <a:solidFill>
                            <a:schemeClr val="bg1"/>
                          </a:solidFill>
                          <a:latin typeface="Trebuchet MS" panose="020B0603020202020204" pitchFamily="34" charset="0"/>
                          <a:cs typeface="+mn-cs"/>
                        </a:rPr>
                        <a:t>property,</a:t>
                      </a:r>
                    </a:p>
                    <a:p>
                      <a:pPr marL="408461" marR="4483" indent="-285750" algn="just" defTabSz="806867">
                        <a:spcBef>
                          <a:spcPts val="340"/>
                        </a:spcBef>
                        <a:buFontTx/>
                        <a:buChar char="-"/>
                      </a:pPr>
                      <a:r>
                        <a:rPr lang="en-US" sz="1400" spc="-4" dirty="0">
                          <a:solidFill>
                            <a:schemeClr val="bg1"/>
                          </a:solidFill>
                          <a:latin typeface="Trebuchet MS" panose="020B0603020202020204" pitchFamily="34" charset="0"/>
                          <a:cs typeface="+mn-cs"/>
                        </a:rPr>
                        <a:t>Amount,</a:t>
                      </a:r>
                    </a:p>
                    <a:p>
                      <a:pPr marL="408461" marR="4483" indent="-285750" algn="just" defTabSz="806867">
                        <a:spcBef>
                          <a:spcPts val="340"/>
                        </a:spcBef>
                        <a:buFontTx/>
                        <a:buChar char="-"/>
                      </a:pPr>
                      <a:r>
                        <a:rPr lang="en-US" sz="1400" spc="-4" dirty="0">
                          <a:solidFill>
                            <a:schemeClr val="bg1"/>
                          </a:solidFill>
                          <a:latin typeface="Trebuchet MS" panose="020B0603020202020204" pitchFamily="34" charset="0"/>
                          <a:cs typeface="+mn-cs"/>
                        </a:rPr>
                        <a:t>Detail of Beneficiaries </a:t>
                      </a:r>
                    </a:p>
                    <a:p>
                      <a:pPr marL="408461" marR="4483" indent="-285750" algn="just" defTabSz="806867">
                        <a:spcBef>
                          <a:spcPts val="340"/>
                        </a:spcBef>
                        <a:buFontTx/>
                        <a:buChar char="-"/>
                      </a:pPr>
                      <a:r>
                        <a:rPr lang="en-US" sz="1400" dirty="0">
                          <a:solidFill>
                            <a:schemeClr val="bg1"/>
                          </a:solidFill>
                          <a:latin typeface="Trebuchet MS" panose="020B0603020202020204" pitchFamily="34" charset="0"/>
                          <a:cs typeface="+mn-cs"/>
                        </a:rPr>
                        <a:t>Reference to </a:t>
                      </a:r>
                      <a:r>
                        <a:rPr lang="en-US" sz="1400" spc="4" dirty="0">
                          <a:solidFill>
                            <a:schemeClr val="bg1"/>
                          </a:solidFill>
                          <a:latin typeface="Trebuchet MS" panose="020B0603020202020204" pitchFamily="34" charset="0"/>
                          <a:cs typeface="+mn-cs"/>
                        </a:rPr>
                        <a:t> </a:t>
                      </a:r>
                      <a:r>
                        <a:rPr lang="en-US" sz="1400" dirty="0">
                          <a:solidFill>
                            <a:schemeClr val="bg1"/>
                          </a:solidFill>
                          <a:latin typeface="Trebuchet MS" panose="020B0603020202020204" pitchFamily="34" charset="0"/>
                          <a:cs typeface="+mn-cs"/>
                        </a:rPr>
                        <a:t>the item </a:t>
                      </a:r>
                      <a:r>
                        <a:rPr lang="en-US" sz="1400" spc="-9" dirty="0">
                          <a:solidFill>
                            <a:schemeClr val="bg1"/>
                          </a:solidFill>
                          <a:latin typeface="Trebuchet MS" panose="020B0603020202020204" pitchFamily="34" charset="0"/>
                          <a:cs typeface="+mn-cs"/>
                        </a:rPr>
                        <a:t>in the </a:t>
                      </a:r>
                      <a:r>
                        <a:rPr lang="en-US" sz="1400" spc="-4" dirty="0">
                          <a:solidFill>
                            <a:schemeClr val="bg1"/>
                          </a:solidFill>
                          <a:latin typeface="Trebuchet MS" panose="020B0603020202020204" pitchFamily="34" charset="0"/>
                          <a:cs typeface="+mn-cs"/>
                        </a:rPr>
                        <a:t>Balance </a:t>
                      </a:r>
                      <a:r>
                        <a:rPr lang="en-US" sz="1400" dirty="0">
                          <a:solidFill>
                            <a:schemeClr val="bg1"/>
                          </a:solidFill>
                          <a:latin typeface="Trebuchet MS" panose="020B0603020202020204" pitchFamily="34" charset="0"/>
                          <a:cs typeface="+mn-cs"/>
                        </a:rPr>
                        <a:t>Sheet </a:t>
                      </a:r>
                      <a:r>
                        <a:rPr lang="en-US" sz="1400" spc="4" dirty="0">
                          <a:solidFill>
                            <a:schemeClr val="bg1"/>
                          </a:solidFill>
                          <a:latin typeface="Trebuchet MS" panose="020B0603020202020204" pitchFamily="34" charset="0"/>
                          <a:cs typeface="+mn-cs"/>
                        </a:rPr>
                        <a:t>(if </a:t>
                      </a:r>
                      <a:r>
                        <a:rPr lang="en-US" sz="1400" dirty="0">
                          <a:solidFill>
                            <a:schemeClr val="bg1"/>
                          </a:solidFill>
                          <a:latin typeface="Trebuchet MS" panose="020B0603020202020204" pitchFamily="34" charset="0"/>
                          <a:cs typeface="+mn-cs"/>
                        </a:rPr>
                        <a:t>it </a:t>
                      </a:r>
                      <a:r>
                        <a:rPr lang="en-US" sz="1400" spc="4" dirty="0">
                          <a:solidFill>
                            <a:schemeClr val="bg1"/>
                          </a:solidFill>
                          <a:latin typeface="Trebuchet MS" panose="020B0603020202020204" pitchFamily="34" charset="0"/>
                          <a:cs typeface="+mn-cs"/>
                        </a:rPr>
                        <a:t>is </a:t>
                      </a:r>
                      <a:r>
                        <a:rPr lang="en-US" sz="1400" dirty="0">
                          <a:solidFill>
                            <a:schemeClr val="bg1"/>
                          </a:solidFill>
                          <a:latin typeface="Trebuchet MS" panose="020B0603020202020204" pitchFamily="34" charset="0"/>
                          <a:cs typeface="+mn-cs"/>
                        </a:rPr>
                        <a:t>in Books of </a:t>
                      </a:r>
                      <a:r>
                        <a:rPr lang="en-US" sz="1400" spc="-4" dirty="0">
                          <a:solidFill>
                            <a:schemeClr val="bg1"/>
                          </a:solidFill>
                          <a:latin typeface="Trebuchet MS" panose="020B0603020202020204" pitchFamily="34" charset="0"/>
                          <a:cs typeface="+mn-cs"/>
                        </a:rPr>
                        <a:t>account), If property </a:t>
                      </a:r>
                      <a:r>
                        <a:rPr lang="en-US" sz="1400" spc="-9" dirty="0">
                          <a:solidFill>
                            <a:schemeClr val="bg1"/>
                          </a:solidFill>
                          <a:latin typeface="Trebuchet MS" panose="020B0603020202020204" pitchFamily="34" charset="0"/>
                          <a:cs typeface="+mn-cs"/>
                        </a:rPr>
                        <a:t>is </a:t>
                      </a:r>
                      <a:r>
                        <a:rPr lang="en-US" sz="1400" dirty="0">
                          <a:solidFill>
                            <a:schemeClr val="bg1"/>
                          </a:solidFill>
                          <a:latin typeface="Trebuchet MS" panose="020B0603020202020204" pitchFamily="34" charset="0"/>
                          <a:cs typeface="+mn-cs"/>
                        </a:rPr>
                        <a:t>not in </a:t>
                      </a:r>
                      <a:r>
                        <a:rPr lang="en-US" sz="1400" spc="-9" dirty="0">
                          <a:solidFill>
                            <a:schemeClr val="bg1"/>
                          </a:solidFill>
                          <a:latin typeface="Trebuchet MS" panose="020B0603020202020204" pitchFamily="34" charset="0"/>
                          <a:cs typeface="+mn-cs"/>
                        </a:rPr>
                        <a:t>the </a:t>
                      </a:r>
                      <a:r>
                        <a:rPr lang="en-US" sz="1400" spc="-4" dirty="0">
                          <a:solidFill>
                            <a:schemeClr val="bg1"/>
                          </a:solidFill>
                          <a:latin typeface="Trebuchet MS" panose="020B0603020202020204" pitchFamily="34" charset="0"/>
                          <a:cs typeface="+mn-cs"/>
                        </a:rPr>
                        <a:t>books, </a:t>
                      </a:r>
                      <a:r>
                        <a:rPr lang="en-US" sz="1400" dirty="0">
                          <a:solidFill>
                            <a:schemeClr val="bg1"/>
                          </a:solidFill>
                          <a:latin typeface="Trebuchet MS" panose="020B0603020202020204" pitchFamily="34" charset="0"/>
                          <a:cs typeface="+mn-cs"/>
                        </a:rPr>
                        <a:t> then the </a:t>
                      </a:r>
                      <a:r>
                        <a:rPr lang="en-US" sz="1400" spc="-4" dirty="0">
                          <a:solidFill>
                            <a:schemeClr val="bg1"/>
                          </a:solidFill>
                          <a:latin typeface="Trebuchet MS" panose="020B0603020202020204" pitchFamily="34" charset="0"/>
                          <a:cs typeface="+mn-cs"/>
                        </a:rPr>
                        <a:t>fact shall be stated </a:t>
                      </a:r>
                      <a:r>
                        <a:rPr lang="en-US" sz="1400" dirty="0">
                          <a:solidFill>
                            <a:schemeClr val="bg1"/>
                          </a:solidFill>
                          <a:latin typeface="Trebuchet MS" panose="020B0603020202020204" pitchFamily="34" charset="0"/>
                          <a:cs typeface="+mn-cs"/>
                        </a:rPr>
                        <a:t>with reasons</a:t>
                      </a:r>
                    </a:p>
                    <a:p>
                      <a:pPr marL="408461" marR="4483" indent="-285750" algn="just" defTabSz="806867">
                        <a:spcBef>
                          <a:spcPts val="340"/>
                        </a:spcBef>
                        <a:buFontTx/>
                        <a:buChar char="-"/>
                      </a:pPr>
                      <a:r>
                        <a:rPr lang="en-US" sz="1400" dirty="0">
                          <a:solidFill>
                            <a:schemeClr val="bg1"/>
                          </a:solidFill>
                          <a:latin typeface="Trebuchet MS" panose="020B0603020202020204" pitchFamily="34" charset="0"/>
                          <a:cs typeface="+mn-cs"/>
                        </a:rPr>
                        <a:t>Any </a:t>
                      </a:r>
                      <a:r>
                        <a:rPr lang="en-US" sz="1400" spc="-4" dirty="0">
                          <a:solidFill>
                            <a:schemeClr val="bg1"/>
                          </a:solidFill>
                          <a:latin typeface="Trebuchet MS" panose="020B0603020202020204" pitchFamily="34" charset="0"/>
                          <a:cs typeface="+mn-cs"/>
                        </a:rPr>
                        <a:t>proceedings against </a:t>
                      </a:r>
                      <a:r>
                        <a:rPr lang="en-US" sz="1400" dirty="0">
                          <a:solidFill>
                            <a:schemeClr val="bg1"/>
                          </a:solidFill>
                          <a:latin typeface="Trebuchet MS" panose="020B0603020202020204" pitchFamily="34" charset="0"/>
                          <a:cs typeface="+mn-cs"/>
                        </a:rPr>
                        <a:t>the </a:t>
                      </a:r>
                      <a:r>
                        <a:rPr lang="en-US" sz="1400" spc="-9" dirty="0">
                          <a:solidFill>
                            <a:schemeClr val="bg1"/>
                          </a:solidFill>
                          <a:latin typeface="Trebuchet MS" panose="020B0603020202020204" pitchFamily="34" charset="0"/>
                          <a:cs typeface="+mn-cs"/>
                        </a:rPr>
                        <a:t>company </a:t>
                      </a:r>
                      <a:r>
                        <a:rPr lang="en-US" sz="1400" dirty="0">
                          <a:solidFill>
                            <a:schemeClr val="bg1"/>
                          </a:solidFill>
                          <a:latin typeface="Trebuchet MS" panose="020B0603020202020204" pitchFamily="34" charset="0"/>
                          <a:cs typeface="+mn-cs"/>
                        </a:rPr>
                        <a:t>under this </a:t>
                      </a:r>
                      <a:r>
                        <a:rPr lang="en-US" sz="1400" spc="4" dirty="0">
                          <a:solidFill>
                            <a:schemeClr val="bg1"/>
                          </a:solidFill>
                          <a:latin typeface="Trebuchet MS" panose="020B0603020202020204" pitchFamily="34" charset="0"/>
                          <a:cs typeface="+mn-cs"/>
                        </a:rPr>
                        <a:t> </a:t>
                      </a:r>
                      <a:r>
                        <a:rPr lang="en-US" sz="1400" spc="-4" dirty="0">
                          <a:solidFill>
                            <a:schemeClr val="bg1"/>
                          </a:solidFill>
                          <a:latin typeface="Trebuchet MS" panose="020B0603020202020204" pitchFamily="34" charset="0"/>
                          <a:cs typeface="+mn-cs"/>
                        </a:rPr>
                        <a:t>law </a:t>
                      </a:r>
                      <a:r>
                        <a:rPr lang="en-US" sz="1400" dirty="0">
                          <a:solidFill>
                            <a:schemeClr val="bg1"/>
                          </a:solidFill>
                          <a:latin typeface="Trebuchet MS" panose="020B0603020202020204" pitchFamily="34" charset="0"/>
                          <a:cs typeface="+mn-cs"/>
                        </a:rPr>
                        <a:t>as </a:t>
                      </a:r>
                      <a:r>
                        <a:rPr lang="en-US" sz="1400" spc="-4" dirty="0">
                          <a:solidFill>
                            <a:schemeClr val="bg1"/>
                          </a:solidFill>
                          <a:latin typeface="Trebuchet MS" panose="020B0603020202020204" pitchFamily="34" charset="0"/>
                          <a:cs typeface="+mn-cs"/>
                        </a:rPr>
                        <a:t>an </a:t>
                      </a:r>
                      <a:r>
                        <a:rPr lang="en-US" sz="1400" spc="-4" dirty="0" err="1">
                          <a:solidFill>
                            <a:schemeClr val="bg1"/>
                          </a:solidFill>
                          <a:latin typeface="Trebuchet MS" panose="020B0603020202020204" pitchFamily="34" charset="0"/>
                          <a:cs typeface="+mn-cs"/>
                        </a:rPr>
                        <a:t>abetter</a:t>
                      </a:r>
                      <a:r>
                        <a:rPr lang="en-US" sz="1400" spc="-4" dirty="0">
                          <a:solidFill>
                            <a:schemeClr val="bg1"/>
                          </a:solidFill>
                          <a:latin typeface="Trebuchet MS" panose="020B0603020202020204" pitchFamily="34" charset="0"/>
                          <a:cs typeface="+mn-cs"/>
                        </a:rPr>
                        <a:t> </a:t>
                      </a:r>
                      <a:r>
                        <a:rPr lang="en-US" sz="1400" dirty="0">
                          <a:solidFill>
                            <a:schemeClr val="bg1"/>
                          </a:solidFill>
                          <a:latin typeface="Trebuchet MS" panose="020B0603020202020204" pitchFamily="34" charset="0"/>
                          <a:cs typeface="+mn-cs"/>
                        </a:rPr>
                        <a:t>of the </a:t>
                      </a:r>
                      <a:r>
                        <a:rPr lang="en-US" sz="1400" spc="-4" dirty="0">
                          <a:solidFill>
                            <a:schemeClr val="bg1"/>
                          </a:solidFill>
                          <a:latin typeface="Trebuchet MS" panose="020B0603020202020204" pitchFamily="34" charset="0"/>
                          <a:cs typeface="+mn-cs"/>
                        </a:rPr>
                        <a:t>transaction </a:t>
                      </a:r>
                      <a:r>
                        <a:rPr lang="en-US" sz="1400" spc="-9" dirty="0">
                          <a:solidFill>
                            <a:schemeClr val="bg1"/>
                          </a:solidFill>
                          <a:latin typeface="Trebuchet MS" panose="020B0603020202020204" pitchFamily="34" charset="0"/>
                          <a:cs typeface="+mn-cs"/>
                        </a:rPr>
                        <a:t>or as the </a:t>
                      </a:r>
                      <a:r>
                        <a:rPr lang="en-US" sz="1400" spc="-4" dirty="0">
                          <a:solidFill>
                            <a:schemeClr val="bg1"/>
                          </a:solidFill>
                          <a:latin typeface="Trebuchet MS" panose="020B0603020202020204" pitchFamily="34" charset="0"/>
                          <a:cs typeface="+mn-cs"/>
                        </a:rPr>
                        <a:t>transferor then </a:t>
                      </a:r>
                      <a:r>
                        <a:rPr lang="en-US" sz="1400" dirty="0">
                          <a:solidFill>
                            <a:schemeClr val="bg1"/>
                          </a:solidFill>
                          <a:latin typeface="Trebuchet MS" panose="020B0603020202020204" pitchFamily="34" charset="0"/>
                          <a:cs typeface="+mn-cs"/>
                        </a:rPr>
                        <a:t>the </a:t>
                      </a:r>
                      <a:r>
                        <a:rPr lang="en-US" sz="1400" spc="-4" dirty="0">
                          <a:solidFill>
                            <a:schemeClr val="bg1"/>
                          </a:solidFill>
                          <a:latin typeface="Trebuchet MS" panose="020B0603020202020204" pitchFamily="34" charset="0"/>
                          <a:cs typeface="+mn-cs"/>
                        </a:rPr>
                        <a:t>details </a:t>
                      </a:r>
                      <a:r>
                        <a:rPr lang="en-US" sz="1400" dirty="0">
                          <a:solidFill>
                            <a:schemeClr val="bg1"/>
                          </a:solidFill>
                          <a:latin typeface="Trebuchet MS" panose="020B0603020202020204" pitchFamily="34" charset="0"/>
                          <a:cs typeface="+mn-cs"/>
                        </a:rPr>
                        <a:t>shall </a:t>
                      </a:r>
                      <a:r>
                        <a:rPr lang="en-US" sz="1400" spc="-9" dirty="0">
                          <a:solidFill>
                            <a:schemeClr val="bg1"/>
                          </a:solidFill>
                          <a:latin typeface="Trebuchet MS" panose="020B0603020202020204" pitchFamily="34" charset="0"/>
                          <a:cs typeface="+mn-cs"/>
                        </a:rPr>
                        <a:t>be </a:t>
                      </a:r>
                      <a:r>
                        <a:rPr lang="en-US" sz="1400" spc="-4" dirty="0">
                          <a:solidFill>
                            <a:schemeClr val="bg1"/>
                          </a:solidFill>
                          <a:latin typeface="Trebuchet MS" panose="020B0603020202020204" pitchFamily="34" charset="0"/>
                          <a:cs typeface="+mn-cs"/>
                        </a:rPr>
                        <a:t>provided,</a:t>
                      </a:r>
                    </a:p>
                    <a:p>
                      <a:pPr marL="408461" marR="4483" indent="-285750" algn="just" defTabSz="806867">
                        <a:spcBef>
                          <a:spcPts val="340"/>
                        </a:spcBef>
                        <a:buFontTx/>
                        <a:buChar char="-"/>
                      </a:pPr>
                      <a:r>
                        <a:rPr lang="en-US" sz="1400" spc="-4" dirty="0">
                          <a:solidFill>
                            <a:schemeClr val="bg1"/>
                          </a:solidFill>
                          <a:latin typeface="Trebuchet MS" panose="020B0603020202020204" pitchFamily="34" charset="0"/>
                          <a:cs typeface="+mn-cs"/>
                        </a:rPr>
                        <a:t>Nature</a:t>
                      </a:r>
                      <a:r>
                        <a:rPr lang="en-US" sz="1400" spc="18" dirty="0">
                          <a:solidFill>
                            <a:schemeClr val="bg1"/>
                          </a:solidFill>
                          <a:latin typeface="Trebuchet MS" panose="020B0603020202020204" pitchFamily="34" charset="0"/>
                          <a:cs typeface="+mn-cs"/>
                        </a:rPr>
                        <a:t> </a:t>
                      </a:r>
                      <a:r>
                        <a:rPr lang="en-US" sz="1400" spc="-9" dirty="0">
                          <a:solidFill>
                            <a:schemeClr val="bg1"/>
                          </a:solidFill>
                          <a:latin typeface="Trebuchet MS" panose="020B0603020202020204" pitchFamily="34" charset="0"/>
                          <a:cs typeface="+mn-cs"/>
                        </a:rPr>
                        <a:t>of</a:t>
                      </a:r>
                      <a:r>
                        <a:rPr lang="en-US" sz="1400" spc="9" dirty="0">
                          <a:solidFill>
                            <a:schemeClr val="bg1"/>
                          </a:solidFill>
                          <a:latin typeface="Trebuchet MS" panose="020B0603020202020204" pitchFamily="34" charset="0"/>
                          <a:cs typeface="+mn-cs"/>
                        </a:rPr>
                        <a:t> </a:t>
                      </a:r>
                      <a:r>
                        <a:rPr lang="en-US" sz="1400" spc="-4" dirty="0">
                          <a:solidFill>
                            <a:schemeClr val="bg1"/>
                          </a:solidFill>
                          <a:latin typeface="Trebuchet MS" panose="020B0603020202020204" pitchFamily="34" charset="0"/>
                          <a:cs typeface="+mn-cs"/>
                        </a:rPr>
                        <a:t>proceedings,</a:t>
                      </a:r>
                      <a:r>
                        <a:rPr lang="en-US" sz="1400" spc="13" dirty="0">
                          <a:solidFill>
                            <a:schemeClr val="bg1"/>
                          </a:solidFill>
                          <a:latin typeface="Trebuchet MS" panose="020B0603020202020204" pitchFamily="34" charset="0"/>
                          <a:cs typeface="+mn-cs"/>
                        </a:rPr>
                        <a:t> </a:t>
                      </a:r>
                      <a:r>
                        <a:rPr lang="en-US" sz="1400" spc="-4" dirty="0">
                          <a:solidFill>
                            <a:schemeClr val="bg1"/>
                          </a:solidFill>
                          <a:latin typeface="Trebuchet MS" panose="020B0603020202020204" pitchFamily="34" charset="0"/>
                          <a:cs typeface="+mn-cs"/>
                        </a:rPr>
                        <a:t>status</a:t>
                      </a:r>
                      <a:r>
                        <a:rPr lang="en-US" sz="1400" spc="4" dirty="0">
                          <a:solidFill>
                            <a:schemeClr val="bg1"/>
                          </a:solidFill>
                          <a:latin typeface="Trebuchet MS" panose="020B0603020202020204" pitchFamily="34" charset="0"/>
                          <a:cs typeface="+mn-cs"/>
                        </a:rPr>
                        <a:t> </a:t>
                      </a:r>
                      <a:r>
                        <a:rPr lang="en-US" sz="1400" spc="-9" dirty="0">
                          <a:solidFill>
                            <a:schemeClr val="bg1"/>
                          </a:solidFill>
                          <a:latin typeface="Trebuchet MS" panose="020B0603020202020204" pitchFamily="34" charset="0"/>
                          <a:cs typeface="+mn-cs"/>
                        </a:rPr>
                        <a:t>of</a:t>
                      </a:r>
                      <a:r>
                        <a:rPr lang="en-US" sz="1400" spc="9" dirty="0">
                          <a:solidFill>
                            <a:schemeClr val="bg1"/>
                          </a:solidFill>
                          <a:latin typeface="Trebuchet MS" panose="020B0603020202020204" pitchFamily="34" charset="0"/>
                          <a:cs typeface="+mn-cs"/>
                        </a:rPr>
                        <a:t> </a:t>
                      </a:r>
                      <a:r>
                        <a:rPr lang="en-US" sz="1400" spc="-4" dirty="0">
                          <a:solidFill>
                            <a:schemeClr val="bg1"/>
                          </a:solidFill>
                          <a:latin typeface="Trebuchet MS" panose="020B0603020202020204" pitchFamily="34" charset="0"/>
                          <a:cs typeface="+mn-cs"/>
                        </a:rPr>
                        <a:t>same</a:t>
                      </a:r>
                      <a:r>
                        <a:rPr lang="en-US" sz="1400" spc="18" dirty="0">
                          <a:solidFill>
                            <a:schemeClr val="bg1"/>
                          </a:solidFill>
                          <a:latin typeface="Trebuchet MS" panose="020B0603020202020204" pitchFamily="34" charset="0"/>
                          <a:cs typeface="+mn-cs"/>
                        </a:rPr>
                        <a:t> </a:t>
                      </a:r>
                      <a:r>
                        <a:rPr lang="en-US" sz="1400" dirty="0">
                          <a:solidFill>
                            <a:schemeClr val="bg1"/>
                          </a:solidFill>
                          <a:latin typeface="Trebuchet MS" panose="020B0603020202020204" pitchFamily="34" charset="0"/>
                          <a:cs typeface="+mn-cs"/>
                        </a:rPr>
                        <a:t>and</a:t>
                      </a:r>
                      <a:r>
                        <a:rPr lang="en-US" sz="1400" spc="-13" dirty="0">
                          <a:solidFill>
                            <a:schemeClr val="bg1"/>
                          </a:solidFill>
                          <a:latin typeface="Trebuchet MS" panose="020B0603020202020204" pitchFamily="34" charset="0"/>
                          <a:cs typeface="+mn-cs"/>
                        </a:rPr>
                        <a:t> </a:t>
                      </a:r>
                      <a:r>
                        <a:rPr lang="en-US" sz="1400" spc="-4" dirty="0">
                          <a:solidFill>
                            <a:schemeClr val="bg1"/>
                          </a:solidFill>
                          <a:latin typeface="Trebuchet MS" panose="020B0603020202020204" pitchFamily="34" charset="0"/>
                          <a:cs typeface="+mn-cs"/>
                        </a:rPr>
                        <a:t>company’s</a:t>
                      </a:r>
                      <a:r>
                        <a:rPr lang="en-US" sz="1400" spc="4" dirty="0">
                          <a:solidFill>
                            <a:schemeClr val="bg1"/>
                          </a:solidFill>
                          <a:latin typeface="Trebuchet MS" panose="020B0603020202020204" pitchFamily="34" charset="0"/>
                          <a:cs typeface="+mn-cs"/>
                        </a:rPr>
                        <a:t> </a:t>
                      </a:r>
                      <a:r>
                        <a:rPr lang="en-US" sz="1400" spc="-4" dirty="0">
                          <a:solidFill>
                            <a:schemeClr val="bg1"/>
                          </a:solidFill>
                          <a:latin typeface="Trebuchet MS" panose="020B0603020202020204" pitchFamily="34" charset="0"/>
                          <a:cs typeface="+mn-cs"/>
                        </a:rPr>
                        <a:t>view</a:t>
                      </a:r>
                      <a:r>
                        <a:rPr lang="en-US" sz="1400" spc="18" dirty="0">
                          <a:solidFill>
                            <a:schemeClr val="bg1"/>
                          </a:solidFill>
                          <a:latin typeface="Trebuchet MS" panose="020B0603020202020204" pitchFamily="34" charset="0"/>
                          <a:cs typeface="+mn-cs"/>
                        </a:rPr>
                        <a:t> </a:t>
                      </a:r>
                      <a:r>
                        <a:rPr lang="en-US" sz="1400" dirty="0">
                          <a:solidFill>
                            <a:schemeClr val="bg1"/>
                          </a:solidFill>
                          <a:latin typeface="Trebuchet MS" panose="020B0603020202020204" pitchFamily="34" charset="0"/>
                          <a:cs typeface="+mn-cs"/>
                        </a:rPr>
                        <a:t>on</a:t>
                      </a:r>
                      <a:r>
                        <a:rPr lang="en-US" sz="1400" spc="18" dirty="0">
                          <a:solidFill>
                            <a:schemeClr val="bg1"/>
                          </a:solidFill>
                          <a:latin typeface="Trebuchet MS" panose="020B0603020202020204" pitchFamily="34" charset="0"/>
                          <a:cs typeface="+mn-cs"/>
                        </a:rPr>
                        <a:t> </a:t>
                      </a:r>
                      <a:r>
                        <a:rPr lang="en-US" sz="1400" spc="-9" dirty="0">
                          <a:solidFill>
                            <a:schemeClr val="bg1"/>
                          </a:solidFill>
                          <a:latin typeface="Trebuchet MS" panose="020B0603020202020204" pitchFamily="34" charset="0"/>
                          <a:cs typeface="+mn-cs"/>
                        </a:rPr>
                        <a:t>same</a:t>
                      </a:r>
                    </a:p>
                  </a:txBody>
                  <a:tcPr/>
                </a:tc>
                <a:tc>
                  <a:txBody>
                    <a:bodyPr/>
                    <a:lstStyle/>
                    <a:p>
                      <a:r>
                        <a:rPr lang="en-IN" sz="1400" kern="1200" spc="-4" dirty="0">
                          <a:solidFill>
                            <a:schemeClr val="bg1"/>
                          </a:solidFill>
                          <a:latin typeface="Trebuchet MS" panose="020B0603020202020204" pitchFamily="34" charset="0"/>
                          <a:ea typeface="+mn-ea"/>
                          <a:cs typeface="+mn-cs"/>
                        </a:rPr>
                        <a:t>All pending cases in this regard along with status to be collated</a:t>
                      </a:r>
                    </a:p>
                    <a:p>
                      <a:endParaRPr lang="en-IN" sz="1400" kern="1200" spc="-4" dirty="0">
                        <a:solidFill>
                          <a:schemeClr val="bg1"/>
                        </a:solidFill>
                        <a:latin typeface="Trebuchet MS" panose="020B0603020202020204" pitchFamily="34" charset="0"/>
                        <a:ea typeface="+mn-ea"/>
                        <a:cs typeface="+mn-cs"/>
                      </a:endParaRPr>
                    </a:p>
                    <a:p>
                      <a:r>
                        <a:rPr lang="en-IN" sz="1400" kern="1200" spc="-4" dirty="0">
                          <a:solidFill>
                            <a:schemeClr val="bg1"/>
                          </a:solidFill>
                          <a:latin typeface="Trebuchet MS" panose="020B0603020202020204" pitchFamily="34" charset="0"/>
                          <a:ea typeface="+mn-ea"/>
                          <a:cs typeface="+mn-cs"/>
                        </a:rPr>
                        <a:t>Proceeding after BS date but before sign off FS, then it should be considered as Subsequent Events</a:t>
                      </a:r>
                    </a:p>
                    <a:p>
                      <a:endParaRPr lang="en-IN" sz="1400" kern="1200" spc="-4" dirty="0">
                        <a:solidFill>
                          <a:schemeClr val="bg1"/>
                        </a:solidFill>
                        <a:latin typeface="Trebuchet MS" panose="020B0603020202020204" pitchFamily="34" charset="0"/>
                        <a:ea typeface="+mn-ea"/>
                        <a:cs typeface="+mn-cs"/>
                      </a:endParaRPr>
                    </a:p>
                    <a:p>
                      <a:r>
                        <a:rPr lang="en-IN" sz="1400" kern="1200" spc="-4" dirty="0">
                          <a:solidFill>
                            <a:schemeClr val="bg1"/>
                          </a:solidFill>
                          <a:latin typeface="Trebuchet MS" panose="020B0603020202020204" pitchFamily="34" charset="0"/>
                          <a:ea typeface="+mn-ea"/>
                          <a:cs typeface="+mn-cs"/>
                        </a:rPr>
                        <a:t>Inquires with the management and obtain MRL</a:t>
                      </a:r>
                    </a:p>
                    <a:p>
                      <a:endParaRPr lang="en-IN" sz="1400" kern="1200" spc="-4" dirty="0">
                        <a:solidFill>
                          <a:schemeClr val="bg1"/>
                        </a:solidFill>
                        <a:latin typeface="Trebuchet MS" panose="020B0603020202020204" pitchFamily="34" charset="0"/>
                        <a:ea typeface="+mn-ea"/>
                        <a:cs typeface="+mn-cs"/>
                      </a:endParaRPr>
                    </a:p>
                    <a:p>
                      <a:r>
                        <a:rPr lang="en-IN" sz="1400" kern="1200" spc="-4" dirty="0">
                          <a:solidFill>
                            <a:schemeClr val="bg1"/>
                          </a:solidFill>
                          <a:latin typeface="Trebuchet MS" panose="020B0603020202020204" pitchFamily="34" charset="0"/>
                          <a:ea typeface="+mn-ea"/>
                          <a:cs typeface="+mn-cs"/>
                        </a:rPr>
                        <a:t>Review Legal Expenses and reading of Minutes of the Meeting</a:t>
                      </a:r>
                    </a:p>
                  </a:txBody>
                  <a:tcPr/>
                </a:tc>
                <a:extLst>
                  <a:ext uri="{0D108BD9-81ED-4DB2-BD59-A6C34878D82A}">
                    <a16:rowId xmlns:a16="http://schemas.microsoft.com/office/drawing/2014/main" val="2460724927"/>
                  </a:ext>
                </a:extLst>
              </a:tr>
            </a:tbl>
          </a:graphicData>
        </a:graphic>
      </p:graphicFrame>
    </p:spTree>
    <p:extLst>
      <p:ext uri="{BB962C8B-B14F-4D97-AF65-F5344CB8AC3E}">
        <p14:creationId xmlns:p14="http://schemas.microsoft.com/office/powerpoint/2010/main" val="37906557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B1123837-6E88-4184-8B26-D439D2906905}"/>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1 Balance sheet)</a:t>
            </a:r>
          </a:p>
        </p:txBody>
      </p:sp>
      <p:graphicFrame>
        <p:nvGraphicFramePr>
          <p:cNvPr id="6" name="Table 3">
            <a:extLst>
              <a:ext uri="{FF2B5EF4-FFF2-40B4-BE49-F238E27FC236}">
                <a16:creationId xmlns:a16="http://schemas.microsoft.com/office/drawing/2014/main" id="{DDA1BFB6-06A3-4E4A-BBD6-6E1DA5A4A919}"/>
              </a:ext>
            </a:extLst>
          </p:cNvPr>
          <p:cNvGraphicFramePr>
            <a:graphicFrameLocks noGrp="1"/>
          </p:cNvGraphicFramePr>
          <p:nvPr>
            <p:extLst>
              <p:ext uri="{D42A27DB-BD31-4B8C-83A1-F6EECF244321}">
                <p14:modId xmlns:p14="http://schemas.microsoft.com/office/powerpoint/2010/main" val="408861983"/>
              </p:ext>
            </p:extLst>
          </p:nvPr>
        </p:nvGraphicFramePr>
        <p:xfrm>
          <a:off x="1489528" y="2414167"/>
          <a:ext cx="9178473" cy="2260600"/>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036694">
                  <a:extLst>
                    <a:ext uri="{9D8B030D-6E8A-4147-A177-3AD203B41FA5}">
                      <a16:colId xmlns:a16="http://schemas.microsoft.com/office/drawing/2014/main" val="1194799886"/>
                    </a:ext>
                  </a:extLst>
                </a:gridCol>
                <a:gridCol w="2123608">
                  <a:extLst>
                    <a:ext uri="{9D8B030D-6E8A-4147-A177-3AD203B41FA5}">
                      <a16:colId xmlns:a16="http://schemas.microsoft.com/office/drawing/2014/main" val="1853854260"/>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0">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sz="1400" b="0" u="none" dirty="0">
                          <a:solidFill>
                            <a:schemeClr val="bg1"/>
                          </a:solidFill>
                          <a:latin typeface="Trebuchet MS" panose="020B0603020202020204" pitchFamily="34" charset="0"/>
                        </a:rPr>
                        <a:t>Compliance with approved Scheme(s) of Arrangements</a:t>
                      </a:r>
                      <a:endParaRPr lang="en-US" sz="1400" b="0" u="none" spc="-4" dirty="0">
                        <a:solidFill>
                          <a:schemeClr val="bg1"/>
                        </a:solidFill>
                        <a:latin typeface="Trebuchet MS" panose="020B0603020202020204" pitchFamily="34" charset="0"/>
                        <a:cs typeface="Trebuchet MS"/>
                      </a:endParaRPr>
                    </a:p>
                  </a:txBody>
                  <a:tcPr/>
                </a:tc>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sz="1400" spc="-4" dirty="0">
                          <a:solidFill>
                            <a:schemeClr val="bg1"/>
                          </a:solidFill>
                          <a:latin typeface="Trebuchet MS" panose="020B0603020202020204" pitchFamily="34" charset="0"/>
                          <a:cs typeface="Trebuchet MS"/>
                        </a:rPr>
                        <a:t>In case Scheme </a:t>
                      </a:r>
                      <a:r>
                        <a:rPr lang="en-US" sz="1400" dirty="0">
                          <a:solidFill>
                            <a:schemeClr val="bg1"/>
                          </a:solidFill>
                          <a:latin typeface="Trebuchet MS" panose="020B0603020202020204" pitchFamily="34" charset="0"/>
                          <a:cs typeface="Trebuchet MS"/>
                        </a:rPr>
                        <a:t>of </a:t>
                      </a:r>
                      <a:r>
                        <a:rPr lang="en-US" sz="1400" spc="-4" dirty="0">
                          <a:solidFill>
                            <a:schemeClr val="bg1"/>
                          </a:solidFill>
                          <a:latin typeface="Trebuchet MS" panose="020B0603020202020204" pitchFamily="34" charset="0"/>
                          <a:cs typeface="Trebuchet MS"/>
                        </a:rPr>
                        <a:t>Arrangements has </a:t>
                      </a:r>
                      <a:r>
                        <a:rPr lang="en-US" sz="1400" dirty="0">
                          <a:solidFill>
                            <a:schemeClr val="bg1"/>
                          </a:solidFill>
                          <a:latin typeface="Trebuchet MS" panose="020B0603020202020204" pitchFamily="34" charset="0"/>
                          <a:cs typeface="Trebuchet MS"/>
                        </a:rPr>
                        <a:t>been </a:t>
                      </a:r>
                      <a:r>
                        <a:rPr lang="en-US" sz="1400" spc="-4" dirty="0">
                          <a:solidFill>
                            <a:schemeClr val="bg1"/>
                          </a:solidFill>
                          <a:latin typeface="Trebuchet MS" panose="020B0603020202020204" pitchFamily="34" charset="0"/>
                          <a:cs typeface="Trebuchet MS"/>
                        </a:rPr>
                        <a:t>approved </a:t>
                      </a:r>
                      <a:r>
                        <a:rPr lang="en-US" sz="1400" dirty="0">
                          <a:solidFill>
                            <a:schemeClr val="bg1"/>
                          </a:solidFill>
                          <a:latin typeface="Trebuchet MS" panose="020B0603020202020204" pitchFamily="34" charset="0"/>
                          <a:cs typeface="Trebuchet MS"/>
                        </a:rPr>
                        <a:t>in terms of sections 230 to </a:t>
                      </a:r>
                      <a:r>
                        <a:rPr lang="en-US" sz="1400" spc="-4" dirty="0">
                          <a:solidFill>
                            <a:schemeClr val="bg1"/>
                          </a:solidFill>
                          <a:latin typeface="Trebuchet MS" panose="020B0603020202020204" pitchFamily="34" charset="0"/>
                          <a:cs typeface="Trebuchet MS"/>
                        </a:rPr>
                        <a:t>237, </a:t>
                      </a:r>
                      <a:r>
                        <a:rPr lang="en-US" sz="1400" dirty="0">
                          <a:solidFill>
                            <a:schemeClr val="bg1"/>
                          </a:solidFill>
                          <a:latin typeface="Trebuchet MS" panose="020B0603020202020204" pitchFamily="34" charset="0"/>
                          <a:cs typeface="Trebuchet MS"/>
                        </a:rPr>
                        <a:t>the </a:t>
                      </a:r>
                      <a:r>
                        <a:rPr lang="en-US" sz="1400" spc="4" dirty="0">
                          <a:solidFill>
                            <a:schemeClr val="bg1"/>
                          </a:solidFill>
                          <a:latin typeface="Trebuchet MS" panose="020B0603020202020204" pitchFamily="34" charset="0"/>
                          <a:cs typeface="Trebuchet MS"/>
                        </a:rPr>
                        <a:t> </a:t>
                      </a:r>
                      <a:r>
                        <a:rPr lang="en-US" sz="1400" spc="-9" dirty="0">
                          <a:solidFill>
                            <a:schemeClr val="bg1"/>
                          </a:solidFill>
                          <a:latin typeface="Trebuchet MS" panose="020B0603020202020204" pitchFamily="34" charset="0"/>
                          <a:cs typeface="Trebuchet MS"/>
                        </a:rPr>
                        <a:t>Company </a:t>
                      </a:r>
                      <a:r>
                        <a:rPr lang="en-US" sz="1400" spc="-4" dirty="0">
                          <a:solidFill>
                            <a:schemeClr val="bg1"/>
                          </a:solidFill>
                          <a:latin typeface="Trebuchet MS" panose="020B0603020202020204" pitchFamily="34" charset="0"/>
                          <a:cs typeface="Trebuchet MS"/>
                        </a:rPr>
                        <a:t>shall disclose </a:t>
                      </a:r>
                      <a:r>
                        <a:rPr lang="en-US" sz="1400" dirty="0">
                          <a:solidFill>
                            <a:schemeClr val="bg1"/>
                          </a:solidFill>
                          <a:latin typeface="Trebuchet MS" panose="020B0603020202020204" pitchFamily="34" charset="0"/>
                          <a:cs typeface="Trebuchet MS"/>
                        </a:rPr>
                        <a:t>that the </a:t>
                      </a:r>
                      <a:r>
                        <a:rPr lang="en-US" sz="1400" spc="-4" dirty="0">
                          <a:solidFill>
                            <a:schemeClr val="bg1"/>
                          </a:solidFill>
                          <a:latin typeface="Trebuchet MS" panose="020B0603020202020204" pitchFamily="34" charset="0"/>
                          <a:cs typeface="Trebuchet MS"/>
                        </a:rPr>
                        <a:t>effect </a:t>
                      </a:r>
                      <a:r>
                        <a:rPr lang="en-US" sz="1400" spc="-9" dirty="0">
                          <a:solidFill>
                            <a:schemeClr val="bg1"/>
                          </a:solidFill>
                          <a:latin typeface="Trebuchet MS" panose="020B0603020202020204" pitchFamily="34" charset="0"/>
                          <a:cs typeface="Trebuchet MS"/>
                        </a:rPr>
                        <a:t>of </a:t>
                      </a:r>
                      <a:r>
                        <a:rPr lang="en-US" sz="1400" spc="-4" dirty="0">
                          <a:solidFill>
                            <a:schemeClr val="bg1"/>
                          </a:solidFill>
                          <a:latin typeface="Trebuchet MS" panose="020B0603020202020204" pitchFamily="34" charset="0"/>
                          <a:cs typeface="Trebuchet MS"/>
                        </a:rPr>
                        <a:t>such Scheme </a:t>
                      </a:r>
                      <a:r>
                        <a:rPr lang="en-US" sz="1400" dirty="0">
                          <a:solidFill>
                            <a:schemeClr val="bg1"/>
                          </a:solidFill>
                          <a:latin typeface="Trebuchet MS" panose="020B0603020202020204" pitchFamily="34" charset="0"/>
                          <a:cs typeface="Trebuchet MS"/>
                        </a:rPr>
                        <a:t>of </a:t>
                      </a:r>
                      <a:r>
                        <a:rPr lang="en-US" sz="1400" spc="-4" dirty="0">
                          <a:solidFill>
                            <a:schemeClr val="bg1"/>
                          </a:solidFill>
                          <a:latin typeface="Trebuchet MS" panose="020B0603020202020204" pitchFamily="34" charset="0"/>
                          <a:cs typeface="Trebuchet MS"/>
                        </a:rPr>
                        <a:t>Arrangements </a:t>
                      </a:r>
                      <a:r>
                        <a:rPr lang="en-US" sz="1400" dirty="0">
                          <a:solidFill>
                            <a:schemeClr val="bg1"/>
                          </a:solidFill>
                          <a:latin typeface="Trebuchet MS" panose="020B0603020202020204" pitchFamily="34" charset="0"/>
                          <a:cs typeface="Trebuchet MS"/>
                        </a:rPr>
                        <a:t>have </a:t>
                      </a:r>
                      <a:r>
                        <a:rPr lang="en-US" sz="1400" spc="-4" dirty="0">
                          <a:solidFill>
                            <a:schemeClr val="bg1"/>
                          </a:solidFill>
                          <a:latin typeface="Trebuchet MS" panose="020B0603020202020204" pitchFamily="34" charset="0"/>
                          <a:cs typeface="Trebuchet MS"/>
                        </a:rPr>
                        <a:t>been accounted </a:t>
                      </a:r>
                      <a:r>
                        <a:rPr lang="en-US" sz="1400" dirty="0">
                          <a:solidFill>
                            <a:schemeClr val="bg1"/>
                          </a:solidFill>
                          <a:latin typeface="Trebuchet MS" panose="020B0603020202020204" pitchFamily="34" charset="0"/>
                          <a:cs typeface="Trebuchet MS"/>
                        </a:rPr>
                        <a:t> </a:t>
                      </a:r>
                      <a:r>
                        <a:rPr lang="en-US" sz="1400" spc="-9" dirty="0">
                          <a:solidFill>
                            <a:schemeClr val="bg1"/>
                          </a:solidFill>
                          <a:latin typeface="Trebuchet MS" panose="020B0603020202020204" pitchFamily="34" charset="0"/>
                          <a:cs typeface="Trebuchet MS"/>
                        </a:rPr>
                        <a:t>for</a:t>
                      </a:r>
                      <a:r>
                        <a:rPr lang="en-US" sz="1400" spc="-4" dirty="0">
                          <a:solidFill>
                            <a:schemeClr val="bg1"/>
                          </a:solidFill>
                          <a:latin typeface="Trebuchet MS" panose="020B0603020202020204" pitchFamily="34" charset="0"/>
                          <a:cs typeface="Trebuchet MS"/>
                        </a:rPr>
                        <a:t> </a:t>
                      </a:r>
                      <a:r>
                        <a:rPr lang="en-US" sz="1400" dirty="0">
                          <a:solidFill>
                            <a:schemeClr val="bg1"/>
                          </a:solidFill>
                          <a:latin typeface="Trebuchet MS" panose="020B0603020202020204" pitchFamily="34" charset="0"/>
                          <a:cs typeface="Trebuchet MS"/>
                        </a:rPr>
                        <a:t>in</a:t>
                      </a:r>
                      <a:r>
                        <a:rPr lang="en-US" sz="1400" spc="4" dirty="0">
                          <a:solidFill>
                            <a:schemeClr val="bg1"/>
                          </a:solidFill>
                          <a:latin typeface="Trebuchet MS" panose="020B0603020202020204" pitchFamily="34" charset="0"/>
                          <a:cs typeface="Trebuchet MS"/>
                        </a:rPr>
                        <a:t> </a:t>
                      </a:r>
                      <a:r>
                        <a:rPr lang="en-US" sz="1400" spc="-9" dirty="0">
                          <a:solidFill>
                            <a:schemeClr val="bg1"/>
                          </a:solidFill>
                          <a:latin typeface="Trebuchet MS" panose="020B0603020202020204" pitchFamily="34" charset="0"/>
                          <a:cs typeface="Trebuchet MS"/>
                        </a:rPr>
                        <a:t>the</a:t>
                      </a:r>
                      <a:r>
                        <a:rPr lang="en-US" sz="1400" spc="-4" dirty="0">
                          <a:solidFill>
                            <a:schemeClr val="bg1"/>
                          </a:solidFill>
                          <a:latin typeface="Trebuchet MS" panose="020B0603020202020204" pitchFamily="34" charset="0"/>
                          <a:cs typeface="Trebuchet MS"/>
                        </a:rPr>
                        <a:t> </a:t>
                      </a:r>
                      <a:r>
                        <a:rPr lang="en-US" sz="1400" dirty="0">
                          <a:solidFill>
                            <a:schemeClr val="bg1"/>
                          </a:solidFill>
                          <a:latin typeface="Trebuchet MS" panose="020B0603020202020204" pitchFamily="34" charset="0"/>
                          <a:cs typeface="Trebuchet MS"/>
                        </a:rPr>
                        <a:t>books of account</a:t>
                      </a:r>
                      <a:r>
                        <a:rPr lang="en-US" sz="1400" spc="4" dirty="0">
                          <a:solidFill>
                            <a:schemeClr val="bg1"/>
                          </a:solidFill>
                          <a:latin typeface="Trebuchet MS" panose="020B0603020202020204" pitchFamily="34" charset="0"/>
                          <a:cs typeface="Trebuchet MS"/>
                        </a:rPr>
                        <a:t> </a:t>
                      </a:r>
                      <a:r>
                        <a:rPr lang="en-US" sz="1400" spc="-9" dirty="0">
                          <a:solidFill>
                            <a:schemeClr val="bg1"/>
                          </a:solidFill>
                          <a:latin typeface="Trebuchet MS" panose="020B0603020202020204" pitchFamily="34" charset="0"/>
                          <a:cs typeface="Trebuchet MS"/>
                        </a:rPr>
                        <a:t>of</a:t>
                      </a:r>
                      <a:r>
                        <a:rPr lang="en-US" sz="1400" spc="-4" dirty="0">
                          <a:solidFill>
                            <a:schemeClr val="bg1"/>
                          </a:solidFill>
                          <a:latin typeface="Trebuchet MS" panose="020B0603020202020204" pitchFamily="34" charset="0"/>
                          <a:cs typeface="Trebuchet MS"/>
                        </a:rPr>
                        <a:t> </a:t>
                      </a:r>
                      <a:r>
                        <a:rPr lang="en-US" sz="1400" dirty="0">
                          <a:solidFill>
                            <a:schemeClr val="bg1"/>
                          </a:solidFill>
                          <a:latin typeface="Trebuchet MS" panose="020B0603020202020204" pitchFamily="34" charset="0"/>
                          <a:cs typeface="Trebuchet MS"/>
                        </a:rPr>
                        <a:t>the</a:t>
                      </a:r>
                      <a:r>
                        <a:rPr lang="en-US" sz="1400" spc="4" dirty="0">
                          <a:solidFill>
                            <a:schemeClr val="bg1"/>
                          </a:solidFill>
                          <a:latin typeface="Trebuchet MS" panose="020B0603020202020204" pitchFamily="34" charset="0"/>
                          <a:cs typeface="Trebuchet MS"/>
                        </a:rPr>
                        <a:t> </a:t>
                      </a:r>
                      <a:r>
                        <a:rPr lang="en-US" sz="1400" spc="-4" dirty="0">
                          <a:solidFill>
                            <a:schemeClr val="bg1"/>
                          </a:solidFill>
                          <a:latin typeface="Trebuchet MS" panose="020B0603020202020204" pitchFamily="34" charset="0"/>
                          <a:cs typeface="Trebuchet MS"/>
                        </a:rPr>
                        <a:t>Company</a:t>
                      </a:r>
                      <a:r>
                        <a:rPr lang="en-US" sz="1400" dirty="0">
                          <a:solidFill>
                            <a:schemeClr val="bg1"/>
                          </a:solidFill>
                          <a:latin typeface="Trebuchet MS" panose="020B0603020202020204" pitchFamily="34" charset="0"/>
                          <a:cs typeface="Trebuchet MS"/>
                        </a:rPr>
                        <a:t> </a:t>
                      </a:r>
                      <a:r>
                        <a:rPr lang="en-US" sz="1400" dirty="0">
                          <a:solidFill>
                            <a:srgbClr val="FF0000"/>
                          </a:solidFill>
                          <a:latin typeface="Trebuchet MS" panose="020B0603020202020204" pitchFamily="34" charset="0"/>
                          <a:cs typeface="Trebuchet MS"/>
                        </a:rPr>
                        <a:t>‘in </a:t>
                      </a:r>
                      <a:r>
                        <a:rPr lang="en-US" sz="1400" spc="-4" dirty="0">
                          <a:solidFill>
                            <a:srgbClr val="FF0000"/>
                          </a:solidFill>
                          <a:latin typeface="Trebuchet MS" panose="020B0603020202020204" pitchFamily="34" charset="0"/>
                          <a:cs typeface="Trebuchet MS"/>
                        </a:rPr>
                        <a:t>accordance with</a:t>
                      </a:r>
                      <a:r>
                        <a:rPr lang="en-US" sz="1400" dirty="0">
                          <a:solidFill>
                            <a:srgbClr val="FF0000"/>
                          </a:solidFill>
                          <a:latin typeface="Trebuchet MS" panose="020B0603020202020204" pitchFamily="34" charset="0"/>
                          <a:cs typeface="Trebuchet MS"/>
                        </a:rPr>
                        <a:t> the</a:t>
                      </a:r>
                      <a:r>
                        <a:rPr lang="en-US" sz="1400" spc="4"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Scheme’ </a:t>
                      </a:r>
                      <a:r>
                        <a:rPr lang="en-US" sz="1400" dirty="0">
                          <a:solidFill>
                            <a:srgbClr val="FF0000"/>
                          </a:solidFill>
                          <a:latin typeface="Trebuchet MS" panose="020B0603020202020204" pitchFamily="34" charset="0"/>
                          <a:cs typeface="Trebuchet MS"/>
                        </a:rPr>
                        <a:t>and ‘in </a:t>
                      </a:r>
                      <a:r>
                        <a:rPr lang="en-US" sz="1400" spc="4"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accordance</a:t>
                      </a:r>
                      <a:r>
                        <a:rPr lang="en-US" sz="1400"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with</a:t>
                      </a:r>
                      <a:r>
                        <a:rPr lang="en-US" sz="1400" spc="18"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accounting</a:t>
                      </a:r>
                      <a:r>
                        <a:rPr lang="en-US" sz="1400" spc="9"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standards’</a:t>
                      </a:r>
                      <a:r>
                        <a:rPr lang="en-US" sz="1400"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and</a:t>
                      </a:r>
                      <a:r>
                        <a:rPr lang="en-US" sz="1400" spc="4"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deviation</a:t>
                      </a:r>
                      <a:r>
                        <a:rPr lang="en-US" sz="1400" spc="49" dirty="0">
                          <a:solidFill>
                            <a:srgbClr val="FF0000"/>
                          </a:solidFill>
                          <a:latin typeface="Trebuchet MS" panose="020B0603020202020204" pitchFamily="34" charset="0"/>
                          <a:cs typeface="Trebuchet MS"/>
                        </a:rPr>
                        <a:t> </a:t>
                      </a:r>
                      <a:r>
                        <a:rPr lang="en-US" sz="1400" spc="-9" dirty="0">
                          <a:solidFill>
                            <a:srgbClr val="FF0000"/>
                          </a:solidFill>
                          <a:latin typeface="Trebuchet MS" panose="020B0603020202020204" pitchFamily="34" charset="0"/>
                          <a:cs typeface="Trebuchet MS"/>
                        </a:rPr>
                        <a:t>in</a:t>
                      </a:r>
                      <a:r>
                        <a:rPr lang="en-US" sz="1400" spc="18"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this</a:t>
                      </a:r>
                      <a:r>
                        <a:rPr lang="en-US" sz="1400" spc="18"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regard</a:t>
                      </a:r>
                      <a:r>
                        <a:rPr lang="en-US" sz="1400" spc="4"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shall</a:t>
                      </a:r>
                      <a:r>
                        <a:rPr lang="en-US" sz="1400" spc="22" dirty="0">
                          <a:solidFill>
                            <a:srgbClr val="FF0000"/>
                          </a:solidFill>
                          <a:latin typeface="Trebuchet MS" panose="020B0603020202020204" pitchFamily="34" charset="0"/>
                          <a:cs typeface="Trebuchet MS"/>
                        </a:rPr>
                        <a:t> </a:t>
                      </a:r>
                      <a:r>
                        <a:rPr lang="en-US" sz="1400" spc="-9" dirty="0">
                          <a:solidFill>
                            <a:srgbClr val="FF0000"/>
                          </a:solidFill>
                          <a:latin typeface="Trebuchet MS" panose="020B0603020202020204" pitchFamily="34" charset="0"/>
                          <a:cs typeface="Trebuchet MS"/>
                        </a:rPr>
                        <a:t>be</a:t>
                      </a:r>
                      <a:r>
                        <a:rPr lang="en-US" sz="1400" dirty="0">
                          <a:solidFill>
                            <a:srgbClr val="FF0000"/>
                          </a:solidFill>
                          <a:latin typeface="Trebuchet MS" panose="020B0603020202020204" pitchFamily="34" charset="0"/>
                          <a:cs typeface="Trebuchet MS"/>
                        </a:rPr>
                        <a:t> </a:t>
                      </a:r>
                      <a:r>
                        <a:rPr lang="en-US" sz="1400" spc="-4" dirty="0">
                          <a:solidFill>
                            <a:srgbClr val="FF0000"/>
                          </a:solidFill>
                          <a:latin typeface="Trebuchet MS" panose="020B0603020202020204" pitchFamily="34" charset="0"/>
                          <a:cs typeface="Trebuchet MS"/>
                        </a:rPr>
                        <a:t>explained.</a:t>
                      </a:r>
                    </a:p>
                  </a:txBody>
                  <a:tcPr/>
                </a:tc>
                <a:tc>
                  <a:txBody>
                    <a:bodyPr/>
                    <a:lstStyle/>
                    <a:p>
                      <a:pPr algn="just"/>
                      <a:r>
                        <a:rPr lang="en-IN" sz="1400" kern="1200" spc="-4" dirty="0">
                          <a:solidFill>
                            <a:schemeClr val="bg1"/>
                          </a:solidFill>
                          <a:latin typeface="Trebuchet MS" panose="020B0603020202020204" pitchFamily="34" charset="0"/>
                          <a:ea typeface="+mn-ea"/>
                          <a:cs typeface="+mn-cs"/>
                        </a:rPr>
                        <a:t>Statutory auditor’s certificate is issued </a:t>
                      </a:r>
                      <a:r>
                        <a:rPr lang="en-IN" sz="1400" kern="1200" spc="-4" dirty="0" err="1">
                          <a:solidFill>
                            <a:schemeClr val="bg1"/>
                          </a:solidFill>
                          <a:latin typeface="Trebuchet MS" panose="020B0603020202020204" pitchFamily="34" charset="0"/>
                          <a:ea typeface="+mn-ea"/>
                          <a:cs typeface="+mn-cs"/>
                        </a:rPr>
                        <a:t>w.r.t.</a:t>
                      </a:r>
                      <a:r>
                        <a:rPr lang="en-IN" sz="1400" kern="1200" spc="-4" dirty="0">
                          <a:solidFill>
                            <a:schemeClr val="bg1"/>
                          </a:solidFill>
                          <a:latin typeface="Trebuchet MS" panose="020B0603020202020204" pitchFamily="34" charset="0"/>
                          <a:ea typeface="+mn-ea"/>
                          <a:cs typeface="+mn-cs"/>
                        </a:rPr>
                        <a:t> adherence to scheme - </a:t>
                      </a:r>
                      <a:r>
                        <a:rPr lang="en-IN" sz="1400" b="1" kern="1200" spc="-4" dirty="0">
                          <a:solidFill>
                            <a:schemeClr val="bg1"/>
                          </a:solidFill>
                          <a:latin typeface="Trebuchet MS" panose="020B0603020202020204" pitchFamily="34" charset="0"/>
                          <a:ea typeface="+mn-ea"/>
                          <a:cs typeface="+mn-cs"/>
                        </a:rPr>
                        <a:t>Reconfirmation in FS</a:t>
                      </a:r>
                    </a:p>
                  </a:txBody>
                  <a:tcPr/>
                </a:tc>
                <a:extLst>
                  <a:ext uri="{0D108BD9-81ED-4DB2-BD59-A6C34878D82A}">
                    <a16:rowId xmlns:a16="http://schemas.microsoft.com/office/drawing/2014/main" val="2460724927"/>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u="none" spc="-5" dirty="0">
                          <a:solidFill>
                            <a:schemeClr val="bg1"/>
                          </a:solidFill>
                          <a:uFill>
                            <a:solidFill>
                              <a:srgbClr val="000000"/>
                            </a:solidFill>
                          </a:uFill>
                          <a:latin typeface="Trebuchet MS" panose="020B0603020202020204" pitchFamily="34" charset="0"/>
                        </a:rPr>
                        <a:t>Disclosure</a:t>
                      </a:r>
                      <a:r>
                        <a:rPr lang="en-US" sz="1400" b="0" u="none" spc="-25" dirty="0">
                          <a:solidFill>
                            <a:schemeClr val="bg1"/>
                          </a:solidFill>
                          <a:uFill>
                            <a:solidFill>
                              <a:srgbClr val="000000"/>
                            </a:solidFill>
                          </a:uFill>
                          <a:latin typeface="Trebuchet MS" panose="020B0603020202020204" pitchFamily="34" charset="0"/>
                        </a:rPr>
                        <a:t> </a:t>
                      </a:r>
                      <a:r>
                        <a:rPr lang="en-US" sz="1400" b="0" u="none" spc="-5" dirty="0">
                          <a:solidFill>
                            <a:schemeClr val="bg1"/>
                          </a:solidFill>
                          <a:uFill>
                            <a:solidFill>
                              <a:srgbClr val="000000"/>
                            </a:solidFill>
                          </a:uFill>
                          <a:latin typeface="Trebuchet MS" panose="020B0603020202020204" pitchFamily="34" charset="0"/>
                        </a:rPr>
                        <a:t>relating</a:t>
                      </a:r>
                      <a:r>
                        <a:rPr lang="en-US" sz="1400" b="0" u="none" dirty="0">
                          <a:solidFill>
                            <a:schemeClr val="bg1"/>
                          </a:solidFill>
                          <a:uFill>
                            <a:solidFill>
                              <a:srgbClr val="000000"/>
                            </a:solidFill>
                          </a:uFill>
                          <a:latin typeface="Trebuchet MS" panose="020B0603020202020204" pitchFamily="34" charset="0"/>
                        </a:rPr>
                        <a:t> </a:t>
                      </a:r>
                      <a:r>
                        <a:rPr lang="en-US" sz="1400" b="0" u="none" spc="-10" dirty="0">
                          <a:solidFill>
                            <a:schemeClr val="bg1"/>
                          </a:solidFill>
                          <a:uFill>
                            <a:solidFill>
                              <a:srgbClr val="000000"/>
                            </a:solidFill>
                          </a:uFill>
                          <a:latin typeface="Trebuchet MS" panose="020B0603020202020204" pitchFamily="34" charset="0"/>
                        </a:rPr>
                        <a:t>to</a:t>
                      </a:r>
                      <a:r>
                        <a:rPr lang="en-US" sz="1400" b="0" u="none" spc="-25" dirty="0">
                          <a:solidFill>
                            <a:schemeClr val="bg1"/>
                          </a:solidFill>
                          <a:uFill>
                            <a:solidFill>
                              <a:srgbClr val="000000"/>
                            </a:solidFill>
                          </a:uFill>
                          <a:latin typeface="Trebuchet MS" panose="020B0603020202020204" pitchFamily="34" charset="0"/>
                        </a:rPr>
                        <a:t> </a:t>
                      </a:r>
                      <a:r>
                        <a:rPr lang="en-US" sz="1400" b="0" u="none" dirty="0">
                          <a:solidFill>
                            <a:schemeClr val="bg1"/>
                          </a:solidFill>
                          <a:uFill>
                            <a:solidFill>
                              <a:srgbClr val="000000"/>
                            </a:solidFill>
                          </a:uFill>
                          <a:latin typeface="Trebuchet MS" panose="020B0603020202020204" pitchFamily="34" charset="0"/>
                        </a:rPr>
                        <a:t>Specified Bank Notes</a:t>
                      </a:r>
                      <a:endParaRPr lang="en-US" sz="1400" b="0" u="none" dirty="0">
                        <a:solidFill>
                          <a:schemeClr val="bg1"/>
                        </a:solidFill>
                        <a:latin typeface="Trebuchet MS" panose="020B0603020202020204" pitchFamily="34" charset="0"/>
                      </a:endParaRPr>
                    </a:p>
                  </a:txBody>
                  <a:tcPr/>
                </a:tc>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sz="1400" b="0" u="none" dirty="0">
                          <a:solidFill>
                            <a:schemeClr val="bg1"/>
                          </a:solidFill>
                          <a:uFill>
                            <a:solidFill>
                              <a:srgbClr val="000000"/>
                            </a:solidFill>
                          </a:uFill>
                          <a:latin typeface="Trebuchet MS" panose="020B0603020202020204" pitchFamily="34" charset="0"/>
                        </a:rPr>
                        <a:t>Deleted</a:t>
                      </a:r>
                      <a:endParaRPr lang="en-US" sz="1400" spc="-4" dirty="0">
                        <a:solidFill>
                          <a:schemeClr val="bg1"/>
                        </a:solidFill>
                        <a:latin typeface="Trebuchet MS" panose="020B0603020202020204" pitchFamily="34" charset="0"/>
                        <a:cs typeface="Trebuchet MS"/>
                      </a:endParaRPr>
                    </a:p>
                  </a:txBody>
                  <a:tcPr/>
                </a:tc>
                <a:tc>
                  <a:txBody>
                    <a:bodyPr/>
                    <a:lstStyle/>
                    <a:p>
                      <a:endParaRPr lang="en-IN" sz="1400" kern="1200" spc="-4" dirty="0">
                        <a:solidFill>
                          <a:schemeClr val="tx1"/>
                        </a:solidFill>
                        <a:latin typeface="Trebuchet MS" panose="020B0603020202020204" pitchFamily="34" charset="0"/>
                        <a:ea typeface="+mn-ea"/>
                        <a:cs typeface="+mn-cs"/>
                      </a:endParaRPr>
                    </a:p>
                  </a:txBody>
                  <a:tcPr/>
                </a:tc>
                <a:extLst>
                  <a:ext uri="{0D108BD9-81ED-4DB2-BD59-A6C34878D82A}">
                    <a16:rowId xmlns:a16="http://schemas.microsoft.com/office/drawing/2014/main" val="780950714"/>
                  </a:ext>
                </a:extLst>
              </a:tr>
            </a:tbl>
          </a:graphicData>
        </a:graphic>
      </p:graphicFrame>
    </p:spTree>
    <p:extLst>
      <p:ext uri="{BB962C8B-B14F-4D97-AF65-F5344CB8AC3E}">
        <p14:creationId xmlns:p14="http://schemas.microsoft.com/office/powerpoint/2010/main" val="3846818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CB62A7BF-729F-4765-984D-CFE8EE2F84BE}"/>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 – Accounting Standards (Part 2 Statement of profit and loss)</a:t>
            </a:r>
          </a:p>
        </p:txBody>
      </p:sp>
      <p:graphicFrame>
        <p:nvGraphicFramePr>
          <p:cNvPr id="6" name="Table 3">
            <a:extLst>
              <a:ext uri="{FF2B5EF4-FFF2-40B4-BE49-F238E27FC236}">
                <a16:creationId xmlns:a16="http://schemas.microsoft.com/office/drawing/2014/main" id="{3E80A812-E4E5-4A69-86EC-08B3626B697C}"/>
              </a:ext>
            </a:extLst>
          </p:cNvPr>
          <p:cNvGraphicFramePr>
            <a:graphicFrameLocks noGrp="1"/>
          </p:cNvGraphicFramePr>
          <p:nvPr>
            <p:extLst>
              <p:ext uri="{D42A27DB-BD31-4B8C-83A1-F6EECF244321}">
                <p14:modId xmlns:p14="http://schemas.microsoft.com/office/powerpoint/2010/main" val="1728432229"/>
              </p:ext>
            </p:extLst>
          </p:nvPr>
        </p:nvGraphicFramePr>
        <p:xfrm>
          <a:off x="1489526" y="2414167"/>
          <a:ext cx="9178473" cy="3418840"/>
        </p:xfrm>
        <a:graphic>
          <a:graphicData uri="http://schemas.openxmlformats.org/drawingml/2006/table">
            <a:tbl>
              <a:tblPr firstRow="1" bandRow="1">
                <a:tableStyleId>{073A0DAA-6AF3-43AB-8588-CEC1D06C72B9}</a:tableStyleId>
              </a:tblPr>
              <a:tblGrid>
                <a:gridCol w="2625667">
                  <a:extLst>
                    <a:ext uri="{9D8B030D-6E8A-4147-A177-3AD203B41FA5}">
                      <a16:colId xmlns:a16="http://schemas.microsoft.com/office/drawing/2014/main" val="4078219399"/>
                    </a:ext>
                  </a:extLst>
                </a:gridCol>
                <a:gridCol w="6552806">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extLst>
                  <a:ext uri="{0D108BD9-81ED-4DB2-BD59-A6C34878D82A}">
                    <a16:rowId xmlns:a16="http://schemas.microsoft.com/office/drawing/2014/main" val="4154428358"/>
                  </a:ext>
                </a:extLst>
              </a:tr>
              <a:tr h="0">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sz="1400" b="0" u="none" dirty="0">
                          <a:solidFill>
                            <a:schemeClr val="bg1"/>
                          </a:solidFill>
                          <a:latin typeface="Trebuchet MS" panose="020B0603020202020204" pitchFamily="34" charset="0"/>
                        </a:rPr>
                        <a:t>Total Income</a:t>
                      </a:r>
                      <a:endParaRPr lang="en-US" sz="1400" b="0" u="none" spc="-4" dirty="0">
                        <a:solidFill>
                          <a:schemeClr val="bg1"/>
                        </a:solidFill>
                        <a:latin typeface="Trebuchet MS" panose="020B0603020202020204" pitchFamily="34" charset="0"/>
                        <a:cs typeface="Trebuchet MS"/>
                      </a:endParaRPr>
                    </a:p>
                  </a:txBody>
                  <a:tcPr/>
                </a:tc>
                <a:tc>
                  <a:txBody>
                    <a:bodyPr/>
                    <a:lstStyle/>
                    <a:p>
                      <a:r>
                        <a:rPr lang="en-IN" sz="1400" b="0" u="none" kern="1200" dirty="0">
                          <a:solidFill>
                            <a:schemeClr val="bg1"/>
                          </a:solidFill>
                          <a:latin typeface="Trebuchet MS" panose="020B0603020202020204" pitchFamily="34" charset="0"/>
                          <a:ea typeface="+mn-ea"/>
                          <a:cs typeface="+mn-cs"/>
                        </a:rPr>
                        <a:t>Addition/Deletion under Schedule III is as below:</a:t>
                      </a:r>
                    </a:p>
                    <a:p>
                      <a:r>
                        <a:rPr lang="en-IN" sz="1400" b="0" u="none" kern="1200" dirty="0">
                          <a:solidFill>
                            <a:schemeClr val="bg1"/>
                          </a:solidFill>
                          <a:latin typeface="Trebuchet MS" panose="020B0603020202020204" pitchFamily="34" charset="0"/>
                          <a:ea typeface="+mn-ea"/>
                          <a:cs typeface="+mn-cs"/>
                        </a:rPr>
                        <a:t>I. Revenue from Operations</a:t>
                      </a:r>
                    </a:p>
                    <a:p>
                      <a:r>
                        <a:rPr lang="en-IN" sz="1400" b="0" u="none" kern="1200" dirty="0">
                          <a:solidFill>
                            <a:schemeClr val="bg1"/>
                          </a:solidFill>
                          <a:latin typeface="Trebuchet MS" panose="020B0603020202020204" pitchFamily="34" charset="0"/>
                          <a:ea typeface="+mn-ea"/>
                          <a:cs typeface="+mn-cs"/>
                        </a:rPr>
                        <a:t>II. Other Income</a:t>
                      </a:r>
                    </a:p>
                    <a:p>
                      <a:r>
                        <a:rPr lang="en-IN" sz="1400" b="0" u="none" kern="1200" dirty="0">
                          <a:solidFill>
                            <a:schemeClr val="bg1"/>
                          </a:solidFill>
                          <a:latin typeface="Trebuchet MS" panose="020B0603020202020204" pitchFamily="34" charset="0"/>
                          <a:ea typeface="+mn-ea"/>
                          <a:cs typeface="+mn-cs"/>
                        </a:rPr>
                        <a:t>Total </a:t>
                      </a:r>
                      <a:r>
                        <a:rPr lang="en-IN" sz="1400" b="0" u="none" strike="sngStrike" kern="1200" dirty="0">
                          <a:solidFill>
                            <a:srgbClr val="FF0000"/>
                          </a:solidFill>
                          <a:latin typeface="Trebuchet MS" panose="020B0603020202020204" pitchFamily="34" charset="0"/>
                          <a:ea typeface="+mn-ea"/>
                          <a:cs typeface="+mn-cs"/>
                        </a:rPr>
                        <a:t>Revenue </a:t>
                      </a:r>
                      <a:r>
                        <a:rPr lang="en-IN" sz="1400" b="0" u="none" kern="1200" dirty="0">
                          <a:solidFill>
                            <a:srgbClr val="FF0000"/>
                          </a:solidFill>
                          <a:latin typeface="Trebuchet MS" panose="020B0603020202020204" pitchFamily="34" charset="0"/>
                          <a:ea typeface="+mn-ea"/>
                          <a:cs typeface="+mn-cs"/>
                        </a:rPr>
                        <a:t>Income </a:t>
                      </a:r>
                      <a:r>
                        <a:rPr lang="en-IN" sz="1400" b="0" u="none" kern="1200" dirty="0">
                          <a:solidFill>
                            <a:schemeClr val="bg1"/>
                          </a:solidFill>
                          <a:latin typeface="Trebuchet MS" panose="020B0603020202020204" pitchFamily="34" charset="0"/>
                          <a:ea typeface="+mn-ea"/>
                          <a:cs typeface="+mn-cs"/>
                        </a:rPr>
                        <a:t>(I+II)</a:t>
                      </a:r>
                    </a:p>
                  </a:txBody>
                  <a:tcPr/>
                </a:tc>
                <a:extLst>
                  <a:ext uri="{0D108BD9-81ED-4DB2-BD59-A6C34878D82A}">
                    <a16:rowId xmlns:a16="http://schemas.microsoft.com/office/drawing/2014/main" val="2460724927"/>
                  </a:ext>
                </a:extLst>
              </a:tr>
              <a:tr h="0">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sz="1400" b="0" u="none" kern="1200" dirty="0">
                          <a:solidFill>
                            <a:schemeClr val="bg1"/>
                          </a:solidFill>
                          <a:latin typeface="Trebuchet MS" panose="020B0603020202020204" pitchFamily="34" charset="0"/>
                          <a:ea typeface="+mn-ea"/>
                          <a:cs typeface="+mn-cs"/>
                        </a:rPr>
                        <a:t>Grant or Donations</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400" b="0" u="none" kern="1200" dirty="0">
                          <a:solidFill>
                            <a:schemeClr val="bg1"/>
                          </a:solidFill>
                          <a:latin typeface="Trebuchet MS" panose="020B0603020202020204" pitchFamily="34" charset="0"/>
                          <a:ea typeface="+mn-ea"/>
                          <a:cs typeface="+mn-cs"/>
                        </a:rPr>
                        <a:t>Separate Disclosure of Grants or Donations received (relevant in case of section 8 companies only)</a:t>
                      </a:r>
                    </a:p>
                  </a:txBody>
                  <a:tcPr/>
                </a:tc>
                <a:extLst>
                  <a:ext uri="{0D108BD9-81ED-4DB2-BD59-A6C34878D82A}">
                    <a16:rowId xmlns:a16="http://schemas.microsoft.com/office/drawing/2014/main" val="780950714"/>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u="none" kern="1200" dirty="0">
                          <a:solidFill>
                            <a:schemeClr val="bg1"/>
                          </a:solidFill>
                          <a:latin typeface="Trebuchet MS" panose="020B0603020202020204" pitchFamily="34" charset="0"/>
                          <a:ea typeface="+mn-ea"/>
                          <a:cs typeface="+mn-cs"/>
                        </a:rPr>
                        <a:t>Undisclosed Income</a:t>
                      </a:r>
                    </a:p>
                  </a:txBody>
                  <a:tcPr/>
                </a:tc>
                <a:tc>
                  <a:txBody>
                    <a:bodyPr/>
                    <a:lstStyle/>
                    <a:p>
                      <a:pPr marL="11206" marR="4483" algn="just" defTabSz="806867"/>
                      <a:r>
                        <a:rPr lang="en-US" sz="1400" b="0" u="none" kern="1200" dirty="0">
                          <a:solidFill>
                            <a:schemeClr val="bg1"/>
                          </a:solidFill>
                          <a:latin typeface="Trebuchet MS" panose="020B0603020202020204" pitchFamily="34" charset="0"/>
                          <a:ea typeface="+mn-ea"/>
                          <a:cs typeface="+mn-cs"/>
                        </a:rPr>
                        <a:t>The Company shall give details of any </a:t>
                      </a:r>
                      <a:r>
                        <a:rPr lang="en-US" sz="1400" b="0" u="none" kern="1200" dirty="0">
                          <a:solidFill>
                            <a:srgbClr val="FF0000"/>
                          </a:solidFill>
                          <a:latin typeface="Trebuchet MS" panose="020B0603020202020204" pitchFamily="34" charset="0"/>
                          <a:ea typeface="+mn-ea"/>
                          <a:cs typeface="+mn-cs"/>
                        </a:rPr>
                        <a:t>transaction not recorded in the books  of accounts that has been surrendered or disclosed as income  during the year in the tax assessments</a:t>
                      </a:r>
                      <a:r>
                        <a:rPr lang="en-US" sz="1400" b="0" u="none" kern="1200" dirty="0">
                          <a:solidFill>
                            <a:schemeClr val="tx1"/>
                          </a:solidFill>
                          <a:latin typeface="Trebuchet MS" panose="020B0603020202020204" pitchFamily="34" charset="0"/>
                          <a:ea typeface="+mn-ea"/>
                          <a:cs typeface="+mn-cs"/>
                        </a:rPr>
                        <a:t> </a:t>
                      </a:r>
                      <a:r>
                        <a:rPr lang="en-US" sz="1400" b="0" u="none" kern="1200" dirty="0">
                          <a:solidFill>
                            <a:schemeClr val="bg1"/>
                          </a:solidFill>
                          <a:latin typeface="Trebuchet MS" panose="020B0603020202020204" pitchFamily="34" charset="0"/>
                          <a:ea typeface="+mn-ea"/>
                          <a:cs typeface="+mn-cs"/>
                        </a:rPr>
                        <a:t>under the Income Tax Act,  1961 (such as, search or survey or any other relevant provisions of  the Income Tax Act, 1961), unless there is immunity for disclosure  under 11 any scheme and also shall state whether the previously  unrecorded income and related assets have been properly  recorded in the books of account during the year.</a:t>
                      </a:r>
                    </a:p>
                  </a:txBody>
                  <a:tcPr/>
                </a:tc>
                <a:extLst>
                  <a:ext uri="{0D108BD9-81ED-4DB2-BD59-A6C34878D82A}">
                    <a16:rowId xmlns:a16="http://schemas.microsoft.com/office/drawing/2014/main" val="304915150"/>
                  </a:ext>
                </a:extLst>
              </a:tr>
            </a:tbl>
          </a:graphicData>
        </a:graphic>
      </p:graphicFrame>
    </p:spTree>
    <p:extLst>
      <p:ext uri="{BB962C8B-B14F-4D97-AF65-F5344CB8AC3E}">
        <p14:creationId xmlns:p14="http://schemas.microsoft.com/office/powerpoint/2010/main" val="17081406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C83039B4-4764-406D-9A15-7EFB583704D7}"/>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a:solidFill>
                  <a:schemeClr val="bg1"/>
                </a:solidFill>
              </a:rPr>
              <a:t>DIVISION I – Accounting Standards (Part 2 Statement of profit and loss)</a:t>
            </a:r>
            <a:endParaRPr lang="en-US" dirty="0">
              <a:solidFill>
                <a:schemeClr val="bg1"/>
              </a:solidFill>
            </a:endParaRPr>
          </a:p>
        </p:txBody>
      </p:sp>
      <p:graphicFrame>
        <p:nvGraphicFramePr>
          <p:cNvPr id="6" name="Table 3">
            <a:extLst>
              <a:ext uri="{FF2B5EF4-FFF2-40B4-BE49-F238E27FC236}">
                <a16:creationId xmlns:a16="http://schemas.microsoft.com/office/drawing/2014/main" id="{9A6D643F-7405-4A33-9776-0CD364276F54}"/>
              </a:ext>
            </a:extLst>
          </p:cNvPr>
          <p:cNvGraphicFramePr>
            <a:graphicFrameLocks noGrp="1"/>
          </p:cNvGraphicFramePr>
          <p:nvPr>
            <p:extLst>
              <p:ext uri="{D42A27DB-BD31-4B8C-83A1-F6EECF244321}">
                <p14:modId xmlns:p14="http://schemas.microsoft.com/office/powerpoint/2010/main" val="1732871383"/>
              </p:ext>
            </p:extLst>
          </p:nvPr>
        </p:nvGraphicFramePr>
        <p:xfrm>
          <a:off x="1489526" y="2414167"/>
          <a:ext cx="9178473" cy="4180840"/>
        </p:xfrm>
        <a:graphic>
          <a:graphicData uri="http://schemas.openxmlformats.org/drawingml/2006/table">
            <a:tbl>
              <a:tblPr firstRow="1" bandRow="1">
                <a:tableStyleId>{073A0DAA-6AF3-43AB-8588-CEC1D06C72B9}</a:tableStyleId>
              </a:tblPr>
              <a:tblGrid>
                <a:gridCol w="2625667">
                  <a:extLst>
                    <a:ext uri="{9D8B030D-6E8A-4147-A177-3AD203B41FA5}">
                      <a16:colId xmlns:a16="http://schemas.microsoft.com/office/drawing/2014/main" val="4078219399"/>
                    </a:ext>
                  </a:extLst>
                </a:gridCol>
                <a:gridCol w="6552806">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extLst>
                  <a:ext uri="{0D108BD9-81ED-4DB2-BD59-A6C34878D82A}">
                    <a16:rowId xmlns:a16="http://schemas.microsoft.com/office/drawing/2014/main" val="4154428358"/>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u="none" kern="1200" dirty="0">
                          <a:solidFill>
                            <a:schemeClr val="bg1"/>
                          </a:solidFill>
                          <a:latin typeface="Trebuchet MS" panose="020B0603020202020204" pitchFamily="34" charset="0"/>
                          <a:ea typeface="+mn-ea"/>
                          <a:cs typeface="+mn-cs"/>
                        </a:rPr>
                        <a:t>Corporate Social Responsibility (CSR)</a:t>
                      </a:r>
                    </a:p>
                  </a:txBody>
                  <a:tcPr/>
                </a:tc>
                <a:tc>
                  <a:txBody>
                    <a:bodyPr/>
                    <a:lstStyle/>
                    <a:p>
                      <a:pPr marL="11206" algn="just" defTabSz="806867">
                        <a:spcBef>
                          <a:spcPts val="0"/>
                        </a:spcBef>
                        <a:spcAft>
                          <a:spcPts val="0"/>
                        </a:spcAft>
                      </a:pPr>
                      <a:r>
                        <a:rPr lang="en-US" sz="1400" b="0" u="none" kern="1200" dirty="0">
                          <a:solidFill>
                            <a:schemeClr val="bg1"/>
                          </a:solidFill>
                          <a:latin typeface="Trebuchet MS" panose="020B0603020202020204" pitchFamily="34" charset="0"/>
                          <a:ea typeface="+mn-ea"/>
                          <a:cs typeface="+mn-cs"/>
                        </a:rPr>
                        <a:t>When the Company  is covered under section 135 disclosure of :</a:t>
                      </a:r>
                    </a:p>
                    <a:p>
                      <a:pPr marL="312661" indent="-302015" algn="just" defTabSz="806867">
                        <a:spcBef>
                          <a:spcPts val="0"/>
                        </a:spcBef>
                        <a:spcAft>
                          <a:spcPts val="0"/>
                        </a:spcAft>
                        <a:buFontTx/>
                        <a:buAutoNum type="alphaLcPeriod"/>
                        <a:tabLst>
                          <a:tab pos="312661" algn="l"/>
                          <a:tab pos="313221" algn="l"/>
                        </a:tabLst>
                      </a:pPr>
                      <a:r>
                        <a:rPr lang="en-US" sz="1400" b="0" u="none" kern="1200" dirty="0">
                          <a:solidFill>
                            <a:schemeClr val="bg1"/>
                          </a:solidFill>
                          <a:latin typeface="Trebuchet MS" panose="020B0603020202020204" pitchFamily="34" charset="0"/>
                          <a:ea typeface="+mn-ea"/>
                          <a:cs typeface="+mn-cs"/>
                        </a:rPr>
                        <a:t>Amount required to be spent during the year</a:t>
                      </a:r>
                    </a:p>
                    <a:p>
                      <a:pPr marL="312661" indent="-302015" algn="just" defTabSz="806867">
                        <a:spcBef>
                          <a:spcPts val="0"/>
                        </a:spcBef>
                        <a:spcAft>
                          <a:spcPts val="0"/>
                        </a:spcAft>
                        <a:buFontTx/>
                        <a:buAutoNum type="alphaLcPeriod"/>
                        <a:tabLst>
                          <a:tab pos="312661" algn="l"/>
                          <a:tab pos="313221" algn="l"/>
                        </a:tabLst>
                      </a:pPr>
                      <a:r>
                        <a:rPr lang="en-US" sz="1400" b="0" u="none" kern="1200" dirty="0">
                          <a:solidFill>
                            <a:schemeClr val="bg1"/>
                          </a:solidFill>
                          <a:latin typeface="Trebuchet MS" panose="020B0603020202020204" pitchFamily="34" charset="0"/>
                          <a:ea typeface="+mn-ea"/>
                          <a:cs typeface="+mn-cs"/>
                        </a:rPr>
                        <a:t>Amount of expenditure incurred</a:t>
                      </a:r>
                    </a:p>
                    <a:p>
                      <a:pPr marL="312661" indent="-302015" algn="just" defTabSz="806867">
                        <a:spcBef>
                          <a:spcPts val="0"/>
                        </a:spcBef>
                        <a:spcAft>
                          <a:spcPts val="0"/>
                        </a:spcAft>
                        <a:buFontTx/>
                        <a:buAutoNum type="alphaLcPeriod"/>
                        <a:tabLst>
                          <a:tab pos="312661" algn="l"/>
                          <a:tab pos="313221" algn="l"/>
                        </a:tabLst>
                      </a:pPr>
                      <a:r>
                        <a:rPr lang="en-US" sz="1400" b="0" u="none" kern="1200" dirty="0">
                          <a:solidFill>
                            <a:schemeClr val="bg1"/>
                          </a:solidFill>
                          <a:latin typeface="Trebuchet MS" panose="020B0603020202020204" pitchFamily="34" charset="0"/>
                          <a:ea typeface="+mn-ea"/>
                          <a:cs typeface="+mn-cs"/>
                        </a:rPr>
                        <a:t>shortfall at the end of the year</a:t>
                      </a:r>
                    </a:p>
                    <a:p>
                      <a:pPr marL="312661" indent="-302015" algn="just" defTabSz="806867">
                        <a:spcBef>
                          <a:spcPts val="0"/>
                        </a:spcBef>
                        <a:spcAft>
                          <a:spcPts val="0"/>
                        </a:spcAft>
                        <a:buFontTx/>
                        <a:buAutoNum type="alphaLcPeriod"/>
                        <a:tabLst>
                          <a:tab pos="312661" algn="l"/>
                          <a:tab pos="313221" algn="l"/>
                        </a:tabLst>
                      </a:pPr>
                      <a:r>
                        <a:rPr lang="en-US" sz="1400" b="0" u="none" kern="1200" dirty="0">
                          <a:solidFill>
                            <a:srgbClr val="FF0000"/>
                          </a:solidFill>
                          <a:latin typeface="Trebuchet MS" panose="020B0603020202020204" pitchFamily="34" charset="0"/>
                          <a:ea typeface="+mn-ea"/>
                          <a:cs typeface="+mn-cs"/>
                        </a:rPr>
                        <a:t>total of previous years shortfall</a:t>
                      </a:r>
                    </a:p>
                    <a:p>
                      <a:pPr marL="312661" indent="-302015" algn="just" defTabSz="806867">
                        <a:spcBef>
                          <a:spcPts val="0"/>
                        </a:spcBef>
                        <a:spcAft>
                          <a:spcPts val="0"/>
                        </a:spcAft>
                        <a:buFontTx/>
                        <a:buAutoNum type="alphaLcPeriod"/>
                        <a:tabLst>
                          <a:tab pos="312661" algn="l"/>
                          <a:tab pos="313221" algn="l"/>
                        </a:tabLst>
                      </a:pPr>
                      <a:r>
                        <a:rPr lang="en-US" sz="1400" b="0" u="none" kern="1200" dirty="0">
                          <a:solidFill>
                            <a:srgbClr val="FF0000"/>
                          </a:solidFill>
                          <a:latin typeface="Trebuchet MS" panose="020B0603020202020204" pitchFamily="34" charset="0"/>
                          <a:ea typeface="+mn-ea"/>
                          <a:cs typeface="+mn-cs"/>
                        </a:rPr>
                        <a:t>reason for shortfall</a:t>
                      </a:r>
                    </a:p>
                    <a:p>
                      <a:pPr marL="312661" indent="-302015" algn="just" defTabSz="806867">
                        <a:spcBef>
                          <a:spcPts val="0"/>
                        </a:spcBef>
                        <a:spcAft>
                          <a:spcPts val="0"/>
                        </a:spcAft>
                        <a:buFontTx/>
                        <a:buAutoNum type="alphaLcPeriod"/>
                        <a:tabLst>
                          <a:tab pos="312661" algn="l"/>
                          <a:tab pos="313221" algn="l"/>
                        </a:tabLst>
                      </a:pPr>
                      <a:r>
                        <a:rPr lang="en-US" sz="1400" b="0" u="none" kern="1200" dirty="0">
                          <a:solidFill>
                            <a:schemeClr val="bg1"/>
                          </a:solidFill>
                          <a:latin typeface="Trebuchet MS" panose="020B0603020202020204" pitchFamily="34" charset="0"/>
                          <a:ea typeface="+mn-ea"/>
                          <a:cs typeface="+mn-cs"/>
                        </a:rPr>
                        <a:t>nature of CSR activities</a:t>
                      </a:r>
                    </a:p>
                    <a:p>
                      <a:pPr marL="312661" indent="-302015" algn="just" defTabSz="806867">
                        <a:spcBef>
                          <a:spcPts val="0"/>
                        </a:spcBef>
                        <a:spcAft>
                          <a:spcPts val="0"/>
                        </a:spcAft>
                        <a:buFontTx/>
                        <a:buAutoNum type="alphaLcPeriod"/>
                        <a:tabLst>
                          <a:tab pos="312661" algn="l"/>
                          <a:tab pos="313221" algn="l"/>
                        </a:tabLst>
                      </a:pPr>
                      <a:r>
                        <a:rPr lang="en-US" sz="1400" b="0" u="none" kern="1200" dirty="0">
                          <a:solidFill>
                            <a:schemeClr val="bg1"/>
                          </a:solidFill>
                          <a:latin typeface="Trebuchet MS" panose="020B0603020202020204" pitchFamily="34" charset="0"/>
                          <a:ea typeface="+mn-ea"/>
                          <a:cs typeface="+mn-cs"/>
                        </a:rPr>
                        <a:t>details of related party transactions </a:t>
                      </a:r>
                      <a:r>
                        <a:rPr lang="en-US" sz="1400" b="0" u="none" kern="1200" dirty="0">
                          <a:solidFill>
                            <a:srgbClr val="FF0000"/>
                          </a:solidFill>
                          <a:latin typeface="Trebuchet MS" panose="020B0603020202020204" pitchFamily="34" charset="0"/>
                          <a:ea typeface="+mn-ea"/>
                          <a:cs typeface="+mn-cs"/>
                        </a:rPr>
                        <a:t>- contribution to trust controlled by Co as per AS</a:t>
                      </a:r>
                    </a:p>
                    <a:p>
                      <a:pPr marL="313221" marR="4483" indent="-302575" algn="just" defTabSz="806867">
                        <a:spcBef>
                          <a:spcPts val="0"/>
                        </a:spcBef>
                        <a:spcAft>
                          <a:spcPts val="0"/>
                        </a:spcAft>
                        <a:buFontTx/>
                        <a:buAutoNum type="alphaLcPeriod"/>
                        <a:tabLst>
                          <a:tab pos="312661" algn="l"/>
                          <a:tab pos="313221" algn="l"/>
                        </a:tabLst>
                      </a:pPr>
                      <a:r>
                        <a:rPr lang="en-US" sz="1400" b="0" u="none" kern="1200" dirty="0">
                          <a:solidFill>
                            <a:schemeClr val="bg1"/>
                          </a:solidFill>
                          <a:latin typeface="Trebuchet MS" panose="020B0603020202020204" pitchFamily="34" charset="0"/>
                          <a:ea typeface="+mn-ea"/>
                          <a:cs typeface="+mn-cs"/>
                        </a:rPr>
                        <a:t>Where a provision is made w.r.t liability incurred, and the movement in provision during the  year.</a:t>
                      </a:r>
                    </a:p>
                  </a:txBody>
                  <a:tcPr/>
                </a:tc>
                <a:extLst>
                  <a:ext uri="{0D108BD9-81ED-4DB2-BD59-A6C34878D82A}">
                    <a16:rowId xmlns:a16="http://schemas.microsoft.com/office/drawing/2014/main" val="2460724927"/>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u="none" kern="1200" dirty="0">
                          <a:solidFill>
                            <a:schemeClr val="bg1"/>
                          </a:solidFill>
                          <a:latin typeface="Trebuchet MS" panose="020B0603020202020204" pitchFamily="34" charset="0"/>
                          <a:ea typeface="+mn-ea"/>
                          <a:cs typeface="+mn-cs"/>
                        </a:rPr>
                        <a:t>Details of Crypto Currency or Virtual Currency</a:t>
                      </a:r>
                    </a:p>
                  </a:txBody>
                  <a:tcPr/>
                </a:tc>
                <a:tc>
                  <a:txBody>
                    <a:bodyPr/>
                    <a:lstStyle/>
                    <a:p>
                      <a:pPr marL="11206" marR="4483" defTabSz="806867">
                        <a:spcBef>
                          <a:spcPts val="0"/>
                        </a:spcBef>
                      </a:pPr>
                      <a:r>
                        <a:rPr lang="en-US" sz="1400" b="0" u="none" kern="1200" dirty="0">
                          <a:solidFill>
                            <a:schemeClr val="bg1"/>
                          </a:solidFill>
                          <a:latin typeface="Trebuchet MS" panose="020B0603020202020204" pitchFamily="34" charset="0"/>
                          <a:ea typeface="+mn-ea"/>
                          <a:cs typeface="+mn-cs"/>
                        </a:rPr>
                        <a:t>Where the Company has traded or invested in Crypto CRY or Virtual CRY during the  FY the following shall be disclosed:-</a:t>
                      </a:r>
                    </a:p>
                    <a:p>
                      <a:pPr marL="312661" indent="-302015" defTabSz="806867">
                        <a:spcBef>
                          <a:spcPts val="0"/>
                        </a:spcBef>
                        <a:buFontTx/>
                        <a:buAutoNum type="alphaLcPeriod"/>
                        <a:tabLst>
                          <a:tab pos="312661" algn="l"/>
                          <a:tab pos="313221" algn="l"/>
                        </a:tabLst>
                      </a:pPr>
                      <a:r>
                        <a:rPr lang="en-US" sz="1400" b="0" u="none" kern="1200" dirty="0">
                          <a:solidFill>
                            <a:schemeClr val="bg1"/>
                          </a:solidFill>
                          <a:latin typeface="Trebuchet MS" panose="020B0603020202020204" pitchFamily="34" charset="0"/>
                          <a:ea typeface="+mn-ea"/>
                          <a:cs typeface="+mn-cs"/>
                        </a:rPr>
                        <a:t>profit or loss on transactions involving Crypto currency or Virtual Currency</a:t>
                      </a:r>
                    </a:p>
                    <a:p>
                      <a:pPr marL="312661" indent="-302015" defTabSz="806867">
                        <a:spcBef>
                          <a:spcPts val="0"/>
                        </a:spcBef>
                        <a:buFontTx/>
                        <a:buAutoNum type="alphaLcPeriod"/>
                        <a:tabLst>
                          <a:tab pos="312661" algn="l"/>
                          <a:tab pos="313221" algn="l"/>
                        </a:tabLst>
                      </a:pPr>
                      <a:r>
                        <a:rPr lang="en-US" sz="1400" b="0" u="none" kern="1200" dirty="0">
                          <a:solidFill>
                            <a:schemeClr val="bg1"/>
                          </a:solidFill>
                          <a:latin typeface="Trebuchet MS" panose="020B0603020202020204" pitchFamily="34" charset="0"/>
                          <a:ea typeface="+mn-ea"/>
                          <a:cs typeface="+mn-cs"/>
                        </a:rPr>
                        <a:t>amount of currency held as at the reporting date,</a:t>
                      </a:r>
                    </a:p>
                    <a:p>
                      <a:pPr marL="313221" marR="5603" indent="-302575" defTabSz="806867">
                        <a:spcBef>
                          <a:spcPts val="0"/>
                        </a:spcBef>
                        <a:buFontTx/>
                        <a:buAutoNum type="alphaLcPeriod"/>
                        <a:tabLst>
                          <a:tab pos="312661" algn="l"/>
                          <a:tab pos="313221" algn="l"/>
                        </a:tabLst>
                      </a:pPr>
                      <a:r>
                        <a:rPr lang="en-US" sz="1400" b="0" u="none" kern="1200" dirty="0">
                          <a:solidFill>
                            <a:schemeClr val="bg1"/>
                          </a:solidFill>
                          <a:latin typeface="Trebuchet MS" panose="020B0603020202020204" pitchFamily="34" charset="0"/>
                          <a:ea typeface="+mn-ea"/>
                          <a:cs typeface="+mn-cs"/>
                        </a:rPr>
                        <a:t>deposits or advances from any person for the purpose of trading or investing in Crypto  Currency/ virtual currency.</a:t>
                      </a:r>
                    </a:p>
                  </a:txBody>
                  <a:tcPr/>
                </a:tc>
                <a:extLst>
                  <a:ext uri="{0D108BD9-81ED-4DB2-BD59-A6C34878D82A}">
                    <a16:rowId xmlns:a16="http://schemas.microsoft.com/office/drawing/2014/main" val="780950714"/>
                  </a:ext>
                </a:extLst>
              </a:tr>
            </a:tbl>
          </a:graphicData>
        </a:graphic>
      </p:graphicFrame>
    </p:spTree>
    <p:extLst>
      <p:ext uri="{BB962C8B-B14F-4D97-AF65-F5344CB8AC3E}">
        <p14:creationId xmlns:p14="http://schemas.microsoft.com/office/powerpoint/2010/main" val="27358839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AEED5540-64E5-4258-ABA4-753F07B71B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457150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AF448D61-FD92-4997-B065-2043341242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67C92F-654F-446B-8347-9FF2DAF66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2555A4C0-F746-4932-ABD3-024F4B231E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00" y="762000"/>
            <a:ext cx="10668000" cy="533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35E74A-DBFB-405B-8E57-CD24FF728803}"/>
              </a:ext>
            </a:extLst>
          </p:cNvPr>
          <p:cNvSpPr>
            <a:spLocks noGrp="1"/>
          </p:cNvSpPr>
          <p:nvPr>
            <p:ph type="title"/>
          </p:nvPr>
        </p:nvSpPr>
        <p:spPr>
          <a:xfrm>
            <a:off x="2286000" y="1746913"/>
            <a:ext cx="7619999" cy="1883392"/>
          </a:xfrm>
        </p:spPr>
        <p:txBody>
          <a:bodyPr vert="horz" lIns="91440" tIns="45720" rIns="91440" bIns="45720" rtlCol="0" anchor="b">
            <a:normAutofit/>
          </a:bodyPr>
          <a:lstStyle/>
          <a:p>
            <a:pPr algn="ctr"/>
            <a:r>
              <a:rPr lang="en-US"/>
              <a:t>DIVISION II</a:t>
            </a:r>
          </a:p>
        </p:txBody>
      </p:sp>
      <p:cxnSp>
        <p:nvCxnSpPr>
          <p:cNvPr id="15" name="Straight Connector 14">
            <a:extLst>
              <a:ext uri="{FF2B5EF4-FFF2-40B4-BE49-F238E27FC236}">
                <a16:creationId xmlns:a16="http://schemas.microsoft.com/office/drawing/2014/main" id="{E651A8F8-7445-4C49-926D-816D687651D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10423" y="396058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8764049"/>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F536DD1D-08AA-485C-92F6-2F486AF0FC7B}"/>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II – Indian Accounting Standards (Part 1 balance sheet)</a:t>
            </a:r>
          </a:p>
        </p:txBody>
      </p:sp>
      <p:graphicFrame>
        <p:nvGraphicFramePr>
          <p:cNvPr id="6" name="Table 3">
            <a:extLst>
              <a:ext uri="{FF2B5EF4-FFF2-40B4-BE49-F238E27FC236}">
                <a16:creationId xmlns:a16="http://schemas.microsoft.com/office/drawing/2014/main" id="{4101AD32-C01B-4BFB-BA1A-DBCC1A96178C}"/>
              </a:ext>
            </a:extLst>
          </p:cNvPr>
          <p:cNvGraphicFramePr>
            <a:graphicFrameLocks noGrp="1"/>
          </p:cNvGraphicFramePr>
          <p:nvPr>
            <p:extLst>
              <p:ext uri="{D42A27DB-BD31-4B8C-83A1-F6EECF244321}">
                <p14:modId xmlns:p14="http://schemas.microsoft.com/office/powerpoint/2010/main" val="745081410"/>
              </p:ext>
            </p:extLst>
          </p:nvPr>
        </p:nvGraphicFramePr>
        <p:xfrm>
          <a:off x="1489526" y="2429157"/>
          <a:ext cx="9178473" cy="1529080"/>
        </p:xfrm>
        <a:graphic>
          <a:graphicData uri="http://schemas.openxmlformats.org/drawingml/2006/table">
            <a:tbl>
              <a:tblPr firstRow="1" bandRow="1">
                <a:tableStyleId>{073A0DAA-6AF3-43AB-8588-CEC1D06C72B9}</a:tableStyleId>
              </a:tblPr>
              <a:tblGrid>
                <a:gridCol w="1531955">
                  <a:extLst>
                    <a:ext uri="{9D8B030D-6E8A-4147-A177-3AD203B41FA5}">
                      <a16:colId xmlns:a16="http://schemas.microsoft.com/office/drawing/2014/main" val="4078219399"/>
                    </a:ext>
                  </a:extLst>
                </a:gridCol>
                <a:gridCol w="5358021">
                  <a:extLst>
                    <a:ext uri="{9D8B030D-6E8A-4147-A177-3AD203B41FA5}">
                      <a16:colId xmlns:a16="http://schemas.microsoft.com/office/drawing/2014/main" val="1194799886"/>
                    </a:ext>
                  </a:extLst>
                </a:gridCol>
                <a:gridCol w="2288497">
                  <a:extLst>
                    <a:ext uri="{9D8B030D-6E8A-4147-A177-3AD203B41FA5}">
                      <a16:colId xmlns:a16="http://schemas.microsoft.com/office/drawing/2014/main" val="981368703"/>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US" dirty="0">
                          <a:solidFill>
                            <a:schemeClr val="tx1"/>
                          </a:solidFill>
                          <a:latin typeface="Trebuchet MS" panose="020B0603020202020204" pitchFamily="34" charset="0"/>
                        </a:rPr>
                        <a:t>Point/</a:t>
                      </a:r>
                      <a:r>
                        <a:rPr lang="en-US" dirty="0" err="1">
                          <a:solidFill>
                            <a:schemeClr val="tx1"/>
                          </a:solidFill>
                          <a:latin typeface="Trebuchet MS" panose="020B0603020202020204" pitchFamily="34" charset="0"/>
                        </a:rPr>
                        <a:t>Quesiton</a:t>
                      </a:r>
                      <a:endParaRPr lang="en-IN" dirty="0">
                        <a:solidFill>
                          <a:schemeClr val="tx1"/>
                        </a:solidFill>
                        <a:latin typeface="Trebuchet MS" panose="020B0603020202020204" pitchFamily="34" charset="0"/>
                      </a:endParaRPr>
                    </a:p>
                  </a:txBody>
                  <a:tcPr/>
                </a:tc>
                <a:extLst>
                  <a:ext uri="{0D108BD9-81ED-4DB2-BD59-A6C34878D82A}">
                    <a16:rowId xmlns:a16="http://schemas.microsoft.com/office/drawing/2014/main" val="4154428358"/>
                  </a:ext>
                </a:extLst>
              </a:tr>
              <a:tr h="0">
                <a:tc>
                  <a:txBody>
                    <a:bodyPr/>
                    <a:lstStyle/>
                    <a:p>
                      <a:r>
                        <a:rPr lang="en-US" sz="1400" b="0" u="none" spc="-10" dirty="0">
                          <a:solidFill>
                            <a:schemeClr val="bg1"/>
                          </a:solidFill>
                          <a:uFill>
                            <a:solidFill>
                              <a:srgbClr val="776760"/>
                            </a:solidFill>
                          </a:uFill>
                          <a:latin typeface="Trebuchet MS" panose="020B0603020202020204" pitchFamily="34" charset="0"/>
                          <a:cs typeface="Trebuchet MS"/>
                        </a:rPr>
                        <a:t>Equity</a:t>
                      </a:r>
                      <a:r>
                        <a:rPr lang="en-US" sz="1400" b="0" u="none" spc="350" dirty="0">
                          <a:solidFill>
                            <a:schemeClr val="bg1"/>
                          </a:solidFill>
                          <a:uFill>
                            <a:solidFill>
                              <a:srgbClr val="776760"/>
                            </a:solidFill>
                          </a:uFill>
                          <a:latin typeface="Trebuchet MS" panose="020B0603020202020204" pitchFamily="34" charset="0"/>
                          <a:cs typeface="Trebuchet MS"/>
                        </a:rPr>
                        <a:t> </a:t>
                      </a:r>
                      <a:r>
                        <a:rPr lang="en-US" sz="1400" b="0" u="none" spc="-5" dirty="0">
                          <a:solidFill>
                            <a:schemeClr val="bg1"/>
                          </a:solidFill>
                          <a:uFill>
                            <a:solidFill>
                              <a:srgbClr val="776760"/>
                            </a:solidFill>
                          </a:uFill>
                          <a:latin typeface="Trebuchet MS" panose="020B0603020202020204" pitchFamily="34" charset="0"/>
                          <a:cs typeface="Trebuchet MS"/>
                        </a:rPr>
                        <a:t>Share</a:t>
                      </a:r>
                      <a:r>
                        <a:rPr lang="en-US" sz="1400" b="0" u="none" spc="335" dirty="0">
                          <a:solidFill>
                            <a:schemeClr val="bg1"/>
                          </a:solidFill>
                          <a:uFill>
                            <a:solidFill>
                              <a:srgbClr val="776760"/>
                            </a:solidFill>
                          </a:uFill>
                          <a:latin typeface="Trebuchet MS" panose="020B0603020202020204" pitchFamily="34" charset="0"/>
                          <a:cs typeface="Trebuchet MS"/>
                        </a:rPr>
                        <a:t> </a:t>
                      </a:r>
                      <a:r>
                        <a:rPr lang="en-US" sz="1400" b="0" u="none" spc="-5" dirty="0">
                          <a:solidFill>
                            <a:schemeClr val="bg1"/>
                          </a:solidFill>
                          <a:uFill>
                            <a:solidFill>
                              <a:srgbClr val="776760"/>
                            </a:solidFill>
                          </a:uFill>
                          <a:latin typeface="Trebuchet MS" panose="020B0603020202020204" pitchFamily="34" charset="0"/>
                          <a:cs typeface="Trebuchet MS"/>
                        </a:rPr>
                        <a:t>Capital</a:t>
                      </a:r>
                      <a:endParaRPr lang="en-IN" sz="1400" b="0" u="none" dirty="0">
                        <a:solidFill>
                          <a:schemeClr val="bg1"/>
                        </a:solidFill>
                        <a:latin typeface="Trebuchet MS" panose="020B0603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spc="-5" dirty="0">
                          <a:solidFill>
                            <a:schemeClr val="bg1"/>
                          </a:solidFill>
                          <a:latin typeface="Trebuchet MS" panose="020B0603020202020204" pitchFamily="34" charset="0"/>
                          <a:cs typeface="Trebuchet MS"/>
                        </a:rPr>
                        <a:t>Changes</a:t>
                      </a:r>
                      <a:r>
                        <a:rPr lang="en-US" sz="1400" spc="335" dirty="0">
                          <a:solidFill>
                            <a:schemeClr val="bg1"/>
                          </a:solidFill>
                          <a:latin typeface="Trebuchet MS" panose="020B0603020202020204" pitchFamily="34" charset="0"/>
                          <a:cs typeface="Trebuchet MS"/>
                        </a:rPr>
                        <a:t> </a:t>
                      </a:r>
                      <a:r>
                        <a:rPr lang="en-US" sz="1400" dirty="0">
                          <a:solidFill>
                            <a:schemeClr val="bg1"/>
                          </a:solidFill>
                          <a:latin typeface="Trebuchet MS" panose="020B0603020202020204" pitchFamily="34" charset="0"/>
                          <a:cs typeface="Trebuchet MS"/>
                        </a:rPr>
                        <a:t>in</a:t>
                      </a:r>
                      <a:r>
                        <a:rPr lang="en-US" sz="1400" spc="335" dirty="0">
                          <a:solidFill>
                            <a:schemeClr val="bg1"/>
                          </a:solidFill>
                          <a:latin typeface="Trebuchet MS" panose="020B0603020202020204" pitchFamily="34" charset="0"/>
                          <a:cs typeface="Trebuchet MS"/>
                        </a:rPr>
                        <a:t> </a:t>
                      </a:r>
                      <a:r>
                        <a:rPr lang="en-US" sz="1400" spc="-5" dirty="0">
                          <a:solidFill>
                            <a:schemeClr val="bg1"/>
                          </a:solidFill>
                          <a:latin typeface="Trebuchet MS" panose="020B0603020202020204" pitchFamily="34" charset="0"/>
                          <a:cs typeface="Trebuchet MS"/>
                        </a:rPr>
                        <a:t>Equity</a:t>
                      </a:r>
                      <a:r>
                        <a:rPr lang="en-US" sz="1400" spc="340" dirty="0">
                          <a:solidFill>
                            <a:schemeClr val="bg1"/>
                          </a:solidFill>
                          <a:latin typeface="Trebuchet MS" panose="020B0603020202020204" pitchFamily="34" charset="0"/>
                          <a:cs typeface="Trebuchet MS"/>
                        </a:rPr>
                        <a:t> </a:t>
                      </a:r>
                      <a:r>
                        <a:rPr lang="en-US" sz="1400" dirty="0">
                          <a:solidFill>
                            <a:schemeClr val="bg1"/>
                          </a:solidFill>
                          <a:latin typeface="Trebuchet MS" panose="020B0603020202020204" pitchFamily="34" charset="0"/>
                          <a:cs typeface="Trebuchet MS"/>
                        </a:rPr>
                        <a:t>Share</a:t>
                      </a:r>
                      <a:r>
                        <a:rPr lang="en-US" sz="1400" spc="330" dirty="0">
                          <a:solidFill>
                            <a:schemeClr val="bg1"/>
                          </a:solidFill>
                          <a:latin typeface="Trebuchet MS" panose="020B0603020202020204" pitchFamily="34" charset="0"/>
                          <a:cs typeface="Trebuchet MS"/>
                        </a:rPr>
                        <a:t> </a:t>
                      </a:r>
                      <a:r>
                        <a:rPr lang="en-US" sz="1400" spc="-5" dirty="0">
                          <a:solidFill>
                            <a:schemeClr val="bg1"/>
                          </a:solidFill>
                          <a:latin typeface="Trebuchet MS" panose="020B0603020202020204" pitchFamily="34" charset="0"/>
                          <a:cs typeface="Trebuchet MS"/>
                        </a:rPr>
                        <a:t>Capital</a:t>
                      </a:r>
                      <a:r>
                        <a:rPr lang="en-US" sz="1400" spc="340" dirty="0">
                          <a:solidFill>
                            <a:schemeClr val="bg1"/>
                          </a:solidFill>
                          <a:latin typeface="Trebuchet MS" panose="020B0603020202020204" pitchFamily="34" charset="0"/>
                          <a:cs typeface="Trebuchet MS"/>
                        </a:rPr>
                        <a:t> </a:t>
                      </a:r>
                      <a:r>
                        <a:rPr lang="en-US" sz="1400" spc="-5" dirty="0">
                          <a:solidFill>
                            <a:schemeClr val="bg1"/>
                          </a:solidFill>
                          <a:latin typeface="Trebuchet MS" panose="020B0603020202020204" pitchFamily="34" charset="0"/>
                          <a:cs typeface="Trebuchet MS"/>
                        </a:rPr>
                        <a:t>due</a:t>
                      </a:r>
                      <a:r>
                        <a:rPr lang="en-US" sz="1400" spc="335" dirty="0">
                          <a:solidFill>
                            <a:schemeClr val="bg1"/>
                          </a:solidFill>
                          <a:latin typeface="Trebuchet MS" panose="020B0603020202020204" pitchFamily="34" charset="0"/>
                          <a:cs typeface="Trebuchet MS"/>
                        </a:rPr>
                        <a:t> </a:t>
                      </a:r>
                      <a:r>
                        <a:rPr lang="en-US" sz="1400" dirty="0">
                          <a:solidFill>
                            <a:schemeClr val="bg1"/>
                          </a:solidFill>
                          <a:latin typeface="Trebuchet MS" panose="020B0603020202020204" pitchFamily="34" charset="0"/>
                          <a:cs typeface="Trebuchet MS"/>
                        </a:rPr>
                        <a:t>to</a:t>
                      </a:r>
                      <a:r>
                        <a:rPr lang="en-US" sz="1400" spc="335" dirty="0">
                          <a:solidFill>
                            <a:schemeClr val="bg1"/>
                          </a:solidFill>
                          <a:latin typeface="Trebuchet MS" panose="020B0603020202020204" pitchFamily="34" charset="0"/>
                          <a:cs typeface="Trebuchet MS"/>
                        </a:rPr>
                        <a:t> </a:t>
                      </a:r>
                      <a:r>
                        <a:rPr lang="en-US" sz="1400" spc="-5" dirty="0">
                          <a:solidFill>
                            <a:schemeClr val="bg1"/>
                          </a:solidFill>
                          <a:latin typeface="Trebuchet MS" panose="020B0603020202020204" pitchFamily="34" charset="0"/>
                          <a:cs typeface="Trebuchet MS"/>
                        </a:rPr>
                        <a:t>prior </a:t>
                      </a:r>
                      <a:r>
                        <a:rPr lang="en-US" sz="1400" spc="-450" dirty="0">
                          <a:solidFill>
                            <a:schemeClr val="bg1"/>
                          </a:solidFill>
                          <a:latin typeface="Trebuchet MS" panose="020B0603020202020204" pitchFamily="34" charset="0"/>
                          <a:cs typeface="Trebuchet MS"/>
                        </a:rPr>
                        <a:t> </a:t>
                      </a:r>
                      <a:r>
                        <a:rPr lang="en-US" sz="1400" spc="-5" dirty="0">
                          <a:solidFill>
                            <a:schemeClr val="bg1"/>
                          </a:solidFill>
                          <a:latin typeface="Trebuchet MS" panose="020B0603020202020204" pitchFamily="34" charset="0"/>
                          <a:cs typeface="Trebuchet MS"/>
                        </a:rPr>
                        <a:t>period</a:t>
                      </a:r>
                      <a:r>
                        <a:rPr lang="en-US" sz="1400" dirty="0">
                          <a:solidFill>
                            <a:schemeClr val="bg1"/>
                          </a:solidFill>
                          <a:latin typeface="Trebuchet MS" panose="020B0603020202020204" pitchFamily="34" charset="0"/>
                          <a:cs typeface="Trebuchet MS"/>
                        </a:rPr>
                        <a:t> </a:t>
                      </a:r>
                      <a:r>
                        <a:rPr lang="en-US" sz="1400" spc="-10" dirty="0">
                          <a:solidFill>
                            <a:schemeClr val="bg1"/>
                          </a:solidFill>
                          <a:latin typeface="Trebuchet MS" panose="020B0603020202020204" pitchFamily="34" charset="0"/>
                          <a:cs typeface="Trebuchet MS"/>
                        </a:rPr>
                        <a:t>errors</a:t>
                      </a:r>
                      <a:endParaRPr lang="en-US" sz="1400" dirty="0">
                        <a:solidFill>
                          <a:schemeClr val="bg1"/>
                        </a:solidFill>
                        <a:latin typeface="+mn-lt"/>
                        <a:cs typeface="Trebuchet M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spc="-10" dirty="0">
                          <a:solidFill>
                            <a:schemeClr val="bg1"/>
                          </a:solidFill>
                          <a:latin typeface="Trebuchet MS" panose="020B0603020202020204" pitchFamily="34" charset="0"/>
                          <a:ea typeface="+mn-ea"/>
                          <a:cs typeface="Trebuchet MS"/>
                        </a:rPr>
                        <a:t>Prior Period Error in Equity Share Capital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spc="-10" dirty="0">
                          <a:solidFill>
                            <a:srgbClr val="FF0000"/>
                          </a:solidFill>
                          <a:latin typeface="Trebuchet MS" panose="020B0603020202020204" pitchFamily="34" charset="0"/>
                          <a:ea typeface="+mn-ea"/>
                          <a:cs typeface="Trebuchet MS"/>
                        </a:rPr>
                        <a:t>Instruments Entirely Equity in Nature </a:t>
                      </a:r>
                      <a:r>
                        <a:rPr lang="en-US" sz="1400" kern="1200" spc="-10" dirty="0">
                          <a:solidFill>
                            <a:schemeClr val="bg1"/>
                          </a:solidFill>
                          <a:latin typeface="Trebuchet MS" panose="020B0603020202020204" pitchFamily="34" charset="0"/>
                          <a:ea typeface="+mn-ea"/>
                          <a:cs typeface="Trebuchet MS"/>
                        </a:rPr>
                        <a:t>like CCD and CCPS</a:t>
                      </a:r>
                    </a:p>
                  </a:txBody>
                  <a:tcPr/>
                </a:tc>
                <a:extLst>
                  <a:ext uri="{0D108BD9-81ED-4DB2-BD59-A6C34878D82A}">
                    <a16:rowId xmlns:a16="http://schemas.microsoft.com/office/drawing/2014/main" val="2460724927"/>
                  </a:ext>
                </a:extLst>
              </a:tr>
            </a:tbl>
          </a:graphicData>
        </a:graphic>
      </p:graphicFrame>
      <p:pic>
        <p:nvPicPr>
          <p:cNvPr id="7" name="Picture 6">
            <a:extLst>
              <a:ext uri="{FF2B5EF4-FFF2-40B4-BE49-F238E27FC236}">
                <a16:creationId xmlns:a16="http://schemas.microsoft.com/office/drawing/2014/main" id="{CC80FBBB-D2B1-401C-8E25-BA3D7BEDB4EC}"/>
              </a:ext>
            </a:extLst>
          </p:cNvPr>
          <p:cNvPicPr>
            <a:picLocks noChangeAspect="1"/>
          </p:cNvPicPr>
          <p:nvPr/>
        </p:nvPicPr>
        <p:blipFill>
          <a:blip r:embed="rId3"/>
          <a:stretch>
            <a:fillRect/>
          </a:stretch>
        </p:blipFill>
        <p:spPr>
          <a:xfrm>
            <a:off x="1489526" y="3988760"/>
            <a:ext cx="6545202" cy="2192553"/>
          </a:xfrm>
          <a:prstGeom prst="rect">
            <a:avLst/>
          </a:prstGeom>
        </p:spPr>
      </p:pic>
      <p:pic>
        <p:nvPicPr>
          <p:cNvPr id="9" name="Picture 8">
            <a:extLst>
              <a:ext uri="{FF2B5EF4-FFF2-40B4-BE49-F238E27FC236}">
                <a16:creationId xmlns:a16="http://schemas.microsoft.com/office/drawing/2014/main" id="{39AC1798-351D-4BCA-A951-55E8DFA139E9}"/>
              </a:ext>
            </a:extLst>
          </p:cNvPr>
          <p:cNvPicPr>
            <a:picLocks noChangeAspect="1"/>
          </p:cNvPicPr>
          <p:nvPr/>
        </p:nvPicPr>
        <p:blipFill>
          <a:blip r:embed="rId4"/>
          <a:stretch>
            <a:fillRect/>
          </a:stretch>
        </p:blipFill>
        <p:spPr>
          <a:xfrm>
            <a:off x="8034728" y="3976112"/>
            <a:ext cx="2598778" cy="2205744"/>
          </a:xfrm>
          <a:prstGeom prst="rect">
            <a:avLst/>
          </a:prstGeom>
        </p:spPr>
      </p:pic>
    </p:spTree>
    <p:extLst>
      <p:ext uri="{BB962C8B-B14F-4D97-AF65-F5344CB8AC3E}">
        <p14:creationId xmlns:p14="http://schemas.microsoft.com/office/powerpoint/2010/main" val="2844029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087CDF98-E262-4F1F-BBD4-FFC47D1F419D}"/>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II – Indian Accounting Standards (Part 1 balance sheet)</a:t>
            </a:r>
          </a:p>
        </p:txBody>
      </p:sp>
      <p:graphicFrame>
        <p:nvGraphicFramePr>
          <p:cNvPr id="6" name="Table 3">
            <a:extLst>
              <a:ext uri="{FF2B5EF4-FFF2-40B4-BE49-F238E27FC236}">
                <a16:creationId xmlns:a16="http://schemas.microsoft.com/office/drawing/2014/main" id="{74F89F7A-292F-47D5-86B3-B417632CB4E1}"/>
              </a:ext>
            </a:extLst>
          </p:cNvPr>
          <p:cNvGraphicFramePr>
            <a:graphicFrameLocks noGrp="1"/>
          </p:cNvGraphicFramePr>
          <p:nvPr>
            <p:extLst>
              <p:ext uri="{D42A27DB-BD31-4B8C-83A1-F6EECF244321}">
                <p14:modId xmlns:p14="http://schemas.microsoft.com/office/powerpoint/2010/main" val="2400251780"/>
              </p:ext>
            </p:extLst>
          </p:nvPr>
        </p:nvGraphicFramePr>
        <p:xfrm>
          <a:off x="1489526" y="2429157"/>
          <a:ext cx="9178473" cy="1742440"/>
        </p:xfrm>
        <a:graphic>
          <a:graphicData uri="http://schemas.openxmlformats.org/drawingml/2006/table">
            <a:tbl>
              <a:tblPr firstRow="1" bandRow="1">
                <a:tableStyleId>{073A0DAA-6AF3-43AB-8588-CEC1D06C72B9}</a:tableStyleId>
              </a:tblPr>
              <a:tblGrid>
                <a:gridCol w="1531955">
                  <a:extLst>
                    <a:ext uri="{9D8B030D-6E8A-4147-A177-3AD203B41FA5}">
                      <a16:colId xmlns:a16="http://schemas.microsoft.com/office/drawing/2014/main" val="4078219399"/>
                    </a:ext>
                  </a:extLst>
                </a:gridCol>
                <a:gridCol w="5507922">
                  <a:extLst>
                    <a:ext uri="{9D8B030D-6E8A-4147-A177-3AD203B41FA5}">
                      <a16:colId xmlns:a16="http://schemas.microsoft.com/office/drawing/2014/main" val="1194799886"/>
                    </a:ext>
                  </a:extLst>
                </a:gridCol>
                <a:gridCol w="2138596">
                  <a:extLst>
                    <a:ext uri="{9D8B030D-6E8A-4147-A177-3AD203B41FA5}">
                      <a16:colId xmlns:a16="http://schemas.microsoft.com/office/drawing/2014/main" val="3758056849"/>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US" dirty="0">
                          <a:solidFill>
                            <a:schemeClr val="tx1"/>
                          </a:solidFill>
                          <a:latin typeface="Trebuchet MS" panose="020B0603020202020204" pitchFamily="34" charset="0"/>
                        </a:rPr>
                        <a:t>Point/Question</a:t>
                      </a:r>
                      <a:endParaRPr lang="en-IN" dirty="0">
                        <a:solidFill>
                          <a:schemeClr val="tx1"/>
                        </a:solidFill>
                        <a:latin typeface="Trebuchet MS" panose="020B0603020202020204" pitchFamily="34" charset="0"/>
                      </a:endParaRPr>
                    </a:p>
                  </a:txBody>
                  <a:tcPr/>
                </a:tc>
                <a:extLst>
                  <a:ext uri="{0D108BD9-81ED-4DB2-BD59-A6C34878D82A}">
                    <a16:rowId xmlns:a16="http://schemas.microsoft.com/office/drawing/2014/main" val="4154428358"/>
                  </a:ext>
                </a:extLst>
              </a:tr>
              <a:tr h="370840">
                <a:tc>
                  <a:txBody>
                    <a:bodyPr/>
                    <a:lstStyle/>
                    <a:p>
                      <a:pPr marL="7620" marR="0" lvl="0" indent="0" algn="l" defTabSz="914112" rtl="0" eaLnBrk="1" fontAlgn="auto" latinLnBrk="0" hangingPunct="1">
                        <a:lnSpc>
                          <a:spcPct val="100000"/>
                        </a:lnSpc>
                        <a:spcBef>
                          <a:spcPts val="0"/>
                        </a:spcBef>
                        <a:spcAft>
                          <a:spcPts val="0"/>
                        </a:spcAft>
                        <a:buClrTx/>
                        <a:buSzTx/>
                        <a:buFontTx/>
                        <a:buNone/>
                        <a:tabLst/>
                        <a:defRPr/>
                      </a:pPr>
                      <a:r>
                        <a:rPr lang="en-US" sz="1400" b="0" kern="1200" dirty="0">
                          <a:solidFill>
                            <a:schemeClr val="bg1"/>
                          </a:solidFill>
                          <a:latin typeface="Trebuchet MS" panose="020B0603020202020204" pitchFamily="34" charset="0"/>
                          <a:ea typeface="+mn-ea"/>
                          <a:cs typeface="+mn-cs"/>
                        </a:rPr>
                        <a:t>Statement of Changes in Equity - </a:t>
                      </a:r>
                      <a:r>
                        <a:rPr lang="en-US" sz="1400" b="1" u="none" spc="-10" dirty="0">
                          <a:solidFill>
                            <a:srgbClr val="FF0000"/>
                          </a:solidFill>
                          <a:uFill>
                            <a:solidFill>
                              <a:srgbClr val="776760"/>
                            </a:solidFill>
                          </a:uFill>
                          <a:latin typeface="Trebuchet MS" panose="020B0603020202020204" pitchFamily="34" charset="0"/>
                          <a:cs typeface="Trebuchet MS"/>
                        </a:rPr>
                        <a:t>Retained Earning</a:t>
                      </a:r>
                      <a:endParaRPr lang="en-US" sz="1400" b="0" kern="1200" dirty="0">
                        <a:solidFill>
                          <a:srgbClr val="FF0000"/>
                        </a:solidFill>
                        <a:latin typeface="Trebuchet MS" panose="020B0603020202020204" pitchFamily="34" charset="0"/>
                        <a:ea typeface="+mn-ea"/>
                        <a:cs typeface="+mn-c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1" kern="1200" spc="-5" dirty="0">
                          <a:solidFill>
                            <a:schemeClr val="bg1"/>
                          </a:solidFill>
                          <a:latin typeface="Trebuchet MS" panose="020B0603020202020204" pitchFamily="34" charset="0"/>
                          <a:ea typeface="+mn-ea"/>
                          <a:cs typeface="+mn-cs"/>
                        </a:rPr>
                        <a:t>Re-measurement of defined benefit plans </a:t>
                      </a:r>
                      <a:r>
                        <a:rPr lang="en-US" sz="1400" kern="1200" spc="-5" dirty="0">
                          <a:solidFill>
                            <a:schemeClr val="bg1"/>
                          </a:solidFill>
                          <a:latin typeface="Trebuchet MS" panose="020B0603020202020204" pitchFamily="34" charset="0"/>
                          <a:ea typeface="+mn-ea"/>
                          <a:cs typeface="+mn-cs"/>
                        </a:rPr>
                        <a:t>and </a:t>
                      </a:r>
                      <a:r>
                        <a:rPr lang="en-US" sz="1400" b="1" kern="1200" spc="-5" dirty="0">
                          <a:solidFill>
                            <a:schemeClr val="bg1"/>
                          </a:solidFill>
                          <a:latin typeface="Trebuchet MS" panose="020B0603020202020204" pitchFamily="34" charset="0"/>
                          <a:ea typeface="+mn-ea"/>
                          <a:cs typeface="+mn-cs"/>
                        </a:rPr>
                        <a:t>fair value changes relating to own credit risk of financial liabilities designated at fair value through profit or loss</a:t>
                      </a:r>
                      <a:r>
                        <a:rPr lang="en-US" sz="1400" kern="1200" spc="-5" dirty="0">
                          <a:solidFill>
                            <a:schemeClr val="bg1"/>
                          </a:solidFill>
                          <a:latin typeface="Trebuchet MS" panose="020B0603020202020204" pitchFamily="34" charset="0"/>
                          <a:ea typeface="+mn-ea"/>
                          <a:cs typeface="+mn-cs"/>
                        </a:rPr>
                        <a:t> shall be </a:t>
                      </a:r>
                      <a:r>
                        <a:rPr lang="en-US" sz="1400" kern="1200" spc="-5" dirty="0" err="1">
                          <a:solidFill>
                            <a:schemeClr val="bg1"/>
                          </a:solidFill>
                          <a:latin typeface="Trebuchet MS" panose="020B0603020202020204" pitchFamily="34" charset="0"/>
                          <a:ea typeface="+mn-ea"/>
                          <a:cs typeface="+mn-cs"/>
                        </a:rPr>
                        <a:t>recognised</a:t>
                      </a:r>
                      <a:r>
                        <a:rPr lang="en-US" sz="1400" kern="1200" spc="-5" dirty="0">
                          <a:solidFill>
                            <a:schemeClr val="bg1"/>
                          </a:solidFill>
                          <a:latin typeface="Trebuchet MS" panose="020B0603020202020204" pitchFamily="34" charset="0"/>
                          <a:ea typeface="+mn-ea"/>
                          <a:cs typeface="+mn-cs"/>
                        </a:rPr>
                        <a:t> as a part of </a:t>
                      </a:r>
                      <a:r>
                        <a:rPr lang="en-US" sz="1400" b="1" kern="1200" spc="-5" dirty="0">
                          <a:solidFill>
                            <a:srgbClr val="FF0000"/>
                          </a:solidFill>
                          <a:latin typeface="Trebuchet MS" panose="020B0603020202020204" pitchFamily="34" charset="0"/>
                          <a:ea typeface="+mn-ea"/>
                          <a:cs typeface="+mn-cs"/>
                        </a:rPr>
                        <a:t>retained earnings</a:t>
                      </a:r>
                      <a:r>
                        <a:rPr lang="en-US" sz="1400" kern="1200" spc="-5" dirty="0">
                          <a:solidFill>
                            <a:srgbClr val="FF0000"/>
                          </a:solidFill>
                          <a:latin typeface="Trebuchet MS" panose="020B0603020202020204" pitchFamily="34" charset="0"/>
                          <a:ea typeface="+mn-ea"/>
                          <a:cs typeface="+mn-cs"/>
                        </a:rPr>
                        <a:t> with separate disclosure of such items along with the </a:t>
                      </a:r>
                      <a:r>
                        <a:rPr lang="en-US" sz="1400" b="1" kern="1200" spc="-5" dirty="0">
                          <a:solidFill>
                            <a:srgbClr val="FF0000"/>
                          </a:solidFill>
                          <a:latin typeface="Trebuchet MS" panose="020B0603020202020204" pitchFamily="34" charset="0"/>
                          <a:ea typeface="+mn-ea"/>
                          <a:cs typeface="+mn-cs"/>
                        </a:rPr>
                        <a:t>relevant amounts in the Notes</a:t>
                      </a:r>
                      <a:r>
                        <a:rPr lang="en-US" sz="1400" b="1" kern="1200" spc="-5" dirty="0">
                          <a:solidFill>
                            <a:schemeClr val="bg1"/>
                          </a:solidFill>
                          <a:latin typeface="Trebuchet MS" panose="020B0603020202020204" pitchFamily="34" charset="0"/>
                          <a:ea typeface="+mn-ea"/>
                          <a:cs typeface="+mn-cs"/>
                        </a:rPr>
                        <a:t> or </a:t>
                      </a:r>
                      <a:r>
                        <a:rPr lang="en-US" sz="1400" b="1" kern="1200" spc="-5" dirty="0">
                          <a:solidFill>
                            <a:srgbClr val="FF0000"/>
                          </a:solidFill>
                          <a:latin typeface="Trebuchet MS" panose="020B0603020202020204" pitchFamily="34" charset="0"/>
                          <a:ea typeface="+mn-ea"/>
                          <a:cs typeface="+mn-cs"/>
                        </a:rPr>
                        <a:t>shall be shown as a separate column under Reserves and Surplus</a:t>
                      </a:r>
                      <a:endParaRPr lang="en-US" sz="1400" b="1" kern="1200" spc="-5" dirty="0">
                        <a:solidFill>
                          <a:srgbClr val="FF0000"/>
                        </a:solidFill>
                        <a:latin typeface="Trebuchet MS" panose="020B0603020202020204" pitchFamily="34" charset="0"/>
                        <a:ea typeface="+mn-ea"/>
                        <a:cs typeface="Trebuchet MS"/>
                      </a:endParaRPr>
                    </a:p>
                  </a:txBody>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kern="1200" spc="-5" dirty="0">
                          <a:solidFill>
                            <a:schemeClr val="bg1"/>
                          </a:solidFill>
                          <a:latin typeface="Trebuchet MS" panose="020B0603020202020204" pitchFamily="34" charset="0"/>
                          <a:ea typeface="+mn-ea"/>
                          <a:cs typeface="Trebuchet MS"/>
                        </a:rPr>
                        <a:t>Identify previous period amount which have been clubbed in OCI</a:t>
                      </a:r>
                    </a:p>
                  </a:txBody>
                  <a:tcPr/>
                </a:tc>
                <a:extLst>
                  <a:ext uri="{0D108BD9-81ED-4DB2-BD59-A6C34878D82A}">
                    <a16:rowId xmlns:a16="http://schemas.microsoft.com/office/drawing/2014/main" val="2460724927"/>
                  </a:ext>
                </a:extLst>
              </a:tr>
            </a:tbl>
          </a:graphicData>
        </a:graphic>
      </p:graphicFrame>
      <p:pic>
        <p:nvPicPr>
          <p:cNvPr id="7" name="Picture 6">
            <a:extLst>
              <a:ext uri="{FF2B5EF4-FFF2-40B4-BE49-F238E27FC236}">
                <a16:creationId xmlns:a16="http://schemas.microsoft.com/office/drawing/2014/main" id="{277DD8B0-C2A8-42A7-BAEB-775791B5C6B3}"/>
              </a:ext>
            </a:extLst>
          </p:cNvPr>
          <p:cNvPicPr>
            <a:picLocks noChangeAspect="1"/>
          </p:cNvPicPr>
          <p:nvPr/>
        </p:nvPicPr>
        <p:blipFill>
          <a:blip r:embed="rId4"/>
          <a:stretch>
            <a:fillRect/>
          </a:stretch>
        </p:blipFill>
        <p:spPr>
          <a:xfrm>
            <a:off x="1489527" y="4195652"/>
            <a:ext cx="9178474" cy="1428750"/>
          </a:xfrm>
          <a:prstGeom prst="rect">
            <a:avLst/>
          </a:prstGeom>
        </p:spPr>
      </p:pic>
    </p:spTree>
    <p:extLst>
      <p:ext uri="{BB962C8B-B14F-4D97-AF65-F5344CB8AC3E}">
        <p14:creationId xmlns:p14="http://schemas.microsoft.com/office/powerpoint/2010/main" val="13899243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537467F6-BFC0-4A08-9214-EC6C3B0FD76E}"/>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II – Indian Accounting Standards (Part 1 balance sheet)</a:t>
            </a:r>
          </a:p>
        </p:txBody>
      </p:sp>
      <p:graphicFrame>
        <p:nvGraphicFramePr>
          <p:cNvPr id="6" name="Table 3">
            <a:extLst>
              <a:ext uri="{FF2B5EF4-FFF2-40B4-BE49-F238E27FC236}">
                <a16:creationId xmlns:a16="http://schemas.microsoft.com/office/drawing/2014/main" id="{87E43C9F-BFE8-4ED6-9C4C-7B82F34B9819}"/>
              </a:ext>
            </a:extLst>
          </p:cNvPr>
          <p:cNvGraphicFramePr>
            <a:graphicFrameLocks noGrp="1"/>
          </p:cNvGraphicFramePr>
          <p:nvPr>
            <p:extLst>
              <p:ext uri="{D42A27DB-BD31-4B8C-83A1-F6EECF244321}">
                <p14:modId xmlns:p14="http://schemas.microsoft.com/office/powerpoint/2010/main" val="1727611044"/>
              </p:ext>
            </p:extLst>
          </p:nvPr>
        </p:nvGraphicFramePr>
        <p:xfrm>
          <a:off x="1489526" y="2429157"/>
          <a:ext cx="9178474" cy="4272280"/>
        </p:xfrm>
        <a:graphic>
          <a:graphicData uri="http://schemas.openxmlformats.org/drawingml/2006/table">
            <a:tbl>
              <a:tblPr firstRow="1" bandRow="1">
                <a:tableStyleId>{073A0DAA-6AF3-43AB-8588-CEC1D06C72B9}</a:tableStyleId>
              </a:tblPr>
              <a:tblGrid>
                <a:gridCol w="2625667">
                  <a:extLst>
                    <a:ext uri="{9D8B030D-6E8A-4147-A177-3AD203B41FA5}">
                      <a16:colId xmlns:a16="http://schemas.microsoft.com/office/drawing/2014/main" val="4078219399"/>
                    </a:ext>
                  </a:extLst>
                </a:gridCol>
                <a:gridCol w="6552807">
                  <a:extLst>
                    <a:ext uri="{9D8B030D-6E8A-4147-A177-3AD203B41FA5}">
                      <a16:colId xmlns:a16="http://schemas.microsoft.com/office/drawing/2014/main" val="1194799886"/>
                    </a:ext>
                  </a:extLst>
                </a:gridCol>
              </a:tblGrid>
              <a:tr h="370840">
                <a:tc>
                  <a:txBody>
                    <a:bodyPr/>
                    <a:lstStyle/>
                    <a:p>
                      <a:pPr algn="ctr"/>
                      <a:r>
                        <a:rPr lang="en-IN" dirty="0">
                          <a:solidFill>
                            <a:schemeClr val="bg1"/>
                          </a:solidFill>
                          <a:latin typeface="Trebuchet MS" panose="020B0603020202020204" pitchFamily="34" charset="0"/>
                        </a:rPr>
                        <a:t>Particulars</a:t>
                      </a:r>
                    </a:p>
                  </a:txBody>
                  <a:tcPr/>
                </a:tc>
                <a:tc>
                  <a:txBody>
                    <a:bodyPr/>
                    <a:lstStyle/>
                    <a:p>
                      <a:pPr algn="ctr"/>
                      <a:r>
                        <a:rPr lang="en-IN" dirty="0">
                          <a:solidFill>
                            <a:schemeClr val="bg1"/>
                          </a:solidFill>
                          <a:latin typeface="Trebuchet MS" panose="020B0603020202020204" pitchFamily="34" charset="0"/>
                        </a:rPr>
                        <a:t>Amendments</a:t>
                      </a:r>
                    </a:p>
                  </a:txBody>
                  <a:tcPr/>
                </a:tc>
                <a:extLst>
                  <a:ext uri="{0D108BD9-81ED-4DB2-BD59-A6C34878D82A}">
                    <a16:rowId xmlns:a16="http://schemas.microsoft.com/office/drawing/2014/main" val="4154428358"/>
                  </a:ext>
                </a:extLst>
              </a:tr>
              <a:tr h="370840">
                <a:tc>
                  <a:txBody>
                    <a:bodyPr/>
                    <a:lstStyle/>
                    <a:p>
                      <a:pPr marL="7620" marR="0" lvl="0" indent="0" algn="l" defTabSz="914112" rtl="0" eaLnBrk="1" fontAlgn="auto" latinLnBrk="0" hangingPunct="1">
                        <a:lnSpc>
                          <a:spcPct val="100000"/>
                        </a:lnSpc>
                        <a:spcBef>
                          <a:spcPts val="0"/>
                        </a:spcBef>
                        <a:spcAft>
                          <a:spcPts val="0"/>
                        </a:spcAft>
                        <a:buClrTx/>
                        <a:buSzTx/>
                        <a:buFontTx/>
                        <a:buNone/>
                        <a:tabLst/>
                        <a:defRPr/>
                      </a:pPr>
                      <a:r>
                        <a:rPr lang="en-US" sz="1400" b="0" kern="1200" dirty="0">
                          <a:solidFill>
                            <a:schemeClr val="bg1"/>
                          </a:solidFill>
                          <a:latin typeface="Trebuchet MS" panose="020B0603020202020204" pitchFamily="34" charset="0"/>
                          <a:ea typeface="+mn-ea"/>
                          <a:cs typeface="+mn-cs"/>
                        </a:rPr>
                        <a:t>Lease Liabilities</a:t>
                      </a:r>
                    </a:p>
                  </a:txBody>
                  <a:tcPr/>
                </a:tc>
                <a:tc>
                  <a:txBody>
                    <a:bodyPr/>
                    <a:lstStyle/>
                    <a:p>
                      <a:r>
                        <a:rPr lang="en-IN" sz="1400" b="0" dirty="0">
                          <a:solidFill>
                            <a:schemeClr val="bg1"/>
                          </a:solidFill>
                          <a:latin typeface="Trebuchet MS" panose="020B0603020202020204" pitchFamily="34" charset="0"/>
                        </a:rPr>
                        <a:t>Additional disclosures in division II </a:t>
                      </a:r>
                      <a:endParaRPr lang="en-IN" sz="1400" b="0" u="sng" dirty="0">
                        <a:solidFill>
                          <a:schemeClr val="bg1"/>
                        </a:solidFill>
                        <a:latin typeface="Trebuchet MS" panose="020B0603020202020204" pitchFamily="34" charset="0"/>
                      </a:endParaRPr>
                    </a:p>
                    <a:p>
                      <a:r>
                        <a:rPr lang="en-IN" sz="1400" b="0" u="sng" dirty="0">
                          <a:solidFill>
                            <a:schemeClr val="bg1"/>
                          </a:solidFill>
                          <a:latin typeface="Trebuchet MS" panose="020B0603020202020204" pitchFamily="34" charset="0"/>
                        </a:rPr>
                        <a:t>1.Addition under head Equity and Liabilities </a:t>
                      </a:r>
                    </a:p>
                    <a:p>
                      <a:r>
                        <a:rPr lang="en-IN" sz="1400" b="0" dirty="0">
                          <a:solidFill>
                            <a:schemeClr val="bg1"/>
                          </a:solidFill>
                          <a:latin typeface="Trebuchet MS" panose="020B0603020202020204" pitchFamily="34" charset="0"/>
                        </a:rPr>
                        <a:t>II. Equity and Liabilities </a:t>
                      </a:r>
                    </a:p>
                    <a:p>
                      <a:r>
                        <a:rPr lang="en-IN" sz="1400" b="0" dirty="0">
                          <a:solidFill>
                            <a:schemeClr val="bg1"/>
                          </a:solidFill>
                          <a:latin typeface="Trebuchet MS" panose="020B0603020202020204" pitchFamily="34" charset="0"/>
                        </a:rPr>
                        <a:t>Liabilities</a:t>
                      </a:r>
                    </a:p>
                    <a:p>
                      <a:r>
                        <a:rPr lang="en-IN" sz="1400" b="0" dirty="0">
                          <a:solidFill>
                            <a:schemeClr val="bg1"/>
                          </a:solidFill>
                          <a:latin typeface="Trebuchet MS" panose="020B0603020202020204" pitchFamily="34" charset="0"/>
                        </a:rPr>
                        <a:t> (1) Non – Current Liabilities </a:t>
                      </a:r>
                    </a:p>
                    <a:p>
                      <a:pPr marL="342900" indent="-342900">
                        <a:buAutoNum type="alphaLcParenBoth"/>
                      </a:pPr>
                      <a:r>
                        <a:rPr lang="en-IN" sz="1400" b="0" dirty="0">
                          <a:solidFill>
                            <a:schemeClr val="bg1"/>
                          </a:solidFill>
                          <a:latin typeface="Trebuchet MS" panose="020B0603020202020204" pitchFamily="34" charset="0"/>
                        </a:rPr>
                        <a:t>Financial Liabilities</a:t>
                      </a:r>
                    </a:p>
                    <a:p>
                      <a:pPr marL="0" indent="0">
                        <a:buNone/>
                      </a:pPr>
                      <a:r>
                        <a:rPr lang="en-IN" sz="1400" b="0" dirty="0">
                          <a:solidFill>
                            <a:srgbClr val="FF0000"/>
                          </a:solidFill>
                          <a:latin typeface="Trebuchet MS" panose="020B0603020202020204" pitchFamily="34" charset="0"/>
                        </a:rPr>
                        <a:t>(</a:t>
                      </a:r>
                      <a:r>
                        <a:rPr lang="en-IN" sz="1400" b="0" dirty="0" err="1">
                          <a:solidFill>
                            <a:srgbClr val="FF0000"/>
                          </a:solidFill>
                          <a:latin typeface="Trebuchet MS" panose="020B0603020202020204" pitchFamily="34" charset="0"/>
                        </a:rPr>
                        <a:t>ia</a:t>
                      </a:r>
                      <a:r>
                        <a:rPr lang="en-IN" sz="1400" b="0" dirty="0">
                          <a:solidFill>
                            <a:srgbClr val="FF0000"/>
                          </a:solidFill>
                          <a:latin typeface="Trebuchet MS" panose="020B0603020202020204" pitchFamily="34" charset="0"/>
                        </a:rPr>
                        <a:t>) Lease Liabilities </a:t>
                      </a:r>
                    </a:p>
                    <a:p>
                      <a:pPr marL="0" indent="0">
                        <a:buNone/>
                      </a:pPr>
                      <a:r>
                        <a:rPr lang="en-IN" sz="1400" b="0" dirty="0">
                          <a:solidFill>
                            <a:schemeClr val="bg1"/>
                          </a:solidFill>
                          <a:latin typeface="Trebuchet MS" panose="020B0603020202020204" pitchFamily="34" charset="0"/>
                        </a:rPr>
                        <a:t>Current Liabilities </a:t>
                      </a:r>
                    </a:p>
                    <a:p>
                      <a:pPr marL="342900" indent="-342900">
                        <a:buAutoNum type="alphaLcParenBoth"/>
                      </a:pPr>
                      <a:r>
                        <a:rPr lang="en-IN" sz="1400" b="0" dirty="0">
                          <a:solidFill>
                            <a:schemeClr val="bg1"/>
                          </a:solidFill>
                          <a:latin typeface="Trebuchet MS" panose="020B0603020202020204" pitchFamily="34" charset="0"/>
                        </a:rPr>
                        <a:t>Financial Liabilities </a:t>
                      </a:r>
                    </a:p>
                    <a:p>
                      <a:pPr marL="0" indent="0">
                        <a:buNone/>
                      </a:pPr>
                      <a:r>
                        <a:rPr lang="en-IN" sz="1400" b="0" dirty="0">
                          <a:solidFill>
                            <a:srgbClr val="FF0000"/>
                          </a:solidFill>
                          <a:latin typeface="Trebuchet MS" panose="020B0603020202020204" pitchFamily="34" charset="0"/>
                        </a:rPr>
                        <a:t>(</a:t>
                      </a:r>
                      <a:r>
                        <a:rPr lang="en-IN" sz="1400" b="0" dirty="0" err="1">
                          <a:solidFill>
                            <a:srgbClr val="FF0000"/>
                          </a:solidFill>
                          <a:latin typeface="Trebuchet MS" panose="020B0603020202020204" pitchFamily="34" charset="0"/>
                        </a:rPr>
                        <a:t>ia</a:t>
                      </a:r>
                      <a:r>
                        <a:rPr lang="en-IN" sz="1400" b="0" dirty="0">
                          <a:solidFill>
                            <a:srgbClr val="FF0000"/>
                          </a:solidFill>
                          <a:latin typeface="Trebuchet MS" panose="020B0603020202020204" pitchFamily="34" charset="0"/>
                        </a:rPr>
                        <a:t>) Lease Liabilities</a:t>
                      </a:r>
                      <a:endParaRPr lang="en-US" sz="1400" dirty="0">
                        <a:solidFill>
                          <a:srgbClr val="FF0000"/>
                        </a:solidFill>
                        <a:latin typeface="+mn-lt"/>
                        <a:cs typeface="Trebuchet MS"/>
                      </a:endParaRPr>
                    </a:p>
                  </a:txBody>
                  <a:tcPr/>
                </a:tc>
                <a:extLst>
                  <a:ext uri="{0D108BD9-81ED-4DB2-BD59-A6C34878D82A}">
                    <a16:rowId xmlns:a16="http://schemas.microsoft.com/office/drawing/2014/main" val="2460724927"/>
                  </a:ext>
                </a:extLst>
              </a:tr>
              <a:tr h="370840">
                <a:tc rowSpan="2">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spc="-5" dirty="0">
                          <a:latin typeface="Trebuchet MS" panose="020B0603020202020204" pitchFamily="34" charset="0"/>
                          <a:cs typeface="Trebuchet MS"/>
                        </a:rPr>
                        <a:t>Finance Lease Obligation</a:t>
                      </a:r>
                      <a:endParaRPr lang="en-US" sz="1400" b="0" dirty="0">
                        <a:solidFill>
                          <a:schemeClr val="tx1"/>
                        </a:solidFill>
                        <a:latin typeface="+mn-lt"/>
                        <a:cs typeface="Trebuchet MS"/>
                      </a:endParaRPr>
                    </a:p>
                  </a:txBody>
                  <a:tcPr/>
                </a:tc>
                <a:tc>
                  <a:txBody>
                    <a:bodyPr/>
                    <a:lstStyle/>
                    <a:p>
                      <a:r>
                        <a:rPr lang="en-IN" sz="1400" b="1" dirty="0">
                          <a:latin typeface="Trebuchet MS" panose="020B0603020202020204" pitchFamily="34" charset="0"/>
                        </a:rPr>
                        <a:t>E) Non-Current Liabilities</a:t>
                      </a:r>
                    </a:p>
                    <a:p>
                      <a:r>
                        <a:rPr lang="en-IN" sz="1400" b="1" dirty="0">
                          <a:latin typeface="Trebuchet MS" panose="020B0603020202020204" pitchFamily="34" charset="0"/>
                        </a:rPr>
                        <a:t> </a:t>
                      </a:r>
                      <a:r>
                        <a:rPr lang="en-IN" sz="1400" b="0" dirty="0">
                          <a:latin typeface="Trebuchet MS" panose="020B0603020202020204" pitchFamily="34" charset="0"/>
                        </a:rPr>
                        <a:t>I) Borrowings</a:t>
                      </a:r>
                    </a:p>
                    <a:p>
                      <a:r>
                        <a:rPr lang="en-IN" sz="1400" b="0" dirty="0">
                          <a:latin typeface="Trebuchet MS" panose="020B0603020202020204" pitchFamily="34" charset="0"/>
                        </a:rPr>
                        <a:t> </a:t>
                      </a:r>
                      <a:r>
                        <a:rPr lang="en-IN" sz="1400" b="0" dirty="0" err="1">
                          <a:latin typeface="Trebuchet MS" panose="020B0603020202020204" pitchFamily="34" charset="0"/>
                        </a:rPr>
                        <a:t>i</a:t>
                      </a:r>
                      <a:r>
                        <a:rPr lang="en-IN" sz="1400" b="0" dirty="0">
                          <a:latin typeface="Trebuchet MS" panose="020B0603020202020204" pitchFamily="34" charset="0"/>
                        </a:rPr>
                        <a:t>) borrowings shall be classified as-</a:t>
                      </a:r>
                    </a:p>
                    <a:p>
                      <a:r>
                        <a:rPr lang="en-IN" sz="1400" b="0" dirty="0">
                          <a:latin typeface="Trebuchet MS" panose="020B0603020202020204" pitchFamily="34" charset="0"/>
                        </a:rPr>
                        <a:t> </a:t>
                      </a:r>
                      <a:r>
                        <a:rPr lang="en-IN" sz="1400" b="0" strike="sngStrike" dirty="0">
                          <a:latin typeface="Trebuchet MS" panose="020B0603020202020204" pitchFamily="34" charset="0"/>
                        </a:rPr>
                        <a:t>f) </a:t>
                      </a:r>
                      <a:r>
                        <a:rPr lang="en-US" sz="1400" b="0" strike="sngStrike" dirty="0">
                          <a:latin typeface="Trebuchet MS" panose="020B0603020202020204" pitchFamily="34" charset="0"/>
                        </a:rPr>
                        <a:t>Long term maturities of finance lease obligations</a:t>
                      </a:r>
                      <a:r>
                        <a:rPr lang="en-IN" sz="1400" b="0" strike="sngStrike" dirty="0">
                          <a:latin typeface="Trebuchet MS" panose="020B0603020202020204" pitchFamily="34" charset="0"/>
                        </a:rPr>
                        <a:t> </a:t>
                      </a:r>
                      <a:r>
                        <a:rPr lang="en-IN" sz="1400" b="0" strike="noStrike" dirty="0">
                          <a:solidFill>
                            <a:srgbClr val="FF0000"/>
                          </a:solidFill>
                          <a:latin typeface="Trebuchet MS" panose="020B0603020202020204" pitchFamily="34" charset="0"/>
                        </a:rPr>
                        <a:t>Omitted</a:t>
                      </a:r>
                      <a:endParaRPr lang="en-US" sz="1400" dirty="0">
                        <a:solidFill>
                          <a:schemeClr val="tx1"/>
                        </a:solidFill>
                        <a:latin typeface="+mn-lt"/>
                        <a:cs typeface="Trebuchet MS"/>
                      </a:endParaRPr>
                    </a:p>
                  </a:txBody>
                  <a:tcPr/>
                </a:tc>
                <a:extLst>
                  <a:ext uri="{0D108BD9-81ED-4DB2-BD59-A6C34878D82A}">
                    <a16:rowId xmlns:a16="http://schemas.microsoft.com/office/drawing/2014/main" val="295913550"/>
                  </a:ext>
                </a:extLst>
              </a:tr>
              <a:tr h="370840">
                <a:tc vMerge="1">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400" b="0" dirty="0">
                        <a:solidFill>
                          <a:schemeClr val="tx1"/>
                        </a:solidFill>
                        <a:latin typeface="+mn-lt"/>
                        <a:cs typeface="Trebuchet MS"/>
                      </a:endParaRPr>
                    </a:p>
                  </a:txBody>
                  <a:tcPr/>
                </a:tc>
                <a:tc>
                  <a:txBody>
                    <a:bodyPr/>
                    <a:lstStyle/>
                    <a:p>
                      <a:r>
                        <a:rPr lang="en-IN" sz="1400" b="1" dirty="0">
                          <a:latin typeface="Trebuchet MS" panose="020B0603020202020204" pitchFamily="34" charset="0"/>
                        </a:rPr>
                        <a:t>F) Current Liabilities</a:t>
                      </a:r>
                    </a:p>
                    <a:p>
                      <a:r>
                        <a:rPr lang="en-US" sz="1400" b="1" dirty="0">
                          <a:solidFill>
                            <a:schemeClr val="bg1"/>
                          </a:solidFill>
                          <a:latin typeface="Trebuchet MS" panose="020B0603020202020204" pitchFamily="34" charset="0"/>
                        </a:rPr>
                        <a:t>II) Other Financial Liabilities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strike="sngStrike" dirty="0">
                          <a:solidFill>
                            <a:schemeClr val="bg1"/>
                          </a:solidFill>
                          <a:latin typeface="Trebuchet MS" panose="020B0603020202020204" pitchFamily="34" charset="0"/>
                        </a:rPr>
                        <a:t>b) Current maturities </a:t>
                      </a:r>
                      <a:r>
                        <a:rPr lang="en-US" sz="1400" b="0" strike="sngStrike" dirty="0">
                          <a:latin typeface="Trebuchet MS" panose="020B0603020202020204" pitchFamily="34" charset="0"/>
                        </a:rPr>
                        <a:t>of finance lease obligations </a:t>
                      </a:r>
                      <a:r>
                        <a:rPr lang="en-US" sz="1400" b="0" strike="noStrike" dirty="0">
                          <a:solidFill>
                            <a:srgbClr val="FF0000"/>
                          </a:solidFill>
                          <a:latin typeface="Trebuchet MS" panose="020B0603020202020204" pitchFamily="34" charset="0"/>
                        </a:rPr>
                        <a:t>–Omitted</a:t>
                      </a:r>
                      <a:endParaRPr lang="en-US" sz="1400" dirty="0">
                        <a:solidFill>
                          <a:schemeClr val="tx1"/>
                        </a:solidFill>
                        <a:latin typeface="+mn-lt"/>
                        <a:cs typeface="Trebuchet MS"/>
                      </a:endParaRPr>
                    </a:p>
                  </a:txBody>
                  <a:tcPr/>
                </a:tc>
                <a:extLst>
                  <a:ext uri="{0D108BD9-81ED-4DB2-BD59-A6C34878D82A}">
                    <a16:rowId xmlns:a16="http://schemas.microsoft.com/office/drawing/2014/main" val="3254632728"/>
                  </a:ext>
                </a:extLst>
              </a:tr>
            </a:tbl>
          </a:graphicData>
        </a:graphic>
      </p:graphicFrame>
    </p:spTree>
    <p:extLst>
      <p:ext uri="{BB962C8B-B14F-4D97-AF65-F5344CB8AC3E}">
        <p14:creationId xmlns:p14="http://schemas.microsoft.com/office/powerpoint/2010/main" val="2415411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AEED5540-64E5-4258-ABA4-753F07B71B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457150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AF448D61-FD92-4997-B065-2043341242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67C92F-654F-446B-8347-9FF2DAF66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2555A4C0-F746-4932-ABD3-024F4B231E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00" y="762000"/>
            <a:ext cx="10668000" cy="533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35E74A-DBFB-405B-8E57-CD24FF728803}"/>
              </a:ext>
            </a:extLst>
          </p:cNvPr>
          <p:cNvSpPr>
            <a:spLocks noGrp="1"/>
          </p:cNvSpPr>
          <p:nvPr>
            <p:ph type="title"/>
          </p:nvPr>
        </p:nvSpPr>
        <p:spPr>
          <a:xfrm>
            <a:off x="2286000" y="1746913"/>
            <a:ext cx="7619999" cy="1883392"/>
          </a:xfrm>
        </p:spPr>
        <p:txBody>
          <a:bodyPr vert="horz" lIns="91440" tIns="45720" rIns="91440" bIns="45720" rtlCol="0" anchor="b">
            <a:normAutofit/>
          </a:bodyPr>
          <a:lstStyle/>
          <a:p>
            <a:pPr algn="ctr"/>
            <a:r>
              <a:rPr lang="en-US" dirty="0"/>
              <a:t>AMENDEDMENTS IN SCHEDULE III OF THE COMPANIES ACT, 2013</a:t>
            </a:r>
            <a:r>
              <a:rPr lang="en-US"/>
              <a:t> </a:t>
            </a:r>
          </a:p>
        </p:txBody>
      </p:sp>
      <p:cxnSp>
        <p:nvCxnSpPr>
          <p:cNvPr id="15" name="Straight Connector 14">
            <a:extLst>
              <a:ext uri="{FF2B5EF4-FFF2-40B4-BE49-F238E27FC236}">
                <a16:creationId xmlns:a16="http://schemas.microsoft.com/office/drawing/2014/main" id="{E651A8F8-7445-4C49-926D-816D687651D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10423" y="396058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9653926"/>
      </p:ext>
    </p:extLst>
  </p:cSld>
  <p:clrMapOvr>
    <a:overrideClrMapping bg1="lt1" tx1="dk1" bg2="lt2" tx2="dk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3419"/>
            <a:ext cx="12191980" cy="6856429"/>
          </a:xfrm>
          <a:prstGeom prst="rect">
            <a:avLst/>
          </a:prstGeom>
        </p:spPr>
      </p:pic>
      <p:sp>
        <p:nvSpPr>
          <p:cNvPr id="5" name="Title 1">
            <a:extLst>
              <a:ext uri="{FF2B5EF4-FFF2-40B4-BE49-F238E27FC236}">
                <a16:creationId xmlns:a16="http://schemas.microsoft.com/office/drawing/2014/main" id="{ED9F666B-F8D6-4FB4-B99B-4C437F4AD64D}"/>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DIVISION II – Indian Accounting Standards (Part 1 Balance sheet)</a:t>
            </a:r>
          </a:p>
        </p:txBody>
      </p:sp>
      <p:graphicFrame>
        <p:nvGraphicFramePr>
          <p:cNvPr id="6" name="Table 3">
            <a:extLst>
              <a:ext uri="{FF2B5EF4-FFF2-40B4-BE49-F238E27FC236}">
                <a16:creationId xmlns:a16="http://schemas.microsoft.com/office/drawing/2014/main" id="{FF438540-AE32-46B7-8322-10E17F5E1BB8}"/>
              </a:ext>
            </a:extLst>
          </p:cNvPr>
          <p:cNvGraphicFramePr>
            <a:graphicFrameLocks noGrp="1"/>
          </p:cNvGraphicFramePr>
          <p:nvPr>
            <p:extLst>
              <p:ext uri="{D42A27DB-BD31-4B8C-83A1-F6EECF244321}">
                <p14:modId xmlns:p14="http://schemas.microsoft.com/office/powerpoint/2010/main" val="1897295621"/>
              </p:ext>
            </p:extLst>
          </p:nvPr>
        </p:nvGraphicFramePr>
        <p:xfrm>
          <a:off x="1489527" y="2204307"/>
          <a:ext cx="9178475" cy="1315720"/>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036695">
                  <a:extLst>
                    <a:ext uri="{9D8B030D-6E8A-4147-A177-3AD203B41FA5}">
                      <a16:colId xmlns:a16="http://schemas.microsoft.com/office/drawing/2014/main" val="1194799886"/>
                    </a:ext>
                  </a:extLst>
                </a:gridCol>
                <a:gridCol w="2123609">
                  <a:extLst>
                    <a:ext uri="{9D8B030D-6E8A-4147-A177-3AD203B41FA5}">
                      <a16:colId xmlns:a16="http://schemas.microsoft.com/office/drawing/2014/main" val="1853854260"/>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0">
                <a:tc>
                  <a:txBody>
                    <a:bodyPr/>
                    <a:lstStyle/>
                    <a:p>
                      <a:r>
                        <a:rPr lang="en-IN" sz="1400" kern="1200" dirty="0">
                          <a:solidFill>
                            <a:schemeClr val="dk1"/>
                          </a:solidFill>
                          <a:latin typeface="Trebuchet MS" panose="020B0603020202020204" pitchFamily="34" charset="0"/>
                          <a:ea typeface="+mn-ea"/>
                          <a:cs typeface="+mn-cs"/>
                        </a:rPr>
                        <a:t>Trade Receivables</a:t>
                      </a:r>
                    </a:p>
                  </a:txBody>
                  <a:tcPr/>
                </a:tc>
                <a:tc>
                  <a:txBody>
                    <a:bodyPr/>
                    <a:lstStyle/>
                    <a:p>
                      <a:pPr marL="0" indent="0" algn="just">
                        <a:buNone/>
                      </a:pPr>
                      <a:r>
                        <a:rPr lang="en-US" sz="1400" spc="-5" dirty="0">
                          <a:solidFill>
                            <a:schemeClr val="bg1"/>
                          </a:solidFill>
                          <a:latin typeface="Trebuchet MS" panose="020B0603020202020204" pitchFamily="34" charset="0"/>
                        </a:rPr>
                        <a:t>Ageing</a:t>
                      </a:r>
                      <a:r>
                        <a:rPr lang="en-US" sz="1400" spc="10" dirty="0">
                          <a:solidFill>
                            <a:schemeClr val="bg1"/>
                          </a:solidFill>
                          <a:latin typeface="Trebuchet MS" panose="020B0603020202020204" pitchFamily="34" charset="0"/>
                        </a:rPr>
                        <a:t> </a:t>
                      </a:r>
                      <a:r>
                        <a:rPr lang="en-US" sz="1400" spc="-5" dirty="0">
                          <a:solidFill>
                            <a:schemeClr val="bg1"/>
                          </a:solidFill>
                          <a:latin typeface="Trebuchet MS" panose="020B0603020202020204" pitchFamily="34" charset="0"/>
                        </a:rPr>
                        <a:t>schedule</a:t>
                      </a:r>
                      <a:r>
                        <a:rPr lang="en-US" sz="1400" spc="40" dirty="0">
                          <a:solidFill>
                            <a:schemeClr val="bg1"/>
                          </a:solidFill>
                          <a:latin typeface="Trebuchet MS" panose="020B0603020202020204" pitchFamily="34" charset="0"/>
                        </a:rPr>
                        <a:t> </a:t>
                      </a:r>
                      <a:r>
                        <a:rPr lang="en-US" sz="1400" spc="-5" dirty="0">
                          <a:solidFill>
                            <a:schemeClr val="bg1"/>
                          </a:solidFill>
                          <a:latin typeface="Trebuchet MS" panose="020B0603020202020204" pitchFamily="34" charset="0"/>
                        </a:rPr>
                        <a:t>along</a:t>
                      </a:r>
                      <a:r>
                        <a:rPr lang="en-US" sz="1400" spc="10" dirty="0">
                          <a:solidFill>
                            <a:schemeClr val="bg1"/>
                          </a:solidFill>
                          <a:latin typeface="Trebuchet MS" panose="020B0603020202020204" pitchFamily="34" charset="0"/>
                        </a:rPr>
                        <a:t> </a:t>
                      </a:r>
                      <a:r>
                        <a:rPr lang="en-US" sz="1400" spc="-5" dirty="0">
                          <a:solidFill>
                            <a:schemeClr val="bg1"/>
                          </a:solidFill>
                          <a:latin typeface="Trebuchet MS" panose="020B0603020202020204" pitchFamily="34" charset="0"/>
                        </a:rPr>
                        <a:t>with</a:t>
                      </a:r>
                      <a:r>
                        <a:rPr lang="en-US" sz="1400" spc="-25" dirty="0">
                          <a:solidFill>
                            <a:schemeClr val="bg1"/>
                          </a:solidFill>
                          <a:latin typeface="Trebuchet MS" panose="020B0603020202020204" pitchFamily="34" charset="0"/>
                        </a:rPr>
                        <a:t> </a:t>
                      </a:r>
                      <a:r>
                        <a:rPr lang="en-US" sz="1400" spc="-5" dirty="0">
                          <a:solidFill>
                            <a:schemeClr val="bg1"/>
                          </a:solidFill>
                          <a:latin typeface="Trebuchet MS" panose="020B0603020202020204" pitchFamily="34" charset="0"/>
                        </a:rPr>
                        <a:t>additional</a:t>
                      </a:r>
                      <a:r>
                        <a:rPr lang="en-US" sz="1400" spc="10" dirty="0">
                          <a:solidFill>
                            <a:schemeClr val="bg1"/>
                          </a:solidFill>
                          <a:latin typeface="Trebuchet MS" panose="020B0603020202020204" pitchFamily="34" charset="0"/>
                        </a:rPr>
                        <a:t> </a:t>
                      </a:r>
                      <a:r>
                        <a:rPr lang="en-US" sz="1400" spc="-5" dirty="0">
                          <a:solidFill>
                            <a:schemeClr val="bg1"/>
                          </a:solidFill>
                          <a:latin typeface="Trebuchet MS" panose="020B0603020202020204" pitchFamily="34" charset="0"/>
                        </a:rPr>
                        <a:t>classification</a:t>
                      </a:r>
                      <a:r>
                        <a:rPr lang="en-US" sz="1400" spc="-15" dirty="0">
                          <a:solidFill>
                            <a:schemeClr val="bg1"/>
                          </a:solidFill>
                          <a:latin typeface="Trebuchet MS" panose="020B0603020202020204" pitchFamily="34" charset="0"/>
                        </a:rPr>
                        <a:t> (Undisputed and Disputed Trade Receivables)</a:t>
                      </a:r>
                      <a:endParaRPr lang="en-US" sz="1400" b="0" dirty="0">
                        <a:solidFill>
                          <a:schemeClr val="bg1"/>
                        </a:solidFill>
                        <a:latin typeface="+mn-lt"/>
                        <a:cs typeface="Trebuchet MS"/>
                      </a:endParaRPr>
                    </a:p>
                  </a:txBody>
                  <a:tcPr/>
                </a:tc>
                <a:tc>
                  <a:txBody>
                    <a:bodyPr/>
                    <a:lstStyle/>
                    <a:p>
                      <a:pPr algn="just"/>
                      <a:r>
                        <a:rPr lang="en-US" sz="1400" kern="1200" spc="-10" dirty="0">
                          <a:solidFill>
                            <a:schemeClr val="bg1"/>
                          </a:solidFill>
                          <a:latin typeface="Trebuchet MS" panose="020B0603020202020204" pitchFamily="34" charset="0"/>
                          <a:ea typeface="+mn-ea"/>
                          <a:cs typeface="+mn-cs"/>
                        </a:rPr>
                        <a:t>G</a:t>
                      </a:r>
                      <a:r>
                        <a:rPr lang="en-IN" sz="1400" kern="1200" spc="-10" dirty="0">
                          <a:solidFill>
                            <a:schemeClr val="bg1"/>
                          </a:solidFill>
                          <a:latin typeface="Trebuchet MS" panose="020B0603020202020204" pitchFamily="34" charset="0"/>
                          <a:ea typeface="+mn-ea"/>
                          <a:cs typeface="+mn-cs"/>
                        </a:rPr>
                        <a:t>N states that 2 separate columns to be added for </a:t>
                      </a:r>
                      <a:r>
                        <a:rPr lang="en-IN" sz="1400" kern="1200" spc="-10" dirty="0">
                          <a:solidFill>
                            <a:srgbClr val="FF0000"/>
                          </a:solidFill>
                          <a:latin typeface="Trebuchet MS" panose="020B0603020202020204" pitchFamily="34" charset="0"/>
                          <a:ea typeface="+mn-ea"/>
                          <a:cs typeface="+mn-cs"/>
                        </a:rPr>
                        <a:t>“Not Due”</a:t>
                      </a:r>
                      <a:r>
                        <a:rPr lang="en-IN" sz="1400" kern="1200" spc="-10" dirty="0">
                          <a:solidFill>
                            <a:schemeClr val="bg1"/>
                          </a:solidFill>
                          <a:latin typeface="Trebuchet MS" panose="020B0603020202020204" pitchFamily="34" charset="0"/>
                          <a:ea typeface="+mn-ea"/>
                          <a:cs typeface="+mn-cs"/>
                        </a:rPr>
                        <a:t> and </a:t>
                      </a:r>
                      <a:r>
                        <a:rPr lang="en-IN" sz="1400" kern="1200" spc="-10" dirty="0">
                          <a:solidFill>
                            <a:srgbClr val="FF0000"/>
                          </a:solidFill>
                          <a:latin typeface="Trebuchet MS" panose="020B0603020202020204" pitchFamily="34" charset="0"/>
                          <a:ea typeface="+mn-ea"/>
                          <a:cs typeface="+mn-cs"/>
                        </a:rPr>
                        <a:t>“Unbilled”</a:t>
                      </a:r>
                    </a:p>
                  </a:txBody>
                  <a:tcPr/>
                </a:tc>
                <a:extLst>
                  <a:ext uri="{0D108BD9-81ED-4DB2-BD59-A6C34878D82A}">
                    <a16:rowId xmlns:a16="http://schemas.microsoft.com/office/drawing/2014/main" val="2460724927"/>
                  </a:ext>
                </a:extLst>
              </a:tr>
            </a:tbl>
          </a:graphicData>
        </a:graphic>
      </p:graphicFrame>
      <p:sp>
        <p:nvSpPr>
          <p:cNvPr id="7" name="TextBox 6">
            <a:extLst>
              <a:ext uri="{FF2B5EF4-FFF2-40B4-BE49-F238E27FC236}">
                <a16:creationId xmlns:a16="http://schemas.microsoft.com/office/drawing/2014/main" id="{F7751FB8-7087-4E10-B631-3BE6A95BA67D}"/>
              </a:ext>
            </a:extLst>
          </p:cNvPr>
          <p:cNvSpPr txBox="1"/>
          <p:nvPr/>
        </p:nvSpPr>
        <p:spPr>
          <a:xfrm>
            <a:off x="1474535" y="6372766"/>
            <a:ext cx="10187811" cy="46166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 similar information shall be given where no due date of payment is specified in that case disclosure shall be from the date of the transaction.</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IN" sz="12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rPr>
              <a:t>Unbilled dues shall be disclosed separately</a:t>
            </a:r>
          </a:p>
        </p:txBody>
      </p:sp>
      <p:pic>
        <p:nvPicPr>
          <p:cNvPr id="8" name="Picture 7">
            <a:extLst>
              <a:ext uri="{FF2B5EF4-FFF2-40B4-BE49-F238E27FC236}">
                <a16:creationId xmlns:a16="http://schemas.microsoft.com/office/drawing/2014/main" id="{0D552E1F-FEB4-425D-A5E1-2E19C25D0D1E}"/>
              </a:ext>
            </a:extLst>
          </p:cNvPr>
          <p:cNvPicPr>
            <a:picLocks noChangeAspect="1"/>
          </p:cNvPicPr>
          <p:nvPr/>
        </p:nvPicPr>
        <p:blipFill>
          <a:blip r:embed="rId4"/>
          <a:stretch>
            <a:fillRect/>
          </a:stretch>
        </p:blipFill>
        <p:spPr>
          <a:xfrm>
            <a:off x="1474535" y="3557994"/>
            <a:ext cx="9227937" cy="2844749"/>
          </a:xfrm>
          <a:prstGeom prst="rect">
            <a:avLst/>
          </a:prstGeom>
        </p:spPr>
      </p:pic>
      <p:cxnSp>
        <p:nvCxnSpPr>
          <p:cNvPr id="9" name="Straight Connector 8">
            <a:extLst>
              <a:ext uri="{FF2B5EF4-FFF2-40B4-BE49-F238E27FC236}">
                <a16:creationId xmlns:a16="http://schemas.microsoft.com/office/drawing/2014/main" id="{53FEECD4-280C-4D6B-B3CF-6E1A6A5A90CB}"/>
              </a:ext>
            </a:extLst>
          </p:cNvPr>
          <p:cNvCxnSpPr/>
          <p:nvPr/>
        </p:nvCxnSpPr>
        <p:spPr>
          <a:xfrm>
            <a:off x="1384108" y="4391368"/>
            <a:ext cx="283810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2C5A179-2968-4DFE-96AC-DF92BCF20773}"/>
              </a:ext>
            </a:extLst>
          </p:cNvPr>
          <p:cNvCxnSpPr/>
          <p:nvPr/>
        </p:nvCxnSpPr>
        <p:spPr>
          <a:xfrm>
            <a:off x="1371618" y="5203329"/>
            <a:ext cx="283810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F57F15E-F7C3-4A4F-836F-30095B2E664A}"/>
              </a:ext>
            </a:extLst>
          </p:cNvPr>
          <p:cNvCxnSpPr/>
          <p:nvPr/>
        </p:nvCxnSpPr>
        <p:spPr>
          <a:xfrm>
            <a:off x="1359128" y="5535609"/>
            <a:ext cx="283810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B599CE7-AABE-4A1E-897C-35B84DF97AAF}"/>
              </a:ext>
            </a:extLst>
          </p:cNvPr>
          <p:cNvCxnSpPr/>
          <p:nvPr/>
        </p:nvCxnSpPr>
        <p:spPr>
          <a:xfrm>
            <a:off x="1346638" y="6422522"/>
            <a:ext cx="283810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1B8820-A0D3-416D-B2F8-03BAC7F6EFD4}"/>
              </a:ext>
            </a:extLst>
          </p:cNvPr>
          <p:cNvCxnSpPr>
            <a:cxnSpLocks/>
          </p:cNvCxnSpPr>
          <p:nvPr/>
        </p:nvCxnSpPr>
        <p:spPr>
          <a:xfrm>
            <a:off x="1379091" y="4370367"/>
            <a:ext cx="0" cy="82831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A7E676E-677F-4A0D-A525-2EC0222AF38A}"/>
              </a:ext>
            </a:extLst>
          </p:cNvPr>
          <p:cNvCxnSpPr>
            <a:cxnSpLocks/>
          </p:cNvCxnSpPr>
          <p:nvPr/>
        </p:nvCxnSpPr>
        <p:spPr>
          <a:xfrm>
            <a:off x="4214731" y="4372867"/>
            <a:ext cx="0" cy="82831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98903A7-B3C2-481F-9424-0EA55054A5E6}"/>
              </a:ext>
            </a:extLst>
          </p:cNvPr>
          <p:cNvCxnSpPr>
            <a:cxnSpLocks/>
          </p:cNvCxnSpPr>
          <p:nvPr/>
        </p:nvCxnSpPr>
        <p:spPr>
          <a:xfrm>
            <a:off x="4199738" y="5530662"/>
            <a:ext cx="0" cy="9111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E56E776-1973-4808-8730-9CFAB5CF2D68}"/>
              </a:ext>
            </a:extLst>
          </p:cNvPr>
          <p:cNvCxnSpPr>
            <a:cxnSpLocks/>
          </p:cNvCxnSpPr>
          <p:nvPr/>
        </p:nvCxnSpPr>
        <p:spPr>
          <a:xfrm>
            <a:off x="1369098" y="5533162"/>
            <a:ext cx="0" cy="9111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17006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AEED5540-64E5-4258-ABA4-753F07B71B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457150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AF448D61-FD92-4997-B065-2043341242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67C92F-654F-446B-8347-9FF2DAF66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2555A4C0-F746-4932-ABD3-024F4B231E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00" y="762000"/>
            <a:ext cx="10668000" cy="533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35E74A-DBFB-405B-8E57-CD24FF728803}"/>
              </a:ext>
            </a:extLst>
          </p:cNvPr>
          <p:cNvSpPr>
            <a:spLocks noGrp="1"/>
          </p:cNvSpPr>
          <p:nvPr>
            <p:ph type="title"/>
          </p:nvPr>
        </p:nvSpPr>
        <p:spPr>
          <a:xfrm>
            <a:off x="2286000" y="1746913"/>
            <a:ext cx="7619999" cy="1883392"/>
          </a:xfrm>
        </p:spPr>
        <p:txBody>
          <a:bodyPr vert="horz" lIns="91440" tIns="45720" rIns="91440" bIns="45720" rtlCol="0" anchor="b">
            <a:normAutofit/>
          </a:bodyPr>
          <a:lstStyle/>
          <a:p>
            <a:pPr algn="ctr"/>
            <a:r>
              <a:rPr lang="en-US"/>
              <a:t>DIVISION III</a:t>
            </a:r>
          </a:p>
        </p:txBody>
      </p:sp>
      <p:cxnSp>
        <p:nvCxnSpPr>
          <p:cNvPr id="15" name="Straight Connector 14">
            <a:extLst>
              <a:ext uri="{FF2B5EF4-FFF2-40B4-BE49-F238E27FC236}">
                <a16:creationId xmlns:a16="http://schemas.microsoft.com/office/drawing/2014/main" id="{E651A8F8-7445-4C49-926D-816D687651D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10423" y="396058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095613"/>
      </p:ext>
    </p:extLst>
  </p:cSld>
  <p:clrMapOvr>
    <a:overrideClrMapping bg1="lt1" tx1="dk1" bg2="lt2" tx2="dk2" accent1="accent1" accent2="accent2" accent3="accent3" accent4="accent4" accent5="accent5" accent6="accent6" hlink="hlink" folHlink="folHlink"/>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CE7367FA-E35A-4938-908D-59BBCF082F2C}"/>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75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a:solidFill>
                  <a:schemeClr val="bg1"/>
                </a:solidFill>
              </a:rPr>
              <a:t>DIVISION III – NBFC (Part 1 balance sheet)</a:t>
            </a:r>
            <a:endParaRPr lang="en-US" dirty="0">
              <a:solidFill>
                <a:schemeClr val="bg1"/>
              </a:solidFill>
            </a:endParaRPr>
          </a:p>
        </p:txBody>
      </p:sp>
      <p:graphicFrame>
        <p:nvGraphicFramePr>
          <p:cNvPr id="6" name="Table 3">
            <a:extLst>
              <a:ext uri="{FF2B5EF4-FFF2-40B4-BE49-F238E27FC236}">
                <a16:creationId xmlns:a16="http://schemas.microsoft.com/office/drawing/2014/main" id="{306C2AC0-3E3A-4037-9638-AC7BEC490F78}"/>
              </a:ext>
            </a:extLst>
          </p:cNvPr>
          <p:cNvGraphicFramePr>
            <a:graphicFrameLocks noGrp="1"/>
          </p:cNvGraphicFramePr>
          <p:nvPr>
            <p:extLst>
              <p:ext uri="{D42A27DB-BD31-4B8C-83A1-F6EECF244321}">
                <p14:modId xmlns:p14="http://schemas.microsoft.com/office/powerpoint/2010/main" val="1210284968"/>
              </p:ext>
            </p:extLst>
          </p:nvPr>
        </p:nvGraphicFramePr>
        <p:xfrm>
          <a:off x="1489526" y="2429157"/>
          <a:ext cx="9178474" cy="1605280"/>
        </p:xfrm>
        <a:graphic>
          <a:graphicData uri="http://schemas.openxmlformats.org/drawingml/2006/table">
            <a:tbl>
              <a:tblPr firstRow="1" bandRow="1">
                <a:tableStyleId>{073A0DAA-6AF3-43AB-8588-CEC1D06C72B9}</a:tableStyleId>
              </a:tblPr>
              <a:tblGrid>
                <a:gridCol w="2625667">
                  <a:extLst>
                    <a:ext uri="{9D8B030D-6E8A-4147-A177-3AD203B41FA5}">
                      <a16:colId xmlns:a16="http://schemas.microsoft.com/office/drawing/2014/main" val="4078219399"/>
                    </a:ext>
                  </a:extLst>
                </a:gridCol>
                <a:gridCol w="6552807">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extLst>
                  <a:ext uri="{0D108BD9-81ED-4DB2-BD59-A6C34878D82A}">
                    <a16:rowId xmlns:a16="http://schemas.microsoft.com/office/drawing/2014/main" val="4154428358"/>
                  </a:ext>
                </a:extLst>
              </a:tr>
              <a:tr h="370840">
                <a:tc>
                  <a:txBody>
                    <a:bodyPr/>
                    <a:lstStyle/>
                    <a:p>
                      <a:pPr marL="7620" marR="0" lvl="0" indent="0" algn="l" defTabSz="914112" rtl="0" eaLnBrk="1" fontAlgn="auto" latinLnBrk="0" hangingPunct="1">
                        <a:lnSpc>
                          <a:spcPct val="100000"/>
                        </a:lnSpc>
                        <a:spcBef>
                          <a:spcPts val="0"/>
                        </a:spcBef>
                        <a:spcAft>
                          <a:spcPts val="0"/>
                        </a:spcAft>
                        <a:buClrTx/>
                        <a:buSzTx/>
                        <a:buFontTx/>
                        <a:buNone/>
                        <a:tabLst/>
                        <a:defRPr/>
                      </a:pPr>
                      <a:r>
                        <a:rPr lang="en-US" sz="1500" b="0" kern="1200" dirty="0">
                          <a:solidFill>
                            <a:schemeClr val="bg1"/>
                          </a:solidFill>
                          <a:latin typeface="Trebuchet MS" panose="020B0603020202020204" pitchFamily="34" charset="0"/>
                          <a:ea typeface="+mn-ea"/>
                          <a:cs typeface="+mn-cs"/>
                        </a:rPr>
                        <a:t>Additional Disclosure</a:t>
                      </a:r>
                    </a:p>
                  </a:txBody>
                  <a:tcPr/>
                </a:tc>
                <a:tc>
                  <a:txBody>
                    <a:bodyPr/>
                    <a:lstStyle/>
                    <a:p>
                      <a:r>
                        <a:rPr lang="en-IN" sz="1500" b="0" dirty="0">
                          <a:solidFill>
                            <a:schemeClr val="bg1"/>
                          </a:solidFill>
                          <a:latin typeface="Trebuchet MS" panose="020B0603020202020204" pitchFamily="34" charset="0"/>
                        </a:rPr>
                        <a:t>Following ratios to be disclosed in place of Division I and Division II ratios:</a:t>
                      </a:r>
                    </a:p>
                    <a:p>
                      <a:pPr marL="342900" indent="-342900">
                        <a:buAutoNum type="alphaLcParenBoth"/>
                      </a:pPr>
                      <a:r>
                        <a:rPr lang="en-IN" sz="1500" b="0" dirty="0">
                          <a:solidFill>
                            <a:schemeClr val="bg1"/>
                          </a:solidFill>
                          <a:latin typeface="Trebuchet MS" panose="020B0603020202020204" pitchFamily="34" charset="0"/>
                        </a:rPr>
                        <a:t>Capital to risk-weighted assets ratio (CRAR)</a:t>
                      </a:r>
                    </a:p>
                    <a:p>
                      <a:pPr marL="342900" indent="-342900">
                        <a:buAutoNum type="alphaLcParenBoth"/>
                      </a:pPr>
                      <a:r>
                        <a:rPr lang="en-IN" sz="1500" b="0" dirty="0">
                          <a:solidFill>
                            <a:schemeClr val="bg1"/>
                          </a:solidFill>
                          <a:latin typeface="Trebuchet MS" panose="020B0603020202020204" pitchFamily="34" charset="0"/>
                        </a:rPr>
                        <a:t>Tier I CRAR</a:t>
                      </a:r>
                    </a:p>
                    <a:p>
                      <a:pPr marL="342900" indent="-342900">
                        <a:buAutoNum type="alphaLcParenBoth"/>
                      </a:pPr>
                      <a:r>
                        <a:rPr lang="en-IN" sz="1500" b="0" dirty="0">
                          <a:solidFill>
                            <a:schemeClr val="bg1"/>
                          </a:solidFill>
                          <a:latin typeface="Trebuchet MS" panose="020B0603020202020204" pitchFamily="34" charset="0"/>
                        </a:rPr>
                        <a:t>Tier II CRAR</a:t>
                      </a:r>
                    </a:p>
                    <a:p>
                      <a:pPr marL="342900" indent="-342900">
                        <a:buAutoNum type="alphaLcParenBoth"/>
                      </a:pPr>
                      <a:r>
                        <a:rPr lang="en-IN" sz="1500" b="0" dirty="0">
                          <a:solidFill>
                            <a:schemeClr val="bg1"/>
                          </a:solidFill>
                          <a:latin typeface="Trebuchet MS" panose="020B0603020202020204" pitchFamily="34" charset="0"/>
                        </a:rPr>
                        <a:t>Liquidity Coverage Ratio</a:t>
                      </a:r>
                    </a:p>
                  </a:txBody>
                  <a:tcPr/>
                </a:tc>
                <a:extLst>
                  <a:ext uri="{0D108BD9-81ED-4DB2-BD59-A6C34878D82A}">
                    <a16:rowId xmlns:a16="http://schemas.microsoft.com/office/drawing/2014/main" val="2460724927"/>
                  </a:ext>
                </a:extLst>
              </a:tr>
            </a:tbl>
          </a:graphicData>
        </a:graphic>
      </p:graphicFrame>
    </p:spTree>
    <p:extLst>
      <p:ext uri="{BB962C8B-B14F-4D97-AF65-F5344CB8AC3E}">
        <p14:creationId xmlns:p14="http://schemas.microsoft.com/office/powerpoint/2010/main" val="20023810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AEED5540-64E5-4258-ABA4-753F07B71B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457150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AF448D61-FD92-4997-B065-2043341242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67C92F-654F-446B-8347-9FF2DAF66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2555A4C0-F746-4932-ABD3-024F4B231E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00" y="762000"/>
            <a:ext cx="10668000" cy="533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35E74A-DBFB-405B-8E57-CD24FF728803}"/>
              </a:ext>
            </a:extLst>
          </p:cNvPr>
          <p:cNvSpPr>
            <a:spLocks noGrp="1"/>
          </p:cNvSpPr>
          <p:nvPr>
            <p:ph type="title"/>
          </p:nvPr>
        </p:nvSpPr>
        <p:spPr>
          <a:xfrm>
            <a:off x="2286000" y="1746913"/>
            <a:ext cx="7619999" cy="1883392"/>
          </a:xfrm>
        </p:spPr>
        <p:txBody>
          <a:bodyPr vert="horz" lIns="91440" tIns="45720" rIns="91440" bIns="45720" rtlCol="0" anchor="b">
            <a:normAutofit/>
          </a:bodyPr>
          <a:lstStyle/>
          <a:p>
            <a:pPr algn="ctr"/>
            <a:r>
              <a:rPr lang="en-US" dirty="0"/>
              <a:t>CARO [COMPANIES (AUDIT REPORT) ORDER, 2020]</a:t>
            </a:r>
            <a:r>
              <a:rPr lang="en-US"/>
              <a:t> </a:t>
            </a:r>
          </a:p>
        </p:txBody>
      </p:sp>
      <p:cxnSp>
        <p:nvCxnSpPr>
          <p:cNvPr id="15" name="Straight Connector 14">
            <a:extLst>
              <a:ext uri="{FF2B5EF4-FFF2-40B4-BE49-F238E27FC236}">
                <a16:creationId xmlns:a16="http://schemas.microsoft.com/office/drawing/2014/main" id="{E651A8F8-7445-4C49-926D-816D687651D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10423" y="396058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154221"/>
      </p:ext>
    </p:extLst>
  </p:cSld>
  <p:clrMapOvr>
    <a:overrideClrMapping bg1="lt1" tx1="dk1" bg2="lt2" tx2="dk2" accent1="accent1" accent2="accent2" accent3="accent3" accent4="accent4" accent5="accent5" accent6="accent6" hlink="hlink" folHlink="folHlink"/>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CBF48-B143-4599-AF18-2E64CE4CD7E5}"/>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C3EB7F85-BBFB-4AEF-A4C8-D71A4C537F70}"/>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97A80052-0DED-4101-87C5-AFF0EF90B087}"/>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04ECA052-3DBF-43A8-A01C-AD20A5728925}"/>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a:solidFill>
                  <a:schemeClr val="bg1"/>
                </a:solidFill>
              </a:rPr>
              <a:t>Background</a:t>
            </a:r>
            <a:endParaRPr lang="en-US" dirty="0">
              <a:solidFill>
                <a:schemeClr val="bg1"/>
              </a:solidFill>
            </a:endParaRPr>
          </a:p>
        </p:txBody>
      </p:sp>
      <p:grpSp>
        <p:nvGrpSpPr>
          <p:cNvPr id="6" name="object 3">
            <a:extLst>
              <a:ext uri="{FF2B5EF4-FFF2-40B4-BE49-F238E27FC236}">
                <a16:creationId xmlns:a16="http://schemas.microsoft.com/office/drawing/2014/main" id="{2307D5A6-45A6-4821-BD0E-27C4A07B8F4F}"/>
              </a:ext>
            </a:extLst>
          </p:cNvPr>
          <p:cNvGrpSpPr/>
          <p:nvPr/>
        </p:nvGrpSpPr>
        <p:grpSpPr>
          <a:xfrm>
            <a:off x="2495155" y="2017502"/>
            <a:ext cx="8593455" cy="1223645"/>
            <a:chOff x="276097" y="1429766"/>
            <a:chExt cx="8593455" cy="1223645"/>
          </a:xfrm>
        </p:grpSpPr>
        <p:sp>
          <p:nvSpPr>
            <p:cNvPr id="7" name="object 4">
              <a:extLst>
                <a:ext uri="{FF2B5EF4-FFF2-40B4-BE49-F238E27FC236}">
                  <a16:creationId xmlns:a16="http://schemas.microsoft.com/office/drawing/2014/main" id="{4E992806-7817-4B5A-8542-44394BBE10A8}"/>
                </a:ext>
              </a:extLst>
            </p:cNvPr>
            <p:cNvSpPr/>
            <p:nvPr/>
          </p:nvSpPr>
          <p:spPr>
            <a:xfrm>
              <a:off x="288797" y="2035302"/>
              <a:ext cx="8568055" cy="605155"/>
            </a:xfrm>
            <a:custGeom>
              <a:avLst/>
              <a:gdLst/>
              <a:ahLst/>
              <a:cxnLst/>
              <a:rect l="l" t="t" r="r" b="b"/>
              <a:pathLst>
                <a:path w="8568055" h="605155">
                  <a:moveTo>
                    <a:pt x="8567928" y="0"/>
                  </a:moveTo>
                  <a:lnTo>
                    <a:pt x="0" y="0"/>
                  </a:lnTo>
                  <a:lnTo>
                    <a:pt x="0" y="605027"/>
                  </a:lnTo>
                  <a:lnTo>
                    <a:pt x="8567928" y="605027"/>
                  </a:lnTo>
                  <a:lnTo>
                    <a:pt x="8567928" y="0"/>
                  </a:lnTo>
                  <a:close/>
                </a:path>
              </a:pathLst>
            </a:custGeom>
            <a:solidFill>
              <a:schemeClr val="tx1">
                <a:lumMod val="50000"/>
                <a:alpha val="90194"/>
              </a:schemeClr>
            </a:solidFill>
            <a:ln>
              <a:solidFill>
                <a:schemeClr val="bg1"/>
              </a:solidFill>
            </a:ln>
          </p:spPr>
          <p:txBody>
            <a:bodyPr wrap="square" lIns="0" tIns="0" rIns="0" bIns="0" rtlCol="0"/>
            <a:lstStyle/>
            <a:p>
              <a:endParaRPr dirty="0">
                <a:solidFill>
                  <a:schemeClr val="bg1"/>
                </a:solidFill>
              </a:endParaRPr>
            </a:p>
          </p:txBody>
        </p:sp>
        <p:sp>
          <p:nvSpPr>
            <p:cNvPr id="8" name="object 5">
              <a:extLst>
                <a:ext uri="{FF2B5EF4-FFF2-40B4-BE49-F238E27FC236}">
                  <a16:creationId xmlns:a16="http://schemas.microsoft.com/office/drawing/2014/main" id="{E487961B-F4CB-4DEC-9CB0-AD7B85C531C2}"/>
                </a:ext>
              </a:extLst>
            </p:cNvPr>
            <p:cNvSpPr/>
            <p:nvPr/>
          </p:nvSpPr>
          <p:spPr>
            <a:xfrm>
              <a:off x="288797" y="2035302"/>
              <a:ext cx="8568055" cy="605155"/>
            </a:xfrm>
            <a:custGeom>
              <a:avLst/>
              <a:gdLst/>
              <a:ahLst/>
              <a:cxnLst/>
              <a:rect l="l" t="t" r="r" b="b"/>
              <a:pathLst>
                <a:path w="8568055" h="605155">
                  <a:moveTo>
                    <a:pt x="0" y="605027"/>
                  </a:moveTo>
                  <a:lnTo>
                    <a:pt x="8567928" y="605027"/>
                  </a:lnTo>
                  <a:lnTo>
                    <a:pt x="8567928" y="0"/>
                  </a:lnTo>
                  <a:lnTo>
                    <a:pt x="0" y="0"/>
                  </a:lnTo>
                  <a:lnTo>
                    <a:pt x="0" y="605027"/>
                  </a:lnTo>
                  <a:close/>
                </a:path>
              </a:pathLst>
            </a:custGeom>
            <a:ln w="25400">
              <a:solidFill>
                <a:schemeClr val="bg1"/>
              </a:solidFill>
            </a:ln>
          </p:spPr>
          <p:txBody>
            <a:bodyPr wrap="square" lIns="0" tIns="0" rIns="0" bIns="0" rtlCol="0"/>
            <a:lstStyle/>
            <a:p>
              <a:endParaRPr>
                <a:solidFill>
                  <a:schemeClr val="bg1"/>
                </a:solidFill>
              </a:endParaRPr>
            </a:p>
          </p:txBody>
        </p:sp>
        <p:sp>
          <p:nvSpPr>
            <p:cNvPr id="9" name="object 6">
              <a:extLst>
                <a:ext uri="{FF2B5EF4-FFF2-40B4-BE49-F238E27FC236}">
                  <a16:creationId xmlns:a16="http://schemas.microsoft.com/office/drawing/2014/main" id="{3D7C2412-0F7B-43BC-947A-574B70D8C172}"/>
                </a:ext>
              </a:extLst>
            </p:cNvPr>
            <p:cNvSpPr/>
            <p:nvPr/>
          </p:nvSpPr>
          <p:spPr>
            <a:xfrm>
              <a:off x="717042" y="1442466"/>
              <a:ext cx="7995284" cy="948055"/>
            </a:xfrm>
            <a:custGeom>
              <a:avLst/>
              <a:gdLst/>
              <a:ahLst/>
              <a:cxnLst/>
              <a:rect l="l" t="t" r="r" b="b"/>
              <a:pathLst>
                <a:path w="7995284" h="948055">
                  <a:moveTo>
                    <a:pt x="7836915" y="0"/>
                  </a:moveTo>
                  <a:lnTo>
                    <a:pt x="157988" y="0"/>
                  </a:lnTo>
                  <a:lnTo>
                    <a:pt x="108053" y="8054"/>
                  </a:lnTo>
                  <a:lnTo>
                    <a:pt x="64684" y="30484"/>
                  </a:lnTo>
                  <a:lnTo>
                    <a:pt x="30484" y="64684"/>
                  </a:lnTo>
                  <a:lnTo>
                    <a:pt x="8054" y="108053"/>
                  </a:lnTo>
                  <a:lnTo>
                    <a:pt x="0" y="157987"/>
                  </a:lnTo>
                  <a:lnTo>
                    <a:pt x="0" y="789939"/>
                  </a:lnTo>
                  <a:lnTo>
                    <a:pt x="8054" y="839874"/>
                  </a:lnTo>
                  <a:lnTo>
                    <a:pt x="30484" y="883243"/>
                  </a:lnTo>
                  <a:lnTo>
                    <a:pt x="64684" y="917443"/>
                  </a:lnTo>
                  <a:lnTo>
                    <a:pt x="108053" y="939873"/>
                  </a:lnTo>
                  <a:lnTo>
                    <a:pt x="157988" y="947928"/>
                  </a:lnTo>
                  <a:lnTo>
                    <a:pt x="7836915" y="947928"/>
                  </a:lnTo>
                  <a:lnTo>
                    <a:pt x="7886850" y="939873"/>
                  </a:lnTo>
                  <a:lnTo>
                    <a:pt x="7930219" y="917443"/>
                  </a:lnTo>
                  <a:lnTo>
                    <a:pt x="7964419" y="883243"/>
                  </a:lnTo>
                  <a:lnTo>
                    <a:pt x="7986849" y="839874"/>
                  </a:lnTo>
                  <a:lnTo>
                    <a:pt x="7994904" y="789939"/>
                  </a:lnTo>
                  <a:lnTo>
                    <a:pt x="7994904" y="157987"/>
                  </a:lnTo>
                  <a:lnTo>
                    <a:pt x="7986849" y="108053"/>
                  </a:lnTo>
                  <a:lnTo>
                    <a:pt x="7964419" y="64684"/>
                  </a:lnTo>
                  <a:lnTo>
                    <a:pt x="7930219" y="30484"/>
                  </a:lnTo>
                  <a:lnTo>
                    <a:pt x="7886850" y="8054"/>
                  </a:lnTo>
                  <a:lnTo>
                    <a:pt x="7836915" y="0"/>
                  </a:lnTo>
                  <a:close/>
                </a:path>
              </a:pathLst>
            </a:custGeom>
            <a:solidFill>
              <a:srgbClr val="FFFFFF"/>
            </a:solidFill>
            <a:ln>
              <a:solidFill>
                <a:schemeClr val="bg1"/>
              </a:solidFill>
            </a:ln>
          </p:spPr>
          <p:txBody>
            <a:bodyPr wrap="square" lIns="0" tIns="0" rIns="0" bIns="0" rtlCol="0"/>
            <a:lstStyle/>
            <a:p>
              <a:endParaRPr dirty="0">
                <a:solidFill>
                  <a:schemeClr val="bg1"/>
                </a:solidFill>
              </a:endParaRPr>
            </a:p>
          </p:txBody>
        </p:sp>
        <p:sp>
          <p:nvSpPr>
            <p:cNvPr id="10" name="object 7">
              <a:extLst>
                <a:ext uri="{FF2B5EF4-FFF2-40B4-BE49-F238E27FC236}">
                  <a16:creationId xmlns:a16="http://schemas.microsoft.com/office/drawing/2014/main" id="{DF850777-3667-412B-9746-C36E5B21DEA1}"/>
                </a:ext>
              </a:extLst>
            </p:cNvPr>
            <p:cNvSpPr/>
            <p:nvPr/>
          </p:nvSpPr>
          <p:spPr>
            <a:xfrm>
              <a:off x="717042" y="1442466"/>
              <a:ext cx="7995284" cy="948055"/>
            </a:xfrm>
            <a:custGeom>
              <a:avLst/>
              <a:gdLst/>
              <a:ahLst/>
              <a:cxnLst/>
              <a:rect l="l" t="t" r="r" b="b"/>
              <a:pathLst>
                <a:path w="7995284" h="948055">
                  <a:moveTo>
                    <a:pt x="0" y="157987"/>
                  </a:moveTo>
                  <a:lnTo>
                    <a:pt x="8054" y="108053"/>
                  </a:lnTo>
                  <a:lnTo>
                    <a:pt x="30484" y="64684"/>
                  </a:lnTo>
                  <a:lnTo>
                    <a:pt x="64684" y="30484"/>
                  </a:lnTo>
                  <a:lnTo>
                    <a:pt x="108053" y="8054"/>
                  </a:lnTo>
                  <a:lnTo>
                    <a:pt x="157988" y="0"/>
                  </a:lnTo>
                  <a:lnTo>
                    <a:pt x="7836915" y="0"/>
                  </a:lnTo>
                  <a:lnTo>
                    <a:pt x="7886850" y="8054"/>
                  </a:lnTo>
                  <a:lnTo>
                    <a:pt x="7930219" y="30484"/>
                  </a:lnTo>
                  <a:lnTo>
                    <a:pt x="7964419" y="64684"/>
                  </a:lnTo>
                  <a:lnTo>
                    <a:pt x="7986849" y="108053"/>
                  </a:lnTo>
                  <a:lnTo>
                    <a:pt x="7994904" y="157987"/>
                  </a:lnTo>
                  <a:lnTo>
                    <a:pt x="7994904" y="789939"/>
                  </a:lnTo>
                  <a:lnTo>
                    <a:pt x="7986849" y="839874"/>
                  </a:lnTo>
                  <a:lnTo>
                    <a:pt x="7964419" y="883243"/>
                  </a:lnTo>
                  <a:lnTo>
                    <a:pt x="7930219" y="917443"/>
                  </a:lnTo>
                  <a:lnTo>
                    <a:pt x="7886850" y="939873"/>
                  </a:lnTo>
                  <a:lnTo>
                    <a:pt x="7836915" y="947928"/>
                  </a:lnTo>
                  <a:lnTo>
                    <a:pt x="157988" y="947928"/>
                  </a:lnTo>
                  <a:lnTo>
                    <a:pt x="108053" y="939873"/>
                  </a:lnTo>
                  <a:lnTo>
                    <a:pt x="64684" y="917443"/>
                  </a:lnTo>
                  <a:lnTo>
                    <a:pt x="30484" y="883243"/>
                  </a:lnTo>
                  <a:lnTo>
                    <a:pt x="8054" y="839874"/>
                  </a:lnTo>
                  <a:lnTo>
                    <a:pt x="0" y="789939"/>
                  </a:lnTo>
                  <a:lnTo>
                    <a:pt x="0" y="157987"/>
                  </a:lnTo>
                  <a:close/>
                </a:path>
              </a:pathLst>
            </a:custGeom>
            <a:ln w="25400">
              <a:solidFill>
                <a:schemeClr val="bg1"/>
              </a:solidFill>
            </a:ln>
          </p:spPr>
          <p:txBody>
            <a:bodyPr wrap="square" lIns="0" tIns="0" rIns="0" bIns="0" rtlCol="0"/>
            <a:lstStyle/>
            <a:p>
              <a:endParaRPr>
                <a:solidFill>
                  <a:schemeClr val="bg1"/>
                </a:solidFill>
              </a:endParaRPr>
            </a:p>
          </p:txBody>
        </p:sp>
      </p:grpSp>
      <p:sp>
        <p:nvSpPr>
          <p:cNvPr id="11" name="object 8">
            <a:extLst>
              <a:ext uri="{FF2B5EF4-FFF2-40B4-BE49-F238E27FC236}">
                <a16:creationId xmlns:a16="http://schemas.microsoft.com/office/drawing/2014/main" id="{C0C770AA-FD0B-4131-ABDE-9A8280ADF239}"/>
              </a:ext>
            </a:extLst>
          </p:cNvPr>
          <p:cNvSpPr txBox="1"/>
          <p:nvPr/>
        </p:nvSpPr>
        <p:spPr>
          <a:xfrm>
            <a:off x="3200957" y="2042305"/>
            <a:ext cx="7232650" cy="906144"/>
          </a:xfrm>
          <a:prstGeom prst="rect">
            <a:avLst/>
          </a:prstGeom>
          <a:ln>
            <a:solidFill>
              <a:schemeClr val="tx1"/>
            </a:solidFill>
          </a:ln>
        </p:spPr>
        <p:txBody>
          <a:bodyPr vert="horz" wrap="square" lIns="0" tIns="43180" rIns="0" bIns="0" rtlCol="0">
            <a:spAutoFit/>
          </a:bodyPr>
          <a:lstStyle/>
          <a:p>
            <a:pPr marL="12700" marR="5080">
              <a:lnSpc>
                <a:spcPct val="87100"/>
              </a:lnSpc>
              <a:spcBef>
                <a:spcPts val="340"/>
              </a:spcBef>
            </a:pPr>
            <a:r>
              <a:rPr sz="1600" spc="-5" dirty="0">
                <a:solidFill>
                  <a:schemeClr val="bg1"/>
                </a:solidFill>
                <a:latin typeface="Trebuchet MS"/>
                <a:cs typeface="Trebuchet MS"/>
              </a:rPr>
              <a:t>The</a:t>
            </a:r>
            <a:r>
              <a:rPr sz="1600" spc="5" dirty="0">
                <a:solidFill>
                  <a:schemeClr val="bg1"/>
                </a:solidFill>
                <a:latin typeface="Trebuchet MS"/>
                <a:cs typeface="Trebuchet MS"/>
              </a:rPr>
              <a:t> </a:t>
            </a:r>
            <a:r>
              <a:rPr sz="1600" spc="-5" dirty="0">
                <a:solidFill>
                  <a:schemeClr val="bg1"/>
                </a:solidFill>
                <a:latin typeface="Trebuchet MS"/>
                <a:cs typeface="Trebuchet MS"/>
              </a:rPr>
              <a:t>Ministry</a:t>
            </a:r>
            <a:r>
              <a:rPr sz="1600" spc="5" dirty="0">
                <a:solidFill>
                  <a:schemeClr val="bg1"/>
                </a:solidFill>
                <a:latin typeface="Trebuchet MS"/>
                <a:cs typeface="Trebuchet MS"/>
              </a:rPr>
              <a:t> </a:t>
            </a:r>
            <a:r>
              <a:rPr sz="1600" spc="-5" dirty="0">
                <a:solidFill>
                  <a:schemeClr val="bg1"/>
                </a:solidFill>
                <a:latin typeface="Trebuchet MS"/>
                <a:cs typeface="Trebuchet MS"/>
              </a:rPr>
              <a:t>of</a:t>
            </a:r>
            <a:r>
              <a:rPr sz="1600" spc="10" dirty="0">
                <a:solidFill>
                  <a:schemeClr val="bg1"/>
                </a:solidFill>
                <a:latin typeface="Trebuchet MS"/>
                <a:cs typeface="Trebuchet MS"/>
              </a:rPr>
              <a:t> </a:t>
            </a:r>
            <a:r>
              <a:rPr sz="1600" spc="-5" dirty="0">
                <a:solidFill>
                  <a:schemeClr val="bg1"/>
                </a:solidFill>
                <a:latin typeface="Trebuchet MS"/>
                <a:cs typeface="Trebuchet MS"/>
              </a:rPr>
              <a:t>Corporate</a:t>
            </a:r>
            <a:r>
              <a:rPr sz="1600" spc="-85" dirty="0">
                <a:solidFill>
                  <a:schemeClr val="bg1"/>
                </a:solidFill>
                <a:latin typeface="Trebuchet MS"/>
                <a:cs typeface="Trebuchet MS"/>
              </a:rPr>
              <a:t> </a:t>
            </a:r>
            <a:r>
              <a:rPr sz="1600" spc="-10" dirty="0">
                <a:solidFill>
                  <a:schemeClr val="bg1"/>
                </a:solidFill>
                <a:latin typeface="Trebuchet MS"/>
                <a:cs typeface="Trebuchet MS"/>
              </a:rPr>
              <a:t>Affairs</a:t>
            </a:r>
            <a:r>
              <a:rPr sz="1600" spc="25" dirty="0">
                <a:solidFill>
                  <a:schemeClr val="bg1"/>
                </a:solidFill>
                <a:latin typeface="Trebuchet MS"/>
                <a:cs typeface="Trebuchet MS"/>
              </a:rPr>
              <a:t> </a:t>
            </a:r>
            <a:r>
              <a:rPr sz="1600" spc="-10" dirty="0">
                <a:solidFill>
                  <a:schemeClr val="bg1"/>
                </a:solidFill>
                <a:latin typeface="Trebuchet MS"/>
                <a:cs typeface="Trebuchet MS"/>
              </a:rPr>
              <a:t>(MCA)</a:t>
            </a:r>
            <a:r>
              <a:rPr sz="1600" spc="5" dirty="0">
                <a:solidFill>
                  <a:schemeClr val="bg1"/>
                </a:solidFill>
                <a:latin typeface="Trebuchet MS"/>
                <a:cs typeface="Trebuchet MS"/>
              </a:rPr>
              <a:t> </a:t>
            </a:r>
            <a:r>
              <a:rPr sz="1600" spc="-5" dirty="0">
                <a:solidFill>
                  <a:schemeClr val="bg1"/>
                </a:solidFill>
                <a:latin typeface="Trebuchet MS"/>
                <a:cs typeface="Trebuchet MS"/>
              </a:rPr>
              <a:t>has</a:t>
            </a:r>
            <a:r>
              <a:rPr sz="1600" dirty="0">
                <a:solidFill>
                  <a:schemeClr val="bg1"/>
                </a:solidFill>
                <a:latin typeface="Trebuchet MS"/>
                <a:cs typeface="Trebuchet MS"/>
              </a:rPr>
              <a:t> </a:t>
            </a:r>
            <a:r>
              <a:rPr sz="1600" spc="-5" dirty="0">
                <a:solidFill>
                  <a:schemeClr val="bg1"/>
                </a:solidFill>
                <a:latin typeface="Trebuchet MS"/>
                <a:cs typeface="Trebuchet MS"/>
              </a:rPr>
              <a:t>issued the</a:t>
            </a:r>
            <a:r>
              <a:rPr sz="1600" spc="-10" dirty="0">
                <a:solidFill>
                  <a:schemeClr val="bg1"/>
                </a:solidFill>
                <a:latin typeface="Trebuchet MS"/>
                <a:cs typeface="Trebuchet MS"/>
              </a:rPr>
              <a:t> </a:t>
            </a:r>
            <a:r>
              <a:rPr sz="1600" spc="-5" dirty="0">
                <a:solidFill>
                  <a:schemeClr val="bg1"/>
                </a:solidFill>
                <a:latin typeface="Trebuchet MS"/>
                <a:cs typeface="Trebuchet MS"/>
              </a:rPr>
              <a:t>Companies</a:t>
            </a:r>
            <a:r>
              <a:rPr sz="1600" spc="10" dirty="0">
                <a:solidFill>
                  <a:schemeClr val="bg1"/>
                </a:solidFill>
                <a:latin typeface="Trebuchet MS"/>
                <a:cs typeface="Trebuchet MS"/>
              </a:rPr>
              <a:t> </a:t>
            </a:r>
            <a:r>
              <a:rPr sz="1600" spc="-20" dirty="0">
                <a:solidFill>
                  <a:schemeClr val="bg1"/>
                </a:solidFill>
                <a:latin typeface="Trebuchet MS"/>
                <a:cs typeface="Trebuchet MS"/>
              </a:rPr>
              <a:t>(Auditor’s </a:t>
            </a:r>
            <a:r>
              <a:rPr sz="1600" spc="-15" dirty="0">
                <a:solidFill>
                  <a:schemeClr val="bg1"/>
                </a:solidFill>
                <a:latin typeface="Trebuchet MS"/>
                <a:cs typeface="Trebuchet MS"/>
              </a:rPr>
              <a:t> Report)</a:t>
            </a:r>
            <a:r>
              <a:rPr sz="1600" spc="10" dirty="0">
                <a:solidFill>
                  <a:schemeClr val="bg1"/>
                </a:solidFill>
                <a:latin typeface="Trebuchet MS"/>
                <a:cs typeface="Trebuchet MS"/>
              </a:rPr>
              <a:t> </a:t>
            </a:r>
            <a:r>
              <a:rPr sz="1600" spc="-40" dirty="0">
                <a:solidFill>
                  <a:schemeClr val="bg1"/>
                </a:solidFill>
                <a:latin typeface="Trebuchet MS"/>
                <a:cs typeface="Trebuchet MS"/>
              </a:rPr>
              <a:t>Order,</a:t>
            </a:r>
            <a:r>
              <a:rPr sz="1600" spc="-10" dirty="0">
                <a:solidFill>
                  <a:schemeClr val="bg1"/>
                </a:solidFill>
                <a:latin typeface="Trebuchet MS"/>
                <a:cs typeface="Trebuchet MS"/>
              </a:rPr>
              <a:t> </a:t>
            </a:r>
            <a:r>
              <a:rPr sz="1600" spc="-5" dirty="0">
                <a:solidFill>
                  <a:schemeClr val="bg1"/>
                </a:solidFill>
                <a:latin typeface="Trebuchet MS"/>
                <a:cs typeface="Trebuchet MS"/>
              </a:rPr>
              <a:t>2020</a:t>
            </a:r>
            <a:r>
              <a:rPr sz="1600" spc="5" dirty="0">
                <a:solidFill>
                  <a:schemeClr val="bg1"/>
                </a:solidFill>
                <a:latin typeface="Trebuchet MS"/>
                <a:cs typeface="Trebuchet MS"/>
              </a:rPr>
              <a:t> </a:t>
            </a:r>
            <a:r>
              <a:rPr sz="1600" spc="-10" dirty="0">
                <a:solidFill>
                  <a:schemeClr val="bg1"/>
                </a:solidFill>
                <a:latin typeface="Trebuchet MS"/>
                <a:cs typeface="Trebuchet MS"/>
              </a:rPr>
              <a:t>(CARO</a:t>
            </a:r>
            <a:r>
              <a:rPr sz="1600" spc="15" dirty="0">
                <a:solidFill>
                  <a:schemeClr val="bg1"/>
                </a:solidFill>
                <a:latin typeface="Trebuchet MS"/>
                <a:cs typeface="Trebuchet MS"/>
              </a:rPr>
              <a:t> </a:t>
            </a:r>
            <a:r>
              <a:rPr sz="1600" spc="-5" dirty="0">
                <a:solidFill>
                  <a:schemeClr val="bg1"/>
                </a:solidFill>
                <a:latin typeface="Trebuchet MS"/>
                <a:cs typeface="Trebuchet MS"/>
              </a:rPr>
              <a:t>2020)</a:t>
            </a:r>
            <a:r>
              <a:rPr sz="1600" dirty="0">
                <a:solidFill>
                  <a:schemeClr val="bg1"/>
                </a:solidFill>
                <a:latin typeface="Trebuchet MS"/>
                <a:cs typeface="Trebuchet MS"/>
              </a:rPr>
              <a:t> </a:t>
            </a:r>
            <a:r>
              <a:rPr sz="1600" spc="-5" dirty="0">
                <a:solidFill>
                  <a:schemeClr val="bg1"/>
                </a:solidFill>
                <a:latin typeface="Trebuchet MS"/>
                <a:cs typeface="Trebuchet MS"/>
              </a:rPr>
              <a:t>on</a:t>
            </a:r>
            <a:r>
              <a:rPr sz="1600" dirty="0">
                <a:solidFill>
                  <a:schemeClr val="bg1"/>
                </a:solidFill>
                <a:latin typeface="Trebuchet MS"/>
                <a:cs typeface="Trebuchet MS"/>
              </a:rPr>
              <a:t> </a:t>
            </a:r>
            <a:r>
              <a:rPr sz="1600" spc="-5" dirty="0">
                <a:solidFill>
                  <a:schemeClr val="bg1"/>
                </a:solidFill>
                <a:latin typeface="Trebuchet MS"/>
                <a:cs typeface="Trebuchet MS"/>
              </a:rPr>
              <a:t>25th</a:t>
            </a:r>
            <a:r>
              <a:rPr sz="1600" spc="5" dirty="0">
                <a:solidFill>
                  <a:schemeClr val="bg1"/>
                </a:solidFill>
                <a:latin typeface="Trebuchet MS"/>
                <a:cs typeface="Trebuchet MS"/>
              </a:rPr>
              <a:t> </a:t>
            </a:r>
            <a:r>
              <a:rPr sz="1600" spc="-5" dirty="0">
                <a:solidFill>
                  <a:schemeClr val="bg1"/>
                </a:solidFill>
                <a:latin typeface="Trebuchet MS"/>
                <a:cs typeface="Trebuchet MS"/>
              </a:rPr>
              <a:t>February</a:t>
            </a:r>
            <a:r>
              <a:rPr sz="1600" spc="5" dirty="0">
                <a:solidFill>
                  <a:schemeClr val="bg1"/>
                </a:solidFill>
                <a:latin typeface="Trebuchet MS"/>
                <a:cs typeface="Trebuchet MS"/>
              </a:rPr>
              <a:t> </a:t>
            </a:r>
            <a:r>
              <a:rPr sz="1600" spc="-5" dirty="0">
                <a:solidFill>
                  <a:schemeClr val="bg1"/>
                </a:solidFill>
                <a:latin typeface="Trebuchet MS"/>
                <a:cs typeface="Trebuchet MS"/>
              </a:rPr>
              <a:t>2020,</a:t>
            </a:r>
            <a:r>
              <a:rPr sz="1600" spc="-10" dirty="0">
                <a:solidFill>
                  <a:schemeClr val="bg1"/>
                </a:solidFill>
                <a:latin typeface="Trebuchet MS"/>
                <a:cs typeface="Trebuchet MS"/>
              </a:rPr>
              <a:t> which</a:t>
            </a:r>
            <a:r>
              <a:rPr sz="1600" spc="5" dirty="0">
                <a:solidFill>
                  <a:schemeClr val="bg1"/>
                </a:solidFill>
                <a:latin typeface="Trebuchet MS"/>
                <a:cs typeface="Trebuchet MS"/>
              </a:rPr>
              <a:t> </a:t>
            </a:r>
            <a:r>
              <a:rPr sz="1600" spc="-10" dirty="0">
                <a:solidFill>
                  <a:schemeClr val="bg1"/>
                </a:solidFill>
                <a:latin typeface="Trebuchet MS"/>
                <a:cs typeface="Trebuchet MS"/>
              </a:rPr>
              <a:t>was</a:t>
            </a:r>
            <a:r>
              <a:rPr sz="1600" spc="15" dirty="0">
                <a:solidFill>
                  <a:schemeClr val="bg1"/>
                </a:solidFill>
                <a:latin typeface="Trebuchet MS"/>
                <a:cs typeface="Trebuchet MS"/>
              </a:rPr>
              <a:t> </a:t>
            </a:r>
            <a:r>
              <a:rPr sz="1600" spc="-10" dirty="0">
                <a:solidFill>
                  <a:schemeClr val="bg1"/>
                </a:solidFill>
                <a:latin typeface="Trebuchet MS"/>
                <a:cs typeface="Trebuchet MS"/>
              </a:rPr>
              <a:t>initially </a:t>
            </a:r>
            <a:r>
              <a:rPr sz="1600" spc="-5" dirty="0">
                <a:solidFill>
                  <a:schemeClr val="bg1"/>
                </a:solidFill>
                <a:latin typeface="Trebuchet MS"/>
                <a:cs typeface="Trebuchet MS"/>
              </a:rPr>
              <a:t> </a:t>
            </a:r>
            <a:r>
              <a:rPr sz="1600" spc="-10" dirty="0">
                <a:solidFill>
                  <a:schemeClr val="bg1"/>
                </a:solidFill>
                <a:latin typeface="Trebuchet MS"/>
                <a:cs typeface="Trebuchet MS"/>
              </a:rPr>
              <a:t>applicable</a:t>
            </a:r>
            <a:r>
              <a:rPr sz="1600" spc="25" dirty="0">
                <a:solidFill>
                  <a:schemeClr val="bg1"/>
                </a:solidFill>
                <a:latin typeface="Trebuchet MS"/>
                <a:cs typeface="Trebuchet MS"/>
              </a:rPr>
              <a:t> </a:t>
            </a:r>
            <a:r>
              <a:rPr sz="1600" spc="-5" dirty="0">
                <a:solidFill>
                  <a:schemeClr val="bg1"/>
                </a:solidFill>
                <a:latin typeface="Trebuchet MS"/>
                <a:cs typeface="Trebuchet MS"/>
              </a:rPr>
              <a:t>for</a:t>
            </a:r>
            <a:r>
              <a:rPr sz="1600" spc="5" dirty="0">
                <a:solidFill>
                  <a:schemeClr val="bg1"/>
                </a:solidFill>
                <a:latin typeface="Trebuchet MS"/>
                <a:cs typeface="Trebuchet MS"/>
              </a:rPr>
              <a:t> </a:t>
            </a:r>
            <a:r>
              <a:rPr sz="1600" spc="-5" dirty="0">
                <a:solidFill>
                  <a:schemeClr val="bg1"/>
                </a:solidFill>
                <a:latin typeface="Trebuchet MS"/>
                <a:cs typeface="Trebuchet MS"/>
              </a:rPr>
              <a:t>statutory</a:t>
            </a:r>
            <a:r>
              <a:rPr sz="1600" dirty="0">
                <a:solidFill>
                  <a:schemeClr val="bg1"/>
                </a:solidFill>
                <a:latin typeface="Trebuchet MS"/>
                <a:cs typeface="Trebuchet MS"/>
              </a:rPr>
              <a:t> </a:t>
            </a:r>
            <a:r>
              <a:rPr sz="1600" spc="-5" dirty="0">
                <a:solidFill>
                  <a:schemeClr val="bg1"/>
                </a:solidFill>
                <a:latin typeface="Trebuchet MS"/>
                <a:cs typeface="Trebuchet MS"/>
              </a:rPr>
              <a:t>audits</a:t>
            </a:r>
            <a:r>
              <a:rPr sz="1600" spc="5" dirty="0">
                <a:solidFill>
                  <a:schemeClr val="bg1"/>
                </a:solidFill>
                <a:latin typeface="Trebuchet MS"/>
                <a:cs typeface="Trebuchet MS"/>
              </a:rPr>
              <a:t> </a:t>
            </a:r>
            <a:r>
              <a:rPr sz="1600" spc="-10" dirty="0">
                <a:solidFill>
                  <a:schemeClr val="bg1"/>
                </a:solidFill>
                <a:latin typeface="Trebuchet MS"/>
                <a:cs typeface="Trebuchet MS"/>
              </a:rPr>
              <a:t>of</a:t>
            </a:r>
            <a:r>
              <a:rPr sz="1600" spc="10" dirty="0">
                <a:solidFill>
                  <a:schemeClr val="bg1"/>
                </a:solidFill>
                <a:latin typeface="Trebuchet MS"/>
                <a:cs typeface="Trebuchet MS"/>
              </a:rPr>
              <a:t> </a:t>
            </a:r>
            <a:r>
              <a:rPr sz="1600" spc="-5" dirty="0">
                <a:solidFill>
                  <a:schemeClr val="bg1"/>
                </a:solidFill>
                <a:latin typeface="Trebuchet MS"/>
                <a:cs typeface="Trebuchet MS"/>
              </a:rPr>
              <a:t>financial</a:t>
            </a:r>
            <a:r>
              <a:rPr sz="1600" spc="10" dirty="0">
                <a:solidFill>
                  <a:schemeClr val="bg1"/>
                </a:solidFill>
                <a:latin typeface="Trebuchet MS"/>
                <a:cs typeface="Trebuchet MS"/>
              </a:rPr>
              <a:t> </a:t>
            </a:r>
            <a:r>
              <a:rPr sz="1600" spc="-5" dirty="0">
                <a:solidFill>
                  <a:schemeClr val="bg1"/>
                </a:solidFill>
                <a:latin typeface="Trebuchet MS"/>
                <a:cs typeface="Trebuchet MS"/>
              </a:rPr>
              <a:t>statements</a:t>
            </a:r>
            <a:r>
              <a:rPr sz="1600" spc="5" dirty="0">
                <a:solidFill>
                  <a:schemeClr val="bg1"/>
                </a:solidFill>
                <a:latin typeface="Trebuchet MS"/>
                <a:cs typeface="Trebuchet MS"/>
              </a:rPr>
              <a:t> </a:t>
            </a:r>
            <a:r>
              <a:rPr sz="1600" spc="-5" dirty="0">
                <a:solidFill>
                  <a:schemeClr val="bg1"/>
                </a:solidFill>
                <a:latin typeface="Trebuchet MS"/>
                <a:cs typeface="Trebuchet MS"/>
              </a:rPr>
              <a:t>for</a:t>
            </a:r>
            <a:r>
              <a:rPr sz="1600" spc="5" dirty="0">
                <a:solidFill>
                  <a:schemeClr val="bg1"/>
                </a:solidFill>
                <a:latin typeface="Trebuchet MS"/>
                <a:cs typeface="Trebuchet MS"/>
              </a:rPr>
              <a:t> </a:t>
            </a:r>
            <a:r>
              <a:rPr sz="1600" spc="-5" dirty="0">
                <a:solidFill>
                  <a:schemeClr val="bg1"/>
                </a:solidFill>
                <a:latin typeface="Trebuchet MS"/>
                <a:cs typeface="Trebuchet MS"/>
              </a:rPr>
              <a:t>periods</a:t>
            </a:r>
            <a:r>
              <a:rPr sz="1600" spc="10" dirty="0">
                <a:solidFill>
                  <a:schemeClr val="bg1"/>
                </a:solidFill>
                <a:latin typeface="Trebuchet MS"/>
                <a:cs typeface="Trebuchet MS"/>
              </a:rPr>
              <a:t> </a:t>
            </a:r>
            <a:r>
              <a:rPr sz="1600" spc="-5" dirty="0">
                <a:solidFill>
                  <a:schemeClr val="bg1"/>
                </a:solidFill>
                <a:latin typeface="Trebuchet MS"/>
                <a:cs typeface="Trebuchet MS"/>
              </a:rPr>
              <a:t>beginning</a:t>
            </a:r>
            <a:r>
              <a:rPr sz="1600" spc="5" dirty="0">
                <a:solidFill>
                  <a:schemeClr val="bg1"/>
                </a:solidFill>
                <a:latin typeface="Trebuchet MS"/>
                <a:cs typeface="Trebuchet MS"/>
              </a:rPr>
              <a:t> </a:t>
            </a:r>
            <a:r>
              <a:rPr sz="1600" spc="-10" dirty="0">
                <a:solidFill>
                  <a:schemeClr val="bg1"/>
                </a:solidFill>
                <a:latin typeface="Trebuchet MS"/>
                <a:cs typeface="Trebuchet MS"/>
              </a:rPr>
              <a:t>on </a:t>
            </a:r>
            <a:r>
              <a:rPr sz="1600" spc="-470" dirty="0">
                <a:solidFill>
                  <a:schemeClr val="bg1"/>
                </a:solidFill>
                <a:latin typeface="Trebuchet MS"/>
                <a:cs typeface="Trebuchet MS"/>
              </a:rPr>
              <a:t> </a:t>
            </a:r>
            <a:r>
              <a:rPr sz="1600" spc="-5" dirty="0">
                <a:solidFill>
                  <a:schemeClr val="bg1"/>
                </a:solidFill>
                <a:latin typeface="Trebuchet MS"/>
                <a:cs typeface="Trebuchet MS"/>
              </a:rPr>
              <a:t>or</a:t>
            </a:r>
            <a:r>
              <a:rPr sz="1600" spc="5" dirty="0">
                <a:solidFill>
                  <a:schemeClr val="bg1"/>
                </a:solidFill>
                <a:latin typeface="Trebuchet MS"/>
                <a:cs typeface="Trebuchet MS"/>
              </a:rPr>
              <a:t> </a:t>
            </a:r>
            <a:r>
              <a:rPr sz="1600" spc="-5" dirty="0">
                <a:solidFill>
                  <a:schemeClr val="bg1"/>
                </a:solidFill>
                <a:latin typeface="Trebuchet MS"/>
                <a:cs typeface="Trebuchet MS"/>
              </a:rPr>
              <a:t>after</a:t>
            </a:r>
            <a:r>
              <a:rPr sz="1600" spc="-95" dirty="0">
                <a:solidFill>
                  <a:schemeClr val="bg1"/>
                </a:solidFill>
                <a:latin typeface="Trebuchet MS"/>
                <a:cs typeface="Trebuchet MS"/>
              </a:rPr>
              <a:t> </a:t>
            </a:r>
            <a:r>
              <a:rPr sz="1600" spc="-10" dirty="0">
                <a:solidFill>
                  <a:schemeClr val="bg1"/>
                </a:solidFill>
                <a:latin typeface="Trebuchet MS"/>
                <a:cs typeface="Trebuchet MS"/>
              </a:rPr>
              <a:t>April</a:t>
            </a:r>
            <a:r>
              <a:rPr sz="1600" spc="5" dirty="0">
                <a:solidFill>
                  <a:schemeClr val="bg1"/>
                </a:solidFill>
                <a:latin typeface="Trebuchet MS"/>
                <a:cs typeface="Trebuchet MS"/>
              </a:rPr>
              <a:t> </a:t>
            </a:r>
            <a:r>
              <a:rPr sz="1600" spc="-5" dirty="0">
                <a:solidFill>
                  <a:schemeClr val="bg1"/>
                </a:solidFill>
                <a:latin typeface="Trebuchet MS"/>
                <a:cs typeface="Trebuchet MS"/>
              </a:rPr>
              <a:t>1,</a:t>
            </a:r>
            <a:r>
              <a:rPr sz="1600" dirty="0">
                <a:solidFill>
                  <a:schemeClr val="bg1"/>
                </a:solidFill>
                <a:latin typeface="Trebuchet MS"/>
                <a:cs typeface="Trebuchet MS"/>
              </a:rPr>
              <a:t> </a:t>
            </a:r>
            <a:r>
              <a:rPr sz="1600" spc="-5" dirty="0">
                <a:solidFill>
                  <a:schemeClr val="bg1"/>
                </a:solidFill>
                <a:latin typeface="Trebuchet MS"/>
                <a:cs typeface="Trebuchet MS"/>
              </a:rPr>
              <a:t>2019.</a:t>
            </a:r>
            <a:endParaRPr sz="1600" dirty="0">
              <a:solidFill>
                <a:schemeClr val="bg1"/>
              </a:solidFill>
              <a:latin typeface="Trebuchet MS"/>
              <a:cs typeface="Trebuchet MS"/>
            </a:endParaRPr>
          </a:p>
        </p:txBody>
      </p:sp>
      <p:grpSp>
        <p:nvGrpSpPr>
          <p:cNvPr id="12" name="object 9">
            <a:extLst>
              <a:ext uri="{FF2B5EF4-FFF2-40B4-BE49-F238E27FC236}">
                <a16:creationId xmlns:a16="http://schemas.microsoft.com/office/drawing/2014/main" id="{B07D3ADE-2A36-43A8-A959-553E66A14ACA}"/>
              </a:ext>
            </a:extLst>
          </p:cNvPr>
          <p:cNvGrpSpPr/>
          <p:nvPr/>
        </p:nvGrpSpPr>
        <p:grpSpPr>
          <a:xfrm>
            <a:off x="2495155" y="3284930"/>
            <a:ext cx="8593455" cy="984250"/>
            <a:chOff x="276097" y="2757170"/>
            <a:chExt cx="8593455" cy="984250"/>
          </a:xfrm>
        </p:grpSpPr>
        <p:sp>
          <p:nvSpPr>
            <p:cNvPr id="13" name="object 10">
              <a:extLst>
                <a:ext uri="{FF2B5EF4-FFF2-40B4-BE49-F238E27FC236}">
                  <a16:creationId xmlns:a16="http://schemas.microsoft.com/office/drawing/2014/main" id="{23D61529-CDD2-484D-B256-7C2E9669C490}"/>
                </a:ext>
              </a:extLst>
            </p:cNvPr>
            <p:cNvSpPr/>
            <p:nvPr/>
          </p:nvSpPr>
          <p:spPr>
            <a:xfrm>
              <a:off x="288797" y="3124962"/>
              <a:ext cx="8568055" cy="603885"/>
            </a:xfrm>
            <a:custGeom>
              <a:avLst/>
              <a:gdLst/>
              <a:ahLst/>
              <a:cxnLst/>
              <a:rect l="l" t="t" r="r" b="b"/>
              <a:pathLst>
                <a:path w="8568055" h="603885">
                  <a:moveTo>
                    <a:pt x="8567928" y="0"/>
                  </a:moveTo>
                  <a:lnTo>
                    <a:pt x="0" y="0"/>
                  </a:lnTo>
                  <a:lnTo>
                    <a:pt x="0" y="603504"/>
                  </a:lnTo>
                  <a:lnTo>
                    <a:pt x="8567928" y="603504"/>
                  </a:lnTo>
                  <a:lnTo>
                    <a:pt x="8567928" y="0"/>
                  </a:lnTo>
                  <a:close/>
                </a:path>
              </a:pathLst>
            </a:custGeom>
            <a:solidFill>
              <a:schemeClr val="tx1">
                <a:lumMod val="50000"/>
                <a:alpha val="90194"/>
              </a:schemeClr>
            </a:solidFill>
            <a:ln>
              <a:solidFill>
                <a:schemeClr val="bg1"/>
              </a:solidFill>
            </a:ln>
          </p:spPr>
          <p:txBody>
            <a:bodyPr wrap="square" lIns="0" tIns="0" rIns="0" bIns="0" rtlCol="0"/>
            <a:lstStyle/>
            <a:p>
              <a:endParaRPr dirty="0">
                <a:solidFill>
                  <a:schemeClr val="bg1"/>
                </a:solidFill>
              </a:endParaRPr>
            </a:p>
          </p:txBody>
        </p:sp>
        <p:sp>
          <p:nvSpPr>
            <p:cNvPr id="14" name="object 11">
              <a:extLst>
                <a:ext uri="{FF2B5EF4-FFF2-40B4-BE49-F238E27FC236}">
                  <a16:creationId xmlns:a16="http://schemas.microsoft.com/office/drawing/2014/main" id="{3FC824C8-70AD-4F19-BEFC-7A9084B54D9D}"/>
                </a:ext>
              </a:extLst>
            </p:cNvPr>
            <p:cNvSpPr/>
            <p:nvPr/>
          </p:nvSpPr>
          <p:spPr>
            <a:xfrm>
              <a:off x="288797" y="3124962"/>
              <a:ext cx="8568055" cy="603885"/>
            </a:xfrm>
            <a:custGeom>
              <a:avLst/>
              <a:gdLst/>
              <a:ahLst/>
              <a:cxnLst/>
              <a:rect l="l" t="t" r="r" b="b"/>
              <a:pathLst>
                <a:path w="8568055" h="603885">
                  <a:moveTo>
                    <a:pt x="0" y="603504"/>
                  </a:moveTo>
                  <a:lnTo>
                    <a:pt x="8567928" y="603504"/>
                  </a:lnTo>
                  <a:lnTo>
                    <a:pt x="8567928" y="0"/>
                  </a:lnTo>
                  <a:lnTo>
                    <a:pt x="0" y="0"/>
                  </a:lnTo>
                  <a:lnTo>
                    <a:pt x="0" y="603504"/>
                  </a:lnTo>
                  <a:close/>
                </a:path>
              </a:pathLst>
            </a:custGeom>
            <a:ln w="25400">
              <a:solidFill>
                <a:schemeClr val="bg1"/>
              </a:solidFill>
            </a:ln>
          </p:spPr>
          <p:txBody>
            <a:bodyPr wrap="square" lIns="0" tIns="0" rIns="0" bIns="0" rtlCol="0"/>
            <a:lstStyle/>
            <a:p>
              <a:endParaRPr>
                <a:solidFill>
                  <a:schemeClr val="bg1"/>
                </a:solidFill>
              </a:endParaRPr>
            </a:p>
          </p:txBody>
        </p:sp>
        <p:sp>
          <p:nvSpPr>
            <p:cNvPr id="15" name="object 12">
              <a:extLst>
                <a:ext uri="{FF2B5EF4-FFF2-40B4-BE49-F238E27FC236}">
                  <a16:creationId xmlns:a16="http://schemas.microsoft.com/office/drawing/2014/main" id="{D20E292A-F32F-450B-988D-E9D394482451}"/>
                </a:ext>
              </a:extLst>
            </p:cNvPr>
            <p:cNvSpPr/>
            <p:nvPr/>
          </p:nvSpPr>
          <p:spPr>
            <a:xfrm>
              <a:off x="717042" y="2769870"/>
              <a:ext cx="8101965" cy="708660"/>
            </a:xfrm>
            <a:custGeom>
              <a:avLst/>
              <a:gdLst/>
              <a:ahLst/>
              <a:cxnLst/>
              <a:rect l="l" t="t" r="r" b="b"/>
              <a:pathLst>
                <a:path w="8101965" h="708660">
                  <a:moveTo>
                    <a:pt x="7983474" y="0"/>
                  </a:moveTo>
                  <a:lnTo>
                    <a:pt x="118110" y="0"/>
                  </a:lnTo>
                  <a:lnTo>
                    <a:pt x="72137" y="9274"/>
                  </a:lnTo>
                  <a:lnTo>
                    <a:pt x="34594" y="34575"/>
                  </a:lnTo>
                  <a:lnTo>
                    <a:pt x="9282" y="72116"/>
                  </a:lnTo>
                  <a:lnTo>
                    <a:pt x="0" y="118109"/>
                  </a:lnTo>
                  <a:lnTo>
                    <a:pt x="0" y="590550"/>
                  </a:lnTo>
                  <a:lnTo>
                    <a:pt x="9282" y="636543"/>
                  </a:lnTo>
                  <a:lnTo>
                    <a:pt x="34594" y="674084"/>
                  </a:lnTo>
                  <a:lnTo>
                    <a:pt x="72137" y="699385"/>
                  </a:lnTo>
                  <a:lnTo>
                    <a:pt x="118110" y="708659"/>
                  </a:lnTo>
                  <a:lnTo>
                    <a:pt x="7983474" y="708659"/>
                  </a:lnTo>
                  <a:lnTo>
                    <a:pt x="8029467" y="699385"/>
                  </a:lnTo>
                  <a:lnTo>
                    <a:pt x="8067008" y="674084"/>
                  </a:lnTo>
                  <a:lnTo>
                    <a:pt x="8092309" y="636543"/>
                  </a:lnTo>
                  <a:lnTo>
                    <a:pt x="8101583" y="590550"/>
                  </a:lnTo>
                  <a:lnTo>
                    <a:pt x="8101583" y="118109"/>
                  </a:lnTo>
                  <a:lnTo>
                    <a:pt x="8092309" y="72116"/>
                  </a:lnTo>
                  <a:lnTo>
                    <a:pt x="8067008" y="34575"/>
                  </a:lnTo>
                  <a:lnTo>
                    <a:pt x="8029467" y="9274"/>
                  </a:lnTo>
                  <a:lnTo>
                    <a:pt x="7983474" y="0"/>
                  </a:lnTo>
                  <a:close/>
                </a:path>
              </a:pathLst>
            </a:custGeom>
            <a:solidFill>
              <a:srgbClr val="FFFFFF"/>
            </a:solidFill>
            <a:ln>
              <a:solidFill>
                <a:schemeClr val="bg1"/>
              </a:solidFill>
            </a:ln>
          </p:spPr>
          <p:txBody>
            <a:bodyPr wrap="square" lIns="0" tIns="0" rIns="0" bIns="0" rtlCol="0"/>
            <a:lstStyle/>
            <a:p>
              <a:endParaRPr dirty="0">
                <a:solidFill>
                  <a:schemeClr val="bg1"/>
                </a:solidFill>
              </a:endParaRPr>
            </a:p>
          </p:txBody>
        </p:sp>
        <p:sp>
          <p:nvSpPr>
            <p:cNvPr id="16" name="object 13">
              <a:extLst>
                <a:ext uri="{FF2B5EF4-FFF2-40B4-BE49-F238E27FC236}">
                  <a16:creationId xmlns:a16="http://schemas.microsoft.com/office/drawing/2014/main" id="{0F30E778-24F1-495D-94AB-73965A1C8F4D}"/>
                </a:ext>
              </a:extLst>
            </p:cNvPr>
            <p:cNvSpPr/>
            <p:nvPr/>
          </p:nvSpPr>
          <p:spPr>
            <a:xfrm>
              <a:off x="717042" y="2769870"/>
              <a:ext cx="8101965" cy="708660"/>
            </a:xfrm>
            <a:custGeom>
              <a:avLst/>
              <a:gdLst/>
              <a:ahLst/>
              <a:cxnLst/>
              <a:rect l="l" t="t" r="r" b="b"/>
              <a:pathLst>
                <a:path w="8101965" h="708660">
                  <a:moveTo>
                    <a:pt x="0" y="118109"/>
                  </a:moveTo>
                  <a:lnTo>
                    <a:pt x="9282" y="72116"/>
                  </a:lnTo>
                  <a:lnTo>
                    <a:pt x="34594" y="34575"/>
                  </a:lnTo>
                  <a:lnTo>
                    <a:pt x="72137" y="9274"/>
                  </a:lnTo>
                  <a:lnTo>
                    <a:pt x="118110" y="0"/>
                  </a:lnTo>
                  <a:lnTo>
                    <a:pt x="7983474" y="0"/>
                  </a:lnTo>
                  <a:lnTo>
                    <a:pt x="8029467" y="9274"/>
                  </a:lnTo>
                  <a:lnTo>
                    <a:pt x="8067008" y="34575"/>
                  </a:lnTo>
                  <a:lnTo>
                    <a:pt x="8092309" y="72116"/>
                  </a:lnTo>
                  <a:lnTo>
                    <a:pt x="8101583" y="118109"/>
                  </a:lnTo>
                  <a:lnTo>
                    <a:pt x="8101583" y="590550"/>
                  </a:lnTo>
                  <a:lnTo>
                    <a:pt x="8092309" y="636543"/>
                  </a:lnTo>
                  <a:lnTo>
                    <a:pt x="8067008" y="674084"/>
                  </a:lnTo>
                  <a:lnTo>
                    <a:pt x="8029467" y="699385"/>
                  </a:lnTo>
                  <a:lnTo>
                    <a:pt x="7983474" y="708659"/>
                  </a:lnTo>
                  <a:lnTo>
                    <a:pt x="118110" y="708659"/>
                  </a:lnTo>
                  <a:lnTo>
                    <a:pt x="72137" y="699385"/>
                  </a:lnTo>
                  <a:lnTo>
                    <a:pt x="34594" y="674084"/>
                  </a:lnTo>
                  <a:lnTo>
                    <a:pt x="9282" y="636543"/>
                  </a:lnTo>
                  <a:lnTo>
                    <a:pt x="0" y="590550"/>
                  </a:lnTo>
                  <a:lnTo>
                    <a:pt x="0" y="118109"/>
                  </a:lnTo>
                  <a:close/>
                </a:path>
              </a:pathLst>
            </a:custGeom>
            <a:ln w="25399">
              <a:solidFill>
                <a:schemeClr val="bg1"/>
              </a:solidFill>
            </a:ln>
          </p:spPr>
          <p:txBody>
            <a:bodyPr wrap="square" lIns="0" tIns="0" rIns="0" bIns="0" rtlCol="0"/>
            <a:lstStyle/>
            <a:p>
              <a:endParaRPr>
                <a:solidFill>
                  <a:schemeClr val="bg1"/>
                </a:solidFill>
              </a:endParaRPr>
            </a:p>
          </p:txBody>
        </p:sp>
      </p:grpSp>
      <p:sp>
        <p:nvSpPr>
          <p:cNvPr id="17" name="object 14">
            <a:extLst>
              <a:ext uri="{FF2B5EF4-FFF2-40B4-BE49-F238E27FC236}">
                <a16:creationId xmlns:a16="http://schemas.microsoft.com/office/drawing/2014/main" id="{0A81970C-0AC7-4EAD-98A3-CE16529E5BDF}"/>
              </a:ext>
            </a:extLst>
          </p:cNvPr>
          <p:cNvSpPr txBox="1"/>
          <p:nvPr/>
        </p:nvSpPr>
        <p:spPr>
          <a:xfrm>
            <a:off x="3183546" y="3406479"/>
            <a:ext cx="6299835" cy="258404"/>
          </a:xfrm>
          <a:prstGeom prst="rect">
            <a:avLst/>
          </a:prstGeom>
          <a:ln>
            <a:solidFill>
              <a:schemeClr val="tx1"/>
            </a:solidFill>
          </a:ln>
        </p:spPr>
        <p:txBody>
          <a:bodyPr vert="horz" wrap="square" lIns="0" tIns="12065" rIns="0" bIns="0" rtlCol="0">
            <a:spAutoFit/>
          </a:bodyPr>
          <a:lstStyle/>
          <a:p>
            <a:pPr marL="12700">
              <a:lnSpc>
                <a:spcPct val="100000"/>
              </a:lnSpc>
              <a:spcBef>
                <a:spcPts val="95"/>
              </a:spcBef>
            </a:pPr>
            <a:r>
              <a:rPr sz="1600" spc="-20" dirty="0">
                <a:solidFill>
                  <a:schemeClr val="bg1"/>
                </a:solidFill>
                <a:latin typeface="Trebuchet MS"/>
                <a:cs typeface="Trebuchet MS"/>
              </a:rPr>
              <a:t>Subsequently,</a:t>
            </a:r>
            <a:r>
              <a:rPr sz="1600" spc="-10" dirty="0">
                <a:solidFill>
                  <a:schemeClr val="bg1"/>
                </a:solidFill>
                <a:latin typeface="Trebuchet MS"/>
                <a:cs typeface="Trebuchet MS"/>
              </a:rPr>
              <a:t> applicability</a:t>
            </a:r>
            <a:r>
              <a:rPr sz="1600" spc="30" dirty="0">
                <a:solidFill>
                  <a:schemeClr val="bg1"/>
                </a:solidFill>
                <a:latin typeface="Trebuchet MS"/>
                <a:cs typeface="Trebuchet MS"/>
              </a:rPr>
              <a:t> </a:t>
            </a:r>
            <a:r>
              <a:rPr sz="1600" spc="-5" dirty="0">
                <a:solidFill>
                  <a:schemeClr val="bg1"/>
                </a:solidFill>
                <a:latin typeface="Trebuchet MS"/>
                <a:cs typeface="Trebuchet MS"/>
              </a:rPr>
              <a:t>of</a:t>
            </a:r>
            <a:r>
              <a:rPr sz="1600" spc="10" dirty="0">
                <a:solidFill>
                  <a:schemeClr val="bg1"/>
                </a:solidFill>
                <a:latin typeface="Trebuchet MS"/>
                <a:cs typeface="Trebuchet MS"/>
              </a:rPr>
              <a:t> </a:t>
            </a:r>
            <a:r>
              <a:rPr sz="1600" spc="-10" dirty="0">
                <a:solidFill>
                  <a:schemeClr val="bg1"/>
                </a:solidFill>
                <a:latin typeface="Trebuchet MS"/>
                <a:cs typeface="Trebuchet MS"/>
              </a:rPr>
              <a:t>CARO</a:t>
            </a:r>
            <a:r>
              <a:rPr sz="1600" spc="20" dirty="0">
                <a:solidFill>
                  <a:schemeClr val="bg1"/>
                </a:solidFill>
                <a:latin typeface="Trebuchet MS"/>
                <a:cs typeface="Trebuchet MS"/>
              </a:rPr>
              <a:t> </a:t>
            </a:r>
            <a:r>
              <a:rPr sz="1600" spc="-5" dirty="0">
                <a:solidFill>
                  <a:schemeClr val="bg1"/>
                </a:solidFill>
                <a:latin typeface="Trebuchet MS"/>
                <a:cs typeface="Trebuchet MS"/>
              </a:rPr>
              <a:t>2020</a:t>
            </a:r>
            <a:r>
              <a:rPr sz="1600" spc="5" dirty="0">
                <a:solidFill>
                  <a:schemeClr val="bg1"/>
                </a:solidFill>
                <a:latin typeface="Trebuchet MS"/>
                <a:cs typeface="Trebuchet MS"/>
              </a:rPr>
              <a:t> </a:t>
            </a:r>
            <a:r>
              <a:rPr sz="1600" spc="-10" dirty="0">
                <a:solidFill>
                  <a:schemeClr val="bg1"/>
                </a:solidFill>
                <a:latin typeface="Trebuchet MS"/>
                <a:cs typeface="Trebuchet MS"/>
              </a:rPr>
              <a:t>was</a:t>
            </a:r>
            <a:r>
              <a:rPr sz="1600" spc="5" dirty="0">
                <a:solidFill>
                  <a:schemeClr val="bg1"/>
                </a:solidFill>
                <a:latin typeface="Trebuchet MS"/>
                <a:cs typeface="Trebuchet MS"/>
              </a:rPr>
              <a:t> </a:t>
            </a:r>
            <a:r>
              <a:rPr sz="1600" spc="-5" dirty="0">
                <a:solidFill>
                  <a:schemeClr val="bg1"/>
                </a:solidFill>
                <a:latin typeface="Trebuchet MS"/>
                <a:cs typeface="Trebuchet MS"/>
              </a:rPr>
              <a:t>deferred</a:t>
            </a:r>
            <a:r>
              <a:rPr sz="1600" dirty="0">
                <a:solidFill>
                  <a:schemeClr val="bg1"/>
                </a:solidFill>
                <a:latin typeface="Trebuchet MS"/>
                <a:cs typeface="Trebuchet MS"/>
              </a:rPr>
              <a:t> </a:t>
            </a:r>
            <a:r>
              <a:rPr sz="1600" spc="-5" dirty="0">
                <a:solidFill>
                  <a:schemeClr val="bg1"/>
                </a:solidFill>
                <a:latin typeface="Trebuchet MS"/>
                <a:cs typeface="Trebuchet MS"/>
              </a:rPr>
              <a:t>by</a:t>
            </a:r>
            <a:r>
              <a:rPr sz="1600" dirty="0">
                <a:solidFill>
                  <a:schemeClr val="bg1"/>
                </a:solidFill>
                <a:latin typeface="Trebuchet MS"/>
                <a:cs typeface="Trebuchet MS"/>
              </a:rPr>
              <a:t> </a:t>
            </a:r>
            <a:r>
              <a:rPr sz="1600" spc="-5" dirty="0">
                <a:solidFill>
                  <a:schemeClr val="bg1"/>
                </a:solidFill>
                <a:latin typeface="Trebuchet MS"/>
                <a:cs typeface="Trebuchet MS"/>
              </a:rPr>
              <a:t>two</a:t>
            </a:r>
            <a:r>
              <a:rPr sz="1600" spc="10" dirty="0">
                <a:solidFill>
                  <a:schemeClr val="bg1"/>
                </a:solidFill>
                <a:latin typeface="Trebuchet MS"/>
                <a:cs typeface="Trebuchet MS"/>
              </a:rPr>
              <a:t> </a:t>
            </a:r>
            <a:r>
              <a:rPr sz="1600" spc="-5" dirty="0">
                <a:solidFill>
                  <a:schemeClr val="bg1"/>
                </a:solidFill>
                <a:latin typeface="Trebuchet MS"/>
                <a:cs typeface="Trebuchet MS"/>
              </a:rPr>
              <a:t>years.</a:t>
            </a:r>
            <a:endParaRPr sz="1600" dirty="0">
              <a:solidFill>
                <a:schemeClr val="bg1"/>
              </a:solidFill>
              <a:latin typeface="Trebuchet MS"/>
              <a:cs typeface="Trebuchet MS"/>
            </a:endParaRPr>
          </a:p>
        </p:txBody>
      </p:sp>
      <p:grpSp>
        <p:nvGrpSpPr>
          <p:cNvPr id="18" name="object 9">
            <a:extLst>
              <a:ext uri="{FF2B5EF4-FFF2-40B4-BE49-F238E27FC236}">
                <a16:creationId xmlns:a16="http://schemas.microsoft.com/office/drawing/2014/main" id="{1E33F932-1732-4A92-A2FF-5630A721AA64}"/>
              </a:ext>
            </a:extLst>
          </p:cNvPr>
          <p:cNvGrpSpPr/>
          <p:nvPr/>
        </p:nvGrpSpPr>
        <p:grpSpPr>
          <a:xfrm>
            <a:off x="2507855" y="4334844"/>
            <a:ext cx="8593455" cy="984250"/>
            <a:chOff x="276097" y="2757170"/>
            <a:chExt cx="8593455" cy="984250"/>
          </a:xfrm>
        </p:grpSpPr>
        <p:sp>
          <p:nvSpPr>
            <p:cNvPr id="19" name="object 10">
              <a:extLst>
                <a:ext uri="{FF2B5EF4-FFF2-40B4-BE49-F238E27FC236}">
                  <a16:creationId xmlns:a16="http://schemas.microsoft.com/office/drawing/2014/main" id="{0C094375-EC4F-4491-8F7F-662D0F3FCF40}"/>
                </a:ext>
              </a:extLst>
            </p:cNvPr>
            <p:cNvSpPr/>
            <p:nvPr/>
          </p:nvSpPr>
          <p:spPr>
            <a:xfrm>
              <a:off x="288797" y="3124962"/>
              <a:ext cx="8568055" cy="603885"/>
            </a:xfrm>
            <a:custGeom>
              <a:avLst/>
              <a:gdLst/>
              <a:ahLst/>
              <a:cxnLst/>
              <a:rect l="l" t="t" r="r" b="b"/>
              <a:pathLst>
                <a:path w="8568055" h="603885">
                  <a:moveTo>
                    <a:pt x="8567928" y="0"/>
                  </a:moveTo>
                  <a:lnTo>
                    <a:pt x="0" y="0"/>
                  </a:lnTo>
                  <a:lnTo>
                    <a:pt x="0" y="603504"/>
                  </a:lnTo>
                  <a:lnTo>
                    <a:pt x="8567928" y="603504"/>
                  </a:lnTo>
                  <a:lnTo>
                    <a:pt x="8567928" y="0"/>
                  </a:lnTo>
                  <a:close/>
                </a:path>
              </a:pathLst>
            </a:custGeom>
            <a:solidFill>
              <a:schemeClr val="tx1">
                <a:lumMod val="50000"/>
                <a:alpha val="90194"/>
              </a:schemeClr>
            </a:solidFill>
            <a:ln>
              <a:solidFill>
                <a:schemeClr val="bg1"/>
              </a:solidFill>
            </a:ln>
          </p:spPr>
          <p:txBody>
            <a:bodyPr wrap="square" lIns="0" tIns="0" rIns="0" bIns="0" rtlCol="0"/>
            <a:lstStyle/>
            <a:p>
              <a:endParaRPr dirty="0">
                <a:solidFill>
                  <a:schemeClr val="bg1"/>
                </a:solidFill>
              </a:endParaRPr>
            </a:p>
          </p:txBody>
        </p:sp>
        <p:sp>
          <p:nvSpPr>
            <p:cNvPr id="20" name="object 11">
              <a:extLst>
                <a:ext uri="{FF2B5EF4-FFF2-40B4-BE49-F238E27FC236}">
                  <a16:creationId xmlns:a16="http://schemas.microsoft.com/office/drawing/2014/main" id="{72FCD00B-6A92-4757-8F93-AF90A9525257}"/>
                </a:ext>
              </a:extLst>
            </p:cNvPr>
            <p:cNvSpPr/>
            <p:nvPr/>
          </p:nvSpPr>
          <p:spPr>
            <a:xfrm>
              <a:off x="288797" y="3124962"/>
              <a:ext cx="8568055" cy="603885"/>
            </a:xfrm>
            <a:custGeom>
              <a:avLst/>
              <a:gdLst/>
              <a:ahLst/>
              <a:cxnLst/>
              <a:rect l="l" t="t" r="r" b="b"/>
              <a:pathLst>
                <a:path w="8568055" h="603885">
                  <a:moveTo>
                    <a:pt x="0" y="603504"/>
                  </a:moveTo>
                  <a:lnTo>
                    <a:pt x="8567928" y="603504"/>
                  </a:lnTo>
                  <a:lnTo>
                    <a:pt x="8567928" y="0"/>
                  </a:lnTo>
                  <a:lnTo>
                    <a:pt x="0" y="0"/>
                  </a:lnTo>
                  <a:lnTo>
                    <a:pt x="0" y="603504"/>
                  </a:lnTo>
                  <a:close/>
                </a:path>
              </a:pathLst>
            </a:custGeom>
            <a:ln w="25400">
              <a:solidFill>
                <a:schemeClr val="bg1"/>
              </a:solidFill>
            </a:ln>
          </p:spPr>
          <p:txBody>
            <a:bodyPr wrap="square" lIns="0" tIns="0" rIns="0" bIns="0" rtlCol="0"/>
            <a:lstStyle/>
            <a:p>
              <a:endParaRPr>
                <a:solidFill>
                  <a:schemeClr val="bg1"/>
                </a:solidFill>
              </a:endParaRPr>
            </a:p>
          </p:txBody>
        </p:sp>
        <p:sp>
          <p:nvSpPr>
            <p:cNvPr id="21" name="object 12">
              <a:extLst>
                <a:ext uri="{FF2B5EF4-FFF2-40B4-BE49-F238E27FC236}">
                  <a16:creationId xmlns:a16="http://schemas.microsoft.com/office/drawing/2014/main" id="{FFD43BE6-5AA6-41CA-8182-6D949BE0DA88}"/>
                </a:ext>
              </a:extLst>
            </p:cNvPr>
            <p:cNvSpPr/>
            <p:nvPr/>
          </p:nvSpPr>
          <p:spPr>
            <a:xfrm>
              <a:off x="717042" y="2769870"/>
              <a:ext cx="8101965" cy="708660"/>
            </a:xfrm>
            <a:custGeom>
              <a:avLst/>
              <a:gdLst/>
              <a:ahLst/>
              <a:cxnLst/>
              <a:rect l="l" t="t" r="r" b="b"/>
              <a:pathLst>
                <a:path w="8101965" h="708660">
                  <a:moveTo>
                    <a:pt x="7983474" y="0"/>
                  </a:moveTo>
                  <a:lnTo>
                    <a:pt x="118110" y="0"/>
                  </a:lnTo>
                  <a:lnTo>
                    <a:pt x="72137" y="9274"/>
                  </a:lnTo>
                  <a:lnTo>
                    <a:pt x="34594" y="34575"/>
                  </a:lnTo>
                  <a:lnTo>
                    <a:pt x="9282" y="72116"/>
                  </a:lnTo>
                  <a:lnTo>
                    <a:pt x="0" y="118109"/>
                  </a:lnTo>
                  <a:lnTo>
                    <a:pt x="0" y="590550"/>
                  </a:lnTo>
                  <a:lnTo>
                    <a:pt x="9282" y="636543"/>
                  </a:lnTo>
                  <a:lnTo>
                    <a:pt x="34594" y="674084"/>
                  </a:lnTo>
                  <a:lnTo>
                    <a:pt x="72137" y="699385"/>
                  </a:lnTo>
                  <a:lnTo>
                    <a:pt x="118110" y="708659"/>
                  </a:lnTo>
                  <a:lnTo>
                    <a:pt x="7983474" y="708659"/>
                  </a:lnTo>
                  <a:lnTo>
                    <a:pt x="8029467" y="699385"/>
                  </a:lnTo>
                  <a:lnTo>
                    <a:pt x="8067008" y="674084"/>
                  </a:lnTo>
                  <a:lnTo>
                    <a:pt x="8092309" y="636543"/>
                  </a:lnTo>
                  <a:lnTo>
                    <a:pt x="8101583" y="590550"/>
                  </a:lnTo>
                  <a:lnTo>
                    <a:pt x="8101583" y="118109"/>
                  </a:lnTo>
                  <a:lnTo>
                    <a:pt x="8092309" y="72116"/>
                  </a:lnTo>
                  <a:lnTo>
                    <a:pt x="8067008" y="34575"/>
                  </a:lnTo>
                  <a:lnTo>
                    <a:pt x="8029467" y="9274"/>
                  </a:lnTo>
                  <a:lnTo>
                    <a:pt x="7983474" y="0"/>
                  </a:lnTo>
                  <a:close/>
                </a:path>
              </a:pathLst>
            </a:custGeom>
            <a:solidFill>
              <a:srgbClr val="FFFFFF"/>
            </a:solidFill>
            <a:ln>
              <a:solidFill>
                <a:schemeClr val="bg1"/>
              </a:solidFill>
            </a:ln>
          </p:spPr>
          <p:txBody>
            <a:bodyPr wrap="square" lIns="0" tIns="0" rIns="0" bIns="0" rtlCol="0"/>
            <a:lstStyle/>
            <a:p>
              <a:r>
                <a:rPr lang="en-US" dirty="0">
                  <a:solidFill>
                    <a:schemeClr val="bg1"/>
                  </a:solidFill>
                </a:rPr>
                <a:t>   </a:t>
              </a:r>
              <a:endParaRPr dirty="0">
                <a:solidFill>
                  <a:schemeClr val="bg1"/>
                </a:solidFill>
              </a:endParaRPr>
            </a:p>
          </p:txBody>
        </p:sp>
        <p:sp>
          <p:nvSpPr>
            <p:cNvPr id="22" name="object 13">
              <a:extLst>
                <a:ext uri="{FF2B5EF4-FFF2-40B4-BE49-F238E27FC236}">
                  <a16:creationId xmlns:a16="http://schemas.microsoft.com/office/drawing/2014/main" id="{BF323081-417C-4397-A01F-5FB47D7D3F11}"/>
                </a:ext>
              </a:extLst>
            </p:cNvPr>
            <p:cNvSpPr/>
            <p:nvPr/>
          </p:nvSpPr>
          <p:spPr>
            <a:xfrm>
              <a:off x="717042" y="2769870"/>
              <a:ext cx="8101965" cy="708660"/>
            </a:xfrm>
            <a:custGeom>
              <a:avLst/>
              <a:gdLst/>
              <a:ahLst/>
              <a:cxnLst/>
              <a:rect l="l" t="t" r="r" b="b"/>
              <a:pathLst>
                <a:path w="8101965" h="708660">
                  <a:moveTo>
                    <a:pt x="0" y="118109"/>
                  </a:moveTo>
                  <a:lnTo>
                    <a:pt x="9282" y="72116"/>
                  </a:lnTo>
                  <a:lnTo>
                    <a:pt x="34594" y="34575"/>
                  </a:lnTo>
                  <a:lnTo>
                    <a:pt x="72137" y="9274"/>
                  </a:lnTo>
                  <a:lnTo>
                    <a:pt x="118110" y="0"/>
                  </a:lnTo>
                  <a:lnTo>
                    <a:pt x="7983474" y="0"/>
                  </a:lnTo>
                  <a:lnTo>
                    <a:pt x="8029467" y="9274"/>
                  </a:lnTo>
                  <a:lnTo>
                    <a:pt x="8067008" y="34575"/>
                  </a:lnTo>
                  <a:lnTo>
                    <a:pt x="8092309" y="72116"/>
                  </a:lnTo>
                  <a:lnTo>
                    <a:pt x="8101583" y="118109"/>
                  </a:lnTo>
                  <a:lnTo>
                    <a:pt x="8101583" y="590550"/>
                  </a:lnTo>
                  <a:lnTo>
                    <a:pt x="8092309" y="636543"/>
                  </a:lnTo>
                  <a:lnTo>
                    <a:pt x="8067008" y="674084"/>
                  </a:lnTo>
                  <a:lnTo>
                    <a:pt x="8029467" y="699385"/>
                  </a:lnTo>
                  <a:lnTo>
                    <a:pt x="7983474" y="708659"/>
                  </a:lnTo>
                  <a:lnTo>
                    <a:pt x="118110" y="708659"/>
                  </a:lnTo>
                  <a:lnTo>
                    <a:pt x="72137" y="699385"/>
                  </a:lnTo>
                  <a:lnTo>
                    <a:pt x="34594" y="674084"/>
                  </a:lnTo>
                  <a:lnTo>
                    <a:pt x="9282" y="636543"/>
                  </a:lnTo>
                  <a:lnTo>
                    <a:pt x="0" y="590550"/>
                  </a:lnTo>
                  <a:lnTo>
                    <a:pt x="0" y="118109"/>
                  </a:lnTo>
                  <a:close/>
                </a:path>
              </a:pathLst>
            </a:custGeom>
            <a:ln w="25399">
              <a:solidFill>
                <a:schemeClr val="bg1"/>
              </a:solidFill>
            </a:ln>
          </p:spPr>
          <p:txBody>
            <a:bodyPr wrap="square" lIns="0" tIns="0" rIns="0" bIns="0" rtlCol="0"/>
            <a:lstStyle/>
            <a:p>
              <a:endParaRPr>
                <a:solidFill>
                  <a:schemeClr val="bg1"/>
                </a:solidFill>
              </a:endParaRPr>
            </a:p>
          </p:txBody>
        </p:sp>
      </p:grpSp>
      <p:grpSp>
        <p:nvGrpSpPr>
          <p:cNvPr id="23" name="object 9">
            <a:extLst>
              <a:ext uri="{FF2B5EF4-FFF2-40B4-BE49-F238E27FC236}">
                <a16:creationId xmlns:a16="http://schemas.microsoft.com/office/drawing/2014/main" id="{4BD11790-C8DB-4F73-A626-7B7CA10AB992}"/>
              </a:ext>
            </a:extLst>
          </p:cNvPr>
          <p:cNvGrpSpPr/>
          <p:nvPr/>
        </p:nvGrpSpPr>
        <p:grpSpPr>
          <a:xfrm>
            <a:off x="2520555" y="5588702"/>
            <a:ext cx="8593455" cy="1065605"/>
            <a:chOff x="276097" y="2757170"/>
            <a:chExt cx="8593455" cy="984250"/>
          </a:xfrm>
        </p:grpSpPr>
        <p:sp>
          <p:nvSpPr>
            <p:cNvPr id="24" name="object 10">
              <a:extLst>
                <a:ext uri="{FF2B5EF4-FFF2-40B4-BE49-F238E27FC236}">
                  <a16:creationId xmlns:a16="http://schemas.microsoft.com/office/drawing/2014/main" id="{A891CC71-08F4-48B3-9C0A-49DD39ECB1E0}"/>
                </a:ext>
              </a:extLst>
            </p:cNvPr>
            <p:cNvSpPr/>
            <p:nvPr/>
          </p:nvSpPr>
          <p:spPr>
            <a:xfrm>
              <a:off x="288797" y="3124962"/>
              <a:ext cx="8568055" cy="603885"/>
            </a:xfrm>
            <a:custGeom>
              <a:avLst/>
              <a:gdLst/>
              <a:ahLst/>
              <a:cxnLst/>
              <a:rect l="l" t="t" r="r" b="b"/>
              <a:pathLst>
                <a:path w="8568055" h="603885">
                  <a:moveTo>
                    <a:pt x="8567928" y="0"/>
                  </a:moveTo>
                  <a:lnTo>
                    <a:pt x="0" y="0"/>
                  </a:lnTo>
                  <a:lnTo>
                    <a:pt x="0" y="603504"/>
                  </a:lnTo>
                  <a:lnTo>
                    <a:pt x="8567928" y="603504"/>
                  </a:lnTo>
                  <a:lnTo>
                    <a:pt x="8567928" y="0"/>
                  </a:lnTo>
                  <a:close/>
                </a:path>
              </a:pathLst>
            </a:custGeom>
            <a:solidFill>
              <a:schemeClr val="tx1">
                <a:lumMod val="50000"/>
                <a:alpha val="90194"/>
              </a:schemeClr>
            </a:solidFill>
            <a:ln>
              <a:solidFill>
                <a:schemeClr val="bg1"/>
              </a:solidFill>
            </a:ln>
          </p:spPr>
          <p:txBody>
            <a:bodyPr wrap="square" lIns="0" tIns="0" rIns="0" bIns="0" rtlCol="0"/>
            <a:lstStyle/>
            <a:p>
              <a:endParaRPr dirty="0">
                <a:solidFill>
                  <a:schemeClr val="bg1"/>
                </a:solidFill>
              </a:endParaRPr>
            </a:p>
          </p:txBody>
        </p:sp>
        <p:sp>
          <p:nvSpPr>
            <p:cNvPr id="25" name="object 11">
              <a:extLst>
                <a:ext uri="{FF2B5EF4-FFF2-40B4-BE49-F238E27FC236}">
                  <a16:creationId xmlns:a16="http://schemas.microsoft.com/office/drawing/2014/main" id="{12B87D9A-7BD9-4290-A886-A922D192D278}"/>
                </a:ext>
              </a:extLst>
            </p:cNvPr>
            <p:cNvSpPr/>
            <p:nvPr/>
          </p:nvSpPr>
          <p:spPr>
            <a:xfrm>
              <a:off x="288797" y="3124962"/>
              <a:ext cx="8568055" cy="603885"/>
            </a:xfrm>
            <a:custGeom>
              <a:avLst/>
              <a:gdLst/>
              <a:ahLst/>
              <a:cxnLst/>
              <a:rect l="l" t="t" r="r" b="b"/>
              <a:pathLst>
                <a:path w="8568055" h="603885">
                  <a:moveTo>
                    <a:pt x="0" y="603504"/>
                  </a:moveTo>
                  <a:lnTo>
                    <a:pt x="8567928" y="603504"/>
                  </a:lnTo>
                  <a:lnTo>
                    <a:pt x="8567928" y="0"/>
                  </a:lnTo>
                  <a:lnTo>
                    <a:pt x="0" y="0"/>
                  </a:lnTo>
                  <a:lnTo>
                    <a:pt x="0" y="603504"/>
                  </a:lnTo>
                  <a:close/>
                </a:path>
              </a:pathLst>
            </a:custGeom>
            <a:ln w="25400">
              <a:solidFill>
                <a:schemeClr val="bg1"/>
              </a:solidFill>
            </a:ln>
          </p:spPr>
          <p:txBody>
            <a:bodyPr wrap="square" lIns="0" tIns="0" rIns="0" bIns="0" rtlCol="0"/>
            <a:lstStyle/>
            <a:p>
              <a:endParaRPr>
                <a:solidFill>
                  <a:schemeClr val="bg1"/>
                </a:solidFill>
              </a:endParaRPr>
            </a:p>
          </p:txBody>
        </p:sp>
        <p:sp>
          <p:nvSpPr>
            <p:cNvPr id="26" name="object 12">
              <a:extLst>
                <a:ext uri="{FF2B5EF4-FFF2-40B4-BE49-F238E27FC236}">
                  <a16:creationId xmlns:a16="http://schemas.microsoft.com/office/drawing/2014/main" id="{FFA12FF2-6C0B-465B-93CB-5AAA182AD843}"/>
                </a:ext>
              </a:extLst>
            </p:cNvPr>
            <p:cNvSpPr/>
            <p:nvPr/>
          </p:nvSpPr>
          <p:spPr>
            <a:xfrm>
              <a:off x="717042" y="2769870"/>
              <a:ext cx="8101965" cy="708660"/>
            </a:xfrm>
            <a:custGeom>
              <a:avLst/>
              <a:gdLst/>
              <a:ahLst/>
              <a:cxnLst/>
              <a:rect l="l" t="t" r="r" b="b"/>
              <a:pathLst>
                <a:path w="8101965" h="708660">
                  <a:moveTo>
                    <a:pt x="7983474" y="0"/>
                  </a:moveTo>
                  <a:lnTo>
                    <a:pt x="118110" y="0"/>
                  </a:lnTo>
                  <a:lnTo>
                    <a:pt x="72137" y="9274"/>
                  </a:lnTo>
                  <a:lnTo>
                    <a:pt x="34594" y="34575"/>
                  </a:lnTo>
                  <a:lnTo>
                    <a:pt x="9282" y="72116"/>
                  </a:lnTo>
                  <a:lnTo>
                    <a:pt x="0" y="118109"/>
                  </a:lnTo>
                  <a:lnTo>
                    <a:pt x="0" y="590550"/>
                  </a:lnTo>
                  <a:lnTo>
                    <a:pt x="9282" y="636543"/>
                  </a:lnTo>
                  <a:lnTo>
                    <a:pt x="34594" y="674084"/>
                  </a:lnTo>
                  <a:lnTo>
                    <a:pt x="72137" y="699385"/>
                  </a:lnTo>
                  <a:lnTo>
                    <a:pt x="118110" y="708659"/>
                  </a:lnTo>
                  <a:lnTo>
                    <a:pt x="7983474" y="708659"/>
                  </a:lnTo>
                  <a:lnTo>
                    <a:pt x="8029467" y="699385"/>
                  </a:lnTo>
                  <a:lnTo>
                    <a:pt x="8067008" y="674084"/>
                  </a:lnTo>
                  <a:lnTo>
                    <a:pt x="8092309" y="636543"/>
                  </a:lnTo>
                  <a:lnTo>
                    <a:pt x="8101583" y="590550"/>
                  </a:lnTo>
                  <a:lnTo>
                    <a:pt x="8101583" y="118109"/>
                  </a:lnTo>
                  <a:lnTo>
                    <a:pt x="8092309" y="72116"/>
                  </a:lnTo>
                  <a:lnTo>
                    <a:pt x="8067008" y="34575"/>
                  </a:lnTo>
                  <a:lnTo>
                    <a:pt x="8029467" y="9274"/>
                  </a:lnTo>
                  <a:lnTo>
                    <a:pt x="7983474" y="0"/>
                  </a:lnTo>
                  <a:close/>
                </a:path>
              </a:pathLst>
            </a:custGeom>
            <a:solidFill>
              <a:srgbClr val="FFFFFF"/>
            </a:solidFill>
            <a:ln>
              <a:solidFill>
                <a:schemeClr val="bg1"/>
              </a:solidFill>
            </a:ln>
          </p:spPr>
          <p:txBody>
            <a:bodyPr wrap="square" lIns="0" tIns="0" rIns="0" bIns="0" rtlCol="0"/>
            <a:lstStyle/>
            <a:p>
              <a:r>
                <a:rPr lang="en-US" sz="1600" dirty="0">
                  <a:solidFill>
                    <a:schemeClr val="bg1"/>
                  </a:solidFill>
                  <a:latin typeface="Trebuchet MS" panose="020B0603020202020204" pitchFamily="34" charset="0"/>
                </a:rPr>
                <a:t>   </a:t>
              </a:r>
              <a:endParaRPr dirty="0">
                <a:solidFill>
                  <a:schemeClr val="bg1"/>
                </a:solidFill>
              </a:endParaRPr>
            </a:p>
          </p:txBody>
        </p:sp>
        <p:sp>
          <p:nvSpPr>
            <p:cNvPr id="27" name="object 13">
              <a:extLst>
                <a:ext uri="{FF2B5EF4-FFF2-40B4-BE49-F238E27FC236}">
                  <a16:creationId xmlns:a16="http://schemas.microsoft.com/office/drawing/2014/main" id="{D42F6189-41B6-496F-B6AC-A24D7C32DA88}"/>
                </a:ext>
              </a:extLst>
            </p:cNvPr>
            <p:cNvSpPr/>
            <p:nvPr/>
          </p:nvSpPr>
          <p:spPr>
            <a:xfrm>
              <a:off x="717042" y="2769870"/>
              <a:ext cx="8101965" cy="708660"/>
            </a:xfrm>
            <a:custGeom>
              <a:avLst/>
              <a:gdLst/>
              <a:ahLst/>
              <a:cxnLst/>
              <a:rect l="l" t="t" r="r" b="b"/>
              <a:pathLst>
                <a:path w="8101965" h="708660">
                  <a:moveTo>
                    <a:pt x="0" y="118109"/>
                  </a:moveTo>
                  <a:lnTo>
                    <a:pt x="9282" y="72116"/>
                  </a:lnTo>
                  <a:lnTo>
                    <a:pt x="34594" y="34575"/>
                  </a:lnTo>
                  <a:lnTo>
                    <a:pt x="72137" y="9274"/>
                  </a:lnTo>
                  <a:lnTo>
                    <a:pt x="118110" y="0"/>
                  </a:lnTo>
                  <a:lnTo>
                    <a:pt x="7983474" y="0"/>
                  </a:lnTo>
                  <a:lnTo>
                    <a:pt x="8029467" y="9274"/>
                  </a:lnTo>
                  <a:lnTo>
                    <a:pt x="8067008" y="34575"/>
                  </a:lnTo>
                  <a:lnTo>
                    <a:pt x="8092309" y="72116"/>
                  </a:lnTo>
                  <a:lnTo>
                    <a:pt x="8101583" y="118109"/>
                  </a:lnTo>
                  <a:lnTo>
                    <a:pt x="8101583" y="590550"/>
                  </a:lnTo>
                  <a:lnTo>
                    <a:pt x="8092309" y="636543"/>
                  </a:lnTo>
                  <a:lnTo>
                    <a:pt x="8067008" y="674084"/>
                  </a:lnTo>
                  <a:lnTo>
                    <a:pt x="8029467" y="699385"/>
                  </a:lnTo>
                  <a:lnTo>
                    <a:pt x="7983474" y="708659"/>
                  </a:lnTo>
                  <a:lnTo>
                    <a:pt x="118110" y="708659"/>
                  </a:lnTo>
                  <a:lnTo>
                    <a:pt x="72137" y="699385"/>
                  </a:lnTo>
                  <a:lnTo>
                    <a:pt x="34594" y="674084"/>
                  </a:lnTo>
                  <a:lnTo>
                    <a:pt x="9282" y="636543"/>
                  </a:lnTo>
                  <a:lnTo>
                    <a:pt x="0" y="590550"/>
                  </a:lnTo>
                  <a:lnTo>
                    <a:pt x="0" y="118109"/>
                  </a:lnTo>
                  <a:close/>
                </a:path>
              </a:pathLst>
            </a:custGeom>
            <a:ln w="25399">
              <a:solidFill>
                <a:schemeClr val="bg1"/>
              </a:solidFill>
            </a:ln>
          </p:spPr>
          <p:txBody>
            <a:bodyPr wrap="square" lIns="0" tIns="0" rIns="0" bIns="0" rtlCol="0"/>
            <a:lstStyle/>
            <a:p>
              <a:endParaRPr>
                <a:solidFill>
                  <a:schemeClr val="bg1"/>
                </a:solidFill>
              </a:endParaRPr>
            </a:p>
          </p:txBody>
        </p:sp>
      </p:grpSp>
      <p:sp>
        <p:nvSpPr>
          <p:cNvPr id="28" name="TextBox 27">
            <a:extLst>
              <a:ext uri="{FF2B5EF4-FFF2-40B4-BE49-F238E27FC236}">
                <a16:creationId xmlns:a16="http://schemas.microsoft.com/office/drawing/2014/main" id="{49809932-E590-4775-9774-A2201E75FA90}"/>
              </a:ext>
            </a:extLst>
          </p:cNvPr>
          <p:cNvSpPr txBox="1"/>
          <p:nvPr/>
        </p:nvSpPr>
        <p:spPr>
          <a:xfrm>
            <a:off x="3183546" y="4417280"/>
            <a:ext cx="7449770" cy="584775"/>
          </a:xfrm>
          <a:prstGeom prst="rect">
            <a:avLst/>
          </a:prstGeom>
          <a:noFill/>
          <a:ln>
            <a:solidFill>
              <a:schemeClr val="tx1"/>
            </a:solidFill>
          </a:ln>
        </p:spPr>
        <p:txBody>
          <a:bodyPr wrap="square" rtlCol="0">
            <a:spAutoFit/>
          </a:bodyPr>
          <a:lstStyle/>
          <a:p>
            <a:r>
              <a:rPr lang="en-US" sz="1600" dirty="0">
                <a:solidFill>
                  <a:schemeClr val="bg1"/>
                </a:solidFill>
                <a:latin typeface="Trebuchet MS" panose="020B0603020202020204" pitchFamily="34" charset="0"/>
              </a:rPr>
              <a:t>Accordingly, CARO 2020 would be applicable for statutory audits of financial statements for periods beginning on or after April 1, 2021. </a:t>
            </a:r>
            <a:endParaRPr lang="en-IN" sz="1600" dirty="0">
              <a:solidFill>
                <a:schemeClr val="bg1"/>
              </a:solidFill>
              <a:latin typeface="Trebuchet MS" panose="020B0603020202020204" pitchFamily="34" charset="0"/>
            </a:endParaRPr>
          </a:p>
        </p:txBody>
      </p:sp>
      <p:sp>
        <p:nvSpPr>
          <p:cNvPr id="29" name="TextBox 28">
            <a:extLst>
              <a:ext uri="{FF2B5EF4-FFF2-40B4-BE49-F238E27FC236}">
                <a16:creationId xmlns:a16="http://schemas.microsoft.com/office/drawing/2014/main" id="{35AB53F5-9061-4FEE-8182-632747F903B6}"/>
              </a:ext>
            </a:extLst>
          </p:cNvPr>
          <p:cNvSpPr txBox="1"/>
          <p:nvPr/>
        </p:nvSpPr>
        <p:spPr>
          <a:xfrm>
            <a:off x="3286314" y="5549926"/>
            <a:ext cx="7244233" cy="830997"/>
          </a:xfrm>
          <a:prstGeom prst="rect">
            <a:avLst/>
          </a:prstGeom>
          <a:noFill/>
          <a:ln>
            <a:solidFill>
              <a:schemeClr val="tx1"/>
            </a:solidFill>
          </a:ln>
        </p:spPr>
        <p:txBody>
          <a:bodyPr wrap="square" rtlCol="0">
            <a:spAutoFit/>
          </a:bodyPr>
          <a:lstStyle/>
          <a:p>
            <a:r>
              <a:rPr lang="en-US" sz="1600" dirty="0">
                <a:solidFill>
                  <a:schemeClr val="bg1"/>
                </a:solidFill>
                <a:latin typeface="Trebuchet MS" panose="020B0603020202020204" pitchFamily="34" charset="0"/>
              </a:rPr>
              <a:t>CARO 2020 contains several changes including many additional reporting requirements vis-à-vis CARO 2016 to further enhance overall quality of reporting by the auditors.</a:t>
            </a:r>
            <a:endParaRPr lang="en-IN" sz="1600" dirty="0">
              <a:solidFill>
                <a:schemeClr val="bg1"/>
              </a:solidFill>
              <a:latin typeface="Trebuchet MS" panose="020B0603020202020204" pitchFamily="34" charset="0"/>
            </a:endParaRPr>
          </a:p>
        </p:txBody>
      </p:sp>
    </p:spTree>
    <p:extLst>
      <p:ext uri="{BB962C8B-B14F-4D97-AF65-F5344CB8AC3E}">
        <p14:creationId xmlns:p14="http://schemas.microsoft.com/office/powerpoint/2010/main" val="38042779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36647179-78FE-4655-B965-E9F177EB56F9}"/>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a:solidFill>
                  <a:schemeClr val="bg1"/>
                </a:solidFill>
              </a:rPr>
              <a:t>Need for caro 2020</a:t>
            </a:r>
            <a:endParaRPr lang="en-US" dirty="0">
              <a:solidFill>
                <a:schemeClr val="bg1"/>
              </a:solidFill>
            </a:endParaRPr>
          </a:p>
        </p:txBody>
      </p:sp>
      <p:graphicFrame>
        <p:nvGraphicFramePr>
          <p:cNvPr id="6" name="Diagram 5">
            <a:extLst>
              <a:ext uri="{FF2B5EF4-FFF2-40B4-BE49-F238E27FC236}">
                <a16:creationId xmlns:a16="http://schemas.microsoft.com/office/drawing/2014/main" id="{7AABFD1B-6D02-4E50-B071-736A4F6E4603}"/>
              </a:ext>
            </a:extLst>
          </p:cNvPr>
          <p:cNvGraphicFramePr/>
          <p:nvPr>
            <p:extLst>
              <p:ext uri="{D42A27DB-BD31-4B8C-83A1-F6EECF244321}">
                <p14:modId xmlns:p14="http://schemas.microsoft.com/office/powerpoint/2010/main" val="1438563145"/>
              </p:ext>
            </p:extLst>
          </p:nvPr>
        </p:nvGraphicFramePr>
        <p:xfrm>
          <a:off x="1524000" y="2128603"/>
          <a:ext cx="8128000" cy="42829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030457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CFF2492C-2D7C-453D-BFDB-7938ED678511}"/>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Applicability – no change</a:t>
            </a:r>
          </a:p>
        </p:txBody>
      </p:sp>
      <p:sp>
        <p:nvSpPr>
          <p:cNvPr id="6" name="TextBox 5">
            <a:extLst>
              <a:ext uri="{FF2B5EF4-FFF2-40B4-BE49-F238E27FC236}">
                <a16:creationId xmlns:a16="http://schemas.microsoft.com/office/drawing/2014/main" id="{591A23DE-DF20-4D53-9397-7F2958695F4A}"/>
              </a:ext>
            </a:extLst>
          </p:cNvPr>
          <p:cNvSpPr txBox="1"/>
          <p:nvPr/>
        </p:nvSpPr>
        <p:spPr>
          <a:xfrm>
            <a:off x="1434318" y="2886387"/>
            <a:ext cx="8382000" cy="338554"/>
          </a:xfrm>
          <a:prstGeom prst="rect">
            <a:avLst/>
          </a:prstGeom>
          <a:noFill/>
        </p:spPr>
        <p:txBody>
          <a:bodyPr wrap="square" rtlCol="0">
            <a:spAutoFit/>
          </a:bodyPr>
          <a:lstStyle/>
          <a:p>
            <a:pPr marL="12700">
              <a:lnSpc>
                <a:spcPct val="100000"/>
              </a:lnSpc>
            </a:pPr>
            <a:r>
              <a:rPr lang="en-US" sz="1600" spc="-20" dirty="0">
                <a:solidFill>
                  <a:schemeClr val="bg1"/>
                </a:solidFill>
                <a:latin typeface="Trebuchet MS"/>
                <a:cs typeface="Trebuchet MS"/>
              </a:rPr>
              <a:t>Accordingly,</a:t>
            </a:r>
            <a:r>
              <a:rPr lang="en-US" sz="1600" spc="10" dirty="0">
                <a:solidFill>
                  <a:schemeClr val="bg1"/>
                </a:solidFill>
                <a:latin typeface="Trebuchet MS"/>
                <a:cs typeface="Trebuchet MS"/>
              </a:rPr>
              <a:t> </a:t>
            </a:r>
            <a:r>
              <a:rPr lang="en-US" sz="1600" spc="-5" dirty="0">
                <a:solidFill>
                  <a:schemeClr val="bg1"/>
                </a:solidFill>
                <a:latin typeface="Trebuchet MS"/>
                <a:cs typeface="Trebuchet MS"/>
              </a:rPr>
              <a:t>the</a:t>
            </a:r>
            <a:r>
              <a:rPr lang="en-US" sz="1600" dirty="0">
                <a:solidFill>
                  <a:schemeClr val="bg1"/>
                </a:solidFill>
                <a:latin typeface="Trebuchet MS"/>
                <a:cs typeface="Trebuchet MS"/>
              </a:rPr>
              <a:t> order</a:t>
            </a:r>
            <a:r>
              <a:rPr lang="en-US" sz="1600" spc="5" dirty="0">
                <a:solidFill>
                  <a:schemeClr val="bg1"/>
                </a:solidFill>
                <a:latin typeface="Trebuchet MS"/>
                <a:cs typeface="Trebuchet MS"/>
              </a:rPr>
              <a:t> </a:t>
            </a:r>
            <a:r>
              <a:rPr lang="en-US" sz="1600" spc="-5" dirty="0">
                <a:solidFill>
                  <a:schemeClr val="bg1"/>
                </a:solidFill>
                <a:latin typeface="Trebuchet MS"/>
                <a:cs typeface="Trebuchet MS"/>
              </a:rPr>
              <a:t>applies</a:t>
            </a:r>
            <a:r>
              <a:rPr lang="en-US" sz="1600" spc="10" dirty="0">
                <a:solidFill>
                  <a:schemeClr val="bg1"/>
                </a:solidFill>
                <a:latin typeface="Trebuchet MS"/>
                <a:cs typeface="Trebuchet MS"/>
              </a:rPr>
              <a:t> </a:t>
            </a:r>
            <a:r>
              <a:rPr lang="en-US" sz="1600" spc="-5" dirty="0">
                <a:solidFill>
                  <a:schemeClr val="bg1"/>
                </a:solidFill>
                <a:latin typeface="Trebuchet MS"/>
                <a:cs typeface="Trebuchet MS"/>
              </a:rPr>
              <a:t>to all</a:t>
            </a:r>
            <a:r>
              <a:rPr lang="en-US" sz="1600" spc="5" dirty="0">
                <a:solidFill>
                  <a:schemeClr val="bg1"/>
                </a:solidFill>
                <a:latin typeface="Trebuchet MS"/>
                <a:cs typeface="Trebuchet MS"/>
              </a:rPr>
              <a:t> </a:t>
            </a:r>
            <a:r>
              <a:rPr lang="en-US" sz="1600" spc="-5" dirty="0">
                <a:solidFill>
                  <a:schemeClr val="bg1"/>
                </a:solidFill>
                <a:latin typeface="Trebuchet MS"/>
                <a:cs typeface="Trebuchet MS"/>
              </a:rPr>
              <a:t>the</a:t>
            </a:r>
            <a:r>
              <a:rPr lang="en-US" sz="1600" dirty="0">
                <a:solidFill>
                  <a:schemeClr val="bg1"/>
                </a:solidFill>
                <a:latin typeface="Trebuchet MS"/>
                <a:cs typeface="Trebuchet MS"/>
              </a:rPr>
              <a:t> </a:t>
            </a:r>
            <a:r>
              <a:rPr lang="en-US" sz="1600" spc="-5" dirty="0">
                <a:solidFill>
                  <a:schemeClr val="bg1"/>
                </a:solidFill>
                <a:latin typeface="Trebuchet MS"/>
                <a:cs typeface="Trebuchet MS"/>
              </a:rPr>
              <a:t>companies</a:t>
            </a:r>
            <a:r>
              <a:rPr lang="en-US" sz="1600" spc="-35" dirty="0">
                <a:solidFill>
                  <a:schemeClr val="bg1"/>
                </a:solidFill>
                <a:latin typeface="Trebuchet MS"/>
                <a:cs typeface="Trebuchet MS"/>
              </a:rPr>
              <a:t> </a:t>
            </a:r>
            <a:r>
              <a:rPr lang="en-US" sz="1600" b="1" spc="-10" dirty="0">
                <a:solidFill>
                  <a:schemeClr val="bg1"/>
                </a:solidFill>
                <a:latin typeface="Trebuchet MS"/>
                <a:cs typeface="Trebuchet MS"/>
              </a:rPr>
              <a:t>except</a:t>
            </a:r>
            <a:r>
              <a:rPr lang="en-US" sz="1600" b="1" spc="40" dirty="0">
                <a:solidFill>
                  <a:schemeClr val="bg1"/>
                </a:solidFill>
                <a:latin typeface="Trebuchet MS"/>
                <a:cs typeface="Trebuchet MS"/>
              </a:rPr>
              <a:t> </a:t>
            </a:r>
            <a:r>
              <a:rPr lang="en-US" sz="1600" spc="-5" dirty="0">
                <a:solidFill>
                  <a:schemeClr val="bg1"/>
                </a:solidFill>
                <a:latin typeface="Trebuchet MS"/>
                <a:cs typeface="Trebuchet MS"/>
              </a:rPr>
              <a:t>the</a:t>
            </a:r>
            <a:r>
              <a:rPr lang="en-US" sz="1600" dirty="0">
                <a:solidFill>
                  <a:schemeClr val="bg1"/>
                </a:solidFill>
                <a:latin typeface="Trebuchet MS"/>
                <a:cs typeface="Trebuchet MS"/>
              </a:rPr>
              <a:t> </a:t>
            </a:r>
            <a:r>
              <a:rPr lang="en-US" sz="1600" spc="-10" dirty="0">
                <a:solidFill>
                  <a:schemeClr val="bg1"/>
                </a:solidFill>
                <a:latin typeface="Trebuchet MS"/>
                <a:cs typeface="Trebuchet MS"/>
              </a:rPr>
              <a:t>following</a:t>
            </a:r>
            <a:r>
              <a:rPr lang="en-US" sz="1600" spc="20" dirty="0">
                <a:solidFill>
                  <a:schemeClr val="bg1"/>
                </a:solidFill>
                <a:latin typeface="Trebuchet MS"/>
                <a:cs typeface="Trebuchet MS"/>
              </a:rPr>
              <a:t> </a:t>
            </a:r>
            <a:r>
              <a:rPr lang="en-US" sz="1600" spc="-5" dirty="0">
                <a:solidFill>
                  <a:schemeClr val="bg1"/>
                </a:solidFill>
                <a:latin typeface="Trebuchet MS"/>
                <a:cs typeface="Trebuchet MS"/>
              </a:rPr>
              <a:t>companies:</a:t>
            </a:r>
            <a:endParaRPr lang="en-IN" dirty="0">
              <a:solidFill>
                <a:schemeClr val="bg1"/>
              </a:solidFill>
            </a:endParaRPr>
          </a:p>
        </p:txBody>
      </p:sp>
      <p:sp>
        <p:nvSpPr>
          <p:cNvPr id="7" name="TextBox 6">
            <a:extLst>
              <a:ext uri="{FF2B5EF4-FFF2-40B4-BE49-F238E27FC236}">
                <a16:creationId xmlns:a16="http://schemas.microsoft.com/office/drawing/2014/main" id="{D2F61792-99F3-452A-A48F-4C77287B14F3}"/>
              </a:ext>
            </a:extLst>
          </p:cNvPr>
          <p:cNvSpPr txBox="1"/>
          <p:nvPr/>
        </p:nvSpPr>
        <p:spPr>
          <a:xfrm>
            <a:off x="1429566" y="2376609"/>
            <a:ext cx="9238434" cy="584775"/>
          </a:xfrm>
          <a:prstGeom prst="rect">
            <a:avLst/>
          </a:prstGeom>
          <a:noFill/>
        </p:spPr>
        <p:txBody>
          <a:bodyPr wrap="square" rtlCol="0">
            <a:spAutoFit/>
          </a:bodyPr>
          <a:lstStyle/>
          <a:p>
            <a:pPr algn="just"/>
            <a:r>
              <a:rPr lang="en-US" sz="1600" spc="-10" dirty="0">
                <a:solidFill>
                  <a:schemeClr val="bg1"/>
                </a:solidFill>
                <a:latin typeface="Trebuchet MS"/>
                <a:cs typeface="Trebuchet MS"/>
              </a:rPr>
              <a:t>Applicable</a:t>
            </a:r>
            <a:r>
              <a:rPr lang="en-US" sz="1600" spc="25" dirty="0">
                <a:solidFill>
                  <a:schemeClr val="bg1"/>
                </a:solidFill>
                <a:latin typeface="Trebuchet MS"/>
                <a:cs typeface="Trebuchet MS"/>
              </a:rPr>
              <a:t> </a:t>
            </a:r>
            <a:r>
              <a:rPr lang="en-US" sz="1600" spc="-10" dirty="0">
                <a:solidFill>
                  <a:schemeClr val="bg1"/>
                </a:solidFill>
                <a:latin typeface="Trebuchet MS"/>
                <a:cs typeface="Trebuchet MS"/>
              </a:rPr>
              <a:t>for</a:t>
            </a:r>
            <a:r>
              <a:rPr lang="en-US" sz="1600" spc="20" dirty="0">
                <a:solidFill>
                  <a:schemeClr val="bg1"/>
                </a:solidFill>
                <a:latin typeface="Trebuchet MS"/>
                <a:cs typeface="Trebuchet MS"/>
              </a:rPr>
              <a:t> </a:t>
            </a:r>
            <a:r>
              <a:rPr lang="en-US" sz="1600" spc="-5" dirty="0">
                <a:solidFill>
                  <a:schemeClr val="bg1"/>
                </a:solidFill>
                <a:latin typeface="Trebuchet MS"/>
                <a:cs typeface="Trebuchet MS"/>
              </a:rPr>
              <a:t>all</a:t>
            </a:r>
            <a:r>
              <a:rPr lang="en-US" sz="1600" spc="10" dirty="0">
                <a:solidFill>
                  <a:schemeClr val="bg1"/>
                </a:solidFill>
                <a:latin typeface="Trebuchet MS"/>
                <a:cs typeface="Trebuchet MS"/>
              </a:rPr>
              <a:t> </a:t>
            </a:r>
            <a:r>
              <a:rPr lang="en-US" sz="1600" spc="-5" dirty="0">
                <a:solidFill>
                  <a:schemeClr val="bg1"/>
                </a:solidFill>
                <a:latin typeface="Trebuchet MS"/>
                <a:cs typeface="Trebuchet MS"/>
              </a:rPr>
              <a:t>statutory</a:t>
            </a:r>
            <a:r>
              <a:rPr lang="en-US" sz="1600" spc="15" dirty="0">
                <a:solidFill>
                  <a:schemeClr val="bg1"/>
                </a:solidFill>
                <a:latin typeface="Trebuchet MS"/>
                <a:cs typeface="Trebuchet MS"/>
              </a:rPr>
              <a:t> </a:t>
            </a:r>
            <a:r>
              <a:rPr lang="en-US" sz="1600" spc="-10" dirty="0">
                <a:solidFill>
                  <a:schemeClr val="bg1"/>
                </a:solidFill>
                <a:latin typeface="Trebuchet MS"/>
                <a:cs typeface="Trebuchet MS"/>
              </a:rPr>
              <a:t>audits</a:t>
            </a:r>
            <a:r>
              <a:rPr lang="en-US" sz="1600" spc="10" dirty="0">
                <a:solidFill>
                  <a:schemeClr val="bg1"/>
                </a:solidFill>
                <a:latin typeface="Trebuchet MS"/>
                <a:cs typeface="Trebuchet MS"/>
              </a:rPr>
              <a:t> </a:t>
            </a:r>
            <a:r>
              <a:rPr lang="en-US" sz="1600" spc="-10" dirty="0">
                <a:solidFill>
                  <a:schemeClr val="bg1"/>
                </a:solidFill>
                <a:latin typeface="Trebuchet MS"/>
                <a:cs typeface="Trebuchet MS"/>
              </a:rPr>
              <a:t>commencing</a:t>
            </a:r>
            <a:r>
              <a:rPr lang="en-US" sz="1600" spc="20" dirty="0">
                <a:solidFill>
                  <a:schemeClr val="bg1"/>
                </a:solidFill>
                <a:latin typeface="Trebuchet MS"/>
                <a:cs typeface="Trebuchet MS"/>
              </a:rPr>
              <a:t> </a:t>
            </a:r>
            <a:r>
              <a:rPr lang="en-US" sz="1600" spc="-5" dirty="0">
                <a:solidFill>
                  <a:schemeClr val="bg1"/>
                </a:solidFill>
                <a:latin typeface="Trebuchet MS"/>
                <a:cs typeface="Trebuchet MS"/>
              </a:rPr>
              <a:t>on</a:t>
            </a:r>
            <a:r>
              <a:rPr lang="en-US" sz="1600" spc="15" dirty="0">
                <a:solidFill>
                  <a:schemeClr val="bg1"/>
                </a:solidFill>
                <a:latin typeface="Trebuchet MS"/>
                <a:cs typeface="Trebuchet MS"/>
              </a:rPr>
              <a:t> </a:t>
            </a:r>
            <a:r>
              <a:rPr lang="en-US" sz="1600" spc="-5" dirty="0">
                <a:solidFill>
                  <a:schemeClr val="bg1"/>
                </a:solidFill>
                <a:latin typeface="Trebuchet MS"/>
                <a:cs typeface="Trebuchet MS"/>
              </a:rPr>
              <a:t>or</a:t>
            </a:r>
            <a:r>
              <a:rPr lang="en-US" sz="1600" spc="5" dirty="0">
                <a:solidFill>
                  <a:schemeClr val="bg1"/>
                </a:solidFill>
                <a:latin typeface="Trebuchet MS"/>
                <a:cs typeface="Trebuchet MS"/>
              </a:rPr>
              <a:t> </a:t>
            </a:r>
            <a:r>
              <a:rPr lang="en-US" sz="1600" spc="-5" dirty="0">
                <a:solidFill>
                  <a:schemeClr val="bg1"/>
                </a:solidFill>
                <a:latin typeface="Trebuchet MS"/>
                <a:cs typeface="Trebuchet MS"/>
              </a:rPr>
              <a:t>after</a:t>
            </a:r>
            <a:r>
              <a:rPr lang="en-US" sz="1600" spc="5" dirty="0">
                <a:solidFill>
                  <a:schemeClr val="bg1"/>
                </a:solidFill>
                <a:latin typeface="Trebuchet MS"/>
                <a:cs typeface="Trebuchet MS"/>
              </a:rPr>
              <a:t> </a:t>
            </a:r>
            <a:r>
              <a:rPr lang="en-US" sz="1600" spc="-5" dirty="0">
                <a:solidFill>
                  <a:schemeClr val="bg1"/>
                </a:solidFill>
                <a:latin typeface="Trebuchet MS"/>
                <a:cs typeface="Trebuchet MS"/>
              </a:rPr>
              <a:t>1</a:t>
            </a:r>
            <a:r>
              <a:rPr lang="en-US" sz="1600" spc="-80" dirty="0">
                <a:solidFill>
                  <a:schemeClr val="bg1"/>
                </a:solidFill>
                <a:latin typeface="Trebuchet MS"/>
                <a:cs typeface="Trebuchet MS"/>
              </a:rPr>
              <a:t> </a:t>
            </a:r>
            <a:r>
              <a:rPr lang="en-US" sz="1600" spc="-10" dirty="0">
                <a:solidFill>
                  <a:schemeClr val="bg1"/>
                </a:solidFill>
                <a:latin typeface="Trebuchet MS"/>
                <a:cs typeface="Trebuchet MS"/>
              </a:rPr>
              <a:t>April</a:t>
            </a:r>
            <a:r>
              <a:rPr lang="en-US" sz="1600" spc="15" dirty="0">
                <a:solidFill>
                  <a:schemeClr val="bg1"/>
                </a:solidFill>
                <a:latin typeface="Trebuchet MS"/>
                <a:cs typeface="Trebuchet MS"/>
              </a:rPr>
              <a:t> </a:t>
            </a:r>
            <a:r>
              <a:rPr lang="en-US" sz="1600" spc="-5" dirty="0">
                <a:solidFill>
                  <a:schemeClr val="bg1"/>
                </a:solidFill>
                <a:latin typeface="Trebuchet MS"/>
                <a:cs typeface="Trebuchet MS"/>
              </a:rPr>
              <a:t>2021</a:t>
            </a:r>
            <a:r>
              <a:rPr lang="en-US" sz="1600" spc="10" dirty="0">
                <a:solidFill>
                  <a:schemeClr val="bg1"/>
                </a:solidFill>
                <a:latin typeface="Trebuchet MS"/>
                <a:cs typeface="Trebuchet MS"/>
              </a:rPr>
              <a:t> </a:t>
            </a:r>
            <a:r>
              <a:rPr lang="en-US" sz="1600" spc="-5" dirty="0">
                <a:solidFill>
                  <a:schemeClr val="bg1"/>
                </a:solidFill>
                <a:latin typeface="Trebuchet MS"/>
                <a:cs typeface="Trebuchet MS"/>
              </a:rPr>
              <a:t>corresponding</a:t>
            </a:r>
            <a:r>
              <a:rPr lang="en-US" sz="1600" spc="20" dirty="0">
                <a:solidFill>
                  <a:schemeClr val="bg1"/>
                </a:solidFill>
                <a:latin typeface="Trebuchet MS"/>
                <a:cs typeface="Trebuchet MS"/>
              </a:rPr>
              <a:t> </a:t>
            </a:r>
            <a:r>
              <a:rPr lang="en-US" sz="1600" spc="-10" dirty="0">
                <a:solidFill>
                  <a:schemeClr val="bg1"/>
                </a:solidFill>
                <a:latin typeface="Trebuchet MS"/>
                <a:cs typeface="Trebuchet MS"/>
              </a:rPr>
              <a:t>to </a:t>
            </a:r>
            <a:r>
              <a:rPr lang="en-US" sz="1600" spc="-465" dirty="0">
                <a:solidFill>
                  <a:schemeClr val="bg1"/>
                </a:solidFill>
                <a:latin typeface="Trebuchet MS"/>
                <a:cs typeface="Trebuchet MS"/>
              </a:rPr>
              <a:t> </a:t>
            </a:r>
            <a:r>
              <a:rPr lang="en-US" sz="1600" spc="-5" dirty="0">
                <a:solidFill>
                  <a:schemeClr val="bg1"/>
                </a:solidFill>
                <a:latin typeface="Trebuchet MS"/>
                <a:cs typeface="Trebuchet MS"/>
              </a:rPr>
              <a:t>the financial year</a:t>
            </a:r>
            <a:r>
              <a:rPr lang="en-US" sz="1600" dirty="0">
                <a:solidFill>
                  <a:schemeClr val="bg1"/>
                </a:solidFill>
                <a:latin typeface="Trebuchet MS"/>
                <a:cs typeface="Trebuchet MS"/>
              </a:rPr>
              <a:t> </a:t>
            </a:r>
            <a:r>
              <a:rPr lang="en-US" sz="1600" spc="-5" dirty="0">
                <a:solidFill>
                  <a:schemeClr val="bg1"/>
                </a:solidFill>
                <a:latin typeface="Trebuchet MS"/>
                <a:cs typeface="Trebuchet MS"/>
              </a:rPr>
              <a:t>2021-22.</a:t>
            </a:r>
            <a:endParaRPr lang="en-IN" dirty="0">
              <a:solidFill>
                <a:schemeClr val="bg1"/>
              </a:solidFill>
            </a:endParaRPr>
          </a:p>
        </p:txBody>
      </p:sp>
      <p:sp>
        <p:nvSpPr>
          <p:cNvPr id="8" name="TextBox 7">
            <a:extLst>
              <a:ext uri="{FF2B5EF4-FFF2-40B4-BE49-F238E27FC236}">
                <a16:creationId xmlns:a16="http://schemas.microsoft.com/office/drawing/2014/main" id="{8750F683-60E4-4E73-804D-FC7F9E713886}"/>
              </a:ext>
            </a:extLst>
          </p:cNvPr>
          <p:cNvSpPr txBox="1"/>
          <p:nvPr/>
        </p:nvSpPr>
        <p:spPr>
          <a:xfrm>
            <a:off x="1520632" y="3291339"/>
            <a:ext cx="9147368" cy="2867452"/>
          </a:xfrm>
          <a:prstGeom prst="rect">
            <a:avLst/>
          </a:prstGeom>
          <a:solidFill>
            <a:schemeClr val="bg1">
              <a:lumMod val="75000"/>
            </a:schemeClr>
          </a:solidFill>
        </p:spPr>
        <p:txBody>
          <a:bodyPr wrap="square" rtlCol="0">
            <a:spAutoFit/>
          </a:bodyPr>
          <a:lstStyle/>
          <a:p>
            <a:pPr marL="483870" indent="-285750" algn="just">
              <a:lnSpc>
                <a:spcPct val="100000"/>
              </a:lnSpc>
              <a:buFont typeface="Arial" panose="020B0604020202020204" pitchFamily="34" charset="0"/>
              <a:buChar char="•"/>
              <a:tabLst>
                <a:tab pos="371475" algn="l"/>
              </a:tabLst>
            </a:pPr>
            <a:r>
              <a:rPr lang="en-US" sz="1600" spc="-5" dirty="0">
                <a:latin typeface="Trebuchet MS"/>
                <a:cs typeface="Trebuchet MS"/>
              </a:rPr>
              <a:t>One</a:t>
            </a:r>
            <a:r>
              <a:rPr lang="en-US" sz="1600" spc="-15" dirty="0">
                <a:latin typeface="Trebuchet MS"/>
                <a:cs typeface="Trebuchet MS"/>
              </a:rPr>
              <a:t> </a:t>
            </a:r>
            <a:r>
              <a:rPr lang="en-US" sz="1600" spc="-5" dirty="0">
                <a:latin typeface="Trebuchet MS"/>
                <a:cs typeface="Trebuchet MS"/>
              </a:rPr>
              <a:t>person</a:t>
            </a:r>
            <a:r>
              <a:rPr lang="en-US" sz="1600" spc="-20" dirty="0">
                <a:latin typeface="Trebuchet MS"/>
                <a:cs typeface="Trebuchet MS"/>
              </a:rPr>
              <a:t> </a:t>
            </a:r>
            <a:r>
              <a:rPr lang="en-US" sz="1600" spc="-10" dirty="0">
                <a:latin typeface="Trebuchet MS"/>
                <a:cs typeface="Trebuchet MS"/>
              </a:rPr>
              <a:t>company</a:t>
            </a:r>
            <a:endParaRPr lang="en-US" sz="1600" dirty="0">
              <a:latin typeface="Trebuchet MS"/>
              <a:cs typeface="Trebuchet MS"/>
            </a:endParaRPr>
          </a:p>
          <a:p>
            <a:pPr marL="483870" indent="-285750" algn="just">
              <a:lnSpc>
                <a:spcPct val="100000"/>
              </a:lnSpc>
              <a:spcBef>
                <a:spcPts val="120"/>
              </a:spcBef>
              <a:buFont typeface="Arial" panose="020B0604020202020204" pitchFamily="34" charset="0"/>
              <a:buChar char="•"/>
              <a:tabLst>
                <a:tab pos="371475" algn="l"/>
              </a:tabLst>
            </a:pPr>
            <a:r>
              <a:rPr lang="en-US" sz="1600" spc="-5" dirty="0">
                <a:latin typeface="Trebuchet MS"/>
                <a:cs typeface="Trebuchet MS"/>
              </a:rPr>
              <a:t>Small</a:t>
            </a:r>
            <a:r>
              <a:rPr lang="en-US" sz="1600" spc="-10" dirty="0">
                <a:latin typeface="Trebuchet MS"/>
                <a:cs typeface="Trebuchet MS"/>
              </a:rPr>
              <a:t> companies</a:t>
            </a:r>
            <a:endParaRPr lang="en-US" sz="1600" dirty="0">
              <a:latin typeface="Trebuchet MS"/>
              <a:cs typeface="Trebuchet MS"/>
            </a:endParaRPr>
          </a:p>
          <a:p>
            <a:pPr marL="483870" indent="-285750" algn="just">
              <a:lnSpc>
                <a:spcPct val="100000"/>
              </a:lnSpc>
              <a:spcBef>
                <a:spcPts val="120"/>
              </a:spcBef>
              <a:buFont typeface="Arial" panose="020B0604020202020204" pitchFamily="34" charset="0"/>
              <a:buChar char="•"/>
              <a:tabLst>
                <a:tab pos="371475" algn="l"/>
              </a:tabLst>
            </a:pPr>
            <a:r>
              <a:rPr lang="en-US" sz="1600" spc="-5" dirty="0">
                <a:latin typeface="Trebuchet MS"/>
                <a:cs typeface="Trebuchet MS"/>
              </a:rPr>
              <a:t>Banking</a:t>
            </a:r>
            <a:r>
              <a:rPr lang="en-US" sz="1600" spc="-10" dirty="0">
                <a:latin typeface="Trebuchet MS"/>
                <a:cs typeface="Trebuchet MS"/>
              </a:rPr>
              <a:t> companies</a:t>
            </a:r>
            <a:endParaRPr lang="en-US" sz="1600" dirty="0">
              <a:latin typeface="Trebuchet MS"/>
              <a:cs typeface="Trebuchet MS"/>
            </a:endParaRPr>
          </a:p>
          <a:p>
            <a:pPr marL="483870" indent="-285750" algn="just">
              <a:lnSpc>
                <a:spcPct val="100000"/>
              </a:lnSpc>
              <a:spcBef>
                <a:spcPts val="135"/>
              </a:spcBef>
              <a:buFont typeface="Arial" panose="020B0604020202020204" pitchFamily="34" charset="0"/>
              <a:buChar char="•"/>
              <a:tabLst>
                <a:tab pos="371475" algn="l"/>
              </a:tabLst>
            </a:pPr>
            <a:r>
              <a:rPr lang="en-US" sz="1600" spc="-10" dirty="0">
                <a:latin typeface="Trebuchet MS"/>
                <a:cs typeface="Trebuchet MS"/>
              </a:rPr>
              <a:t>Companies</a:t>
            </a:r>
            <a:r>
              <a:rPr lang="en-US" sz="1600" spc="-5" dirty="0">
                <a:latin typeface="Trebuchet MS"/>
                <a:cs typeface="Trebuchet MS"/>
              </a:rPr>
              <a:t> </a:t>
            </a:r>
            <a:r>
              <a:rPr lang="en-US" sz="1600" dirty="0">
                <a:latin typeface="Trebuchet MS"/>
                <a:cs typeface="Trebuchet MS"/>
              </a:rPr>
              <a:t>registered</a:t>
            </a:r>
            <a:r>
              <a:rPr lang="en-US" sz="1600" spc="-25" dirty="0">
                <a:latin typeface="Trebuchet MS"/>
                <a:cs typeface="Trebuchet MS"/>
              </a:rPr>
              <a:t> </a:t>
            </a:r>
            <a:r>
              <a:rPr lang="en-US" sz="1600" spc="-5" dirty="0">
                <a:latin typeface="Trebuchet MS"/>
                <a:cs typeface="Trebuchet MS"/>
              </a:rPr>
              <a:t>for</a:t>
            </a:r>
            <a:r>
              <a:rPr lang="en-US" sz="1600" spc="5" dirty="0">
                <a:latin typeface="Trebuchet MS"/>
                <a:cs typeface="Trebuchet MS"/>
              </a:rPr>
              <a:t> </a:t>
            </a:r>
            <a:r>
              <a:rPr lang="en-US" sz="1600" spc="-5" dirty="0">
                <a:latin typeface="Trebuchet MS"/>
                <a:cs typeface="Trebuchet MS"/>
              </a:rPr>
              <a:t>charitable purposes</a:t>
            </a:r>
            <a:endParaRPr lang="en-US" sz="1600" dirty="0">
              <a:latin typeface="Trebuchet MS"/>
              <a:cs typeface="Trebuchet MS"/>
            </a:endParaRPr>
          </a:p>
          <a:p>
            <a:pPr marL="483870" indent="-285750" algn="just">
              <a:lnSpc>
                <a:spcPct val="100000"/>
              </a:lnSpc>
              <a:spcBef>
                <a:spcPts val="120"/>
              </a:spcBef>
              <a:buFont typeface="Arial" panose="020B0604020202020204" pitchFamily="34" charset="0"/>
              <a:buChar char="•"/>
              <a:tabLst>
                <a:tab pos="371475" algn="l"/>
              </a:tabLst>
            </a:pPr>
            <a:r>
              <a:rPr lang="en-US" sz="1600" spc="-5" dirty="0">
                <a:latin typeface="Trebuchet MS"/>
                <a:cs typeface="Trebuchet MS"/>
              </a:rPr>
              <a:t>Insurance</a:t>
            </a:r>
            <a:r>
              <a:rPr lang="en-US" sz="1600" spc="-35" dirty="0">
                <a:latin typeface="Trebuchet MS"/>
                <a:cs typeface="Trebuchet MS"/>
              </a:rPr>
              <a:t> </a:t>
            </a:r>
            <a:r>
              <a:rPr lang="en-US" sz="1600" spc="-10" dirty="0">
                <a:latin typeface="Trebuchet MS"/>
                <a:cs typeface="Trebuchet MS"/>
              </a:rPr>
              <a:t>companies</a:t>
            </a:r>
            <a:endParaRPr lang="en-US" sz="1600" dirty="0">
              <a:latin typeface="Trebuchet MS"/>
              <a:cs typeface="Trebuchet MS"/>
            </a:endParaRPr>
          </a:p>
          <a:p>
            <a:pPr marL="483870" indent="-285750" algn="just">
              <a:lnSpc>
                <a:spcPct val="100000"/>
              </a:lnSpc>
              <a:spcBef>
                <a:spcPts val="120"/>
              </a:spcBef>
              <a:buFont typeface="Arial" panose="020B0604020202020204" pitchFamily="34" charset="0"/>
              <a:buChar char="•"/>
              <a:tabLst>
                <a:tab pos="371475" algn="l"/>
              </a:tabLst>
            </a:pPr>
            <a:r>
              <a:rPr lang="en-US" sz="1600" spc="-15" dirty="0">
                <a:latin typeface="Trebuchet MS"/>
                <a:cs typeface="Trebuchet MS"/>
              </a:rPr>
              <a:t>Private</a:t>
            </a:r>
            <a:r>
              <a:rPr lang="en-US" sz="1600" spc="5" dirty="0">
                <a:latin typeface="Trebuchet MS"/>
                <a:cs typeface="Trebuchet MS"/>
              </a:rPr>
              <a:t> </a:t>
            </a:r>
            <a:r>
              <a:rPr lang="en-US" sz="1600" spc="-10" dirty="0">
                <a:latin typeface="Trebuchet MS"/>
                <a:cs typeface="Trebuchet MS"/>
              </a:rPr>
              <a:t>companies</a:t>
            </a:r>
            <a:r>
              <a:rPr lang="en-US" sz="1600" spc="20" dirty="0">
                <a:latin typeface="Trebuchet MS"/>
                <a:cs typeface="Trebuchet MS"/>
              </a:rPr>
              <a:t> </a:t>
            </a:r>
            <a:r>
              <a:rPr lang="en-US" sz="1600" spc="-10" dirty="0">
                <a:latin typeface="Trebuchet MS"/>
                <a:cs typeface="Trebuchet MS"/>
              </a:rPr>
              <a:t>not</a:t>
            </a:r>
            <a:r>
              <a:rPr lang="en-US" sz="1600" spc="15" dirty="0">
                <a:latin typeface="Trebuchet MS"/>
                <a:cs typeface="Trebuchet MS"/>
              </a:rPr>
              <a:t> </a:t>
            </a:r>
            <a:r>
              <a:rPr lang="en-US" sz="1600" spc="-5" dirty="0">
                <a:latin typeface="Trebuchet MS"/>
                <a:cs typeface="Trebuchet MS"/>
              </a:rPr>
              <a:t>being</a:t>
            </a:r>
            <a:r>
              <a:rPr lang="en-US" sz="1600" dirty="0">
                <a:latin typeface="Trebuchet MS"/>
                <a:cs typeface="Trebuchet MS"/>
              </a:rPr>
              <a:t> </a:t>
            </a:r>
            <a:r>
              <a:rPr lang="en-US" sz="1600" spc="-5" dirty="0">
                <a:latin typeface="Trebuchet MS"/>
                <a:cs typeface="Trebuchet MS"/>
              </a:rPr>
              <a:t>a</a:t>
            </a:r>
            <a:r>
              <a:rPr lang="en-US" sz="1600" spc="5" dirty="0">
                <a:latin typeface="Trebuchet MS"/>
                <a:cs typeface="Trebuchet MS"/>
              </a:rPr>
              <a:t> </a:t>
            </a:r>
            <a:r>
              <a:rPr lang="en-US" sz="1600" spc="-5" dirty="0">
                <a:latin typeface="Trebuchet MS"/>
                <a:cs typeface="Trebuchet MS"/>
              </a:rPr>
              <a:t>subsidiary</a:t>
            </a:r>
            <a:r>
              <a:rPr lang="en-US" sz="1600" spc="10" dirty="0">
                <a:latin typeface="Trebuchet MS"/>
                <a:cs typeface="Trebuchet MS"/>
              </a:rPr>
              <a:t> </a:t>
            </a:r>
            <a:r>
              <a:rPr lang="en-US" sz="1600" spc="-5" dirty="0">
                <a:latin typeface="Trebuchet MS"/>
                <a:cs typeface="Trebuchet MS"/>
              </a:rPr>
              <a:t>or</a:t>
            </a:r>
            <a:r>
              <a:rPr lang="en-US" sz="1600" spc="15" dirty="0">
                <a:latin typeface="Trebuchet MS"/>
                <a:cs typeface="Trebuchet MS"/>
              </a:rPr>
              <a:t> </a:t>
            </a:r>
            <a:r>
              <a:rPr lang="en-US" sz="1600" spc="-10" dirty="0">
                <a:latin typeface="Trebuchet MS"/>
                <a:cs typeface="Trebuchet MS"/>
              </a:rPr>
              <a:t>holding</a:t>
            </a:r>
            <a:r>
              <a:rPr lang="en-US" sz="1600" spc="20" dirty="0">
                <a:latin typeface="Trebuchet MS"/>
                <a:cs typeface="Trebuchet MS"/>
              </a:rPr>
              <a:t> </a:t>
            </a:r>
            <a:r>
              <a:rPr lang="en-US" sz="1600" spc="-10" dirty="0">
                <a:latin typeface="Trebuchet MS"/>
                <a:cs typeface="Trebuchet MS"/>
              </a:rPr>
              <a:t>company</a:t>
            </a:r>
            <a:r>
              <a:rPr lang="en-US" sz="1600" spc="20" dirty="0">
                <a:latin typeface="Trebuchet MS"/>
                <a:cs typeface="Trebuchet MS"/>
              </a:rPr>
              <a:t> </a:t>
            </a:r>
            <a:r>
              <a:rPr lang="en-US" sz="1600" spc="-5" dirty="0">
                <a:latin typeface="Trebuchet MS"/>
                <a:cs typeface="Trebuchet MS"/>
              </a:rPr>
              <a:t>of</a:t>
            </a:r>
            <a:r>
              <a:rPr lang="en-US" sz="1600" spc="10" dirty="0">
                <a:latin typeface="Trebuchet MS"/>
                <a:cs typeface="Trebuchet MS"/>
              </a:rPr>
              <a:t> </a:t>
            </a:r>
            <a:r>
              <a:rPr lang="en-US" sz="1600" spc="-5" dirty="0">
                <a:latin typeface="Trebuchet MS"/>
                <a:cs typeface="Trebuchet MS"/>
              </a:rPr>
              <a:t>a</a:t>
            </a:r>
            <a:r>
              <a:rPr lang="en-US" sz="1600" spc="5" dirty="0">
                <a:latin typeface="Trebuchet MS"/>
                <a:cs typeface="Trebuchet MS"/>
              </a:rPr>
              <a:t> </a:t>
            </a:r>
            <a:r>
              <a:rPr lang="en-US" sz="1600" spc="-10" dirty="0">
                <a:latin typeface="Trebuchet MS"/>
                <a:cs typeface="Trebuchet MS"/>
              </a:rPr>
              <a:t>public</a:t>
            </a:r>
            <a:r>
              <a:rPr lang="en-US" sz="1600" spc="15" dirty="0">
                <a:latin typeface="Trebuchet MS"/>
                <a:cs typeface="Trebuchet MS"/>
              </a:rPr>
              <a:t> </a:t>
            </a:r>
            <a:r>
              <a:rPr lang="en-US" sz="1600" spc="-10" dirty="0">
                <a:latin typeface="Trebuchet MS"/>
                <a:cs typeface="Trebuchet MS"/>
              </a:rPr>
              <a:t>company:</a:t>
            </a:r>
            <a:endParaRPr lang="en-US" sz="1600" dirty="0">
              <a:latin typeface="Trebuchet MS"/>
              <a:cs typeface="Trebuchet MS"/>
            </a:endParaRPr>
          </a:p>
          <a:p>
            <a:pPr marL="370840" marR="421640" indent="-172720" algn="just">
              <a:lnSpc>
                <a:spcPts val="1680"/>
              </a:lnSpc>
              <a:spcBef>
                <a:spcPts val="375"/>
              </a:spcBef>
              <a:buSzPct val="93750"/>
              <a:buFont typeface="Wingdings"/>
              <a:buChar char=""/>
              <a:tabLst>
                <a:tab pos="380365" algn="l"/>
              </a:tabLst>
            </a:pPr>
            <a:r>
              <a:rPr lang="en-US" sz="1600" spc="-10" dirty="0">
                <a:latin typeface="Trebuchet MS"/>
                <a:cs typeface="Trebuchet MS"/>
              </a:rPr>
              <a:t>Gross</a:t>
            </a:r>
            <a:r>
              <a:rPr lang="en-US" sz="1600" spc="10" dirty="0">
                <a:latin typeface="Trebuchet MS"/>
                <a:cs typeface="Trebuchet MS"/>
              </a:rPr>
              <a:t> </a:t>
            </a:r>
            <a:r>
              <a:rPr lang="en-US" sz="1600" spc="-5" dirty="0">
                <a:latin typeface="Trebuchet MS"/>
                <a:cs typeface="Trebuchet MS"/>
              </a:rPr>
              <a:t>receipts</a:t>
            </a:r>
            <a:r>
              <a:rPr lang="en-US" sz="1600" spc="-10" dirty="0">
                <a:latin typeface="Trebuchet MS"/>
                <a:cs typeface="Trebuchet MS"/>
              </a:rPr>
              <a:t> </a:t>
            </a:r>
            <a:r>
              <a:rPr lang="en-US" sz="1600" spc="-5" dirty="0">
                <a:latin typeface="Trebuchet MS"/>
                <a:cs typeface="Trebuchet MS"/>
              </a:rPr>
              <a:t>or</a:t>
            </a:r>
            <a:r>
              <a:rPr lang="en-US" sz="1600" spc="15" dirty="0">
                <a:latin typeface="Trebuchet MS"/>
                <a:cs typeface="Trebuchet MS"/>
              </a:rPr>
              <a:t> </a:t>
            </a:r>
            <a:r>
              <a:rPr lang="en-US" sz="1600" spc="-5" dirty="0">
                <a:latin typeface="Trebuchet MS"/>
                <a:cs typeface="Trebuchet MS"/>
              </a:rPr>
              <a:t>revenue</a:t>
            </a:r>
            <a:r>
              <a:rPr lang="en-US" sz="1600" spc="-10" dirty="0">
                <a:latin typeface="Trebuchet MS"/>
                <a:cs typeface="Trebuchet MS"/>
              </a:rPr>
              <a:t> </a:t>
            </a:r>
            <a:r>
              <a:rPr lang="en-US" sz="1600" spc="-5" dirty="0">
                <a:latin typeface="Trebuchet MS"/>
                <a:cs typeface="Trebuchet MS"/>
              </a:rPr>
              <a:t>(including</a:t>
            </a:r>
            <a:r>
              <a:rPr lang="en-US" sz="1600" dirty="0">
                <a:latin typeface="Trebuchet MS"/>
                <a:cs typeface="Trebuchet MS"/>
              </a:rPr>
              <a:t> </a:t>
            </a:r>
            <a:r>
              <a:rPr lang="en-US" sz="1600" spc="-5" dirty="0">
                <a:latin typeface="Trebuchet MS"/>
                <a:cs typeface="Trebuchet MS"/>
              </a:rPr>
              <a:t>revenue</a:t>
            </a:r>
            <a:r>
              <a:rPr lang="en-US" sz="1600" spc="-10" dirty="0">
                <a:latin typeface="Trebuchet MS"/>
                <a:cs typeface="Trebuchet MS"/>
              </a:rPr>
              <a:t> </a:t>
            </a:r>
            <a:r>
              <a:rPr lang="en-US" sz="1600" spc="-5" dirty="0">
                <a:latin typeface="Trebuchet MS"/>
                <a:cs typeface="Trebuchet MS"/>
              </a:rPr>
              <a:t>from</a:t>
            </a:r>
            <a:r>
              <a:rPr lang="en-US" sz="1600" spc="15" dirty="0">
                <a:latin typeface="Trebuchet MS"/>
                <a:cs typeface="Trebuchet MS"/>
              </a:rPr>
              <a:t> </a:t>
            </a:r>
            <a:r>
              <a:rPr lang="en-US" sz="1600" spc="-5" dirty="0">
                <a:latin typeface="Trebuchet MS"/>
                <a:cs typeface="Trebuchet MS"/>
              </a:rPr>
              <a:t>discontinuing</a:t>
            </a:r>
            <a:r>
              <a:rPr lang="en-US" sz="1600" dirty="0">
                <a:latin typeface="Trebuchet MS"/>
                <a:cs typeface="Trebuchet MS"/>
              </a:rPr>
              <a:t> </a:t>
            </a:r>
            <a:r>
              <a:rPr lang="en-US" sz="1600" spc="-5" dirty="0">
                <a:latin typeface="Trebuchet MS"/>
                <a:cs typeface="Trebuchet MS"/>
              </a:rPr>
              <a:t>operations)</a:t>
            </a:r>
            <a:r>
              <a:rPr lang="en-US" sz="1600" spc="15" dirty="0">
                <a:latin typeface="Trebuchet MS"/>
                <a:cs typeface="Trebuchet MS"/>
              </a:rPr>
              <a:t> </a:t>
            </a:r>
            <a:r>
              <a:rPr lang="en-US" sz="1600" spc="-10" dirty="0">
                <a:latin typeface="Trebuchet MS"/>
                <a:cs typeface="Trebuchet MS"/>
              </a:rPr>
              <a:t>not </a:t>
            </a:r>
            <a:r>
              <a:rPr lang="en-US" sz="1600" spc="-470" dirty="0">
                <a:latin typeface="Trebuchet MS"/>
                <a:cs typeface="Trebuchet MS"/>
              </a:rPr>
              <a:t> </a:t>
            </a:r>
            <a:r>
              <a:rPr lang="en-US" sz="1600" spc="-5" dirty="0">
                <a:latin typeface="Trebuchet MS"/>
                <a:cs typeface="Trebuchet MS"/>
              </a:rPr>
              <a:t>exceeding</a:t>
            </a:r>
            <a:r>
              <a:rPr lang="en-US" sz="1600" spc="-15" dirty="0">
                <a:latin typeface="Trebuchet MS"/>
                <a:cs typeface="Trebuchet MS"/>
              </a:rPr>
              <a:t> </a:t>
            </a:r>
            <a:r>
              <a:rPr lang="en-US" sz="1600" spc="-5" dirty="0">
                <a:latin typeface="Trebuchet MS"/>
                <a:cs typeface="Trebuchet MS"/>
              </a:rPr>
              <a:t>Rs.</a:t>
            </a:r>
            <a:r>
              <a:rPr lang="en-US" sz="1600" spc="10" dirty="0">
                <a:latin typeface="Trebuchet MS"/>
                <a:cs typeface="Trebuchet MS"/>
              </a:rPr>
              <a:t> </a:t>
            </a:r>
            <a:r>
              <a:rPr lang="en-US" sz="1600" spc="-5" dirty="0">
                <a:latin typeface="Trebuchet MS"/>
                <a:cs typeface="Trebuchet MS"/>
              </a:rPr>
              <a:t>10</a:t>
            </a:r>
            <a:r>
              <a:rPr lang="en-US" sz="1600" dirty="0">
                <a:latin typeface="Trebuchet MS"/>
                <a:cs typeface="Trebuchet MS"/>
              </a:rPr>
              <a:t> </a:t>
            </a:r>
            <a:r>
              <a:rPr lang="en-US" sz="1600" spc="-10" dirty="0">
                <a:latin typeface="Trebuchet MS"/>
                <a:cs typeface="Trebuchet MS"/>
              </a:rPr>
              <a:t>crore</a:t>
            </a:r>
            <a:r>
              <a:rPr lang="en-US" sz="1600" spc="5" dirty="0">
                <a:latin typeface="Trebuchet MS"/>
                <a:cs typeface="Trebuchet MS"/>
              </a:rPr>
              <a:t> </a:t>
            </a:r>
            <a:r>
              <a:rPr lang="en-US" sz="1600" spc="-5" dirty="0">
                <a:latin typeface="Trebuchet MS"/>
                <a:cs typeface="Trebuchet MS"/>
              </a:rPr>
              <a:t>in FY</a:t>
            </a:r>
            <a:r>
              <a:rPr lang="en-US" sz="1600" spc="-50" dirty="0">
                <a:latin typeface="Trebuchet MS"/>
                <a:cs typeface="Trebuchet MS"/>
              </a:rPr>
              <a:t>,</a:t>
            </a:r>
            <a:endParaRPr lang="en-US" sz="1600" dirty="0">
              <a:latin typeface="Trebuchet MS"/>
              <a:cs typeface="Trebuchet MS"/>
            </a:endParaRPr>
          </a:p>
          <a:p>
            <a:pPr marL="370840" marR="405130" indent="-172720" algn="just">
              <a:lnSpc>
                <a:spcPts val="1670"/>
              </a:lnSpc>
              <a:spcBef>
                <a:spcPts val="370"/>
              </a:spcBef>
              <a:buSzPct val="93750"/>
              <a:buFont typeface="Wingdings"/>
              <a:buChar char=""/>
              <a:tabLst>
                <a:tab pos="380365" algn="l"/>
              </a:tabLst>
            </a:pPr>
            <a:r>
              <a:rPr lang="en-US" sz="1600" spc="-25" dirty="0">
                <a:latin typeface="Trebuchet MS"/>
                <a:cs typeface="Trebuchet MS"/>
              </a:rPr>
              <a:t>Paid</a:t>
            </a:r>
            <a:r>
              <a:rPr lang="en-US" sz="1600" spc="5" dirty="0">
                <a:latin typeface="Trebuchet MS"/>
                <a:cs typeface="Trebuchet MS"/>
              </a:rPr>
              <a:t> </a:t>
            </a:r>
            <a:r>
              <a:rPr lang="en-US" sz="1600" spc="-5" dirty="0">
                <a:latin typeface="Trebuchet MS"/>
                <a:cs typeface="Trebuchet MS"/>
              </a:rPr>
              <a:t>up share capital</a:t>
            </a:r>
            <a:r>
              <a:rPr lang="en-US" sz="1600" spc="5" dirty="0">
                <a:latin typeface="Trebuchet MS"/>
                <a:cs typeface="Trebuchet MS"/>
              </a:rPr>
              <a:t> </a:t>
            </a:r>
            <a:r>
              <a:rPr lang="en-US" sz="1600" spc="-5" dirty="0">
                <a:latin typeface="Trebuchet MS"/>
                <a:cs typeface="Trebuchet MS"/>
              </a:rPr>
              <a:t>and</a:t>
            </a:r>
            <a:r>
              <a:rPr lang="en-US" sz="1600" spc="5" dirty="0">
                <a:latin typeface="Trebuchet MS"/>
                <a:cs typeface="Trebuchet MS"/>
              </a:rPr>
              <a:t> </a:t>
            </a:r>
            <a:r>
              <a:rPr lang="en-US" sz="1600" dirty="0">
                <a:latin typeface="Trebuchet MS"/>
                <a:cs typeface="Trebuchet MS"/>
              </a:rPr>
              <a:t>reserves</a:t>
            </a:r>
            <a:r>
              <a:rPr lang="en-US" sz="1600" spc="-10" dirty="0">
                <a:latin typeface="Trebuchet MS"/>
                <a:cs typeface="Trebuchet MS"/>
              </a:rPr>
              <a:t> </a:t>
            </a:r>
            <a:r>
              <a:rPr lang="en-US" sz="1600" spc="-5" dirty="0">
                <a:latin typeface="Trebuchet MS"/>
                <a:cs typeface="Trebuchet MS"/>
              </a:rPr>
              <a:t>&amp; surplus</a:t>
            </a:r>
            <a:r>
              <a:rPr lang="en-US" sz="1600" dirty="0">
                <a:latin typeface="Trebuchet MS"/>
                <a:cs typeface="Trebuchet MS"/>
              </a:rPr>
              <a:t> </a:t>
            </a:r>
            <a:r>
              <a:rPr lang="en-US" sz="1600" spc="-10" dirty="0">
                <a:latin typeface="Trebuchet MS"/>
                <a:cs typeface="Trebuchet MS"/>
              </a:rPr>
              <a:t>not</a:t>
            </a:r>
            <a:r>
              <a:rPr lang="en-US" sz="1600" spc="10" dirty="0">
                <a:latin typeface="Trebuchet MS"/>
                <a:cs typeface="Trebuchet MS"/>
              </a:rPr>
              <a:t> </a:t>
            </a:r>
            <a:r>
              <a:rPr lang="en-US" sz="1600" spc="-10" dirty="0">
                <a:latin typeface="Trebuchet MS"/>
                <a:cs typeface="Trebuchet MS"/>
              </a:rPr>
              <a:t>more</a:t>
            </a:r>
            <a:r>
              <a:rPr lang="en-US" sz="1600" spc="15" dirty="0">
                <a:latin typeface="Trebuchet MS"/>
                <a:cs typeface="Trebuchet MS"/>
              </a:rPr>
              <a:t> </a:t>
            </a:r>
            <a:r>
              <a:rPr lang="en-US" sz="1600" spc="-5" dirty="0">
                <a:latin typeface="Trebuchet MS"/>
                <a:cs typeface="Trebuchet MS"/>
              </a:rPr>
              <a:t>than</a:t>
            </a:r>
            <a:r>
              <a:rPr lang="en-US" sz="1600" spc="-10" dirty="0">
                <a:latin typeface="Trebuchet MS"/>
                <a:cs typeface="Trebuchet MS"/>
              </a:rPr>
              <a:t> </a:t>
            </a:r>
            <a:r>
              <a:rPr lang="en-US" sz="1600" spc="-5" dirty="0">
                <a:latin typeface="Trebuchet MS"/>
                <a:cs typeface="Trebuchet MS"/>
              </a:rPr>
              <a:t>Rs.</a:t>
            </a:r>
            <a:r>
              <a:rPr lang="en-US" sz="1600" spc="10" dirty="0">
                <a:latin typeface="Trebuchet MS"/>
                <a:cs typeface="Trebuchet MS"/>
              </a:rPr>
              <a:t> </a:t>
            </a:r>
            <a:r>
              <a:rPr lang="en-US" sz="1600" spc="-5" dirty="0">
                <a:latin typeface="Trebuchet MS"/>
                <a:cs typeface="Trebuchet MS"/>
              </a:rPr>
              <a:t>1 crore</a:t>
            </a:r>
            <a:r>
              <a:rPr lang="en-US" sz="1600" spc="10" dirty="0">
                <a:latin typeface="Trebuchet MS"/>
                <a:cs typeface="Trebuchet MS"/>
              </a:rPr>
              <a:t> </a:t>
            </a:r>
            <a:r>
              <a:rPr lang="en-US" sz="1600" spc="-5" dirty="0">
                <a:latin typeface="Trebuchet MS"/>
                <a:cs typeface="Trebuchet MS"/>
              </a:rPr>
              <a:t>as on</a:t>
            </a:r>
            <a:r>
              <a:rPr lang="en-US" sz="1600" spc="10" dirty="0">
                <a:latin typeface="Trebuchet MS"/>
                <a:cs typeface="Trebuchet MS"/>
              </a:rPr>
              <a:t> </a:t>
            </a:r>
            <a:r>
              <a:rPr lang="en-US" sz="1600" spc="-5" dirty="0">
                <a:latin typeface="Trebuchet MS"/>
                <a:cs typeface="Trebuchet MS"/>
              </a:rPr>
              <a:t>the </a:t>
            </a:r>
            <a:r>
              <a:rPr lang="en-US" sz="1600" spc="-465" dirty="0">
                <a:latin typeface="Trebuchet MS"/>
                <a:cs typeface="Trebuchet MS"/>
              </a:rPr>
              <a:t> </a:t>
            </a:r>
            <a:r>
              <a:rPr lang="en-US" sz="1600" spc="-10" dirty="0">
                <a:latin typeface="Trebuchet MS"/>
                <a:cs typeface="Trebuchet MS"/>
              </a:rPr>
              <a:t>balance</a:t>
            </a:r>
            <a:r>
              <a:rPr lang="en-US" sz="1600" spc="-5" dirty="0">
                <a:latin typeface="Trebuchet MS"/>
                <a:cs typeface="Trebuchet MS"/>
              </a:rPr>
              <a:t> sheet date</a:t>
            </a:r>
            <a:endParaRPr lang="en-US" sz="1600" dirty="0">
              <a:latin typeface="Trebuchet MS"/>
              <a:cs typeface="Trebuchet MS"/>
            </a:endParaRPr>
          </a:p>
          <a:p>
            <a:pPr marL="379730" indent="-181610" algn="just">
              <a:lnSpc>
                <a:spcPct val="100000"/>
              </a:lnSpc>
              <a:spcBef>
                <a:spcPts val="120"/>
              </a:spcBef>
              <a:buSzPct val="93750"/>
              <a:buFont typeface="Wingdings"/>
              <a:buChar char=""/>
              <a:tabLst>
                <a:tab pos="380365" algn="l"/>
              </a:tabLst>
            </a:pPr>
            <a:r>
              <a:rPr lang="en-US" sz="1600" spc="-5" dirty="0">
                <a:latin typeface="Trebuchet MS"/>
              </a:rPr>
              <a:t>Borrowings not exceeding Rs 1 crore at any time during the FY</a:t>
            </a:r>
          </a:p>
        </p:txBody>
      </p:sp>
    </p:spTree>
    <p:extLst>
      <p:ext uri="{BB962C8B-B14F-4D97-AF65-F5344CB8AC3E}">
        <p14:creationId xmlns:p14="http://schemas.microsoft.com/office/powerpoint/2010/main" val="187006475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FCA7BF28-A015-4667-9945-82C1AB88E120}"/>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Modification in existing clauses</a:t>
            </a:r>
          </a:p>
        </p:txBody>
      </p:sp>
      <p:graphicFrame>
        <p:nvGraphicFramePr>
          <p:cNvPr id="6" name="Table 3">
            <a:extLst>
              <a:ext uri="{FF2B5EF4-FFF2-40B4-BE49-F238E27FC236}">
                <a16:creationId xmlns:a16="http://schemas.microsoft.com/office/drawing/2014/main" id="{D36A6CE3-3687-4CFF-BB90-4C9A195A4E53}"/>
              </a:ext>
            </a:extLst>
          </p:cNvPr>
          <p:cNvGraphicFramePr>
            <a:graphicFrameLocks noGrp="1"/>
          </p:cNvGraphicFramePr>
          <p:nvPr>
            <p:extLst>
              <p:ext uri="{D42A27DB-BD31-4B8C-83A1-F6EECF244321}">
                <p14:modId xmlns:p14="http://schemas.microsoft.com/office/powerpoint/2010/main" val="800702957"/>
              </p:ext>
            </p:extLst>
          </p:nvPr>
        </p:nvGraphicFramePr>
        <p:xfrm>
          <a:off x="1489526" y="2429157"/>
          <a:ext cx="9178474" cy="4302760"/>
        </p:xfrm>
        <a:graphic>
          <a:graphicData uri="http://schemas.openxmlformats.org/drawingml/2006/table">
            <a:tbl>
              <a:tblPr firstRow="1" bandRow="1">
                <a:tableStyleId>{073A0DAA-6AF3-43AB-8588-CEC1D06C72B9}</a:tableStyleId>
              </a:tblPr>
              <a:tblGrid>
                <a:gridCol w="6590172">
                  <a:extLst>
                    <a:ext uri="{9D8B030D-6E8A-4147-A177-3AD203B41FA5}">
                      <a16:colId xmlns:a16="http://schemas.microsoft.com/office/drawing/2014/main" val="4078219399"/>
                    </a:ext>
                  </a:extLst>
                </a:gridCol>
                <a:gridCol w="2588302">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In line with compliance of Revised Schedule III</a:t>
                      </a:r>
                    </a:p>
                  </a:txBody>
                  <a:tcPr/>
                </a:tc>
                <a:extLst>
                  <a:ext uri="{0D108BD9-81ED-4DB2-BD59-A6C34878D82A}">
                    <a16:rowId xmlns:a16="http://schemas.microsoft.com/office/drawing/2014/main" val="4154428358"/>
                  </a:ext>
                </a:extLst>
              </a:tr>
              <a:tr h="370840">
                <a:tc gridSpan="2">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IN" sz="1400" b="1" kern="1200" dirty="0">
                          <a:solidFill>
                            <a:srgbClr val="FF0000"/>
                          </a:solidFill>
                          <a:uFillTx/>
                          <a:latin typeface="Trebuchet MS" panose="020B0603020202020204" pitchFamily="34" charset="0"/>
                        </a:rPr>
                        <a:t>Clause I: Reporting on Property, Plant and Equipment and Intangible Assets</a:t>
                      </a:r>
                      <a:endParaRPr lang="en-IN" sz="1400" dirty="0">
                        <a:solidFill>
                          <a:srgbClr val="FF0000"/>
                        </a:solidFill>
                      </a:endParaRPr>
                    </a:p>
                  </a:txBody>
                  <a:tcPr/>
                </a:tc>
                <a:tc hMerge="1">
                  <a:txBody>
                    <a:bodyPr/>
                    <a:lstStyle/>
                    <a:p>
                      <a:pPr algn="ctr"/>
                      <a:endParaRPr lang="en-IN" sz="1400" b="0" dirty="0">
                        <a:solidFill>
                          <a:schemeClr val="tx1"/>
                        </a:solidFill>
                        <a:latin typeface="Trebuchet MS" panose="020B0603020202020204" pitchFamily="34" charset="0"/>
                      </a:endParaRPr>
                    </a:p>
                  </a:txBody>
                  <a:tcPr/>
                </a:tc>
                <a:extLst>
                  <a:ext uri="{0D108BD9-81ED-4DB2-BD59-A6C34878D82A}">
                    <a16:rowId xmlns:a16="http://schemas.microsoft.com/office/drawing/2014/main" val="939836637"/>
                  </a:ext>
                </a:extLst>
              </a:tr>
              <a:tr h="370840">
                <a:tc>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IN" sz="1400" kern="1200" dirty="0">
                          <a:latin typeface="Trebuchet MS" panose="020B0603020202020204" pitchFamily="34" charset="0"/>
                        </a:rPr>
                        <a:t>Separate Reporting on maintenance on Proper Records for PPE and </a:t>
                      </a:r>
                      <a:r>
                        <a:rPr lang="en-IN" sz="1400" kern="1200" dirty="0">
                          <a:solidFill>
                            <a:srgbClr val="EF1136"/>
                          </a:solidFill>
                          <a:latin typeface="Trebuchet MS" panose="020B0603020202020204" pitchFamily="34" charset="0"/>
                        </a:rPr>
                        <a:t>Intangible Assets </a:t>
                      </a:r>
                      <a:r>
                        <a:rPr lang="en-IN" sz="1400" kern="1200" dirty="0">
                          <a:latin typeface="Trebuchet MS" panose="020B0603020202020204" pitchFamily="34" charset="0"/>
                        </a:rPr>
                        <a:t>instead of Fixed Assets</a:t>
                      </a:r>
                      <a:endParaRPr lang="en-IN" sz="1400" dirty="0"/>
                    </a:p>
                  </a:txBody>
                  <a:tcPr/>
                </a:tc>
                <a:tc>
                  <a:txBody>
                    <a:bodyPr/>
                    <a:lstStyle/>
                    <a:p>
                      <a:pPr algn="ctr"/>
                      <a:r>
                        <a:rPr lang="en-IN" sz="1400" b="0" dirty="0">
                          <a:solidFill>
                            <a:schemeClr val="bg1"/>
                          </a:solidFill>
                          <a:latin typeface="Trebuchet MS" panose="020B0603020202020204" pitchFamily="34" charset="0"/>
                        </a:rPr>
                        <a:t>Yes</a:t>
                      </a:r>
                    </a:p>
                  </a:txBody>
                  <a:tcPr/>
                </a:tc>
                <a:extLst>
                  <a:ext uri="{0D108BD9-81ED-4DB2-BD59-A6C34878D82A}">
                    <a16:rowId xmlns:a16="http://schemas.microsoft.com/office/drawing/2014/main" val="2460724927"/>
                  </a:ext>
                </a:extLst>
              </a:tr>
              <a:tr h="370840">
                <a:tc>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IN" sz="1400" kern="1200" dirty="0">
                          <a:latin typeface="Trebuchet MS" panose="020B0603020202020204" pitchFamily="34" charset="0"/>
                        </a:rPr>
                        <a:t>No Reporting on title deeds of immovable properties where Company is  lessee and lease agreement is executed in favour of  the Company </a:t>
                      </a:r>
                      <a:r>
                        <a:rPr lang="en-IN" sz="1400" kern="1200" dirty="0">
                          <a:solidFill>
                            <a:srgbClr val="EF1136"/>
                          </a:solidFill>
                          <a:latin typeface="Trebuchet MS" panose="020B0603020202020204" pitchFamily="34" charset="0"/>
                        </a:rPr>
                        <a:t>(Leasehold Land)</a:t>
                      </a:r>
                      <a:endParaRPr lang="en-IN" sz="1400" dirty="0">
                        <a:solidFill>
                          <a:srgbClr val="EF1136"/>
                        </a:solidFill>
                      </a:endParaRPr>
                    </a:p>
                  </a:txBody>
                  <a:tcPr/>
                </a:tc>
                <a:tc>
                  <a:txBody>
                    <a:bodyPr/>
                    <a:lstStyle/>
                    <a:p>
                      <a:pPr algn="ctr"/>
                      <a:r>
                        <a:rPr lang="en-IN" sz="1400" b="0" dirty="0">
                          <a:solidFill>
                            <a:schemeClr val="bg1"/>
                          </a:solidFill>
                          <a:latin typeface="Trebuchet MS" panose="020B0603020202020204" pitchFamily="34" charset="0"/>
                        </a:rPr>
                        <a:t>Yes</a:t>
                      </a:r>
                    </a:p>
                  </a:txBody>
                  <a:tcPr/>
                </a:tc>
                <a:extLst>
                  <a:ext uri="{0D108BD9-81ED-4DB2-BD59-A6C34878D82A}">
                    <a16:rowId xmlns:a16="http://schemas.microsoft.com/office/drawing/2014/main" val="3027538356"/>
                  </a:ext>
                </a:extLst>
              </a:tr>
              <a:tr h="370840">
                <a:tc>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IN" sz="1400" kern="1200" dirty="0">
                          <a:latin typeface="Trebuchet MS" panose="020B0603020202020204" pitchFamily="34" charset="0"/>
                        </a:rPr>
                        <a:t>Specific details are required to be given in the given format in case title  deeds are not in name of the Company</a:t>
                      </a:r>
                      <a:endParaRPr lang="en-IN" sz="1400" dirty="0"/>
                    </a:p>
                  </a:txBody>
                  <a:tcPr/>
                </a:tc>
                <a:tc>
                  <a:txBody>
                    <a:bodyPr/>
                    <a:lstStyle/>
                    <a:p>
                      <a:pPr algn="ctr"/>
                      <a:r>
                        <a:rPr lang="en-IN" sz="1400" b="0" dirty="0">
                          <a:solidFill>
                            <a:schemeClr val="bg1"/>
                          </a:solidFill>
                          <a:latin typeface="Trebuchet MS" panose="020B0603020202020204" pitchFamily="34" charset="0"/>
                        </a:rPr>
                        <a:t>Yes</a:t>
                      </a:r>
                    </a:p>
                  </a:txBody>
                  <a:tcPr/>
                </a:tc>
                <a:extLst>
                  <a:ext uri="{0D108BD9-81ED-4DB2-BD59-A6C34878D82A}">
                    <a16:rowId xmlns:a16="http://schemas.microsoft.com/office/drawing/2014/main" val="2484331180"/>
                  </a:ext>
                </a:extLst>
              </a:tr>
              <a:tr h="370840">
                <a:tc>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IN" sz="1400" kern="1200" dirty="0">
                          <a:latin typeface="Trebuchet MS" panose="020B0603020202020204" pitchFamily="34" charset="0"/>
                        </a:rPr>
                        <a:t>New sub-clause (d) has been inserted which requires  specific reporting on revaluation of PPE &amp; to specify the amount of change if change is 10% or more in the aggregate of net carrying value of each class of PPE &amp; Intangible Assets.</a:t>
                      </a:r>
                      <a:endParaRPr lang="en-IN" sz="1400" dirty="0"/>
                    </a:p>
                  </a:txBody>
                  <a:tcPr/>
                </a:tc>
                <a:tc>
                  <a:txBody>
                    <a:bodyPr/>
                    <a:lstStyle/>
                    <a:p>
                      <a:pPr algn="ctr"/>
                      <a:r>
                        <a:rPr lang="en-IN" sz="1400" b="0" dirty="0">
                          <a:solidFill>
                            <a:schemeClr val="bg1"/>
                          </a:solidFill>
                          <a:latin typeface="Trebuchet MS" panose="020B0603020202020204" pitchFamily="34" charset="0"/>
                        </a:rPr>
                        <a:t>Yes</a:t>
                      </a:r>
                    </a:p>
                  </a:txBody>
                  <a:tcPr/>
                </a:tc>
                <a:extLst>
                  <a:ext uri="{0D108BD9-81ED-4DB2-BD59-A6C34878D82A}">
                    <a16:rowId xmlns:a16="http://schemas.microsoft.com/office/drawing/2014/main" val="4257246690"/>
                  </a:ext>
                </a:extLst>
              </a:tr>
              <a:tr h="370840">
                <a:tc>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IN" sz="1400" kern="1200" dirty="0">
                          <a:latin typeface="Trebuchet MS" panose="020B0603020202020204" pitchFamily="34" charset="0"/>
                        </a:rPr>
                        <a:t>New sub-clause (e) has been inserted which  requires specific reporting on any </a:t>
                      </a:r>
                      <a:r>
                        <a:rPr lang="en-IN" sz="1400" kern="1200" dirty="0">
                          <a:solidFill>
                            <a:schemeClr val="bg1"/>
                          </a:solidFill>
                          <a:latin typeface="Trebuchet MS" panose="020B0603020202020204" pitchFamily="34" charset="0"/>
                        </a:rPr>
                        <a:t>proceedings  initiated or pending against the Company  under </a:t>
                      </a:r>
                      <a:r>
                        <a:rPr lang="en-IN" sz="1400" b="1" u="heavy" kern="1200" dirty="0">
                          <a:solidFill>
                            <a:schemeClr val="bg1"/>
                          </a:solidFill>
                          <a:uFillTx/>
                          <a:latin typeface="Trebuchet MS" panose="020B0603020202020204" pitchFamily="34" charset="0"/>
                          <a:hlinkClick r:id="rId3">
                            <a:extLst>
                              <a:ext uri="{A12FA001-AC4F-418D-AE19-62706E023703}">
                                <ahyp:hlinkClr xmlns:ahyp="http://schemas.microsoft.com/office/drawing/2018/hyperlinkcolor" val="tx"/>
                              </a:ext>
                            </a:extLst>
                          </a:hlinkClick>
                        </a:rPr>
                        <a:t>Benami Transactions (Prohibition) Act, </a:t>
                      </a:r>
                      <a:r>
                        <a:rPr lang="en-IN" sz="1400" b="1" kern="1200" dirty="0">
                          <a:solidFill>
                            <a:schemeClr val="bg1"/>
                          </a:solidFill>
                          <a:latin typeface="Trebuchet MS" panose="020B0603020202020204" pitchFamily="34" charset="0"/>
                          <a:hlinkClick r:id="rId3">
                            <a:extLst>
                              <a:ext uri="{A12FA001-AC4F-418D-AE19-62706E023703}">
                                <ahyp:hlinkClr xmlns:ahyp="http://schemas.microsoft.com/office/drawing/2018/hyperlinkcolor" val="tx"/>
                              </a:ext>
                            </a:extLst>
                          </a:hlinkClick>
                        </a:rPr>
                        <a:t> </a:t>
                      </a:r>
                      <a:r>
                        <a:rPr lang="en-IN" sz="1400" b="1" u="heavy" kern="1200" dirty="0">
                          <a:solidFill>
                            <a:schemeClr val="bg1"/>
                          </a:solidFill>
                          <a:uFillTx/>
                          <a:latin typeface="Trebuchet MS" panose="020B0603020202020204" pitchFamily="34" charset="0"/>
                          <a:hlinkClick r:id="rId3">
                            <a:extLst>
                              <a:ext uri="{A12FA001-AC4F-418D-AE19-62706E023703}">
                                <ahyp:hlinkClr xmlns:ahyp="http://schemas.microsoft.com/office/drawing/2018/hyperlinkcolor" val="tx"/>
                              </a:ext>
                            </a:extLst>
                          </a:hlinkClick>
                        </a:rPr>
                        <a:t>1988 </a:t>
                      </a:r>
                      <a:r>
                        <a:rPr lang="en-IN" sz="1400" kern="1200" dirty="0">
                          <a:solidFill>
                            <a:schemeClr val="bg1"/>
                          </a:solidFill>
                          <a:latin typeface="Trebuchet MS" panose="020B0603020202020204" pitchFamily="34" charset="0"/>
                          <a:hlinkClick r:id="rId3">
                            <a:extLst>
                              <a:ext uri="{A12FA001-AC4F-418D-AE19-62706E023703}">
                                <ahyp:hlinkClr xmlns:ahyp="http://schemas.microsoft.com/office/drawing/2018/hyperlinkcolor" val="tx"/>
                              </a:ext>
                            </a:extLst>
                          </a:hlinkClick>
                        </a:rPr>
                        <a:t>for holding Benami Property</a:t>
                      </a:r>
                      <a:r>
                        <a:rPr lang="en-IN" sz="1400" kern="1200" dirty="0">
                          <a:solidFill>
                            <a:schemeClr val="bg1"/>
                          </a:solidFill>
                          <a:hlinkClick r:id="rId3">
                            <a:extLst>
                              <a:ext uri="{A12FA001-AC4F-418D-AE19-62706E023703}">
                                <ahyp:hlinkClr xmlns:ahyp="http://schemas.microsoft.com/office/drawing/2018/hyperlinkcolor" val="tx"/>
                              </a:ext>
                            </a:extLst>
                          </a:hlinkClick>
                        </a:rPr>
                        <a:t>.</a:t>
                      </a:r>
                      <a:endParaRPr lang="en-IN" sz="1400" kern="1200" dirty="0">
                        <a:solidFill>
                          <a:schemeClr val="bg1"/>
                        </a:solidFill>
                      </a:endParaRPr>
                    </a:p>
                  </a:txBody>
                  <a:tcPr/>
                </a:tc>
                <a:tc>
                  <a:txBody>
                    <a:bodyPr/>
                    <a:lstStyle/>
                    <a:p>
                      <a:pPr algn="ctr"/>
                      <a:r>
                        <a:rPr lang="en-IN" sz="1400" b="0" dirty="0">
                          <a:solidFill>
                            <a:schemeClr val="bg1"/>
                          </a:solidFill>
                          <a:latin typeface="Trebuchet MS" panose="020B0603020202020204" pitchFamily="34" charset="0"/>
                        </a:rPr>
                        <a:t>Yes</a:t>
                      </a:r>
                    </a:p>
                  </a:txBody>
                  <a:tcPr/>
                </a:tc>
                <a:extLst>
                  <a:ext uri="{0D108BD9-81ED-4DB2-BD59-A6C34878D82A}">
                    <a16:rowId xmlns:a16="http://schemas.microsoft.com/office/drawing/2014/main" val="987412936"/>
                  </a:ext>
                </a:extLst>
              </a:tr>
            </a:tbl>
          </a:graphicData>
        </a:graphic>
      </p:graphicFrame>
    </p:spTree>
    <p:extLst>
      <p:ext uri="{BB962C8B-B14F-4D97-AF65-F5344CB8AC3E}">
        <p14:creationId xmlns:p14="http://schemas.microsoft.com/office/powerpoint/2010/main" val="10051230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r>
              <a:rPr lang="en-US" dirty="0"/>
              <a:t>````````````````````````````````````````````````````````</a:t>
            </a:r>
            <a:endParaRPr lang="en-IN" dirty="0"/>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7D982008-BDD5-4A83-B441-0750F4E05D59}"/>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Modification in existing clauses</a:t>
            </a:r>
          </a:p>
        </p:txBody>
      </p:sp>
      <p:graphicFrame>
        <p:nvGraphicFramePr>
          <p:cNvPr id="6" name="Table 3">
            <a:extLst>
              <a:ext uri="{FF2B5EF4-FFF2-40B4-BE49-F238E27FC236}">
                <a16:creationId xmlns:a16="http://schemas.microsoft.com/office/drawing/2014/main" id="{90E20B22-D58F-4006-8721-FF5FD87B1975}"/>
              </a:ext>
            </a:extLst>
          </p:cNvPr>
          <p:cNvGraphicFramePr>
            <a:graphicFrameLocks noGrp="1"/>
          </p:cNvGraphicFramePr>
          <p:nvPr>
            <p:extLst>
              <p:ext uri="{D42A27DB-BD31-4B8C-83A1-F6EECF244321}">
                <p14:modId xmlns:p14="http://schemas.microsoft.com/office/powerpoint/2010/main" val="35411012"/>
              </p:ext>
            </p:extLst>
          </p:nvPr>
        </p:nvGraphicFramePr>
        <p:xfrm>
          <a:off x="1489526" y="2429157"/>
          <a:ext cx="9178474" cy="4119880"/>
        </p:xfrm>
        <a:graphic>
          <a:graphicData uri="http://schemas.openxmlformats.org/drawingml/2006/table">
            <a:tbl>
              <a:tblPr firstRow="1" bandRow="1">
                <a:tableStyleId>{073A0DAA-6AF3-43AB-8588-CEC1D06C72B9}</a:tableStyleId>
              </a:tblPr>
              <a:tblGrid>
                <a:gridCol w="6590172">
                  <a:extLst>
                    <a:ext uri="{9D8B030D-6E8A-4147-A177-3AD203B41FA5}">
                      <a16:colId xmlns:a16="http://schemas.microsoft.com/office/drawing/2014/main" val="4078219399"/>
                    </a:ext>
                  </a:extLst>
                </a:gridCol>
                <a:gridCol w="2588302">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In line with compliance of Revised Schedule III</a:t>
                      </a:r>
                    </a:p>
                  </a:txBody>
                  <a:tcPr/>
                </a:tc>
                <a:extLst>
                  <a:ext uri="{0D108BD9-81ED-4DB2-BD59-A6C34878D82A}">
                    <a16:rowId xmlns:a16="http://schemas.microsoft.com/office/drawing/2014/main" val="4154428358"/>
                  </a:ext>
                </a:extLst>
              </a:tr>
              <a:tr h="370840">
                <a:tc gridSpan="2">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IN" sz="1400" b="1" kern="1200" dirty="0">
                          <a:solidFill>
                            <a:srgbClr val="F01020"/>
                          </a:solidFill>
                          <a:uFillTx/>
                          <a:latin typeface="Trebuchet MS" panose="020B0603020202020204" pitchFamily="34" charset="0"/>
                        </a:rPr>
                        <a:t>Clause II: Reporting on Inventory</a:t>
                      </a:r>
                      <a:endParaRPr lang="en-IN" sz="1400" dirty="0">
                        <a:solidFill>
                          <a:srgbClr val="FF0000"/>
                        </a:solidFill>
                      </a:endParaRPr>
                    </a:p>
                  </a:txBody>
                  <a:tcPr/>
                </a:tc>
                <a:tc hMerge="1">
                  <a:txBody>
                    <a:bodyPr/>
                    <a:lstStyle/>
                    <a:p>
                      <a:pPr algn="ctr"/>
                      <a:endParaRPr lang="en-IN" sz="1400" b="0" dirty="0">
                        <a:solidFill>
                          <a:schemeClr val="tx1"/>
                        </a:solidFill>
                        <a:latin typeface="Trebuchet MS" panose="020B0603020202020204" pitchFamily="34" charset="0"/>
                      </a:endParaRPr>
                    </a:p>
                  </a:txBody>
                  <a:tcPr/>
                </a:tc>
                <a:extLst>
                  <a:ext uri="{0D108BD9-81ED-4DB2-BD59-A6C34878D82A}">
                    <a16:rowId xmlns:a16="http://schemas.microsoft.com/office/drawing/2014/main" val="939836637"/>
                  </a:ext>
                </a:extLst>
              </a:tr>
              <a:tr h="370840">
                <a:tc>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US" sz="1400" dirty="0">
                          <a:solidFill>
                            <a:schemeClr val="bg1"/>
                          </a:solidFill>
                          <a:latin typeface="Trebuchet MS" panose="020B0603020202020204" pitchFamily="34" charset="0"/>
                        </a:rPr>
                        <a:t>Auditor to report whether physical verification of inventory has been conducted at reasonable intervals &amp; </a:t>
                      </a:r>
                      <a:r>
                        <a:rPr lang="en-US" sz="1400" dirty="0">
                          <a:solidFill>
                            <a:srgbClr val="EF1136"/>
                          </a:solidFill>
                          <a:latin typeface="Trebuchet MS" panose="020B0603020202020204" pitchFamily="34" charset="0"/>
                        </a:rPr>
                        <a:t>whether the coverage and procedure is appropriate or not.</a:t>
                      </a:r>
                      <a:endParaRPr lang="en-IN" sz="1400" dirty="0"/>
                    </a:p>
                  </a:txBody>
                  <a:tcPr/>
                </a:tc>
                <a:tc>
                  <a:txBody>
                    <a:bodyPr/>
                    <a:lstStyle/>
                    <a:p>
                      <a:pPr algn="ctr"/>
                      <a:r>
                        <a:rPr lang="en-IN" sz="1400" b="0" dirty="0">
                          <a:solidFill>
                            <a:schemeClr val="bg1"/>
                          </a:solidFill>
                          <a:latin typeface="Trebuchet MS" panose="020B0603020202020204" pitchFamily="34" charset="0"/>
                        </a:rPr>
                        <a:t>No specific requirement in Schedule III</a:t>
                      </a:r>
                    </a:p>
                  </a:txBody>
                  <a:tcPr/>
                </a:tc>
                <a:extLst>
                  <a:ext uri="{0D108BD9-81ED-4DB2-BD59-A6C34878D82A}">
                    <a16:rowId xmlns:a16="http://schemas.microsoft.com/office/drawing/2014/main" val="2460724927"/>
                  </a:ext>
                </a:extLst>
              </a:tr>
              <a:tr h="370840">
                <a:tc>
                  <a:txBody>
                    <a:bodyPr/>
                    <a:lstStyle/>
                    <a:p>
                      <a:pPr lvl="0" algn="just"/>
                      <a:r>
                        <a:rPr lang="en-US" sz="1400" spc="-5" dirty="0">
                          <a:solidFill>
                            <a:schemeClr val="bg1"/>
                          </a:solidFill>
                          <a:latin typeface="Trebuchet MS" panose="020B0603020202020204" pitchFamily="34" charset="0"/>
                          <a:cs typeface="Trebuchet MS"/>
                        </a:rPr>
                        <a:t>Auditor to report whether discrepancies of 10% or more in aggregate </a:t>
                      </a:r>
                      <a:r>
                        <a:rPr lang="en-US" sz="1400" spc="-10" dirty="0">
                          <a:solidFill>
                            <a:schemeClr val="bg1"/>
                          </a:solidFill>
                          <a:latin typeface="Trebuchet MS" panose="020B0603020202020204" pitchFamily="34" charset="0"/>
                          <a:cs typeface="Trebuchet MS"/>
                        </a:rPr>
                        <a:t> for</a:t>
                      </a:r>
                      <a:r>
                        <a:rPr lang="en-US" sz="1400" spc="5" dirty="0">
                          <a:solidFill>
                            <a:schemeClr val="bg1"/>
                          </a:solidFill>
                          <a:latin typeface="Trebuchet MS" panose="020B0603020202020204" pitchFamily="34" charset="0"/>
                          <a:cs typeface="Trebuchet MS"/>
                        </a:rPr>
                        <a:t> </a:t>
                      </a:r>
                      <a:r>
                        <a:rPr lang="en-US" sz="1400" spc="-5" dirty="0">
                          <a:solidFill>
                            <a:schemeClr val="bg1"/>
                          </a:solidFill>
                          <a:latin typeface="Trebuchet MS" panose="020B0603020202020204" pitchFamily="34" charset="0"/>
                          <a:cs typeface="Trebuchet MS"/>
                        </a:rPr>
                        <a:t>each</a:t>
                      </a:r>
                      <a:r>
                        <a:rPr lang="en-US" sz="1400" spc="-10" dirty="0">
                          <a:solidFill>
                            <a:schemeClr val="bg1"/>
                          </a:solidFill>
                          <a:latin typeface="Trebuchet MS" panose="020B0603020202020204" pitchFamily="34" charset="0"/>
                          <a:cs typeface="Trebuchet MS"/>
                        </a:rPr>
                        <a:t> class </a:t>
                      </a:r>
                      <a:r>
                        <a:rPr lang="en-US" sz="1400" spc="-5" dirty="0">
                          <a:solidFill>
                            <a:schemeClr val="bg1"/>
                          </a:solidFill>
                          <a:latin typeface="Trebuchet MS" panose="020B0603020202020204" pitchFamily="34" charset="0"/>
                          <a:cs typeface="Trebuchet MS"/>
                        </a:rPr>
                        <a:t>of inventory were noticed &amp; if so, whether properly dealt in Books of Accounts.</a:t>
                      </a:r>
                      <a:endParaRPr lang="en-IN" sz="1400"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p>
                      <a:pPr algn="ctr"/>
                      <a:endParaRPr lang="en-IN" sz="1400" b="0" dirty="0">
                        <a:solidFill>
                          <a:schemeClr val="bg1"/>
                        </a:solidFill>
                        <a:latin typeface="Trebuchet MS" panose="020B0603020202020204" pitchFamily="34" charset="0"/>
                      </a:endParaRPr>
                    </a:p>
                  </a:txBody>
                  <a:tcPr/>
                </a:tc>
                <a:extLst>
                  <a:ext uri="{0D108BD9-81ED-4DB2-BD59-A6C34878D82A}">
                    <a16:rowId xmlns:a16="http://schemas.microsoft.com/office/drawing/2014/main" val="3027538356"/>
                  </a:ext>
                </a:extLst>
              </a:tr>
              <a:tr h="0">
                <a:tc>
                  <a:txBody>
                    <a:bodyPr/>
                    <a:lstStyle/>
                    <a:p>
                      <a:pPr lvl="0" algn="just"/>
                      <a:r>
                        <a:rPr lang="en-US" sz="1400" kern="1200" spc="-5" dirty="0">
                          <a:solidFill>
                            <a:schemeClr val="bg1"/>
                          </a:solidFill>
                          <a:latin typeface="Trebuchet MS" panose="020B0603020202020204" pitchFamily="34" charset="0"/>
                          <a:ea typeface="+mn-ea"/>
                          <a:cs typeface="Trebuchet MS"/>
                        </a:rPr>
                        <a:t>New sub-clause (b) has been inserted which requires auditors to report whether the quarterly returns or statements filed by company with banks or financial institutions are  in agreement with the  books of account.</a:t>
                      </a:r>
                    </a:p>
                    <a:p>
                      <a:pPr lvl="0" algn="just"/>
                      <a:r>
                        <a:rPr lang="en-US" sz="1400" kern="1200" spc="-5" dirty="0">
                          <a:solidFill>
                            <a:schemeClr val="bg1"/>
                          </a:solidFill>
                          <a:latin typeface="Trebuchet MS" panose="020B0603020202020204" pitchFamily="34" charset="0"/>
                          <a:ea typeface="+mn-ea"/>
                          <a:cs typeface="Trebuchet MS"/>
                        </a:rPr>
                        <a:t>(Applicable only if company has  been sanctioned </a:t>
                      </a:r>
                      <a:r>
                        <a:rPr lang="en-US" sz="1400" kern="1200" spc="-5" dirty="0">
                          <a:solidFill>
                            <a:srgbClr val="FF0000"/>
                          </a:solidFill>
                          <a:latin typeface="Trebuchet MS" panose="020B0603020202020204" pitchFamily="34" charset="0"/>
                          <a:ea typeface="+mn-ea"/>
                          <a:cs typeface="Trebuchet MS"/>
                        </a:rPr>
                        <a:t>working capital </a:t>
                      </a:r>
                      <a:r>
                        <a:rPr lang="en-US" sz="1400" kern="1200" spc="-5" dirty="0">
                          <a:solidFill>
                            <a:schemeClr val="bg1"/>
                          </a:solidFill>
                          <a:latin typeface="Trebuchet MS" panose="020B0603020202020204" pitchFamily="34" charset="0"/>
                          <a:ea typeface="+mn-ea"/>
                          <a:cs typeface="Trebuchet MS"/>
                        </a:rPr>
                        <a:t>limits in excess of five crore rupees, in  aggregate, from banks or financial institutions and they are secured against current assets of the Company)</a:t>
                      </a:r>
                      <a:endParaRPr lang="en-IN" sz="1400" kern="1200" spc="-5" dirty="0">
                        <a:solidFill>
                          <a:schemeClr val="bg1"/>
                        </a:solidFill>
                        <a:latin typeface="Trebuchet MS" panose="020B0603020202020204" pitchFamily="34" charset="0"/>
                        <a:ea typeface="+mn-ea"/>
                      </a:endParaRPr>
                    </a:p>
                  </a:txBody>
                  <a:tcPr/>
                </a:tc>
                <a:tc>
                  <a:txBody>
                    <a:bodyPr/>
                    <a:lstStyle/>
                    <a:p>
                      <a:pPr algn="ctr"/>
                      <a:r>
                        <a:rPr lang="en-IN" sz="1400" b="0" dirty="0">
                          <a:solidFill>
                            <a:schemeClr val="bg1"/>
                          </a:solidFill>
                          <a:latin typeface="Trebuchet MS" panose="020B0603020202020204" pitchFamily="34" charset="0"/>
                        </a:rPr>
                        <a:t>Yes</a:t>
                      </a:r>
                    </a:p>
                  </a:txBody>
                  <a:tcPr/>
                </a:tc>
                <a:extLst>
                  <a:ext uri="{0D108BD9-81ED-4DB2-BD59-A6C34878D82A}">
                    <a16:rowId xmlns:a16="http://schemas.microsoft.com/office/drawing/2014/main" val="2484331180"/>
                  </a:ext>
                </a:extLst>
              </a:tr>
            </a:tbl>
          </a:graphicData>
        </a:graphic>
      </p:graphicFrame>
    </p:spTree>
    <p:extLst>
      <p:ext uri="{BB962C8B-B14F-4D97-AF65-F5344CB8AC3E}">
        <p14:creationId xmlns:p14="http://schemas.microsoft.com/office/powerpoint/2010/main" val="14504518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4680470E-F4E3-4FD9-AA73-549E7CBDFFFA}"/>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Modification in existing clauses</a:t>
            </a:r>
          </a:p>
        </p:txBody>
      </p:sp>
      <p:graphicFrame>
        <p:nvGraphicFramePr>
          <p:cNvPr id="7" name="Diagram 6">
            <a:extLst>
              <a:ext uri="{FF2B5EF4-FFF2-40B4-BE49-F238E27FC236}">
                <a16:creationId xmlns:a16="http://schemas.microsoft.com/office/drawing/2014/main" id="{6C7153CB-53AE-445C-8871-CADF7D752CB4}"/>
              </a:ext>
            </a:extLst>
          </p:cNvPr>
          <p:cNvGraphicFramePr/>
          <p:nvPr>
            <p:extLst>
              <p:ext uri="{D42A27DB-BD31-4B8C-83A1-F6EECF244321}">
                <p14:modId xmlns:p14="http://schemas.microsoft.com/office/powerpoint/2010/main" val="2567807414"/>
              </p:ext>
            </p:extLst>
          </p:nvPr>
        </p:nvGraphicFramePr>
        <p:xfrm>
          <a:off x="1669409" y="2948449"/>
          <a:ext cx="8868676" cy="37071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extBox 8">
            <a:extLst>
              <a:ext uri="{FF2B5EF4-FFF2-40B4-BE49-F238E27FC236}">
                <a16:creationId xmlns:a16="http://schemas.microsoft.com/office/drawing/2014/main" id="{FE186EF4-0223-49DA-9156-077301DDF574}"/>
              </a:ext>
            </a:extLst>
          </p:cNvPr>
          <p:cNvSpPr txBox="1"/>
          <p:nvPr/>
        </p:nvSpPr>
        <p:spPr>
          <a:xfrm>
            <a:off x="1527749" y="2227129"/>
            <a:ext cx="9010335" cy="646331"/>
          </a:xfrm>
          <a:prstGeom prst="rect">
            <a:avLst/>
          </a:prstGeom>
          <a:noFill/>
        </p:spPr>
        <p:txBody>
          <a:bodyPr wrap="square">
            <a:spAutoFit/>
          </a:bodyPr>
          <a:lstStyle/>
          <a:p>
            <a:pPr marL="13970" marR="5080">
              <a:lnSpc>
                <a:spcPct val="100000"/>
              </a:lnSpc>
              <a:spcBef>
                <a:spcPts val="225"/>
              </a:spcBef>
            </a:pPr>
            <a:r>
              <a:rPr lang="en-US" sz="1800" b="1" dirty="0">
                <a:solidFill>
                  <a:srgbClr val="EF1136"/>
                </a:solidFill>
                <a:uFill>
                  <a:solidFill>
                    <a:srgbClr val="EC1A3A"/>
                  </a:solidFill>
                </a:uFill>
                <a:latin typeface="Trebuchet MS" panose="020B0603020202020204" pitchFamily="34" charset="0"/>
              </a:rPr>
              <a:t>Clause </a:t>
            </a:r>
            <a:r>
              <a:rPr lang="en-US" sz="1800" b="1" spc="-5" dirty="0">
                <a:solidFill>
                  <a:srgbClr val="EF1136"/>
                </a:solidFill>
                <a:uFill>
                  <a:solidFill>
                    <a:srgbClr val="EC1A3A"/>
                  </a:solidFill>
                </a:uFill>
                <a:latin typeface="Trebuchet MS" panose="020B0603020202020204" pitchFamily="34" charset="0"/>
              </a:rPr>
              <a:t>III: Reporting </a:t>
            </a:r>
            <a:r>
              <a:rPr lang="en-US" sz="1800" b="1" dirty="0">
                <a:solidFill>
                  <a:srgbClr val="EF1136"/>
                </a:solidFill>
                <a:uFill>
                  <a:solidFill>
                    <a:srgbClr val="EC1A3A"/>
                  </a:solidFill>
                </a:uFill>
                <a:latin typeface="Trebuchet MS" panose="020B0603020202020204" pitchFamily="34" charset="0"/>
              </a:rPr>
              <a:t>on Loans, </a:t>
            </a:r>
            <a:r>
              <a:rPr lang="en-US" sz="1800" b="1" spc="-5" dirty="0">
                <a:solidFill>
                  <a:srgbClr val="EF1136"/>
                </a:solidFill>
                <a:uFill>
                  <a:solidFill>
                    <a:srgbClr val="EC1A3A"/>
                  </a:solidFill>
                </a:uFill>
                <a:latin typeface="Trebuchet MS" panose="020B0603020202020204" pitchFamily="34" charset="0"/>
              </a:rPr>
              <a:t>Investments, Guarantees, Securities </a:t>
            </a:r>
            <a:r>
              <a:rPr lang="en-US" sz="1800" b="1" dirty="0">
                <a:solidFill>
                  <a:srgbClr val="EF1136"/>
                </a:solidFill>
                <a:uFill>
                  <a:solidFill>
                    <a:srgbClr val="EC1A3A"/>
                  </a:solidFill>
                </a:uFill>
                <a:latin typeface="Trebuchet MS" panose="020B0603020202020204" pitchFamily="34" charset="0"/>
              </a:rPr>
              <a:t>and </a:t>
            </a:r>
            <a:r>
              <a:rPr lang="en-US" sz="1800" b="1" spc="-530" dirty="0">
                <a:solidFill>
                  <a:srgbClr val="EF1136"/>
                </a:solidFill>
                <a:latin typeface="Trebuchet MS" panose="020B0603020202020204" pitchFamily="34" charset="0"/>
              </a:rPr>
              <a:t> </a:t>
            </a:r>
            <a:r>
              <a:rPr lang="en-US" sz="1800" b="1" spc="-5" dirty="0">
                <a:solidFill>
                  <a:srgbClr val="EF1136"/>
                </a:solidFill>
                <a:uFill>
                  <a:solidFill>
                    <a:srgbClr val="EC1A3A"/>
                  </a:solidFill>
                </a:uFill>
                <a:latin typeface="Trebuchet MS" panose="020B0603020202020204" pitchFamily="34" charset="0"/>
              </a:rPr>
              <a:t>Advances in</a:t>
            </a:r>
            <a:r>
              <a:rPr lang="en-US" sz="1800" b="1" spc="-10" dirty="0">
                <a:solidFill>
                  <a:srgbClr val="EF1136"/>
                </a:solidFill>
                <a:uFill>
                  <a:solidFill>
                    <a:srgbClr val="EC1A3A"/>
                  </a:solidFill>
                </a:uFill>
                <a:latin typeface="Trebuchet MS" panose="020B0603020202020204" pitchFamily="34" charset="0"/>
              </a:rPr>
              <a:t> </a:t>
            </a:r>
            <a:r>
              <a:rPr lang="en-US" sz="1800" b="1" dirty="0">
                <a:solidFill>
                  <a:srgbClr val="EF1136"/>
                </a:solidFill>
                <a:uFill>
                  <a:solidFill>
                    <a:srgbClr val="EC1A3A"/>
                  </a:solidFill>
                </a:uFill>
                <a:latin typeface="Trebuchet MS" panose="020B0603020202020204" pitchFamily="34" charset="0"/>
              </a:rPr>
              <a:t>nature</a:t>
            </a:r>
            <a:r>
              <a:rPr lang="en-US" sz="1800" b="1" spc="5" dirty="0">
                <a:solidFill>
                  <a:srgbClr val="EF1136"/>
                </a:solidFill>
                <a:uFill>
                  <a:solidFill>
                    <a:srgbClr val="EC1A3A"/>
                  </a:solidFill>
                </a:uFill>
                <a:latin typeface="Trebuchet MS" panose="020B0603020202020204" pitchFamily="34" charset="0"/>
              </a:rPr>
              <a:t> </a:t>
            </a:r>
            <a:r>
              <a:rPr lang="en-US" sz="1800" b="1" dirty="0">
                <a:solidFill>
                  <a:srgbClr val="EF1136"/>
                </a:solidFill>
                <a:uFill>
                  <a:solidFill>
                    <a:srgbClr val="EC1A3A"/>
                  </a:solidFill>
                </a:uFill>
                <a:latin typeface="Trebuchet MS" panose="020B0603020202020204" pitchFamily="34" charset="0"/>
              </a:rPr>
              <a:t>of</a:t>
            </a:r>
            <a:r>
              <a:rPr lang="en-US" sz="1800" b="1" spc="-20" dirty="0">
                <a:solidFill>
                  <a:srgbClr val="EF1136"/>
                </a:solidFill>
                <a:uFill>
                  <a:solidFill>
                    <a:srgbClr val="EC1A3A"/>
                  </a:solidFill>
                </a:uFill>
                <a:latin typeface="Trebuchet MS" panose="020B0603020202020204" pitchFamily="34" charset="0"/>
              </a:rPr>
              <a:t> </a:t>
            </a:r>
            <a:r>
              <a:rPr lang="en-US" sz="1800" b="1" dirty="0">
                <a:solidFill>
                  <a:srgbClr val="EF1136"/>
                </a:solidFill>
                <a:uFill>
                  <a:solidFill>
                    <a:srgbClr val="EC1A3A"/>
                  </a:solidFill>
                </a:uFill>
                <a:latin typeface="Trebuchet MS" panose="020B0603020202020204" pitchFamily="34" charset="0"/>
              </a:rPr>
              <a:t>Loan</a:t>
            </a:r>
            <a:endParaRPr lang="en-IN" sz="1800" b="1" dirty="0">
              <a:solidFill>
                <a:srgbClr val="EF1136"/>
              </a:solidFill>
              <a:latin typeface="Trebuchet MS" panose="020B0603020202020204" pitchFamily="34" charset="0"/>
            </a:endParaRPr>
          </a:p>
        </p:txBody>
      </p:sp>
    </p:spTree>
    <p:extLst>
      <p:ext uri="{BB962C8B-B14F-4D97-AF65-F5344CB8AC3E}">
        <p14:creationId xmlns:p14="http://schemas.microsoft.com/office/powerpoint/2010/main" val="186899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4E9F8B3-8282-4A93-BBF8-3342538A70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7679BDE-4470-48FC-8DF5-E915F8D30B12}"/>
              </a:ext>
            </a:extLst>
          </p:cNvPr>
          <p:cNvSpPr>
            <a:spLocks noGrp="1"/>
          </p:cNvSpPr>
          <p:nvPr>
            <p:ph type="title"/>
          </p:nvPr>
        </p:nvSpPr>
        <p:spPr>
          <a:xfrm>
            <a:off x="1429566" y="1045445"/>
            <a:ext cx="9238434" cy="857559"/>
          </a:xfrm>
        </p:spPr>
        <p:txBody>
          <a:bodyPr vert="horz" lIns="91440" tIns="45720" rIns="91440" bIns="45720" rtlCol="0" anchor="b">
            <a:normAutofit/>
          </a:bodyPr>
          <a:lstStyle/>
          <a:p>
            <a:r>
              <a:rPr lang="en-US" dirty="0"/>
              <a:t>amendments IN SCHEDULE iii</a:t>
            </a:r>
          </a:p>
        </p:txBody>
      </p:sp>
      <p:cxnSp>
        <p:nvCxnSpPr>
          <p:cNvPr id="10" name="Straight Connector 9">
            <a:extLst>
              <a:ext uri="{FF2B5EF4-FFF2-40B4-BE49-F238E27FC236}">
                <a16:creationId xmlns:a16="http://schemas.microsoft.com/office/drawing/2014/main" id="{58EFA797-975B-41D8-BC96-56CDC2CFA3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2286000"/>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28" name="Picture 27" descr="Bright white natural marble texture pattern">
            <a:extLst>
              <a:ext uri="{FF2B5EF4-FFF2-40B4-BE49-F238E27FC236}">
                <a16:creationId xmlns:a16="http://schemas.microsoft.com/office/drawing/2014/main" id="{EDB497CD-C33C-429B-BD21-845F71C0A4D2}"/>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grpSp>
        <p:nvGrpSpPr>
          <p:cNvPr id="9" name="Group 8">
            <a:extLst>
              <a:ext uri="{FF2B5EF4-FFF2-40B4-BE49-F238E27FC236}">
                <a16:creationId xmlns:a16="http://schemas.microsoft.com/office/drawing/2014/main" id="{714CD550-A931-4E43-936B-FCAB0A2B40FE}"/>
              </a:ext>
            </a:extLst>
          </p:cNvPr>
          <p:cNvGrpSpPr/>
          <p:nvPr/>
        </p:nvGrpSpPr>
        <p:grpSpPr>
          <a:xfrm>
            <a:off x="1429567" y="2613936"/>
            <a:ext cx="9238434" cy="3740047"/>
            <a:chOff x="528290" y="1924388"/>
            <a:chExt cx="8390521" cy="3740047"/>
          </a:xfrm>
        </p:grpSpPr>
        <p:sp>
          <p:nvSpPr>
            <p:cNvPr id="11" name="object 3">
              <a:extLst>
                <a:ext uri="{FF2B5EF4-FFF2-40B4-BE49-F238E27FC236}">
                  <a16:creationId xmlns:a16="http://schemas.microsoft.com/office/drawing/2014/main" id="{E7CEDCC2-2CA2-4C6E-AA00-08A414B9CCE7}"/>
                </a:ext>
              </a:extLst>
            </p:cNvPr>
            <p:cNvSpPr/>
            <p:nvPr/>
          </p:nvSpPr>
          <p:spPr>
            <a:xfrm>
              <a:off x="580716" y="1942143"/>
              <a:ext cx="8338095" cy="1297012"/>
            </a:xfrm>
            <a:custGeom>
              <a:avLst/>
              <a:gdLst/>
              <a:ahLst/>
              <a:cxnLst/>
              <a:rect l="l" t="t" r="r" b="b"/>
              <a:pathLst>
                <a:path w="7961630" h="1663064">
                  <a:moveTo>
                    <a:pt x="7961375" y="1662683"/>
                  </a:moveTo>
                  <a:lnTo>
                    <a:pt x="0" y="1662683"/>
                  </a:lnTo>
                  <a:lnTo>
                    <a:pt x="0" y="0"/>
                  </a:lnTo>
                  <a:lnTo>
                    <a:pt x="7961375" y="0"/>
                  </a:lnTo>
                  <a:lnTo>
                    <a:pt x="7961375" y="1662683"/>
                  </a:lnTo>
                  <a:close/>
                </a:path>
              </a:pathLst>
            </a:custGeom>
            <a:solidFill>
              <a:schemeClr val="tx1">
                <a:lumMod val="85000"/>
                <a:lumOff val="15000"/>
              </a:schemeClr>
            </a:solidFill>
          </p:spPr>
          <p:txBody>
            <a:bodyPr wrap="square" lIns="0" tIns="0" rIns="0" bIns="0" rtlCol="0"/>
            <a:lstStyle/>
            <a:p>
              <a:endParaRPr sz="1588" dirty="0"/>
            </a:p>
          </p:txBody>
        </p:sp>
        <p:sp>
          <p:nvSpPr>
            <p:cNvPr id="12" name="object 5">
              <a:extLst>
                <a:ext uri="{FF2B5EF4-FFF2-40B4-BE49-F238E27FC236}">
                  <a16:creationId xmlns:a16="http://schemas.microsoft.com/office/drawing/2014/main" id="{9365D80E-C2ED-4057-9D1A-C99209072BF1}"/>
                </a:ext>
              </a:extLst>
            </p:cNvPr>
            <p:cNvSpPr/>
            <p:nvPr/>
          </p:nvSpPr>
          <p:spPr>
            <a:xfrm>
              <a:off x="528290" y="3410150"/>
              <a:ext cx="2524671" cy="2110930"/>
            </a:xfrm>
            <a:custGeom>
              <a:avLst/>
              <a:gdLst/>
              <a:ahLst/>
              <a:cxnLst/>
              <a:rect l="l" t="t" r="r" b="b"/>
              <a:pathLst>
                <a:path w="2651760" h="3491865">
                  <a:moveTo>
                    <a:pt x="0" y="0"/>
                  </a:moveTo>
                  <a:lnTo>
                    <a:pt x="2651760" y="0"/>
                  </a:lnTo>
                  <a:lnTo>
                    <a:pt x="2651760" y="3491484"/>
                  </a:lnTo>
                  <a:lnTo>
                    <a:pt x="0" y="3491484"/>
                  </a:lnTo>
                  <a:lnTo>
                    <a:pt x="0" y="0"/>
                  </a:lnTo>
                  <a:close/>
                </a:path>
              </a:pathLst>
            </a:custGeom>
            <a:solidFill>
              <a:schemeClr val="bg1"/>
            </a:solidFill>
            <a:ln w="25908">
              <a:solidFill>
                <a:schemeClr val="tx1"/>
              </a:solidFill>
            </a:ln>
          </p:spPr>
          <p:txBody>
            <a:bodyPr wrap="square" lIns="0" tIns="0" rIns="0" bIns="0" rtlCol="0"/>
            <a:lstStyle/>
            <a:p>
              <a:endParaRPr sz="1588"/>
            </a:p>
          </p:txBody>
        </p:sp>
        <p:sp>
          <p:nvSpPr>
            <p:cNvPr id="13" name="object 6">
              <a:extLst>
                <a:ext uri="{FF2B5EF4-FFF2-40B4-BE49-F238E27FC236}">
                  <a16:creationId xmlns:a16="http://schemas.microsoft.com/office/drawing/2014/main" id="{C234034D-6BE0-4194-91FD-7E6E1AC8720D}"/>
                </a:ext>
              </a:extLst>
            </p:cNvPr>
            <p:cNvSpPr txBox="1"/>
            <p:nvPr/>
          </p:nvSpPr>
          <p:spPr>
            <a:xfrm>
              <a:off x="674034" y="3655824"/>
              <a:ext cx="2221566" cy="1452161"/>
            </a:xfrm>
            <a:prstGeom prst="rect">
              <a:avLst/>
            </a:prstGeom>
          </p:spPr>
          <p:txBody>
            <a:bodyPr vert="horz" wrap="square" lIns="0" tIns="45943" rIns="0" bIns="0" rtlCol="0">
              <a:spAutoFit/>
            </a:bodyPr>
            <a:lstStyle/>
            <a:p>
              <a:pPr marL="11206" marR="4483" indent="-1121" algn="just">
                <a:lnSpc>
                  <a:spcPct val="87100"/>
                </a:lnSpc>
                <a:spcBef>
                  <a:spcPts val="361"/>
                </a:spcBef>
              </a:pPr>
              <a:r>
                <a:rPr sz="1500" spc="4" dirty="0">
                  <a:solidFill>
                    <a:srgbClr val="702FA0"/>
                  </a:solidFill>
                  <a:latin typeface="Trebuchet MS"/>
                  <a:cs typeface="Trebuchet MS"/>
                </a:rPr>
                <a:t>Division </a:t>
              </a:r>
              <a:r>
                <a:rPr sz="1500" dirty="0">
                  <a:solidFill>
                    <a:srgbClr val="702FA0"/>
                  </a:solidFill>
                  <a:latin typeface="Trebuchet MS"/>
                  <a:cs typeface="Trebuchet MS"/>
                </a:rPr>
                <a:t>I </a:t>
              </a:r>
              <a:r>
                <a:rPr sz="1500" dirty="0">
                  <a:latin typeface="Trebuchet MS"/>
                  <a:cs typeface="Trebuchet MS"/>
                </a:rPr>
                <a:t>– </a:t>
              </a:r>
              <a:r>
                <a:rPr sz="1500" spc="-4" dirty="0">
                  <a:latin typeface="Trebuchet MS"/>
                  <a:cs typeface="Trebuchet MS"/>
                </a:rPr>
                <a:t>Financial </a:t>
              </a:r>
              <a:r>
                <a:rPr sz="1500" dirty="0">
                  <a:latin typeface="Trebuchet MS"/>
                  <a:cs typeface="Trebuchet MS"/>
                </a:rPr>
                <a:t> </a:t>
              </a:r>
              <a:r>
                <a:rPr sz="1500" spc="-4" dirty="0">
                  <a:latin typeface="Trebuchet MS"/>
                  <a:cs typeface="Trebuchet MS"/>
                </a:rPr>
                <a:t>Statements </a:t>
              </a:r>
              <a:r>
                <a:rPr sz="1500" dirty="0">
                  <a:latin typeface="Trebuchet MS"/>
                  <a:cs typeface="Trebuchet MS"/>
                </a:rPr>
                <a:t>for a </a:t>
              </a:r>
              <a:r>
                <a:rPr sz="1500" spc="4" dirty="0">
                  <a:latin typeface="Trebuchet MS"/>
                  <a:cs typeface="Trebuchet MS"/>
                </a:rPr>
                <a:t> </a:t>
              </a:r>
              <a:r>
                <a:rPr sz="1500" dirty="0">
                  <a:latin typeface="Trebuchet MS"/>
                  <a:cs typeface="Trebuchet MS"/>
                </a:rPr>
                <a:t>company </a:t>
              </a:r>
              <a:r>
                <a:rPr sz="1500" spc="-4" dirty="0">
                  <a:latin typeface="Trebuchet MS"/>
                  <a:cs typeface="Trebuchet MS"/>
                </a:rPr>
                <a:t>whose </a:t>
              </a:r>
              <a:r>
                <a:rPr sz="1500" dirty="0">
                  <a:latin typeface="Trebuchet MS"/>
                  <a:cs typeface="Trebuchet MS"/>
                </a:rPr>
                <a:t> </a:t>
              </a:r>
              <a:r>
                <a:rPr sz="1500" spc="-4" dirty="0">
                  <a:latin typeface="Trebuchet MS"/>
                  <a:cs typeface="Trebuchet MS"/>
                </a:rPr>
                <a:t>Financial Statements </a:t>
              </a:r>
              <a:r>
                <a:rPr sz="1500" spc="-521" dirty="0">
                  <a:latin typeface="Trebuchet MS"/>
                  <a:cs typeface="Trebuchet MS"/>
                </a:rPr>
                <a:t> </a:t>
              </a:r>
              <a:r>
                <a:rPr sz="1500" dirty="0">
                  <a:latin typeface="Trebuchet MS"/>
                  <a:cs typeface="Trebuchet MS"/>
                </a:rPr>
                <a:t>are required </a:t>
              </a:r>
              <a:r>
                <a:rPr sz="1500" spc="-9" dirty="0">
                  <a:latin typeface="Trebuchet MS"/>
                  <a:cs typeface="Trebuchet MS"/>
                </a:rPr>
                <a:t>to </a:t>
              </a:r>
              <a:r>
                <a:rPr sz="1500" spc="-4" dirty="0">
                  <a:latin typeface="Trebuchet MS"/>
                  <a:cs typeface="Trebuchet MS"/>
                </a:rPr>
                <a:t> comply </a:t>
              </a:r>
              <a:r>
                <a:rPr sz="1500" dirty="0">
                  <a:latin typeface="Trebuchet MS"/>
                  <a:cs typeface="Trebuchet MS"/>
                </a:rPr>
                <a:t>with </a:t>
              </a:r>
              <a:r>
                <a:rPr sz="1500" spc="4" dirty="0">
                  <a:latin typeface="Trebuchet MS"/>
                  <a:cs typeface="Trebuchet MS"/>
                </a:rPr>
                <a:t> </a:t>
              </a:r>
              <a:r>
                <a:rPr sz="1500" dirty="0">
                  <a:latin typeface="Trebuchet MS"/>
                  <a:cs typeface="Trebuchet MS"/>
                </a:rPr>
                <a:t>Companies </a:t>
              </a:r>
              <a:r>
                <a:rPr sz="1500" spc="4" dirty="0">
                  <a:latin typeface="Trebuchet MS"/>
                  <a:cs typeface="Trebuchet MS"/>
                </a:rPr>
                <a:t> </a:t>
              </a:r>
              <a:r>
                <a:rPr sz="1500" dirty="0">
                  <a:latin typeface="Trebuchet MS"/>
                  <a:cs typeface="Trebuchet MS"/>
                </a:rPr>
                <a:t>(Accounting </a:t>
              </a:r>
              <a:r>
                <a:rPr sz="1500" spc="4" dirty="0">
                  <a:latin typeface="Trebuchet MS"/>
                  <a:cs typeface="Trebuchet MS"/>
                </a:rPr>
                <a:t> </a:t>
              </a:r>
              <a:r>
                <a:rPr sz="1500" spc="-4" dirty="0">
                  <a:latin typeface="Trebuchet MS"/>
                  <a:cs typeface="Trebuchet MS"/>
                </a:rPr>
                <a:t>Standards) Rules, </a:t>
              </a:r>
              <a:r>
                <a:rPr sz="1500" dirty="0">
                  <a:latin typeface="Trebuchet MS"/>
                  <a:cs typeface="Trebuchet MS"/>
                </a:rPr>
                <a:t> 2006</a:t>
              </a:r>
            </a:p>
          </p:txBody>
        </p:sp>
        <p:grpSp>
          <p:nvGrpSpPr>
            <p:cNvPr id="14" name="object 7">
              <a:extLst>
                <a:ext uri="{FF2B5EF4-FFF2-40B4-BE49-F238E27FC236}">
                  <a16:creationId xmlns:a16="http://schemas.microsoft.com/office/drawing/2014/main" id="{9BF7009B-8A6E-4AB0-9528-CEF6E4EFC41E}"/>
                </a:ext>
              </a:extLst>
            </p:cNvPr>
            <p:cNvGrpSpPr/>
            <p:nvPr/>
          </p:nvGrpSpPr>
          <p:grpSpPr>
            <a:xfrm>
              <a:off x="3349266" y="3402280"/>
              <a:ext cx="2565754" cy="2126688"/>
              <a:chOff x="3649154" y="2881058"/>
              <a:chExt cx="2677795" cy="3517900"/>
            </a:xfrm>
          </p:grpSpPr>
          <p:sp>
            <p:nvSpPr>
              <p:cNvPr id="22" name="object 8">
                <a:extLst>
                  <a:ext uri="{FF2B5EF4-FFF2-40B4-BE49-F238E27FC236}">
                    <a16:creationId xmlns:a16="http://schemas.microsoft.com/office/drawing/2014/main" id="{5C6DD39C-4137-4E02-9993-3073F81158B9}"/>
                  </a:ext>
                </a:extLst>
              </p:cNvPr>
              <p:cNvSpPr/>
              <p:nvPr/>
            </p:nvSpPr>
            <p:spPr>
              <a:xfrm>
                <a:off x="3662172" y="2894075"/>
                <a:ext cx="2651760" cy="3491865"/>
              </a:xfrm>
              <a:custGeom>
                <a:avLst/>
                <a:gdLst/>
                <a:ahLst/>
                <a:cxnLst/>
                <a:rect l="l" t="t" r="r" b="b"/>
                <a:pathLst>
                  <a:path w="2651760" h="3491865">
                    <a:moveTo>
                      <a:pt x="2651759" y="3491484"/>
                    </a:moveTo>
                    <a:lnTo>
                      <a:pt x="0" y="3491484"/>
                    </a:lnTo>
                    <a:lnTo>
                      <a:pt x="0" y="0"/>
                    </a:lnTo>
                    <a:lnTo>
                      <a:pt x="2651759" y="0"/>
                    </a:lnTo>
                    <a:lnTo>
                      <a:pt x="2651759" y="3491484"/>
                    </a:lnTo>
                    <a:close/>
                  </a:path>
                </a:pathLst>
              </a:custGeom>
              <a:solidFill>
                <a:srgbClr val="FFFFFF"/>
              </a:solidFill>
            </p:spPr>
            <p:txBody>
              <a:bodyPr wrap="square" lIns="0" tIns="0" rIns="0" bIns="0" rtlCol="0"/>
              <a:lstStyle/>
              <a:p>
                <a:endParaRPr sz="1588"/>
              </a:p>
            </p:txBody>
          </p:sp>
          <p:sp>
            <p:nvSpPr>
              <p:cNvPr id="23" name="object 9">
                <a:extLst>
                  <a:ext uri="{FF2B5EF4-FFF2-40B4-BE49-F238E27FC236}">
                    <a16:creationId xmlns:a16="http://schemas.microsoft.com/office/drawing/2014/main" id="{EACE82FB-F50F-41C4-913D-C7100910093F}"/>
                  </a:ext>
                </a:extLst>
              </p:cNvPr>
              <p:cNvSpPr/>
              <p:nvPr/>
            </p:nvSpPr>
            <p:spPr>
              <a:xfrm>
                <a:off x="3662172" y="2894075"/>
                <a:ext cx="2651760" cy="3491865"/>
              </a:xfrm>
              <a:custGeom>
                <a:avLst/>
                <a:gdLst/>
                <a:ahLst/>
                <a:cxnLst/>
                <a:rect l="l" t="t" r="r" b="b"/>
                <a:pathLst>
                  <a:path w="2651760" h="3491865">
                    <a:moveTo>
                      <a:pt x="0" y="0"/>
                    </a:moveTo>
                    <a:lnTo>
                      <a:pt x="2651759" y="0"/>
                    </a:lnTo>
                    <a:lnTo>
                      <a:pt x="2651759" y="3491484"/>
                    </a:lnTo>
                    <a:lnTo>
                      <a:pt x="0" y="3491484"/>
                    </a:lnTo>
                    <a:lnTo>
                      <a:pt x="0" y="0"/>
                    </a:lnTo>
                    <a:close/>
                  </a:path>
                </a:pathLst>
              </a:custGeom>
              <a:solidFill>
                <a:schemeClr val="bg1"/>
              </a:solidFill>
              <a:ln w="25908">
                <a:solidFill>
                  <a:schemeClr val="tx1"/>
                </a:solidFill>
              </a:ln>
            </p:spPr>
            <p:txBody>
              <a:bodyPr wrap="square" lIns="0" tIns="0" rIns="0" bIns="0" rtlCol="0"/>
              <a:lstStyle/>
              <a:p>
                <a:endParaRPr sz="1588" dirty="0"/>
              </a:p>
            </p:txBody>
          </p:sp>
        </p:grpSp>
        <p:sp>
          <p:nvSpPr>
            <p:cNvPr id="15" name="object 10">
              <a:extLst>
                <a:ext uri="{FF2B5EF4-FFF2-40B4-BE49-F238E27FC236}">
                  <a16:creationId xmlns:a16="http://schemas.microsoft.com/office/drawing/2014/main" id="{274C4E4B-5B3E-485F-A8DE-1DD66BA9351B}"/>
                </a:ext>
              </a:extLst>
            </p:cNvPr>
            <p:cNvSpPr txBox="1"/>
            <p:nvPr/>
          </p:nvSpPr>
          <p:spPr>
            <a:xfrm>
              <a:off x="3551170" y="3581400"/>
              <a:ext cx="2163831" cy="1652985"/>
            </a:xfrm>
            <a:prstGeom prst="rect">
              <a:avLst/>
            </a:prstGeom>
            <a:solidFill>
              <a:schemeClr val="bg1"/>
            </a:solidFill>
          </p:spPr>
          <p:txBody>
            <a:bodyPr vert="horz" wrap="square" lIns="0" tIns="45943" rIns="0" bIns="0" rtlCol="0">
              <a:spAutoFit/>
            </a:bodyPr>
            <a:lstStyle/>
            <a:p>
              <a:pPr marL="11206" marR="4483" algn="just">
                <a:lnSpc>
                  <a:spcPct val="87100"/>
                </a:lnSpc>
                <a:spcBef>
                  <a:spcPts val="361"/>
                </a:spcBef>
              </a:pPr>
              <a:r>
                <a:rPr sz="1500" dirty="0">
                  <a:solidFill>
                    <a:srgbClr val="702FA0"/>
                  </a:solidFill>
                  <a:latin typeface="Trebuchet MS"/>
                  <a:cs typeface="Trebuchet MS"/>
                </a:rPr>
                <a:t>Division</a:t>
              </a:r>
              <a:r>
                <a:rPr sz="1500" spc="-49" dirty="0">
                  <a:solidFill>
                    <a:srgbClr val="702FA0"/>
                  </a:solidFill>
                  <a:latin typeface="Trebuchet MS"/>
                  <a:cs typeface="Trebuchet MS"/>
                </a:rPr>
                <a:t> </a:t>
              </a:r>
              <a:r>
                <a:rPr sz="1500" dirty="0">
                  <a:solidFill>
                    <a:srgbClr val="702FA0"/>
                  </a:solidFill>
                  <a:latin typeface="Trebuchet MS"/>
                  <a:cs typeface="Trebuchet MS"/>
                </a:rPr>
                <a:t>II</a:t>
              </a:r>
              <a:r>
                <a:rPr sz="1500" spc="-22" dirty="0">
                  <a:solidFill>
                    <a:srgbClr val="702FA0"/>
                  </a:solidFill>
                  <a:latin typeface="Trebuchet MS"/>
                  <a:cs typeface="Trebuchet MS"/>
                </a:rPr>
                <a:t> </a:t>
              </a:r>
              <a:r>
                <a:rPr sz="1500" dirty="0">
                  <a:latin typeface="Trebuchet MS"/>
                  <a:cs typeface="Trebuchet MS"/>
                </a:rPr>
                <a:t>–</a:t>
              </a:r>
              <a:r>
                <a:rPr sz="1500" spc="-35" dirty="0">
                  <a:latin typeface="Trebuchet MS"/>
                  <a:cs typeface="Trebuchet MS"/>
                </a:rPr>
                <a:t> </a:t>
              </a:r>
              <a:r>
                <a:rPr sz="1500" dirty="0">
                  <a:latin typeface="Trebuchet MS"/>
                  <a:cs typeface="Trebuchet MS"/>
                </a:rPr>
                <a:t>Financial </a:t>
              </a:r>
              <a:r>
                <a:rPr sz="1500" spc="-521" dirty="0">
                  <a:latin typeface="Trebuchet MS"/>
                  <a:cs typeface="Trebuchet MS"/>
                </a:rPr>
                <a:t> </a:t>
              </a:r>
              <a:r>
                <a:rPr sz="1500" spc="-4" dirty="0">
                  <a:latin typeface="Trebuchet MS"/>
                  <a:cs typeface="Trebuchet MS"/>
                </a:rPr>
                <a:t>Statements </a:t>
              </a:r>
              <a:r>
                <a:rPr sz="1500" dirty="0">
                  <a:latin typeface="Trebuchet MS"/>
                  <a:cs typeface="Trebuchet MS"/>
                </a:rPr>
                <a:t>for a </a:t>
              </a:r>
              <a:r>
                <a:rPr sz="1500" spc="4" dirty="0">
                  <a:latin typeface="Trebuchet MS"/>
                  <a:cs typeface="Trebuchet MS"/>
                </a:rPr>
                <a:t> </a:t>
              </a:r>
              <a:r>
                <a:rPr sz="1500" dirty="0">
                  <a:latin typeface="Trebuchet MS"/>
                  <a:cs typeface="Trebuchet MS"/>
                </a:rPr>
                <a:t>company whose </a:t>
              </a:r>
              <a:r>
                <a:rPr sz="1500" spc="4" dirty="0">
                  <a:latin typeface="Trebuchet MS"/>
                  <a:cs typeface="Trebuchet MS"/>
                </a:rPr>
                <a:t> </a:t>
              </a:r>
              <a:r>
                <a:rPr sz="1500" dirty="0">
                  <a:latin typeface="Trebuchet MS"/>
                  <a:cs typeface="Trebuchet MS"/>
                </a:rPr>
                <a:t>financial </a:t>
              </a:r>
              <a:r>
                <a:rPr sz="1500" spc="-4" dirty="0">
                  <a:latin typeface="Trebuchet MS"/>
                  <a:cs typeface="Trebuchet MS"/>
                </a:rPr>
                <a:t>statements </a:t>
              </a:r>
              <a:r>
                <a:rPr sz="1500" spc="-521" dirty="0">
                  <a:latin typeface="Trebuchet MS"/>
                  <a:cs typeface="Trebuchet MS"/>
                </a:rPr>
                <a:t> </a:t>
              </a:r>
              <a:r>
                <a:rPr sz="1500" dirty="0">
                  <a:latin typeface="Trebuchet MS"/>
                  <a:cs typeface="Trebuchet MS"/>
                </a:rPr>
                <a:t>are drawn up </a:t>
              </a:r>
              <a:r>
                <a:rPr sz="1500" spc="-9" dirty="0">
                  <a:latin typeface="Trebuchet MS"/>
                  <a:cs typeface="Trebuchet MS"/>
                </a:rPr>
                <a:t>in </a:t>
              </a:r>
              <a:r>
                <a:rPr sz="1500" spc="-4" dirty="0">
                  <a:latin typeface="Trebuchet MS"/>
                  <a:cs typeface="Trebuchet MS"/>
                </a:rPr>
                <a:t> </a:t>
              </a:r>
              <a:r>
                <a:rPr sz="1500" dirty="0">
                  <a:latin typeface="Trebuchet MS"/>
                  <a:cs typeface="Trebuchet MS"/>
                </a:rPr>
                <a:t>compliance of </a:t>
              </a:r>
              <a:r>
                <a:rPr sz="1500" spc="-4" dirty="0">
                  <a:latin typeface="Trebuchet MS"/>
                  <a:cs typeface="Trebuchet MS"/>
                </a:rPr>
                <a:t>the </a:t>
              </a:r>
              <a:r>
                <a:rPr sz="1500" dirty="0">
                  <a:latin typeface="Trebuchet MS"/>
                  <a:cs typeface="Trebuchet MS"/>
                </a:rPr>
                <a:t> Companies </a:t>
              </a:r>
              <a:r>
                <a:rPr sz="1500" spc="-4" dirty="0">
                  <a:latin typeface="Trebuchet MS"/>
                  <a:cs typeface="Trebuchet MS"/>
                </a:rPr>
                <a:t>(Indian </a:t>
              </a:r>
              <a:r>
                <a:rPr sz="1500" dirty="0">
                  <a:latin typeface="Trebuchet MS"/>
                  <a:cs typeface="Trebuchet MS"/>
                </a:rPr>
                <a:t> Accounting </a:t>
              </a:r>
              <a:r>
                <a:rPr sz="1500" spc="4" dirty="0">
                  <a:latin typeface="Trebuchet MS"/>
                  <a:cs typeface="Trebuchet MS"/>
                </a:rPr>
                <a:t> </a:t>
              </a:r>
              <a:r>
                <a:rPr sz="1500" spc="-4" dirty="0">
                  <a:latin typeface="Trebuchet MS"/>
                  <a:cs typeface="Trebuchet MS"/>
                </a:rPr>
                <a:t>Standards) </a:t>
              </a:r>
              <a:r>
                <a:rPr sz="1500" spc="-13" dirty="0">
                  <a:latin typeface="Trebuchet MS"/>
                  <a:cs typeface="Trebuchet MS"/>
                </a:rPr>
                <a:t>Rules, </a:t>
              </a:r>
              <a:r>
                <a:rPr sz="1500" spc="-9" dirty="0">
                  <a:latin typeface="Trebuchet MS"/>
                  <a:cs typeface="Trebuchet MS"/>
                </a:rPr>
                <a:t> </a:t>
              </a:r>
              <a:r>
                <a:rPr sz="1500" dirty="0">
                  <a:latin typeface="Trebuchet MS"/>
                  <a:cs typeface="Trebuchet MS"/>
                </a:rPr>
                <a:t>2015</a:t>
              </a:r>
            </a:p>
          </p:txBody>
        </p:sp>
        <p:grpSp>
          <p:nvGrpSpPr>
            <p:cNvPr id="16" name="object 11">
              <a:extLst>
                <a:ext uri="{FF2B5EF4-FFF2-40B4-BE49-F238E27FC236}">
                  <a16:creationId xmlns:a16="http://schemas.microsoft.com/office/drawing/2014/main" id="{7B21CBAA-DDCB-4D71-BFE5-BE57F71BAD77}"/>
                </a:ext>
              </a:extLst>
            </p:cNvPr>
            <p:cNvGrpSpPr/>
            <p:nvPr/>
          </p:nvGrpSpPr>
          <p:grpSpPr>
            <a:xfrm>
              <a:off x="6241733" y="3397731"/>
              <a:ext cx="2668491" cy="2131235"/>
              <a:chOff x="6300914" y="2881058"/>
              <a:chExt cx="2677795" cy="3517900"/>
            </a:xfrm>
          </p:grpSpPr>
          <p:sp>
            <p:nvSpPr>
              <p:cNvPr id="20" name="object 12">
                <a:extLst>
                  <a:ext uri="{FF2B5EF4-FFF2-40B4-BE49-F238E27FC236}">
                    <a16:creationId xmlns:a16="http://schemas.microsoft.com/office/drawing/2014/main" id="{B7F4D954-BAF6-4E72-87F5-8E59515A685B}"/>
                  </a:ext>
                </a:extLst>
              </p:cNvPr>
              <p:cNvSpPr/>
              <p:nvPr/>
            </p:nvSpPr>
            <p:spPr>
              <a:xfrm>
                <a:off x="6313932" y="2894075"/>
                <a:ext cx="2651760" cy="3491865"/>
              </a:xfrm>
              <a:custGeom>
                <a:avLst/>
                <a:gdLst/>
                <a:ahLst/>
                <a:cxnLst/>
                <a:rect l="l" t="t" r="r" b="b"/>
                <a:pathLst>
                  <a:path w="2651759" h="3491865">
                    <a:moveTo>
                      <a:pt x="2651760" y="3491484"/>
                    </a:moveTo>
                    <a:lnTo>
                      <a:pt x="0" y="3491484"/>
                    </a:lnTo>
                    <a:lnTo>
                      <a:pt x="0" y="0"/>
                    </a:lnTo>
                    <a:lnTo>
                      <a:pt x="2651760" y="0"/>
                    </a:lnTo>
                    <a:lnTo>
                      <a:pt x="2651760" y="3491484"/>
                    </a:lnTo>
                    <a:close/>
                  </a:path>
                </a:pathLst>
              </a:custGeom>
              <a:solidFill>
                <a:srgbClr val="FFFFFF"/>
              </a:solidFill>
            </p:spPr>
            <p:txBody>
              <a:bodyPr wrap="square" lIns="0" tIns="0" rIns="0" bIns="0" rtlCol="0"/>
              <a:lstStyle/>
              <a:p>
                <a:endParaRPr sz="1588"/>
              </a:p>
            </p:txBody>
          </p:sp>
          <p:sp>
            <p:nvSpPr>
              <p:cNvPr id="21" name="object 13">
                <a:extLst>
                  <a:ext uri="{FF2B5EF4-FFF2-40B4-BE49-F238E27FC236}">
                    <a16:creationId xmlns:a16="http://schemas.microsoft.com/office/drawing/2014/main" id="{08558CD6-2345-4C4D-9A00-649270F23C5F}"/>
                  </a:ext>
                </a:extLst>
              </p:cNvPr>
              <p:cNvSpPr/>
              <p:nvPr/>
            </p:nvSpPr>
            <p:spPr>
              <a:xfrm>
                <a:off x="6313932" y="2894075"/>
                <a:ext cx="2651760" cy="3491865"/>
              </a:xfrm>
              <a:custGeom>
                <a:avLst/>
                <a:gdLst/>
                <a:ahLst/>
                <a:cxnLst/>
                <a:rect l="l" t="t" r="r" b="b"/>
                <a:pathLst>
                  <a:path w="2651759" h="3491865">
                    <a:moveTo>
                      <a:pt x="0" y="0"/>
                    </a:moveTo>
                    <a:lnTo>
                      <a:pt x="2651760" y="0"/>
                    </a:lnTo>
                    <a:lnTo>
                      <a:pt x="2651760" y="3491484"/>
                    </a:lnTo>
                    <a:lnTo>
                      <a:pt x="0" y="3491484"/>
                    </a:lnTo>
                    <a:lnTo>
                      <a:pt x="0" y="0"/>
                    </a:lnTo>
                    <a:close/>
                  </a:path>
                </a:pathLst>
              </a:custGeom>
              <a:ln w="25908">
                <a:solidFill>
                  <a:schemeClr val="tx1"/>
                </a:solidFill>
              </a:ln>
            </p:spPr>
            <p:txBody>
              <a:bodyPr wrap="square" lIns="0" tIns="0" rIns="0" bIns="0" rtlCol="0"/>
              <a:lstStyle/>
              <a:p>
                <a:endParaRPr sz="1588"/>
              </a:p>
            </p:txBody>
          </p:sp>
        </p:grpSp>
        <p:sp>
          <p:nvSpPr>
            <p:cNvPr id="17" name="object 14">
              <a:extLst>
                <a:ext uri="{FF2B5EF4-FFF2-40B4-BE49-F238E27FC236}">
                  <a16:creationId xmlns:a16="http://schemas.microsoft.com/office/drawing/2014/main" id="{4AD8F4D6-5B51-4E33-908E-D26934369E20}"/>
                </a:ext>
              </a:extLst>
            </p:cNvPr>
            <p:cNvSpPr txBox="1"/>
            <p:nvPr/>
          </p:nvSpPr>
          <p:spPr>
            <a:xfrm>
              <a:off x="6461872" y="3505200"/>
              <a:ext cx="2224928" cy="1853810"/>
            </a:xfrm>
            <a:prstGeom prst="rect">
              <a:avLst/>
            </a:prstGeom>
          </p:spPr>
          <p:txBody>
            <a:bodyPr vert="horz" wrap="square" lIns="0" tIns="45943" rIns="0" bIns="0" rtlCol="0">
              <a:spAutoFit/>
            </a:bodyPr>
            <a:lstStyle/>
            <a:p>
              <a:pPr marL="10646" marR="4483" algn="just">
                <a:lnSpc>
                  <a:spcPct val="87100"/>
                </a:lnSpc>
                <a:spcBef>
                  <a:spcPts val="361"/>
                </a:spcBef>
              </a:pPr>
              <a:r>
                <a:rPr sz="1500" dirty="0">
                  <a:solidFill>
                    <a:srgbClr val="702FA0"/>
                  </a:solidFill>
                  <a:latin typeface="Trebuchet MS"/>
                  <a:cs typeface="Trebuchet MS"/>
                </a:rPr>
                <a:t>Division </a:t>
              </a:r>
              <a:r>
                <a:rPr sz="1500" spc="-9" dirty="0">
                  <a:solidFill>
                    <a:srgbClr val="702FA0"/>
                  </a:solidFill>
                  <a:latin typeface="Trebuchet MS"/>
                  <a:cs typeface="Trebuchet MS"/>
                </a:rPr>
                <a:t>III </a:t>
              </a:r>
              <a:r>
                <a:rPr sz="1500" dirty="0">
                  <a:latin typeface="Trebuchet MS"/>
                  <a:cs typeface="Trebuchet MS"/>
                </a:rPr>
                <a:t>- Financial </a:t>
              </a:r>
              <a:r>
                <a:rPr sz="1500" spc="-521" dirty="0">
                  <a:latin typeface="Trebuchet MS"/>
                  <a:cs typeface="Trebuchet MS"/>
                </a:rPr>
                <a:t> </a:t>
              </a:r>
              <a:r>
                <a:rPr sz="1500" spc="-4" dirty="0">
                  <a:latin typeface="Trebuchet MS"/>
                  <a:cs typeface="Trebuchet MS"/>
                </a:rPr>
                <a:t>Statements </a:t>
              </a:r>
              <a:r>
                <a:rPr sz="1500" dirty="0">
                  <a:latin typeface="Trebuchet MS"/>
                  <a:cs typeface="Trebuchet MS"/>
                </a:rPr>
                <a:t>for Non- </a:t>
              </a:r>
              <a:r>
                <a:rPr sz="1500" spc="4" dirty="0">
                  <a:latin typeface="Trebuchet MS"/>
                  <a:cs typeface="Trebuchet MS"/>
                </a:rPr>
                <a:t> </a:t>
              </a:r>
              <a:r>
                <a:rPr sz="1500" dirty="0">
                  <a:latin typeface="Trebuchet MS"/>
                  <a:cs typeface="Trebuchet MS"/>
                </a:rPr>
                <a:t>Banking Financial </a:t>
              </a:r>
              <a:r>
                <a:rPr sz="1500" spc="4" dirty="0">
                  <a:latin typeface="Trebuchet MS"/>
                  <a:cs typeface="Trebuchet MS"/>
                </a:rPr>
                <a:t> </a:t>
              </a:r>
              <a:r>
                <a:rPr sz="1500" dirty="0">
                  <a:latin typeface="Trebuchet MS"/>
                  <a:cs typeface="Trebuchet MS"/>
                </a:rPr>
                <a:t>Company (NBFC) </a:t>
              </a:r>
              <a:r>
                <a:rPr sz="1500" spc="4" dirty="0">
                  <a:latin typeface="Trebuchet MS"/>
                  <a:cs typeface="Trebuchet MS"/>
                </a:rPr>
                <a:t> </a:t>
              </a:r>
              <a:r>
                <a:rPr sz="1500" dirty="0">
                  <a:latin typeface="Trebuchet MS"/>
                  <a:cs typeface="Trebuchet MS"/>
                </a:rPr>
                <a:t>whose financial </a:t>
              </a:r>
              <a:r>
                <a:rPr sz="1500" spc="4" dirty="0">
                  <a:latin typeface="Trebuchet MS"/>
                  <a:cs typeface="Trebuchet MS"/>
                </a:rPr>
                <a:t> </a:t>
              </a:r>
              <a:r>
                <a:rPr sz="1500" dirty="0">
                  <a:latin typeface="Trebuchet MS"/>
                  <a:cs typeface="Trebuchet MS"/>
                </a:rPr>
                <a:t>statements</a:t>
              </a:r>
              <a:r>
                <a:rPr sz="1500" spc="-66" dirty="0">
                  <a:latin typeface="Trebuchet MS"/>
                  <a:cs typeface="Trebuchet MS"/>
                </a:rPr>
                <a:t> </a:t>
              </a:r>
              <a:r>
                <a:rPr sz="1500" dirty="0">
                  <a:latin typeface="Trebuchet MS"/>
                  <a:cs typeface="Trebuchet MS"/>
                </a:rPr>
                <a:t>are</a:t>
              </a:r>
              <a:r>
                <a:rPr sz="1500" spc="-44" dirty="0">
                  <a:latin typeface="Trebuchet MS"/>
                  <a:cs typeface="Trebuchet MS"/>
                </a:rPr>
                <a:t> </a:t>
              </a:r>
              <a:r>
                <a:rPr sz="1500" dirty="0">
                  <a:latin typeface="Trebuchet MS"/>
                  <a:cs typeface="Trebuchet MS"/>
                </a:rPr>
                <a:t>drawn </a:t>
              </a:r>
              <a:r>
                <a:rPr sz="1500" spc="-521" dirty="0">
                  <a:latin typeface="Trebuchet MS"/>
                  <a:cs typeface="Trebuchet MS"/>
                </a:rPr>
                <a:t> </a:t>
              </a:r>
              <a:r>
                <a:rPr sz="1500" spc="-9" dirty="0">
                  <a:latin typeface="Trebuchet MS"/>
                  <a:cs typeface="Trebuchet MS"/>
                </a:rPr>
                <a:t>up </a:t>
              </a:r>
              <a:r>
                <a:rPr sz="1500" dirty="0">
                  <a:latin typeface="Trebuchet MS"/>
                  <a:cs typeface="Trebuchet MS"/>
                </a:rPr>
                <a:t>in compliance of </a:t>
              </a:r>
              <a:r>
                <a:rPr sz="1500" spc="4" dirty="0">
                  <a:latin typeface="Trebuchet MS"/>
                  <a:cs typeface="Trebuchet MS"/>
                </a:rPr>
                <a:t> </a:t>
              </a:r>
              <a:r>
                <a:rPr sz="1500" spc="-4" dirty="0">
                  <a:latin typeface="Trebuchet MS"/>
                  <a:cs typeface="Trebuchet MS"/>
                </a:rPr>
                <a:t>the</a:t>
              </a:r>
              <a:r>
                <a:rPr sz="1500" spc="521" dirty="0">
                  <a:latin typeface="Trebuchet MS"/>
                  <a:cs typeface="Trebuchet MS"/>
                </a:rPr>
                <a:t> </a:t>
              </a:r>
              <a:r>
                <a:rPr sz="1500" dirty="0">
                  <a:latin typeface="Trebuchet MS"/>
                  <a:cs typeface="Trebuchet MS"/>
                </a:rPr>
                <a:t>Companies </a:t>
              </a:r>
              <a:r>
                <a:rPr sz="1500" spc="4" dirty="0">
                  <a:latin typeface="Trebuchet MS"/>
                  <a:cs typeface="Trebuchet MS"/>
                </a:rPr>
                <a:t> </a:t>
              </a:r>
              <a:r>
                <a:rPr sz="1500" spc="-4" dirty="0">
                  <a:latin typeface="Trebuchet MS"/>
                  <a:cs typeface="Trebuchet MS"/>
                </a:rPr>
                <a:t>(Indian </a:t>
              </a:r>
              <a:r>
                <a:rPr sz="1500" dirty="0">
                  <a:latin typeface="Trebuchet MS"/>
                  <a:cs typeface="Trebuchet MS"/>
                </a:rPr>
                <a:t>Accounting </a:t>
              </a:r>
              <a:r>
                <a:rPr sz="1500" spc="4" dirty="0">
                  <a:latin typeface="Trebuchet MS"/>
                  <a:cs typeface="Trebuchet MS"/>
                </a:rPr>
                <a:t> </a:t>
              </a:r>
              <a:r>
                <a:rPr sz="1500" spc="-4" dirty="0">
                  <a:latin typeface="Trebuchet MS"/>
                  <a:cs typeface="Trebuchet MS"/>
                </a:rPr>
                <a:t>Standards)</a:t>
              </a:r>
              <a:r>
                <a:rPr sz="1500" spc="18" dirty="0">
                  <a:latin typeface="Trebuchet MS"/>
                  <a:cs typeface="Trebuchet MS"/>
                </a:rPr>
                <a:t> </a:t>
              </a:r>
              <a:r>
                <a:rPr sz="1500" spc="-13" dirty="0">
                  <a:latin typeface="Trebuchet MS"/>
                  <a:cs typeface="Trebuchet MS"/>
                </a:rPr>
                <a:t>Rules, </a:t>
              </a:r>
              <a:r>
                <a:rPr sz="1500" spc="-9" dirty="0">
                  <a:latin typeface="Trebuchet MS"/>
                  <a:cs typeface="Trebuchet MS"/>
                </a:rPr>
                <a:t> </a:t>
              </a:r>
              <a:r>
                <a:rPr sz="1500" dirty="0">
                  <a:latin typeface="Trebuchet MS"/>
                  <a:cs typeface="Trebuchet MS"/>
                </a:rPr>
                <a:t>2015</a:t>
              </a:r>
            </a:p>
          </p:txBody>
        </p:sp>
        <p:sp>
          <p:nvSpPr>
            <p:cNvPr id="18" name="object 4">
              <a:extLst>
                <a:ext uri="{FF2B5EF4-FFF2-40B4-BE49-F238E27FC236}">
                  <a16:creationId xmlns:a16="http://schemas.microsoft.com/office/drawing/2014/main" id="{B9251B63-1F42-4A32-8573-0EC64A6219FA}"/>
                </a:ext>
              </a:extLst>
            </p:cNvPr>
            <p:cNvSpPr txBox="1"/>
            <p:nvPr/>
          </p:nvSpPr>
          <p:spPr>
            <a:xfrm>
              <a:off x="1143583" y="1924388"/>
              <a:ext cx="6731934" cy="1270521"/>
            </a:xfrm>
            <a:prstGeom prst="rect">
              <a:avLst/>
            </a:prstGeom>
          </p:spPr>
          <p:txBody>
            <a:bodyPr vert="horz" wrap="square" lIns="0" tIns="26334" rIns="0" bIns="0" rtlCol="0">
              <a:spAutoFit/>
            </a:bodyPr>
            <a:lstStyle/>
            <a:p>
              <a:pPr marL="33619" marR="26896" algn="ctr">
                <a:lnSpc>
                  <a:spcPts val="2497"/>
                </a:lnSpc>
                <a:spcBef>
                  <a:spcPts val="207"/>
                </a:spcBef>
              </a:pPr>
              <a:r>
                <a:rPr sz="1500" b="1" spc="-4" dirty="0">
                  <a:solidFill>
                    <a:srgbClr val="FFFFFF"/>
                  </a:solidFill>
                  <a:latin typeface="Trebuchet MS"/>
                  <a:cs typeface="Trebuchet MS"/>
                </a:rPr>
                <a:t>The Ministry </a:t>
              </a:r>
              <a:r>
                <a:rPr sz="1500" b="1" spc="-9" dirty="0">
                  <a:solidFill>
                    <a:srgbClr val="FFFFFF"/>
                  </a:solidFill>
                  <a:latin typeface="Trebuchet MS"/>
                  <a:cs typeface="Trebuchet MS"/>
                </a:rPr>
                <a:t>of </a:t>
              </a:r>
              <a:r>
                <a:rPr sz="1500" b="1" spc="-13" dirty="0">
                  <a:solidFill>
                    <a:srgbClr val="FFFFFF"/>
                  </a:solidFill>
                  <a:latin typeface="Trebuchet MS"/>
                  <a:cs typeface="Trebuchet MS"/>
                </a:rPr>
                <a:t>Corporate </a:t>
              </a:r>
              <a:r>
                <a:rPr sz="1500" b="1" dirty="0">
                  <a:solidFill>
                    <a:srgbClr val="FFFFFF"/>
                  </a:solidFill>
                  <a:latin typeface="Trebuchet MS"/>
                  <a:cs typeface="Trebuchet MS"/>
                </a:rPr>
                <a:t>Affairs </a:t>
              </a:r>
              <a:r>
                <a:rPr sz="1500" b="1" spc="-4" dirty="0">
                  <a:solidFill>
                    <a:srgbClr val="FFFFFF"/>
                  </a:solidFill>
                  <a:latin typeface="Trebuchet MS"/>
                  <a:cs typeface="Trebuchet MS"/>
                </a:rPr>
                <a:t>(MCA) </a:t>
              </a:r>
              <a:r>
                <a:rPr sz="1500" b="1" spc="-9" dirty="0">
                  <a:solidFill>
                    <a:srgbClr val="FFFFFF"/>
                  </a:solidFill>
                  <a:latin typeface="Trebuchet MS"/>
                  <a:cs typeface="Trebuchet MS"/>
                </a:rPr>
                <a:t>has </a:t>
              </a:r>
              <a:r>
                <a:rPr sz="1500" b="1" dirty="0">
                  <a:solidFill>
                    <a:srgbClr val="FFFFFF"/>
                  </a:solidFill>
                  <a:latin typeface="Trebuchet MS"/>
                  <a:cs typeface="Trebuchet MS"/>
                </a:rPr>
                <a:t>amended </a:t>
              </a:r>
              <a:r>
                <a:rPr sz="1500" b="1" spc="-627" dirty="0">
                  <a:solidFill>
                    <a:srgbClr val="FFFFFF"/>
                  </a:solidFill>
                  <a:latin typeface="Trebuchet MS"/>
                  <a:cs typeface="Trebuchet MS"/>
                </a:rPr>
                <a:t> </a:t>
              </a:r>
              <a:r>
                <a:rPr sz="1500" b="1" spc="-4" dirty="0">
                  <a:solidFill>
                    <a:srgbClr val="FFFFFF"/>
                  </a:solidFill>
                  <a:latin typeface="Trebuchet MS"/>
                  <a:cs typeface="Trebuchet MS"/>
                </a:rPr>
                <a:t>Schedule</a:t>
              </a:r>
              <a:r>
                <a:rPr sz="1500" b="1" dirty="0">
                  <a:solidFill>
                    <a:srgbClr val="FFFFFF"/>
                  </a:solidFill>
                  <a:latin typeface="Trebuchet MS"/>
                  <a:cs typeface="Trebuchet MS"/>
                </a:rPr>
                <a:t> III</a:t>
              </a:r>
              <a:r>
                <a:rPr sz="1500" b="1" spc="-22" dirty="0">
                  <a:solidFill>
                    <a:srgbClr val="FFFFFF"/>
                  </a:solidFill>
                  <a:latin typeface="Trebuchet MS"/>
                  <a:cs typeface="Trebuchet MS"/>
                </a:rPr>
                <a:t> </a:t>
              </a:r>
              <a:r>
                <a:rPr sz="1500" b="1" dirty="0">
                  <a:solidFill>
                    <a:srgbClr val="FFFFFF"/>
                  </a:solidFill>
                  <a:latin typeface="Trebuchet MS"/>
                  <a:cs typeface="Trebuchet MS"/>
                </a:rPr>
                <a:t>of</a:t>
              </a:r>
              <a:r>
                <a:rPr sz="1500" b="1" spc="-4" dirty="0">
                  <a:solidFill>
                    <a:srgbClr val="FFFFFF"/>
                  </a:solidFill>
                  <a:latin typeface="Trebuchet MS"/>
                  <a:cs typeface="Trebuchet MS"/>
                </a:rPr>
                <a:t> the</a:t>
              </a:r>
              <a:r>
                <a:rPr sz="1500" b="1" spc="-13" dirty="0">
                  <a:solidFill>
                    <a:srgbClr val="FFFFFF"/>
                  </a:solidFill>
                  <a:latin typeface="Trebuchet MS"/>
                  <a:cs typeface="Trebuchet MS"/>
                </a:rPr>
                <a:t> </a:t>
              </a:r>
              <a:r>
                <a:rPr sz="1500" b="1" spc="-4" dirty="0">
                  <a:solidFill>
                    <a:srgbClr val="FFFFFF"/>
                  </a:solidFill>
                  <a:latin typeface="Trebuchet MS"/>
                  <a:cs typeface="Trebuchet MS"/>
                </a:rPr>
                <a:t>Companies</a:t>
              </a:r>
              <a:r>
                <a:rPr sz="1500" b="1" spc="-110" dirty="0">
                  <a:solidFill>
                    <a:srgbClr val="FFFFFF"/>
                  </a:solidFill>
                  <a:latin typeface="Trebuchet MS"/>
                  <a:cs typeface="Trebuchet MS"/>
                </a:rPr>
                <a:t> </a:t>
              </a:r>
              <a:r>
                <a:rPr sz="1500" b="1" spc="-9" dirty="0">
                  <a:solidFill>
                    <a:srgbClr val="FFFFFF"/>
                  </a:solidFill>
                  <a:latin typeface="Trebuchet MS"/>
                  <a:cs typeface="Trebuchet MS"/>
                </a:rPr>
                <a:t>Act,</a:t>
              </a:r>
              <a:r>
                <a:rPr sz="1500" b="1" spc="22" dirty="0">
                  <a:solidFill>
                    <a:srgbClr val="FFFFFF"/>
                  </a:solidFill>
                  <a:latin typeface="Trebuchet MS"/>
                  <a:cs typeface="Trebuchet MS"/>
                </a:rPr>
                <a:t> </a:t>
              </a:r>
              <a:r>
                <a:rPr sz="1500" b="1" spc="-9" dirty="0">
                  <a:solidFill>
                    <a:srgbClr val="FFFFFF"/>
                  </a:solidFill>
                  <a:latin typeface="Trebuchet MS"/>
                  <a:cs typeface="Trebuchet MS"/>
                </a:rPr>
                <a:t>2013</a:t>
              </a:r>
              <a:endParaRPr sz="1500" dirty="0">
                <a:latin typeface="Trebuchet MS"/>
                <a:cs typeface="Trebuchet MS"/>
              </a:endParaRPr>
            </a:p>
            <a:p>
              <a:pPr algn="ctr">
                <a:lnSpc>
                  <a:spcPct val="100000"/>
                </a:lnSpc>
                <a:spcBef>
                  <a:spcPts val="746"/>
                </a:spcBef>
                <a:tabLst>
                  <a:tab pos="1230472" algn="l"/>
                </a:tabLst>
              </a:pPr>
              <a:r>
                <a:rPr sz="1500" b="1" dirty="0">
                  <a:solidFill>
                    <a:srgbClr val="FFBF00"/>
                  </a:solidFill>
                  <a:latin typeface="Trebuchet MS"/>
                  <a:cs typeface="Trebuchet MS"/>
                </a:rPr>
                <a:t>Applicable	:</a:t>
              </a:r>
              <a:r>
                <a:rPr sz="1500" b="1" spc="-31" dirty="0">
                  <a:solidFill>
                    <a:srgbClr val="FFBF00"/>
                  </a:solidFill>
                  <a:latin typeface="Trebuchet MS"/>
                  <a:cs typeface="Trebuchet MS"/>
                </a:rPr>
                <a:t> </a:t>
              </a:r>
              <a:r>
                <a:rPr sz="1500" b="1" spc="4" dirty="0">
                  <a:solidFill>
                    <a:srgbClr val="FFBF00"/>
                  </a:solidFill>
                  <a:latin typeface="Trebuchet MS"/>
                  <a:cs typeface="Trebuchet MS"/>
                </a:rPr>
                <a:t>01</a:t>
              </a:r>
              <a:r>
                <a:rPr sz="1500" b="1" spc="112" baseline="25641" dirty="0">
                  <a:solidFill>
                    <a:srgbClr val="FFBF00"/>
                  </a:solidFill>
                  <a:latin typeface="Trebuchet MS"/>
                  <a:cs typeface="Trebuchet MS"/>
                </a:rPr>
                <a:t> </a:t>
              </a:r>
              <a:r>
                <a:rPr sz="1500" b="1" spc="-4" dirty="0">
                  <a:solidFill>
                    <a:srgbClr val="FFBF00"/>
                  </a:solidFill>
                  <a:latin typeface="Trebuchet MS"/>
                  <a:cs typeface="Trebuchet MS"/>
                </a:rPr>
                <a:t>April</a:t>
              </a:r>
              <a:r>
                <a:rPr sz="1500" b="1" spc="-26" dirty="0">
                  <a:solidFill>
                    <a:srgbClr val="FFBF00"/>
                  </a:solidFill>
                  <a:latin typeface="Trebuchet MS"/>
                  <a:cs typeface="Trebuchet MS"/>
                </a:rPr>
                <a:t> </a:t>
              </a:r>
              <a:r>
                <a:rPr sz="1500" b="1" dirty="0">
                  <a:solidFill>
                    <a:srgbClr val="FFBF00"/>
                  </a:solidFill>
                  <a:latin typeface="Trebuchet MS"/>
                  <a:cs typeface="Trebuchet MS"/>
                </a:rPr>
                <a:t>2021</a:t>
              </a:r>
              <a:endParaRPr sz="1500" dirty="0">
                <a:latin typeface="Trebuchet MS"/>
                <a:cs typeface="Trebuchet MS"/>
              </a:endParaRPr>
            </a:p>
            <a:p>
              <a:pPr algn="ctr">
                <a:lnSpc>
                  <a:spcPct val="100000"/>
                </a:lnSpc>
                <a:spcBef>
                  <a:spcPts val="441"/>
                </a:spcBef>
              </a:pPr>
              <a:r>
                <a:rPr sz="1500" b="1" spc="-4" dirty="0">
                  <a:solidFill>
                    <a:srgbClr val="FFFFFF"/>
                  </a:solidFill>
                  <a:latin typeface="Trebuchet MS"/>
                  <a:cs typeface="Trebuchet MS"/>
                </a:rPr>
                <a:t>The</a:t>
              </a:r>
              <a:r>
                <a:rPr sz="1500" b="1" spc="4" dirty="0">
                  <a:solidFill>
                    <a:srgbClr val="FFFFFF"/>
                  </a:solidFill>
                  <a:latin typeface="Trebuchet MS"/>
                  <a:cs typeface="Trebuchet MS"/>
                </a:rPr>
                <a:t> </a:t>
              </a:r>
              <a:r>
                <a:rPr sz="1500" b="1" spc="-4" dirty="0">
                  <a:solidFill>
                    <a:srgbClr val="FFFFFF"/>
                  </a:solidFill>
                  <a:latin typeface="Trebuchet MS"/>
                  <a:cs typeface="Trebuchet MS"/>
                </a:rPr>
                <a:t>Schedule</a:t>
              </a:r>
              <a:r>
                <a:rPr sz="1500" b="1" spc="-9" dirty="0">
                  <a:solidFill>
                    <a:srgbClr val="FFFFFF"/>
                  </a:solidFill>
                  <a:latin typeface="Trebuchet MS"/>
                  <a:cs typeface="Trebuchet MS"/>
                </a:rPr>
                <a:t> III</a:t>
              </a:r>
              <a:r>
                <a:rPr sz="1500" b="1" spc="22" dirty="0">
                  <a:solidFill>
                    <a:srgbClr val="FFFFFF"/>
                  </a:solidFill>
                  <a:latin typeface="Trebuchet MS"/>
                  <a:cs typeface="Trebuchet MS"/>
                </a:rPr>
                <a:t> </a:t>
              </a:r>
              <a:r>
                <a:rPr sz="1500" b="1" dirty="0">
                  <a:solidFill>
                    <a:srgbClr val="FFFFFF"/>
                  </a:solidFill>
                  <a:latin typeface="Trebuchet MS"/>
                  <a:cs typeface="Trebuchet MS"/>
                </a:rPr>
                <a:t>is</a:t>
              </a:r>
              <a:r>
                <a:rPr sz="1500" b="1" spc="-22" dirty="0">
                  <a:solidFill>
                    <a:srgbClr val="FFFFFF"/>
                  </a:solidFill>
                  <a:latin typeface="Trebuchet MS"/>
                  <a:cs typeface="Trebuchet MS"/>
                </a:rPr>
                <a:t> </a:t>
              </a:r>
              <a:r>
                <a:rPr sz="1500" b="1" spc="4" dirty="0">
                  <a:solidFill>
                    <a:srgbClr val="FFFFFF"/>
                  </a:solidFill>
                  <a:latin typeface="Trebuchet MS"/>
                  <a:cs typeface="Trebuchet MS"/>
                </a:rPr>
                <a:t>divided</a:t>
              </a:r>
              <a:r>
                <a:rPr sz="1500" b="1" dirty="0">
                  <a:solidFill>
                    <a:srgbClr val="FFFFFF"/>
                  </a:solidFill>
                  <a:latin typeface="Trebuchet MS"/>
                  <a:cs typeface="Trebuchet MS"/>
                </a:rPr>
                <a:t> </a:t>
              </a:r>
              <a:r>
                <a:rPr sz="1500" b="1" spc="-4" dirty="0">
                  <a:solidFill>
                    <a:srgbClr val="FFFFFF"/>
                  </a:solidFill>
                  <a:latin typeface="Trebuchet MS"/>
                  <a:cs typeface="Trebuchet MS"/>
                </a:rPr>
                <a:t>into</a:t>
              </a:r>
              <a:r>
                <a:rPr sz="1500" b="1" spc="9" dirty="0">
                  <a:solidFill>
                    <a:srgbClr val="FFFFFF"/>
                  </a:solidFill>
                  <a:latin typeface="Trebuchet MS"/>
                  <a:cs typeface="Trebuchet MS"/>
                </a:rPr>
                <a:t> </a:t>
              </a:r>
              <a:r>
                <a:rPr sz="1500" b="1" dirty="0">
                  <a:solidFill>
                    <a:srgbClr val="FFFFFF"/>
                  </a:solidFill>
                  <a:latin typeface="Trebuchet MS"/>
                  <a:cs typeface="Trebuchet MS"/>
                </a:rPr>
                <a:t>3</a:t>
              </a:r>
              <a:r>
                <a:rPr sz="1500" b="1" spc="-13" dirty="0">
                  <a:solidFill>
                    <a:srgbClr val="FFFFFF"/>
                  </a:solidFill>
                  <a:latin typeface="Trebuchet MS"/>
                  <a:cs typeface="Trebuchet MS"/>
                </a:rPr>
                <a:t> </a:t>
              </a:r>
              <a:r>
                <a:rPr sz="1500" b="1" spc="4" dirty="0">
                  <a:solidFill>
                    <a:srgbClr val="FFFFFF"/>
                  </a:solidFill>
                  <a:latin typeface="Trebuchet MS"/>
                  <a:cs typeface="Trebuchet MS"/>
                </a:rPr>
                <a:t>divisions</a:t>
              </a:r>
              <a:r>
                <a:rPr sz="1500" b="1" spc="-35" dirty="0">
                  <a:solidFill>
                    <a:srgbClr val="FFFFFF"/>
                  </a:solidFill>
                  <a:latin typeface="Trebuchet MS"/>
                  <a:cs typeface="Trebuchet MS"/>
                </a:rPr>
                <a:t> </a:t>
              </a:r>
              <a:r>
                <a:rPr sz="1500" b="1" dirty="0">
                  <a:solidFill>
                    <a:srgbClr val="FFFFFF"/>
                  </a:solidFill>
                  <a:latin typeface="Trebuchet MS"/>
                  <a:cs typeface="Trebuchet MS"/>
                </a:rPr>
                <a:t>which</a:t>
              </a:r>
              <a:r>
                <a:rPr sz="1500" b="1" spc="-4" dirty="0">
                  <a:solidFill>
                    <a:srgbClr val="FFFFFF"/>
                  </a:solidFill>
                  <a:latin typeface="Trebuchet MS"/>
                  <a:cs typeface="Trebuchet MS"/>
                </a:rPr>
                <a:t> </a:t>
              </a:r>
              <a:r>
                <a:rPr sz="1500" b="1" spc="-9" dirty="0">
                  <a:solidFill>
                    <a:srgbClr val="FFFFFF"/>
                  </a:solidFill>
                  <a:latin typeface="Trebuchet MS"/>
                  <a:cs typeface="Trebuchet MS"/>
                </a:rPr>
                <a:t>are</a:t>
              </a:r>
              <a:r>
                <a:rPr sz="1500" b="1" spc="4" dirty="0">
                  <a:solidFill>
                    <a:srgbClr val="FFFFFF"/>
                  </a:solidFill>
                  <a:latin typeface="Trebuchet MS"/>
                  <a:cs typeface="Trebuchet MS"/>
                </a:rPr>
                <a:t> </a:t>
              </a:r>
              <a:r>
                <a:rPr sz="1500" b="1" spc="-4" dirty="0">
                  <a:solidFill>
                    <a:srgbClr val="FFFFFF"/>
                  </a:solidFill>
                  <a:latin typeface="Trebuchet MS"/>
                  <a:cs typeface="Trebuchet MS"/>
                </a:rPr>
                <a:t>as</a:t>
              </a:r>
              <a:r>
                <a:rPr sz="1500" b="1" dirty="0">
                  <a:solidFill>
                    <a:srgbClr val="FFFFFF"/>
                  </a:solidFill>
                  <a:latin typeface="Trebuchet MS"/>
                  <a:cs typeface="Trebuchet MS"/>
                </a:rPr>
                <a:t> below</a:t>
              </a:r>
              <a:endParaRPr sz="1500" dirty="0">
                <a:latin typeface="Trebuchet MS"/>
                <a:cs typeface="Trebuchet MS"/>
              </a:endParaRPr>
            </a:p>
          </p:txBody>
        </p:sp>
        <p:sp>
          <p:nvSpPr>
            <p:cNvPr id="19" name="object 15">
              <a:extLst>
                <a:ext uri="{FF2B5EF4-FFF2-40B4-BE49-F238E27FC236}">
                  <a16:creationId xmlns:a16="http://schemas.microsoft.com/office/drawing/2014/main" id="{28EDD146-CC8A-4EB7-AF21-B377BE2C98B1}"/>
                </a:ext>
              </a:extLst>
            </p:cNvPr>
            <p:cNvSpPr/>
            <p:nvPr/>
          </p:nvSpPr>
          <p:spPr>
            <a:xfrm>
              <a:off x="528290" y="5486048"/>
              <a:ext cx="8367406" cy="178387"/>
            </a:xfrm>
            <a:custGeom>
              <a:avLst/>
              <a:gdLst/>
              <a:ahLst/>
              <a:cxnLst/>
              <a:rect l="l" t="t" r="r" b="b"/>
              <a:pathLst>
                <a:path w="7961630" h="388620">
                  <a:moveTo>
                    <a:pt x="7961375" y="388619"/>
                  </a:moveTo>
                  <a:lnTo>
                    <a:pt x="0" y="388619"/>
                  </a:lnTo>
                  <a:lnTo>
                    <a:pt x="0" y="0"/>
                  </a:lnTo>
                  <a:lnTo>
                    <a:pt x="7961375" y="0"/>
                  </a:lnTo>
                  <a:lnTo>
                    <a:pt x="7961375" y="388619"/>
                  </a:lnTo>
                  <a:close/>
                </a:path>
              </a:pathLst>
            </a:custGeom>
            <a:solidFill>
              <a:schemeClr val="tx1">
                <a:lumMod val="85000"/>
                <a:lumOff val="15000"/>
              </a:schemeClr>
            </a:solidFill>
          </p:spPr>
          <p:txBody>
            <a:bodyPr wrap="square" lIns="0" tIns="0" rIns="0" bIns="0" rtlCol="0"/>
            <a:lstStyle/>
            <a:p>
              <a:endParaRPr sz="1588"/>
            </a:p>
          </p:txBody>
        </p:sp>
      </p:grpSp>
      <p:sp>
        <p:nvSpPr>
          <p:cNvPr id="29" name="Title 1">
            <a:extLst>
              <a:ext uri="{FF2B5EF4-FFF2-40B4-BE49-F238E27FC236}">
                <a16:creationId xmlns:a16="http://schemas.microsoft.com/office/drawing/2014/main" id="{5EFCEF1B-3BDD-4CB5-8FF4-23301E7A6D71}"/>
              </a:ext>
            </a:extLst>
          </p:cNvPr>
          <p:cNvSpPr txBox="1">
            <a:spLocks/>
          </p:cNvSpPr>
          <p:nvPr/>
        </p:nvSpPr>
        <p:spPr>
          <a:xfrm>
            <a:off x="1581966" y="1197845"/>
            <a:ext cx="9238434" cy="857559"/>
          </a:xfrm>
          <a:prstGeom prst="rect">
            <a:avLst/>
          </a:prstGeom>
        </p:spPr>
        <p:txBody>
          <a:bodyPr vert="horz" lIns="91440" tIns="45720" rIns="91440" bIns="45720" rtlCol="0" anchor="b">
            <a:normAutofit fontScale="975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t>Amendments in schedule III</a:t>
            </a:r>
          </a:p>
        </p:txBody>
      </p:sp>
    </p:spTree>
    <p:extLst>
      <p:ext uri="{BB962C8B-B14F-4D97-AF65-F5344CB8AC3E}">
        <p14:creationId xmlns:p14="http://schemas.microsoft.com/office/powerpoint/2010/main" val="133039487"/>
      </p:ext>
    </p:extLst>
  </p:cSld>
  <p:clrMapOvr>
    <a:overrideClrMapping bg1="lt1" tx1="dk1" bg2="lt2" tx2="dk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89932C9B-59C8-4CA6-9B1A-4BCA7F8FFDFE}"/>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Modification in existing clauses</a:t>
            </a:r>
          </a:p>
        </p:txBody>
      </p:sp>
      <p:graphicFrame>
        <p:nvGraphicFramePr>
          <p:cNvPr id="6" name="Table 3">
            <a:extLst>
              <a:ext uri="{FF2B5EF4-FFF2-40B4-BE49-F238E27FC236}">
                <a16:creationId xmlns:a16="http://schemas.microsoft.com/office/drawing/2014/main" id="{226D97BC-88E6-42B0-8AB6-EA9BD2B84B20}"/>
              </a:ext>
            </a:extLst>
          </p:cNvPr>
          <p:cNvGraphicFramePr>
            <a:graphicFrameLocks noGrp="1"/>
          </p:cNvGraphicFramePr>
          <p:nvPr>
            <p:extLst>
              <p:ext uri="{D42A27DB-BD31-4B8C-83A1-F6EECF244321}">
                <p14:modId xmlns:p14="http://schemas.microsoft.com/office/powerpoint/2010/main" val="2234704929"/>
              </p:ext>
            </p:extLst>
          </p:nvPr>
        </p:nvGraphicFramePr>
        <p:xfrm>
          <a:off x="1489526" y="2429157"/>
          <a:ext cx="9178474" cy="3749040"/>
        </p:xfrm>
        <a:graphic>
          <a:graphicData uri="http://schemas.openxmlformats.org/drawingml/2006/table">
            <a:tbl>
              <a:tblPr firstRow="1" bandRow="1">
                <a:tableStyleId>{073A0DAA-6AF3-43AB-8588-CEC1D06C72B9}</a:tableStyleId>
              </a:tblPr>
              <a:tblGrid>
                <a:gridCol w="6590172">
                  <a:extLst>
                    <a:ext uri="{9D8B030D-6E8A-4147-A177-3AD203B41FA5}">
                      <a16:colId xmlns:a16="http://schemas.microsoft.com/office/drawing/2014/main" val="4078219399"/>
                    </a:ext>
                  </a:extLst>
                </a:gridCol>
                <a:gridCol w="2588302">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In line with compliance of Revised Schedule III</a:t>
                      </a:r>
                    </a:p>
                  </a:txBody>
                  <a:tcPr/>
                </a:tc>
                <a:extLst>
                  <a:ext uri="{0D108BD9-81ED-4DB2-BD59-A6C34878D82A}">
                    <a16:rowId xmlns:a16="http://schemas.microsoft.com/office/drawing/2014/main" val="4154428358"/>
                  </a:ext>
                </a:extLst>
              </a:tr>
              <a:tr h="370840">
                <a:tc>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US" sz="1400" b="1" dirty="0">
                          <a:solidFill>
                            <a:srgbClr val="EF1136"/>
                          </a:solidFill>
                          <a:uFill>
                            <a:solidFill>
                              <a:srgbClr val="EC1A3A"/>
                            </a:solidFill>
                          </a:uFill>
                          <a:latin typeface="Trebuchet MS" panose="020B0603020202020204" pitchFamily="34" charset="0"/>
                        </a:rPr>
                        <a:t>Clause V</a:t>
                      </a:r>
                      <a:r>
                        <a:rPr lang="en-US" sz="1400" b="1" spc="-5" dirty="0">
                          <a:solidFill>
                            <a:srgbClr val="EF1136"/>
                          </a:solidFill>
                          <a:uFill>
                            <a:solidFill>
                              <a:srgbClr val="EC1A3A"/>
                            </a:solidFill>
                          </a:uFill>
                          <a:latin typeface="Trebuchet MS" panose="020B0603020202020204" pitchFamily="34" charset="0"/>
                        </a:rPr>
                        <a:t>: </a:t>
                      </a:r>
                      <a:r>
                        <a:rPr lang="en-US" sz="1400" b="1" dirty="0">
                          <a:solidFill>
                            <a:srgbClr val="EF1136"/>
                          </a:solidFill>
                          <a:uFill>
                            <a:solidFill>
                              <a:srgbClr val="EC1A3A"/>
                            </a:solidFill>
                          </a:uFill>
                          <a:latin typeface="Trebuchet MS" panose="020B0603020202020204" pitchFamily="34" charset="0"/>
                        </a:rPr>
                        <a:t>Reporting on Deposits</a:t>
                      </a:r>
                    </a:p>
                    <a:p>
                      <a:pPr algn="just"/>
                      <a:r>
                        <a:rPr lang="en-US" sz="1400" kern="1200" spc="-5" dirty="0">
                          <a:solidFill>
                            <a:schemeClr val="bg1"/>
                          </a:solidFill>
                          <a:latin typeface="Trebuchet MS" panose="020B0603020202020204" pitchFamily="34" charset="0"/>
                          <a:ea typeface="+mn-ea"/>
                          <a:cs typeface="+mn-cs"/>
                        </a:rPr>
                        <a:t>Reporting of regulatory compliances with reference to amounts which are </a:t>
                      </a:r>
                      <a:r>
                        <a:rPr lang="en-US" sz="1400" kern="1200" spc="-5" dirty="0">
                          <a:solidFill>
                            <a:srgbClr val="FF0000"/>
                          </a:solidFill>
                          <a:latin typeface="Trebuchet MS" panose="020B0603020202020204" pitchFamily="34" charset="0"/>
                          <a:ea typeface="+mn-ea"/>
                          <a:cs typeface="+mn-cs"/>
                        </a:rPr>
                        <a:t>deemed to be deposits</a:t>
                      </a:r>
                      <a:r>
                        <a:rPr lang="en-US" sz="1400" kern="1200" spc="-5" dirty="0">
                          <a:solidFill>
                            <a:schemeClr val="tx1"/>
                          </a:solidFill>
                          <a:latin typeface="Trebuchet MS" panose="020B0603020202020204" pitchFamily="34" charset="0"/>
                          <a:ea typeface="+mn-ea"/>
                          <a:cs typeface="+mn-cs"/>
                        </a:rPr>
                        <a:t> </a:t>
                      </a:r>
                      <a:r>
                        <a:rPr lang="en-US" sz="1400" kern="1200" spc="-5" dirty="0">
                          <a:solidFill>
                            <a:schemeClr val="bg1"/>
                          </a:solidFill>
                          <a:latin typeface="Trebuchet MS" panose="020B0603020202020204" pitchFamily="34" charset="0"/>
                          <a:ea typeface="+mn-ea"/>
                          <a:cs typeface="+mn-cs"/>
                        </a:rPr>
                        <a:t>have been expressly added to remove ambiguity.</a:t>
                      </a:r>
                    </a:p>
                  </a:txBody>
                  <a:tcPr/>
                </a:tc>
                <a:tc>
                  <a:txBody>
                    <a:bodyPr/>
                    <a:lstStyle/>
                    <a:p>
                      <a:pPr algn="ctr"/>
                      <a:r>
                        <a:rPr lang="en-IN" sz="1400" b="0" dirty="0">
                          <a:solidFill>
                            <a:schemeClr val="bg1"/>
                          </a:solidFill>
                          <a:latin typeface="Trebuchet MS" panose="020B0603020202020204" pitchFamily="34" charset="0"/>
                        </a:rPr>
                        <a:t>No specific requirement in Schedule III</a:t>
                      </a:r>
                    </a:p>
                  </a:txBody>
                  <a:tcPr/>
                </a:tc>
                <a:extLst>
                  <a:ext uri="{0D108BD9-81ED-4DB2-BD59-A6C34878D82A}">
                    <a16:rowId xmlns:a16="http://schemas.microsoft.com/office/drawing/2014/main" val="2460724927"/>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1" dirty="0">
                          <a:solidFill>
                            <a:srgbClr val="EF1136"/>
                          </a:solidFill>
                          <a:uFill>
                            <a:solidFill>
                              <a:srgbClr val="EC1A3A"/>
                            </a:solidFill>
                          </a:uFill>
                          <a:latin typeface="Trebuchet MS" panose="020B0603020202020204" pitchFamily="34" charset="0"/>
                        </a:rPr>
                        <a:t>Clause VII</a:t>
                      </a:r>
                      <a:r>
                        <a:rPr lang="en-US" sz="1400" b="1" spc="-5" dirty="0">
                          <a:solidFill>
                            <a:srgbClr val="EF1136"/>
                          </a:solidFill>
                          <a:uFill>
                            <a:solidFill>
                              <a:srgbClr val="EC1A3A"/>
                            </a:solidFill>
                          </a:uFill>
                          <a:latin typeface="Trebuchet MS" panose="020B0603020202020204" pitchFamily="34" charset="0"/>
                        </a:rPr>
                        <a:t>: </a:t>
                      </a:r>
                      <a:r>
                        <a:rPr lang="en-US" sz="1400" b="1" dirty="0">
                          <a:solidFill>
                            <a:srgbClr val="EF1136"/>
                          </a:solidFill>
                          <a:uFill>
                            <a:solidFill>
                              <a:srgbClr val="EC1A3A"/>
                            </a:solidFill>
                          </a:uFill>
                          <a:latin typeface="Trebuchet MS" panose="020B0603020202020204" pitchFamily="34" charset="0"/>
                        </a:rPr>
                        <a:t>Reporting on Statutory Dues</a:t>
                      </a:r>
                    </a:p>
                    <a:p>
                      <a:pPr algn="just"/>
                      <a:r>
                        <a:rPr lang="en-US" sz="1400" kern="1200" spc="-5" dirty="0">
                          <a:solidFill>
                            <a:schemeClr val="bg1"/>
                          </a:solidFill>
                          <a:latin typeface="Trebuchet MS" panose="020B0603020202020204" pitchFamily="34" charset="0"/>
                          <a:ea typeface="+mn-ea"/>
                          <a:cs typeface="+mn-cs"/>
                        </a:rPr>
                        <a:t>Just a drafting change to include </a:t>
                      </a:r>
                      <a:r>
                        <a:rPr lang="en-US" sz="1400" kern="1200" spc="-5" dirty="0">
                          <a:solidFill>
                            <a:srgbClr val="FF0000"/>
                          </a:solidFill>
                          <a:latin typeface="Trebuchet MS" panose="020B0603020202020204" pitchFamily="34" charset="0"/>
                          <a:ea typeface="+mn-ea"/>
                          <a:cs typeface="+mn-cs"/>
                        </a:rPr>
                        <a:t>Goods and Service Tax</a:t>
                      </a:r>
                      <a:r>
                        <a:rPr lang="en-US" sz="1400" kern="1200" spc="-5" dirty="0">
                          <a:solidFill>
                            <a:schemeClr val="tx1"/>
                          </a:solidFill>
                          <a:latin typeface="Trebuchet MS" panose="020B0603020202020204" pitchFamily="34" charset="0"/>
                          <a:ea typeface="+mn-ea"/>
                          <a:cs typeface="+mn-cs"/>
                        </a:rPr>
                        <a:t> </a:t>
                      </a:r>
                      <a:r>
                        <a:rPr lang="en-US" sz="1400" kern="1200" spc="-5" dirty="0">
                          <a:solidFill>
                            <a:schemeClr val="bg1"/>
                          </a:solidFill>
                          <a:latin typeface="Trebuchet MS" panose="020B0603020202020204" pitchFamily="34" charset="0"/>
                          <a:ea typeface="+mn-ea"/>
                          <a:cs typeface="+mn-cs"/>
                        </a:rPr>
                        <a:t>and</a:t>
                      </a:r>
                      <a:r>
                        <a:rPr lang="en-US" sz="1400" kern="1200" spc="-5" dirty="0">
                          <a:solidFill>
                            <a:schemeClr val="tx1"/>
                          </a:solidFill>
                          <a:latin typeface="Trebuchet MS" panose="020B0603020202020204" pitchFamily="34" charset="0"/>
                          <a:ea typeface="+mn-ea"/>
                          <a:cs typeface="+mn-cs"/>
                        </a:rPr>
                        <a:t> </a:t>
                      </a:r>
                      <a:r>
                        <a:rPr lang="en-US" sz="1400" kern="1200" spc="-5" dirty="0">
                          <a:solidFill>
                            <a:srgbClr val="FF0000"/>
                          </a:solidFill>
                          <a:latin typeface="Trebuchet MS" panose="020B0603020202020204" pitchFamily="34" charset="0"/>
                          <a:ea typeface="+mn-ea"/>
                          <a:cs typeface="+mn-cs"/>
                        </a:rPr>
                        <a:t>reporting of disputes related to all Statutory Dues.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p>
                      <a:pPr algn="ctr"/>
                      <a:endParaRPr lang="en-IN" sz="1400" b="0" dirty="0">
                        <a:solidFill>
                          <a:schemeClr val="bg1"/>
                        </a:solidFill>
                        <a:latin typeface="Trebuchet MS" panose="020B0603020202020204" pitchFamily="34" charset="0"/>
                      </a:endParaRPr>
                    </a:p>
                  </a:txBody>
                  <a:tcPr/>
                </a:tc>
                <a:extLst>
                  <a:ext uri="{0D108BD9-81ED-4DB2-BD59-A6C34878D82A}">
                    <a16:rowId xmlns:a16="http://schemas.microsoft.com/office/drawing/2014/main" val="3027538356"/>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1" dirty="0">
                          <a:solidFill>
                            <a:srgbClr val="EF1136"/>
                          </a:solidFill>
                          <a:uFill>
                            <a:solidFill>
                              <a:srgbClr val="EC1A3A"/>
                            </a:solidFill>
                          </a:uFill>
                          <a:latin typeface="Trebuchet MS" panose="020B0603020202020204" pitchFamily="34" charset="0"/>
                        </a:rPr>
                        <a:t>Clause X</a:t>
                      </a:r>
                      <a:r>
                        <a:rPr lang="en-US" sz="1400" b="1" spc="-5" dirty="0">
                          <a:solidFill>
                            <a:srgbClr val="EF1136"/>
                          </a:solidFill>
                          <a:uFill>
                            <a:solidFill>
                              <a:srgbClr val="EC1A3A"/>
                            </a:solidFill>
                          </a:uFill>
                          <a:latin typeface="Trebuchet MS" panose="020B0603020202020204" pitchFamily="34" charset="0"/>
                        </a:rPr>
                        <a:t>: </a:t>
                      </a:r>
                      <a:r>
                        <a:rPr lang="en-US" sz="1400" b="1" kern="1200" dirty="0">
                          <a:solidFill>
                            <a:srgbClr val="EF1136"/>
                          </a:solidFill>
                          <a:uFill>
                            <a:solidFill>
                              <a:srgbClr val="EC1A3A"/>
                            </a:solidFill>
                          </a:uFill>
                          <a:latin typeface="Trebuchet MS" panose="020B0603020202020204" pitchFamily="34" charset="0"/>
                          <a:ea typeface="+mn-ea"/>
                          <a:cs typeface="+mn-cs"/>
                        </a:rPr>
                        <a:t>Reporting on use of money raised through issue of own shares</a:t>
                      </a:r>
                    </a:p>
                    <a:p>
                      <a:pPr marL="285750" indent="-285750" algn="just">
                        <a:buFont typeface="Arial" panose="020B0604020202020204" pitchFamily="34" charset="0"/>
                        <a:buChar char="•"/>
                      </a:pPr>
                      <a:r>
                        <a:rPr lang="en-US" sz="1400" kern="1200" spc="-5" dirty="0">
                          <a:solidFill>
                            <a:schemeClr val="bg1"/>
                          </a:solidFill>
                          <a:latin typeface="Trebuchet MS" panose="020B0603020202020204" pitchFamily="34" charset="0"/>
                          <a:ea typeface="+mn-ea"/>
                          <a:cs typeface="+mn-cs"/>
                        </a:rPr>
                        <a:t>Reporting under two different clauses (clause IX and clause XIV) of CARO 2016 are combined under single clause</a:t>
                      </a:r>
                    </a:p>
                    <a:p>
                      <a:pPr marL="285750" indent="-285750" algn="just">
                        <a:buFont typeface="Arial" panose="020B0604020202020204" pitchFamily="34" charset="0"/>
                        <a:buChar char="•"/>
                      </a:pPr>
                      <a:r>
                        <a:rPr lang="en-US" sz="1400" kern="1200" spc="-5" dirty="0">
                          <a:solidFill>
                            <a:schemeClr val="bg1"/>
                          </a:solidFill>
                          <a:latin typeface="Trebuchet MS" panose="020B0603020202020204" pitchFamily="34" charset="0"/>
                          <a:ea typeface="+mn-ea"/>
                          <a:cs typeface="+mn-cs"/>
                        </a:rPr>
                        <a:t>In case of preferential allotment or private placement of shares or convertible debentures, auditor is also required to verify and report compliance of Section 42 and Section 62.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txBody>
                  <a:tcPr/>
                </a:tc>
                <a:extLst>
                  <a:ext uri="{0D108BD9-81ED-4DB2-BD59-A6C34878D82A}">
                    <a16:rowId xmlns:a16="http://schemas.microsoft.com/office/drawing/2014/main" val="2484331180"/>
                  </a:ext>
                </a:extLst>
              </a:tr>
            </a:tbl>
          </a:graphicData>
        </a:graphic>
      </p:graphicFrame>
    </p:spTree>
    <p:extLst>
      <p:ext uri="{BB962C8B-B14F-4D97-AF65-F5344CB8AC3E}">
        <p14:creationId xmlns:p14="http://schemas.microsoft.com/office/powerpoint/2010/main" val="10993322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ACA61E1D-F4EF-4ABE-9ADF-FF836658D0B2}"/>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Modification in existing clauses</a:t>
            </a:r>
          </a:p>
        </p:txBody>
      </p:sp>
      <p:graphicFrame>
        <p:nvGraphicFramePr>
          <p:cNvPr id="6" name="Table 3">
            <a:extLst>
              <a:ext uri="{FF2B5EF4-FFF2-40B4-BE49-F238E27FC236}">
                <a16:creationId xmlns:a16="http://schemas.microsoft.com/office/drawing/2014/main" id="{9871103A-147B-4E1D-8B61-EF35AE9F8442}"/>
              </a:ext>
            </a:extLst>
          </p:cNvPr>
          <p:cNvGraphicFramePr>
            <a:graphicFrameLocks noGrp="1"/>
          </p:cNvGraphicFramePr>
          <p:nvPr>
            <p:extLst>
              <p:ext uri="{D42A27DB-BD31-4B8C-83A1-F6EECF244321}">
                <p14:modId xmlns:p14="http://schemas.microsoft.com/office/powerpoint/2010/main" val="2837090018"/>
              </p:ext>
            </p:extLst>
          </p:nvPr>
        </p:nvGraphicFramePr>
        <p:xfrm>
          <a:off x="1489526" y="2429157"/>
          <a:ext cx="9178474" cy="4241800"/>
        </p:xfrm>
        <a:graphic>
          <a:graphicData uri="http://schemas.openxmlformats.org/drawingml/2006/table">
            <a:tbl>
              <a:tblPr firstRow="1" bandRow="1">
                <a:tableStyleId>{073A0DAA-6AF3-43AB-8588-CEC1D06C72B9}</a:tableStyleId>
              </a:tblPr>
              <a:tblGrid>
                <a:gridCol w="6590172">
                  <a:extLst>
                    <a:ext uri="{9D8B030D-6E8A-4147-A177-3AD203B41FA5}">
                      <a16:colId xmlns:a16="http://schemas.microsoft.com/office/drawing/2014/main" val="4078219399"/>
                    </a:ext>
                  </a:extLst>
                </a:gridCol>
                <a:gridCol w="2588302">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In line with compliance of Revised Schedule III</a:t>
                      </a:r>
                    </a:p>
                  </a:txBody>
                  <a:tcPr/>
                </a:tc>
                <a:extLst>
                  <a:ext uri="{0D108BD9-81ED-4DB2-BD59-A6C34878D82A}">
                    <a16:rowId xmlns:a16="http://schemas.microsoft.com/office/drawing/2014/main" val="4154428358"/>
                  </a:ext>
                </a:extLst>
              </a:tr>
              <a:tr h="370840">
                <a:tc gridSpan="2">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IN" sz="1400" b="1" kern="1200" dirty="0">
                          <a:solidFill>
                            <a:srgbClr val="FF0000"/>
                          </a:solidFill>
                          <a:uFillTx/>
                          <a:latin typeface="Trebuchet MS" panose="020B0603020202020204" pitchFamily="34" charset="0"/>
                        </a:rPr>
                        <a:t>Clause IX: </a:t>
                      </a:r>
                      <a:r>
                        <a:rPr lang="en-US" sz="1400" b="1" spc="-5" dirty="0">
                          <a:solidFill>
                            <a:srgbClr val="FF0000"/>
                          </a:solidFill>
                          <a:uFill>
                            <a:solidFill>
                              <a:srgbClr val="EC1A3A"/>
                            </a:solidFill>
                          </a:uFill>
                          <a:latin typeface="Trebuchet MS"/>
                          <a:cs typeface="Trebuchet MS"/>
                        </a:rPr>
                        <a:t>Reporting </a:t>
                      </a:r>
                      <a:r>
                        <a:rPr lang="en-US" sz="1400" b="1" dirty="0">
                          <a:solidFill>
                            <a:srgbClr val="FF0000"/>
                          </a:solidFill>
                          <a:uFill>
                            <a:solidFill>
                              <a:srgbClr val="EC1A3A"/>
                            </a:solidFill>
                          </a:uFill>
                          <a:latin typeface="Trebuchet MS"/>
                          <a:cs typeface="Trebuchet MS"/>
                        </a:rPr>
                        <a:t>on</a:t>
                      </a:r>
                      <a:r>
                        <a:rPr lang="en-US" sz="1400" b="1" spc="-15" dirty="0">
                          <a:solidFill>
                            <a:srgbClr val="FF0000"/>
                          </a:solidFill>
                          <a:uFill>
                            <a:solidFill>
                              <a:srgbClr val="EC1A3A"/>
                            </a:solidFill>
                          </a:uFill>
                          <a:latin typeface="Trebuchet MS"/>
                          <a:cs typeface="Trebuchet MS"/>
                        </a:rPr>
                        <a:t> </a:t>
                      </a:r>
                      <a:r>
                        <a:rPr lang="en-US" sz="1400" b="1" spc="-5" dirty="0">
                          <a:solidFill>
                            <a:srgbClr val="FF0000"/>
                          </a:solidFill>
                          <a:uFill>
                            <a:solidFill>
                              <a:srgbClr val="EC1A3A"/>
                            </a:solidFill>
                          </a:uFill>
                          <a:latin typeface="Trebuchet MS"/>
                          <a:cs typeface="Trebuchet MS"/>
                        </a:rPr>
                        <a:t>repayment</a:t>
                      </a:r>
                      <a:r>
                        <a:rPr lang="en-US" sz="1400" b="1" spc="10" dirty="0">
                          <a:solidFill>
                            <a:srgbClr val="FF0000"/>
                          </a:solidFill>
                          <a:uFill>
                            <a:solidFill>
                              <a:srgbClr val="EC1A3A"/>
                            </a:solidFill>
                          </a:uFill>
                          <a:latin typeface="Trebuchet MS"/>
                          <a:cs typeface="Trebuchet MS"/>
                        </a:rPr>
                        <a:t> </a:t>
                      </a:r>
                      <a:r>
                        <a:rPr lang="en-US" sz="1400" b="1" dirty="0">
                          <a:solidFill>
                            <a:srgbClr val="FF0000"/>
                          </a:solidFill>
                          <a:uFill>
                            <a:solidFill>
                              <a:srgbClr val="EC1A3A"/>
                            </a:solidFill>
                          </a:uFill>
                          <a:latin typeface="Trebuchet MS"/>
                          <a:cs typeface="Trebuchet MS"/>
                        </a:rPr>
                        <a:t>and usage</a:t>
                      </a:r>
                      <a:r>
                        <a:rPr lang="en-US" sz="1400" b="1" spc="-10" dirty="0">
                          <a:solidFill>
                            <a:srgbClr val="FF0000"/>
                          </a:solidFill>
                          <a:uFill>
                            <a:solidFill>
                              <a:srgbClr val="EC1A3A"/>
                            </a:solidFill>
                          </a:uFill>
                          <a:latin typeface="Trebuchet MS"/>
                          <a:cs typeface="Trebuchet MS"/>
                        </a:rPr>
                        <a:t> </a:t>
                      </a:r>
                      <a:r>
                        <a:rPr lang="en-US" sz="1400" b="1" dirty="0">
                          <a:solidFill>
                            <a:srgbClr val="FF0000"/>
                          </a:solidFill>
                          <a:uFill>
                            <a:solidFill>
                              <a:srgbClr val="EC1A3A"/>
                            </a:solidFill>
                          </a:uFill>
                          <a:latin typeface="Trebuchet MS"/>
                          <a:cs typeface="Trebuchet MS"/>
                        </a:rPr>
                        <a:t>of</a:t>
                      </a:r>
                      <a:r>
                        <a:rPr lang="en-US" sz="1400" b="1" spc="-25" dirty="0">
                          <a:solidFill>
                            <a:srgbClr val="FF0000"/>
                          </a:solidFill>
                          <a:uFill>
                            <a:solidFill>
                              <a:srgbClr val="EC1A3A"/>
                            </a:solidFill>
                          </a:uFill>
                          <a:latin typeface="Trebuchet MS"/>
                          <a:cs typeface="Trebuchet MS"/>
                        </a:rPr>
                        <a:t> </a:t>
                      </a:r>
                      <a:r>
                        <a:rPr lang="en-US" sz="1400" b="1" spc="-5" dirty="0">
                          <a:solidFill>
                            <a:srgbClr val="FF0000"/>
                          </a:solidFill>
                          <a:uFill>
                            <a:solidFill>
                              <a:srgbClr val="EC1A3A"/>
                            </a:solidFill>
                          </a:uFill>
                          <a:latin typeface="Trebuchet MS"/>
                          <a:cs typeface="Trebuchet MS"/>
                        </a:rPr>
                        <a:t>Borrowings</a:t>
                      </a:r>
                      <a:endParaRPr lang="en-IN" sz="1400" dirty="0">
                        <a:solidFill>
                          <a:srgbClr val="FF0000"/>
                        </a:solidFill>
                      </a:endParaRPr>
                    </a:p>
                  </a:txBody>
                  <a:tcPr/>
                </a:tc>
                <a:tc hMerge="1">
                  <a:txBody>
                    <a:bodyPr/>
                    <a:lstStyle/>
                    <a:p>
                      <a:pPr algn="ctr"/>
                      <a:endParaRPr lang="en-IN" sz="1400" b="0" dirty="0">
                        <a:solidFill>
                          <a:schemeClr val="tx1"/>
                        </a:solidFill>
                        <a:latin typeface="Trebuchet MS" panose="020B0603020202020204" pitchFamily="34" charset="0"/>
                      </a:endParaRPr>
                    </a:p>
                  </a:txBody>
                  <a:tcPr/>
                </a:tc>
                <a:extLst>
                  <a:ext uri="{0D108BD9-81ED-4DB2-BD59-A6C34878D82A}">
                    <a16:rowId xmlns:a16="http://schemas.microsoft.com/office/drawing/2014/main" val="939836637"/>
                  </a:ext>
                </a:extLst>
              </a:tr>
              <a:tr h="370840">
                <a:tc>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US" sz="1400" b="0" kern="1200" dirty="0">
                          <a:solidFill>
                            <a:schemeClr val="bg1"/>
                          </a:solidFill>
                          <a:latin typeface="Trebuchet MS" panose="020B0603020202020204" pitchFamily="34" charset="0"/>
                          <a:ea typeface="+mn-ea"/>
                          <a:cs typeface="+mn-cs"/>
                        </a:rPr>
                        <a:t>Default of repayment of loans or other borrowings (including Interest payment)</a:t>
                      </a:r>
                    </a:p>
                  </a:txBody>
                  <a:tcPr/>
                </a:tc>
                <a:tc>
                  <a:txBody>
                    <a:bodyPr/>
                    <a:lstStyle/>
                    <a:p>
                      <a:pPr algn="ctr"/>
                      <a:r>
                        <a:rPr lang="en-IN" sz="1400" b="0" dirty="0">
                          <a:solidFill>
                            <a:schemeClr val="bg1"/>
                          </a:solidFill>
                          <a:latin typeface="Trebuchet MS" panose="020B0603020202020204" pitchFamily="34" charset="0"/>
                        </a:rPr>
                        <a:t>No specific requirement in Schedule III, </a:t>
                      </a:r>
                      <a:r>
                        <a:rPr lang="en-IN" sz="1400" b="0" dirty="0">
                          <a:solidFill>
                            <a:srgbClr val="FF0000"/>
                          </a:solidFill>
                          <a:latin typeface="Trebuchet MS" panose="020B0603020202020204" pitchFamily="34" charset="0"/>
                        </a:rPr>
                        <a:t>however, GN on SCH III suggest to show in FS</a:t>
                      </a:r>
                    </a:p>
                  </a:txBody>
                  <a:tcPr/>
                </a:tc>
                <a:extLst>
                  <a:ext uri="{0D108BD9-81ED-4DB2-BD59-A6C34878D82A}">
                    <a16:rowId xmlns:a16="http://schemas.microsoft.com/office/drawing/2014/main" val="2460724927"/>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kern="1200" dirty="0">
                          <a:solidFill>
                            <a:schemeClr val="bg1"/>
                          </a:solidFill>
                          <a:latin typeface="Trebuchet MS" panose="020B0603020202020204" pitchFamily="34" charset="0"/>
                          <a:ea typeface="+mn-ea"/>
                          <a:cs typeface="+mn-cs"/>
                        </a:rPr>
                        <a:t>Coverage of reporting in the given format is expanded to include </a:t>
                      </a:r>
                      <a:r>
                        <a:rPr lang="en-US" sz="1400" b="0" kern="1200" dirty="0">
                          <a:solidFill>
                            <a:srgbClr val="FF0000"/>
                          </a:solidFill>
                          <a:latin typeface="Trebuchet MS" panose="020B0603020202020204" pitchFamily="34" charset="0"/>
                          <a:ea typeface="+mn-ea"/>
                          <a:cs typeface="+mn-cs"/>
                        </a:rPr>
                        <a:t>all types of lender</a:t>
                      </a:r>
                      <a:r>
                        <a:rPr lang="en-US" sz="1400" b="0" kern="1200" dirty="0">
                          <a:solidFill>
                            <a:schemeClr val="tx1"/>
                          </a:solidFill>
                          <a:latin typeface="Trebuchet MS" panose="020B0603020202020204" pitchFamily="34" charset="0"/>
                          <a:ea typeface="+mn-ea"/>
                          <a:cs typeface="+mn-cs"/>
                        </a:rPr>
                        <a:t> </a:t>
                      </a:r>
                      <a:r>
                        <a:rPr lang="en-US" sz="1400" b="0" kern="1200" dirty="0">
                          <a:solidFill>
                            <a:schemeClr val="bg1"/>
                          </a:solidFill>
                          <a:latin typeface="Trebuchet MS" panose="020B0603020202020204" pitchFamily="34" charset="0"/>
                          <a:ea typeface="+mn-ea"/>
                          <a:cs typeface="+mn-cs"/>
                        </a:rPr>
                        <a:t>as against Bank, FI,  Government and Debenture holders as per old CARO (e.g., </a:t>
                      </a:r>
                      <a:r>
                        <a:rPr lang="en-US" sz="1400" b="0" kern="1200" dirty="0">
                          <a:solidFill>
                            <a:srgbClr val="FF0000"/>
                          </a:solidFill>
                          <a:latin typeface="Trebuchet MS" panose="020B0603020202020204" pitchFamily="34" charset="0"/>
                          <a:ea typeface="+mn-ea"/>
                          <a:cs typeface="+mn-cs"/>
                        </a:rPr>
                        <a:t>Default in repayment of Inter-  corporate Loans also needs to be reported</a:t>
                      </a:r>
                      <a:r>
                        <a:rPr lang="en-US" sz="1400" b="0" kern="1200" dirty="0">
                          <a:solidFill>
                            <a:schemeClr val="bg1"/>
                          </a:solidFill>
                          <a:latin typeface="Trebuchet MS" panose="020B0603020202020204" pitchFamily="34" charset="0"/>
                          <a:ea typeface="+mn-ea"/>
                          <a:cs typeface="+mn-cs"/>
                        </a:rPr>
                        <a:t>)</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400" b="0" kern="1200" dirty="0">
                        <a:solidFill>
                          <a:schemeClr val="tx1"/>
                        </a:solidFill>
                        <a:latin typeface="Trebuchet MS" panose="020B0603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400" b="0" kern="1200" dirty="0">
                        <a:solidFill>
                          <a:schemeClr val="tx1"/>
                        </a:solidFill>
                        <a:latin typeface="Trebuchet MS" panose="020B0603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400" b="0" kern="1200" dirty="0">
                        <a:solidFill>
                          <a:schemeClr val="tx1"/>
                        </a:solidFill>
                        <a:latin typeface="Trebuchet MS" panose="020B0603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400" b="0" kern="1200" dirty="0">
                        <a:solidFill>
                          <a:schemeClr val="tx1"/>
                        </a:solidFill>
                        <a:latin typeface="Trebuchet MS" panose="020B0603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US" sz="1400" b="0" kern="1200" dirty="0">
                        <a:solidFill>
                          <a:schemeClr val="tx1"/>
                        </a:solidFill>
                        <a:latin typeface="Trebuchet MS" panose="020B0603020202020204" pitchFamily="34" charset="0"/>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lang="en-IN" sz="1400" b="0" kern="1200" dirty="0">
                        <a:solidFill>
                          <a:schemeClr val="tx1"/>
                        </a:solidFill>
                        <a:latin typeface="Trebuchet MS" panose="020B0603020202020204" pitchFamily="34" charset="0"/>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p>
                      <a:pPr algn="ctr"/>
                      <a:endParaRPr lang="en-IN" sz="1400" b="0" dirty="0">
                        <a:solidFill>
                          <a:schemeClr val="bg1"/>
                        </a:solidFill>
                        <a:latin typeface="Trebuchet MS" panose="020B0603020202020204" pitchFamily="34" charset="0"/>
                      </a:endParaRPr>
                    </a:p>
                  </a:txBody>
                  <a:tcPr/>
                </a:tc>
                <a:extLst>
                  <a:ext uri="{0D108BD9-81ED-4DB2-BD59-A6C34878D82A}">
                    <a16:rowId xmlns:a16="http://schemas.microsoft.com/office/drawing/2014/main" val="3027538356"/>
                  </a:ext>
                </a:extLst>
              </a:tr>
            </a:tbl>
          </a:graphicData>
        </a:graphic>
      </p:graphicFrame>
      <p:pic>
        <p:nvPicPr>
          <p:cNvPr id="7" name="Picture 6">
            <a:extLst>
              <a:ext uri="{FF2B5EF4-FFF2-40B4-BE49-F238E27FC236}">
                <a16:creationId xmlns:a16="http://schemas.microsoft.com/office/drawing/2014/main" id="{CD3CDD9E-596A-4AE3-87FC-BE0D1902A2AB}"/>
              </a:ext>
            </a:extLst>
          </p:cNvPr>
          <p:cNvPicPr>
            <a:picLocks noChangeAspect="1"/>
          </p:cNvPicPr>
          <p:nvPr/>
        </p:nvPicPr>
        <p:blipFill>
          <a:blip r:embed="rId3"/>
          <a:stretch>
            <a:fillRect/>
          </a:stretch>
        </p:blipFill>
        <p:spPr>
          <a:xfrm>
            <a:off x="1598950" y="5391935"/>
            <a:ext cx="6351172" cy="1201000"/>
          </a:xfrm>
          <a:prstGeom prst="rect">
            <a:avLst/>
          </a:prstGeom>
        </p:spPr>
      </p:pic>
    </p:spTree>
    <p:extLst>
      <p:ext uri="{BB962C8B-B14F-4D97-AF65-F5344CB8AC3E}">
        <p14:creationId xmlns:p14="http://schemas.microsoft.com/office/powerpoint/2010/main" val="30559552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64860798-0A4C-464A-94B4-0970ECFF4E0E}"/>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Modification in existing clauses</a:t>
            </a:r>
          </a:p>
        </p:txBody>
      </p:sp>
      <p:graphicFrame>
        <p:nvGraphicFramePr>
          <p:cNvPr id="6" name="Table 3">
            <a:extLst>
              <a:ext uri="{FF2B5EF4-FFF2-40B4-BE49-F238E27FC236}">
                <a16:creationId xmlns:a16="http://schemas.microsoft.com/office/drawing/2014/main" id="{84D18958-1773-4B48-9124-D63AA751C5B3}"/>
              </a:ext>
            </a:extLst>
          </p:cNvPr>
          <p:cNvGraphicFramePr>
            <a:graphicFrameLocks noGrp="1"/>
          </p:cNvGraphicFramePr>
          <p:nvPr>
            <p:extLst>
              <p:ext uri="{D42A27DB-BD31-4B8C-83A1-F6EECF244321}">
                <p14:modId xmlns:p14="http://schemas.microsoft.com/office/powerpoint/2010/main" val="1221694278"/>
              </p:ext>
            </p:extLst>
          </p:nvPr>
        </p:nvGraphicFramePr>
        <p:xfrm>
          <a:off x="1489526" y="2429157"/>
          <a:ext cx="9178474" cy="3876040"/>
        </p:xfrm>
        <a:graphic>
          <a:graphicData uri="http://schemas.openxmlformats.org/drawingml/2006/table">
            <a:tbl>
              <a:tblPr firstRow="1" bandRow="1">
                <a:tableStyleId>{073A0DAA-6AF3-43AB-8588-CEC1D06C72B9}</a:tableStyleId>
              </a:tblPr>
              <a:tblGrid>
                <a:gridCol w="6590172">
                  <a:extLst>
                    <a:ext uri="{9D8B030D-6E8A-4147-A177-3AD203B41FA5}">
                      <a16:colId xmlns:a16="http://schemas.microsoft.com/office/drawing/2014/main" val="4078219399"/>
                    </a:ext>
                  </a:extLst>
                </a:gridCol>
                <a:gridCol w="2588302">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In line with compliance of Revised Schedule III</a:t>
                      </a:r>
                    </a:p>
                  </a:txBody>
                  <a:tcPr/>
                </a:tc>
                <a:extLst>
                  <a:ext uri="{0D108BD9-81ED-4DB2-BD59-A6C34878D82A}">
                    <a16:rowId xmlns:a16="http://schemas.microsoft.com/office/drawing/2014/main" val="4154428358"/>
                  </a:ext>
                </a:extLst>
              </a:tr>
              <a:tr h="370840">
                <a:tc gridSpan="2">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IN" sz="1400" b="1" kern="1200" dirty="0">
                          <a:solidFill>
                            <a:srgbClr val="F01020"/>
                          </a:solidFill>
                          <a:uFillTx/>
                          <a:latin typeface="Trebuchet MS" panose="020B0603020202020204" pitchFamily="34" charset="0"/>
                        </a:rPr>
                        <a:t>Clause IX: </a:t>
                      </a:r>
                      <a:r>
                        <a:rPr lang="en-US" sz="1400" b="1" spc="-5" dirty="0">
                          <a:solidFill>
                            <a:srgbClr val="EC1A3A"/>
                          </a:solidFill>
                          <a:uFill>
                            <a:solidFill>
                              <a:srgbClr val="EC1A3A"/>
                            </a:solidFill>
                          </a:uFill>
                          <a:latin typeface="Trebuchet MS"/>
                          <a:cs typeface="Trebuchet MS"/>
                        </a:rPr>
                        <a:t>Reporting </a:t>
                      </a:r>
                      <a:r>
                        <a:rPr lang="en-US" sz="1400" b="1" dirty="0">
                          <a:solidFill>
                            <a:srgbClr val="EC1A3A"/>
                          </a:solidFill>
                          <a:uFill>
                            <a:solidFill>
                              <a:srgbClr val="EC1A3A"/>
                            </a:solidFill>
                          </a:uFill>
                          <a:latin typeface="Trebuchet MS"/>
                          <a:cs typeface="Trebuchet MS"/>
                        </a:rPr>
                        <a:t>on</a:t>
                      </a:r>
                      <a:r>
                        <a:rPr lang="en-US" sz="1400" b="1" spc="-15" dirty="0">
                          <a:solidFill>
                            <a:srgbClr val="EC1A3A"/>
                          </a:solidFill>
                          <a:uFill>
                            <a:solidFill>
                              <a:srgbClr val="EC1A3A"/>
                            </a:solidFill>
                          </a:uFill>
                          <a:latin typeface="Trebuchet MS"/>
                          <a:cs typeface="Trebuchet MS"/>
                        </a:rPr>
                        <a:t> </a:t>
                      </a:r>
                      <a:r>
                        <a:rPr lang="en-US" sz="1400" b="1" spc="-5" dirty="0">
                          <a:solidFill>
                            <a:srgbClr val="EC1A3A"/>
                          </a:solidFill>
                          <a:uFill>
                            <a:solidFill>
                              <a:srgbClr val="EC1A3A"/>
                            </a:solidFill>
                          </a:uFill>
                          <a:latin typeface="Trebuchet MS"/>
                          <a:cs typeface="Trebuchet MS"/>
                        </a:rPr>
                        <a:t>repayment</a:t>
                      </a:r>
                      <a:r>
                        <a:rPr lang="en-US" sz="1400" b="1" spc="10" dirty="0">
                          <a:solidFill>
                            <a:srgbClr val="EC1A3A"/>
                          </a:solidFill>
                          <a:uFill>
                            <a:solidFill>
                              <a:srgbClr val="EC1A3A"/>
                            </a:solidFill>
                          </a:uFill>
                          <a:latin typeface="Trebuchet MS"/>
                          <a:cs typeface="Trebuchet MS"/>
                        </a:rPr>
                        <a:t> </a:t>
                      </a:r>
                      <a:r>
                        <a:rPr lang="en-US" sz="1400" b="1" dirty="0">
                          <a:solidFill>
                            <a:srgbClr val="EC1A3A"/>
                          </a:solidFill>
                          <a:uFill>
                            <a:solidFill>
                              <a:srgbClr val="EC1A3A"/>
                            </a:solidFill>
                          </a:uFill>
                          <a:latin typeface="Trebuchet MS"/>
                          <a:cs typeface="Trebuchet MS"/>
                        </a:rPr>
                        <a:t>and usage</a:t>
                      </a:r>
                      <a:r>
                        <a:rPr lang="en-US" sz="1400" b="1" spc="-10" dirty="0">
                          <a:solidFill>
                            <a:srgbClr val="EC1A3A"/>
                          </a:solidFill>
                          <a:uFill>
                            <a:solidFill>
                              <a:srgbClr val="EC1A3A"/>
                            </a:solidFill>
                          </a:uFill>
                          <a:latin typeface="Trebuchet MS"/>
                          <a:cs typeface="Trebuchet MS"/>
                        </a:rPr>
                        <a:t> </a:t>
                      </a:r>
                      <a:r>
                        <a:rPr lang="en-US" sz="1400" b="1" dirty="0">
                          <a:solidFill>
                            <a:srgbClr val="EC1A3A"/>
                          </a:solidFill>
                          <a:uFill>
                            <a:solidFill>
                              <a:srgbClr val="EC1A3A"/>
                            </a:solidFill>
                          </a:uFill>
                          <a:latin typeface="Trebuchet MS"/>
                          <a:cs typeface="Trebuchet MS"/>
                        </a:rPr>
                        <a:t>of</a:t>
                      </a:r>
                      <a:r>
                        <a:rPr lang="en-US" sz="1400" b="1" spc="-25" dirty="0">
                          <a:solidFill>
                            <a:srgbClr val="EC1A3A"/>
                          </a:solidFill>
                          <a:uFill>
                            <a:solidFill>
                              <a:srgbClr val="EC1A3A"/>
                            </a:solidFill>
                          </a:uFill>
                          <a:latin typeface="Trebuchet MS"/>
                          <a:cs typeface="Trebuchet MS"/>
                        </a:rPr>
                        <a:t> </a:t>
                      </a:r>
                      <a:r>
                        <a:rPr lang="en-US" sz="1400" b="1" spc="-5" dirty="0">
                          <a:solidFill>
                            <a:srgbClr val="EC1A3A"/>
                          </a:solidFill>
                          <a:uFill>
                            <a:solidFill>
                              <a:srgbClr val="EC1A3A"/>
                            </a:solidFill>
                          </a:uFill>
                          <a:latin typeface="Trebuchet MS"/>
                          <a:cs typeface="Trebuchet MS"/>
                        </a:rPr>
                        <a:t>Borrowings (Cont’d)</a:t>
                      </a:r>
                      <a:endParaRPr lang="en-IN" sz="1400" dirty="0">
                        <a:solidFill>
                          <a:srgbClr val="FF0000"/>
                        </a:solidFill>
                      </a:endParaRPr>
                    </a:p>
                  </a:txBody>
                  <a:tcPr/>
                </a:tc>
                <a:tc hMerge="1">
                  <a:txBody>
                    <a:bodyPr/>
                    <a:lstStyle/>
                    <a:p>
                      <a:pPr algn="ctr"/>
                      <a:endParaRPr lang="en-IN" sz="1400" b="0" dirty="0">
                        <a:solidFill>
                          <a:schemeClr val="tx1"/>
                        </a:solidFill>
                        <a:latin typeface="Trebuchet MS" panose="020B0603020202020204" pitchFamily="34" charset="0"/>
                      </a:endParaRPr>
                    </a:p>
                  </a:txBody>
                  <a:tcPr/>
                </a:tc>
                <a:extLst>
                  <a:ext uri="{0D108BD9-81ED-4DB2-BD59-A6C34878D82A}">
                    <a16:rowId xmlns:a16="http://schemas.microsoft.com/office/drawing/2014/main" val="939836637"/>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kern="1200" dirty="0">
                          <a:solidFill>
                            <a:schemeClr val="bg1"/>
                          </a:solidFill>
                          <a:latin typeface="Trebuchet MS" panose="020B0603020202020204" pitchFamily="34" charset="0"/>
                          <a:ea typeface="+mn-ea"/>
                          <a:cs typeface="+mn-cs"/>
                        </a:rPr>
                        <a:t>Whether the company is a declared willful defaulter by any lender</a:t>
                      </a:r>
                    </a:p>
                  </a:txBody>
                  <a:tcPr/>
                </a:tc>
                <a:tc>
                  <a:txBody>
                    <a:bodyPr/>
                    <a:lstStyle/>
                    <a:p>
                      <a:pPr algn="ctr"/>
                      <a:r>
                        <a:rPr lang="en-IN" sz="1400" b="0" dirty="0">
                          <a:solidFill>
                            <a:schemeClr val="bg1"/>
                          </a:solidFill>
                          <a:latin typeface="Trebuchet MS" panose="020B0603020202020204" pitchFamily="34" charset="0"/>
                        </a:rPr>
                        <a:t>Yes</a:t>
                      </a:r>
                    </a:p>
                  </a:txBody>
                  <a:tcPr/>
                </a:tc>
                <a:extLst>
                  <a:ext uri="{0D108BD9-81ED-4DB2-BD59-A6C34878D82A}">
                    <a16:rowId xmlns:a16="http://schemas.microsoft.com/office/drawing/2014/main" val="2484331180"/>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kern="1200" dirty="0">
                          <a:solidFill>
                            <a:schemeClr val="bg1"/>
                          </a:solidFill>
                          <a:latin typeface="Trebuchet MS" panose="020B0603020202020204" pitchFamily="34" charset="0"/>
                          <a:ea typeface="+mn-ea"/>
                          <a:cs typeface="+mn-cs"/>
                        </a:rPr>
                        <a:t>Whether term loans were applied for the purpose for which the loans were obtained; if  not, the amount of loan so diverted and the purpose for which it is used may be reported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 </a:t>
                      </a:r>
                      <a:r>
                        <a:rPr lang="en-IN" sz="1400" b="0" dirty="0">
                          <a:solidFill>
                            <a:srgbClr val="FF0000"/>
                          </a:solidFill>
                          <a:latin typeface="Trebuchet MS" panose="020B0603020202020204" pitchFamily="34" charset="0"/>
                        </a:rPr>
                        <a:t>however, GN on SCH III suggest to show in FS</a:t>
                      </a:r>
                      <a:endParaRPr lang="en-IN" sz="1400" b="0" dirty="0">
                        <a:solidFill>
                          <a:schemeClr val="bg1"/>
                        </a:solidFill>
                        <a:latin typeface="Trebuchet MS" panose="020B0603020202020204" pitchFamily="34" charset="0"/>
                      </a:endParaRPr>
                    </a:p>
                  </a:txBody>
                  <a:tcPr/>
                </a:tc>
                <a:extLst>
                  <a:ext uri="{0D108BD9-81ED-4DB2-BD59-A6C34878D82A}">
                    <a16:rowId xmlns:a16="http://schemas.microsoft.com/office/drawing/2014/main" val="3783424158"/>
                  </a:ext>
                </a:extLst>
              </a:tr>
              <a:tr h="0">
                <a:tc>
                  <a:txBody>
                    <a:bodyPr/>
                    <a:lstStyle/>
                    <a:p>
                      <a:pPr lvl="0" algn="just"/>
                      <a:r>
                        <a:rPr lang="en-US" sz="1400" b="0" kern="1200" dirty="0">
                          <a:solidFill>
                            <a:schemeClr val="bg1"/>
                          </a:solidFill>
                          <a:latin typeface="Trebuchet MS" panose="020B0603020202020204" pitchFamily="34" charset="0"/>
                          <a:ea typeface="+mn-ea"/>
                          <a:cs typeface="+mn-cs"/>
                        </a:rPr>
                        <a:t>Usage of short-term funds for long term purposes</a:t>
                      </a:r>
                      <a:endParaRPr lang="en-IN" sz="1400" b="0" kern="1200" dirty="0">
                        <a:solidFill>
                          <a:schemeClr val="bg1"/>
                        </a:solidFill>
                        <a:latin typeface="Trebuchet MS" panose="020B0603020202020204" pitchFamily="34" charset="0"/>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txBody>
                  <a:tcPr/>
                </a:tc>
                <a:extLst>
                  <a:ext uri="{0D108BD9-81ED-4DB2-BD59-A6C34878D82A}">
                    <a16:rowId xmlns:a16="http://schemas.microsoft.com/office/drawing/2014/main" val="1953659255"/>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kern="1200" dirty="0">
                          <a:solidFill>
                            <a:schemeClr val="bg1"/>
                          </a:solidFill>
                          <a:latin typeface="Trebuchet MS" panose="020B0603020202020204" pitchFamily="34" charset="0"/>
                          <a:ea typeface="+mn-ea"/>
                          <a:cs typeface="+mn-cs"/>
                        </a:rPr>
                        <a:t>Details of Funds borrowed by holding company for the purpose of discharging obligations of subsidiary, associate and JV,</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txBody>
                  <a:tcPr/>
                </a:tc>
                <a:extLst>
                  <a:ext uri="{0D108BD9-81ED-4DB2-BD59-A6C34878D82A}">
                    <a16:rowId xmlns:a16="http://schemas.microsoft.com/office/drawing/2014/main" val="734728187"/>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0" kern="1200" dirty="0">
                          <a:solidFill>
                            <a:schemeClr val="bg1"/>
                          </a:solidFill>
                          <a:latin typeface="Trebuchet MS" panose="020B0603020202020204" pitchFamily="34" charset="0"/>
                          <a:ea typeface="+mn-ea"/>
                          <a:cs typeface="+mn-cs"/>
                        </a:rPr>
                        <a:t>Details of Funds borrowed by pledging the securities held in its subsidiary, associate and JV and reporting on defaults in its repayment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txBody>
                  <a:tcPr/>
                </a:tc>
                <a:extLst>
                  <a:ext uri="{0D108BD9-81ED-4DB2-BD59-A6C34878D82A}">
                    <a16:rowId xmlns:a16="http://schemas.microsoft.com/office/drawing/2014/main" val="4022826064"/>
                  </a:ext>
                </a:extLst>
              </a:tr>
            </a:tbl>
          </a:graphicData>
        </a:graphic>
      </p:graphicFrame>
    </p:spTree>
    <p:extLst>
      <p:ext uri="{BB962C8B-B14F-4D97-AF65-F5344CB8AC3E}">
        <p14:creationId xmlns:p14="http://schemas.microsoft.com/office/powerpoint/2010/main" val="25939611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515608CA-D021-4A19-A8FD-125AAB239423}"/>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Modification in existing clauses</a:t>
            </a:r>
          </a:p>
        </p:txBody>
      </p:sp>
      <p:graphicFrame>
        <p:nvGraphicFramePr>
          <p:cNvPr id="6" name="Table 3">
            <a:extLst>
              <a:ext uri="{FF2B5EF4-FFF2-40B4-BE49-F238E27FC236}">
                <a16:creationId xmlns:a16="http://schemas.microsoft.com/office/drawing/2014/main" id="{2ACED09A-F9A6-41F6-ACF3-F337E9AF609A}"/>
              </a:ext>
            </a:extLst>
          </p:cNvPr>
          <p:cNvGraphicFramePr>
            <a:graphicFrameLocks noGrp="1"/>
          </p:cNvGraphicFramePr>
          <p:nvPr>
            <p:extLst>
              <p:ext uri="{D42A27DB-BD31-4B8C-83A1-F6EECF244321}">
                <p14:modId xmlns:p14="http://schemas.microsoft.com/office/powerpoint/2010/main" val="79288026"/>
              </p:ext>
            </p:extLst>
          </p:nvPr>
        </p:nvGraphicFramePr>
        <p:xfrm>
          <a:off x="1489526" y="2429157"/>
          <a:ext cx="9178474" cy="3053080"/>
        </p:xfrm>
        <a:graphic>
          <a:graphicData uri="http://schemas.openxmlformats.org/drawingml/2006/table">
            <a:tbl>
              <a:tblPr firstRow="1" bandRow="1">
                <a:tableStyleId>{073A0DAA-6AF3-43AB-8588-CEC1D06C72B9}</a:tableStyleId>
              </a:tblPr>
              <a:tblGrid>
                <a:gridCol w="6590172">
                  <a:extLst>
                    <a:ext uri="{9D8B030D-6E8A-4147-A177-3AD203B41FA5}">
                      <a16:colId xmlns:a16="http://schemas.microsoft.com/office/drawing/2014/main" val="4078219399"/>
                    </a:ext>
                  </a:extLst>
                </a:gridCol>
                <a:gridCol w="2588302">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In line with compliance of Revised Schedule III</a:t>
                      </a:r>
                    </a:p>
                  </a:txBody>
                  <a:tcPr/>
                </a:tc>
                <a:extLst>
                  <a:ext uri="{0D108BD9-81ED-4DB2-BD59-A6C34878D82A}">
                    <a16:rowId xmlns:a16="http://schemas.microsoft.com/office/drawing/2014/main" val="4154428358"/>
                  </a:ext>
                </a:extLst>
              </a:tr>
              <a:tr h="370840">
                <a:tc gridSpan="2">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IN" sz="1400" b="1" kern="1200" dirty="0">
                          <a:solidFill>
                            <a:srgbClr val="F01020"/>
                          </a:solidFill>
                          <a:uFillTx/>
                          <a:latin typeface="Trebuchet MS" panose="020B0603020202020204" pitchFamily="34" charset="0"/>
                        </a:rPr>
                        <a:t>Clause XI: </a:t>
                      </a:r>
                      <a:r>
                        <a:rPr lang="en-US" sz="1400" b="1" spc="-5" dirty="0">
                          <a:solidFill>
                            <a:srgbClr val="EC1A3A"/>
                          </a:solidFill>
                          <a:uFill>
                            <a:solidFill>
                              <a:srgbClr val="EC1A3A"/>
                            </a:solidFill>
                          </a:uFill>
                          <a:latin typeface="Trebuchet MS"/>
                          <a:cs typeface="Trebuchet MS"/>
                        </a:rPr>
                        <a:t>Reporting </a:t>
                      </a:r>
                      <a:r>
                        <a:rPr lang="en-US" sz="1400" b="1" dirty="0">
                          <a:solidFill>
                            <a:srgbClr val="EC1A3A"/>
                          </a:solidFill>
                          <a:uFill>
                            <a:solidFill>
                              <a:srgbClr val="EC1A3A"/>
                            </a:solidFill>
                          </a:uFill>
                          <a:latin typeface="Trebuchet MS"/>
                          <a:cs typeface="Trebuchet MS"/>
                        </a:rPr>
                        <a:t>on</a:t>
                      </a:r>
                      <a:r>
                        <a:rPr lang="en-US" sz="1400" b="1" spc="-15" dirty="0">
                          <a:solidFill>
                            <a:srgbClr val="EC1A3A"/>
                          </a:solidFill>
                          <a:uFill>
                            <a:solidFill>
                              <a:srgbClr val="EC1A3A"/>
                            </a:solidFill>
                          </a:uFill>
                          <a:latin typeface="Trebuchet MS"/>
                          <a:cs typeface="Trebuchet MS"/>
                        </a:rPr>
                        <a:t> </a:t>
                      </a:r>
                      <a:r>
                        <a:rPr lang="en-US" sz="1400" b="1" spc="-5" dirty="0">
                          <a:solidFill>
                            <a:srgbClr val="EC1A3A"/>
                          </a:solidFill>
                          <a:uFill>
                            <a:solidFill>
                              <a:srgbClr val="EC1A3A"/>
                            </a:solidFill>
                          </a:uFill>
                          <a:latin typeface="Trebuchet MS"/>
                          <a:cs typeface="Trebuchet MS"/>
                        </a:rPr>
                        <a:t>Fraud</a:t>
                      </a:r>
                      <a:endParaRPr lang="en-IN" sz="1400" dirty="0">
                        <a:solidFill>
                          <a:srgbClr val="FF0000"/>
                        </a:solidFill>
                      </a:endParaRPr>
                    </a:p>
                  </a:txBody>
                  <a:tcPr/>
                </a:tc>
                <a:tc hMerge="1">
                  <a:txBody>
                    <a:bodyPr/>
                    <a:lstStyle/>
                    <a:p>
                      <a:pPr algn="ctr"/>
                      <a:endParaRPr lang="en-IN" sz="1400" b="0" dirty="0">
                        <a:solidFill>
                          <a:schemeClr val="tx1"/>
                        </a:solidFill>
                        <a:latin typeface="Trebuchet MS" panose="020B0603020202020204" pitchFamily="34" charset="0"/>
                      </a:endParaRPr>
                    </a:p>
                  </a:txBody>
                  <a:tcPr/>
                </a:tc>
                <a:extLst>
                  <a:ext uri="{0D108BD9-81ED-4DB2-BD59-A6C34878D82A}">
                    <a16:rowId xmlns:a16="http://schemas.microsoft.com/office/drawing/2014/main" val="939836637"/>
                  </a:ext>
                </a:extLst>
              </a:tr>
              <a:tr h="0">
                <a:tc>
                  <a:txBody>
                    <a:bodyPr/>
                    <a:lstStyle/>
                    <a:p>
                      <a:r>
                        <a:rPr lang="en-US" sz="1400" b="0" kern="1200" dirty="0">
                          <a:solidFill>
                            <a:schemeClr val="bg1"/>
                          </a:solidFill>
                          <a:latin typeface="Trebuchet MS" panose="020B0603020202020204" pitchFamily="34" charset="0"/>
                          <a:ea typeface="+mn-ea"/>
                          <a:cs typeface="+mn-cs"/>
                        </a:rPr>
                        <a:t>Reporting of all the frauds on the company is required</a:t>
                      </a:r>
                      <a:r>
                        <a:rPr lang="en-US" sz="1400" b="0" kern="1200" dirty="0">
                          <a:solidFill>
                            <a:schemeClr val="tx1"/>
                          </a:solidFill>
                          <a:latin typeface="Trebuchet MS" panose="020B0603020202020204" pitchFamily="34" charset="0"/>
                          <a:ea typeface="+mn-ea"/>
                          <a:cs typeface="+mn-cs"/>
                        </a:rPr>
                        <a:t> </a:t>
                      </a:r>
                      <a:r>
                        <a:rPr lang="en-US" sz="1400" b="0" strike="sngStrike" kern="1200" dirty="0">
                          <a:solidFill>
                            <a:srgbClr val="FF0000"/>
                          </a:solidFill>
                          <a:latin typeface="Trebuchet MS" panose="020B0603020202020204" pitchFamily="34" charset="0"/>
                          <a:ea typeface="+mn-ea"/>
                          <a:cs typeface="+mn-cs"/>
                        </a:rPr>
                        <a:t>by its officers or employees</a:t>
                      </a:r>
                      <a:r>
                        <a:rPr lang="en-US" sz="1400" b="0" kern="1200" dirty="0">
                          <a:solidFill>
                            <a:schemeClr val="tx1"/>
                          </a:solidFill>
                          <a:latin typeface="Trebuchet MS" panose="020B0603020202020204" pitchFamily="34" charset="0"/>
                          <a:ea typeface="+mn-ea"/>
                          <a:cs typeface="+mn-cs"/>
                        </a:rPr>
                        <a:t> </a:t>
                      </a:r>
                      <a:r>
                        <a:rPr lang="en-US" sz="1400" b="0" kern="1200" dirty="0">
                          <a:solidFill>
                            <a:srgbClr val="FF0000"/>
                          </a:solidFill>
                          <a:latin typeface="Trebuchet MS" panose="020B0603020202020204" pitchFamily="34" charset="0"/>
                          <a:ea typeface="+mn-ea"/>
                          <a:cs typeface="+mn-cs"/>
                        </a:rPr>
                        <a:t>(whether or not it is done by its employees or officers)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txBody>
                  <a:tcPr/>
                </a:tc>
                <a:extLst>
                  <a:ext uri="{0D108BD9-81ED-4DB2-BD59-A6C34878D82A}">
                    <a16:rowId xmlns:a16="http://schemas.microsoft.com/office/drawing/2014/main" val="2484331180"/>
                  </a:ext>
                </a:extLst>
              </a:tr>
              <a:tr h="0">
                <a:tc>
                  <a:txBody>
                    <a:bodyPr/>
                    <a:lstStyle/>
                    <a:p>
                      <a:pPr algn="just"/>
                      <a:r>
                        <a:rPr lang="en-US" sz="1400" b="0" kern="1200" dirty="0">
                          <a:solidFill>
                            <a:schemeClr val="bg1"/>
                          </a:solidFill>
                          <a:latin typeface="Trebuchet MS" panose="020B0603020202020204" pitchFamily="34" charset="0"/>
                          <a:ea typeface="+mn-ea"/>
                          <a:cs typeface="+mn-cs"/>
                        </a:rPr>
                        <a:t>Whether any report under sub-section (12) of section 143 of the Companies Act has been </a:t>
                      </a:r>
                      <a:r>
                        <a:rPr lang="en-US" sz="1400" b="0" kern="1200" dirty="0">
                          <a:solidFill>
                            <a:srgbClr val="FF0000"/>
                          </a:solidFill>
                          <a:latin typeface="Trebuchet MS" panose="020B0603020202020204" pitchFamily="34" charset="0"/>
                          <a:ea typeface="+mn-ea"/>
                          <a:cs typeface="+mn-cs"/>
                        </a:rPr>
                        <a:t>filed by the auditors in Form ADT-4</a:t>
                      </a:r>
                      <a:r>
                        <a:rPr lang="en-US" sz="1400" b="0" kern="1200" dirty="0">
                          <a:solidFill>
                            <a:schemeClr val="tx1"/>
                          </a:solidFill>
                          <a:latin typeface="Trebuchet MS" panose="020B0603020202020204" pitchFamily="34" charset="0"/>
                          <a:ea typeface="+mn-ea"/>
                          <a:cs typeface="+mn-cs"/>
                        </a:rPr>
                        <a:t> </a:t>
                      </a:r>
                      <a:r>
                        <a:rPr lang="en-US" sz="1400" b="0" kern="1200" dirty="0">
                          <a:solidFill>
                            <a:schemeClr val="bg1"/>
                          </a:solidFill>
                          <a:latin typeface="Trebuchet MS" panose="020B0603020202020204" pitchFamily="34" charset="0"/>
                          <a:ea typeface="+mn-ea"/>
                          <a:cs typeface="+mn-cs"/>
                        </a:rPr>
                        <a:t>as prescribed under rule 13 of Companies (Audit and Auditors) Rules, 2014 with the Central Government</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p>
                      <a:pPr algn="ctr"/>
                      <a:endParaRPr lang="en-IN" sz="1400" b="0" dirty="0">
                        <a:solidFill>
                          <a:schemeClr val="bg1"/>
                        </a:solidFill>
                        <a:latin typeface="Trebuchet MS" panose="020B0603020202020204" pitchFamily="34" charset="0"/>
                      </a:endParaRPr>
                    </a:p>
                  </a:txBody>
                  <a:tcPr/>
                </a:tc>
                <a:extLst>
                  <a:ext uri="{0D108BD9-81ED-4DB2-BD59-A6C34878D82A}">
                    <a16:rowId xmlns:a16="http://schemas.microsoft.com/office/drawing/2014/main" val="3783424158"/>
                  </a:ext>
                </a:extLst>
              </a:tr>
              <a:tr h="0">
                <a:tc>
                  <a:txBody>
                    <a:bodyPr/>
                    <a:lstStyle/>
                    <a:p>
                      <a:pPr algn="just"/>
                      <a:r>
                        <a:rPr lang="en-US" sz="1400" b="0" kern="1200" dirty="0">
                          <a:solidFill>
                            <a:schemeClr val="bg1"/>
                          </a:solidFill>
                          <a:latin typeface="Trebuchet MS" panose="020B0603020202020204" pitchFamily="34" charset="0"/>
                          <a:ea typeface="+mn-ea"/>
                          <a:cs typeface="+mn-cs"/>
                        </a:rPr>
                        <a:t>Whether the auditor has considered </a:t>
                      </a:r>
                      <a:r>
                        <a:rPr lang="en-US" sz="1400" b="0" kern="1200" dirty="0">
                          <a:solidFill>
                            <a:srgbClr val="FF0000"/>
                          </a:solidFill>
                          <a:latin typeface="Trebuchet MS" panose="020B0603020202020204" pitchFamily="34" charset="0"/>
                          <a:ea typeface="+mn-ea"/>
                          <a:cs typeface="+mn-cs"/>
                        </a:rPr>
                        <a:t>whistle-blower complaints</a:t>
                      </a:r>
                      <a:r>
                        <a:rPr lang="en-US" sz="1400" b="0" kern="1200" dirty="0">
                          <a:solidFill>
                            <a:schemeClr val="bg1"/>
                          </a:solidFill>
                          <a:latin typeface="Trebuchet MS" panose="020B0603020202020204" pitchFamily="34" charset="0"/>
                          <a:ea typeface="+mn-ea"/>
                          <a:cs typeface="+mn-cs"/>
                        </a:rPr>
                        <a:t>, if any, received during the year </a:t>
                      </a:r>
                      <a:r>
                        <a:rPr lang="en-IN" sz="1400" b="0" kern="1200" dirty="0">
                          <a:solidFill>
                            <a:schemeClr val="bg1"/>
                          </a:solidFill>
                          <a:latin typeface="Trebuchet MS" panose="020B0603020202020204" pitchFamily="34" charset="0"/>
                          <a:ea typeface="+mn-ea"/>
                          <a:cs typeface="+mn-cs"/>
                        </a:rPr>
                        <a:t>by the company</a:t>
                      </a:r>
                      <a:endParaRPr lang="en-US" sz="1400" b="0" kern="1200" dirty="0">
                        <a:solidFill>
                          <a:schemeClr val="bg1"/>
                        </a:solidFill>
                        <a:latin typeface="Trebuchet MS" panose="020B0603020202020204" pitchFamily="34" charset="0"/>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txBody>
                  <a:tcPr/>
                </a:tc>
                <a:extLst>
                  <a:ext uri="{0D108BD9-81ED-4DB2-BD59-A6C34878D82A}">
                    <a16:rowId xmlns:a16="http://schemas.microsoft.com/office/drawing/2014/main" val="1953659255"/>
                  </a:ext>
                </a:extLst>
              </a:tr>
            </a:tbl>
          </a:graphicData>
        </a:graphic>
      </p:graphicFrame>
    </p:spTree>
    <p:extLst>
      <p:ext uri="{BB962C8B-B14F-4D97-AF65-F5344CB8AC3E}">
        <p14:creationId xmlns:p14="http://schemas.microsoft.com/office/powerpoint/2010/main" val="28455083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9D1EC356-CA1C-4CF9-82A0-2A3D165E83DC}"/>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Modification in existing clauses</a:t>
            </a:r>
          </a:p>
        </p:txBody>
      </p:sp>
      <p:graphicFrame>
        <p:nvGraphicFramePr>
          <p:cNvPr id="6" name="Table 3">
            <a:extLst>
              <a:ext uri="{FF2B5EF4-FFF2-40B4-BE49-F238E27FC236}">
                <a16:creationId xmlns:a16="http://schemas.microsoft.com/office/drawing/2014/main" id="{0E38B497-7384-4ACF-B511-2F27DC45F2CB}"/>
              </a:ext>
            </a:extLst>
          </p:cNvPr>
          <p:cNvGraphicFramePr>
            <a:graphicFrameLocks noGrp="1"/>
          </p:cNvGraphicFramePr>
          <p:nvPr>
            <p:extLst>
              <p:ext uri="{D42A27DB-BD31-4B8C-83A1-F6EECF244321}">
                <p14:modId xmlns:p14="http://schemas.microsoft.com/office/powerpoint/2010/main" val="3286168645"/>
              </p:ext>
            </p:extLst>
          </p:nvPr>
        </p:nvGraphicFramePr>
        <p:xfrm>
          <a:off x="1489526" y="2429157"/>
          <a:ext cx="9178474" cy="4080701"/>
        </p:xfrm>
        <a:graphic>
          <a:graphicData uri="http://schemas.openxmlformats.org/drawingml/2006/table">
            <a:tbl>
              <a:tblPr firstRow="1" bandRow="1">
                <a:tableStyleId>{073A0DAA-6AF3-43AB-8588-CEC1D06C72B9}</a:tableStyleId>
              </a:tblPr>
              <a:tblGrid>
                <a:gridCol w="6590172">
                  <a:extLst>
                    <a:ext uri="{9D8B030D-6E8A-4147-A177-3AD203B41FA5}">
                      <a16:colId xmlns:a16="http://schemas.microsoft.com/office/drawing/2014/main" val="4078219399"/>
                    </a:ext>
                  </a:extLst>
                </a:gridCol>
                <a:gridCol w="2588302">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In line with compliance of Revised Schedule III</a:t>
                      </a:r>
                    </a:p>
                  </a:txBody>
                  <a:tcPr/>
                </a:tc>
                <a:extLst>
                  <a:ext uri="{0D108BD9-81ED-4DB2-BD59-A6C34878D82A}">
                    <a16:rowId xmlns:a16="http://schemas.microsoft.com/office/drawing/2014/main" val="4154428358"/>
                  </a:ext>
                </a:extLst>
              </a:tr>
              <a:tr h="370840">
                <a:tc>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US" sz="1400" b="1" dirty="0">
                          <a:solidFill>
                            <a:srgbClr val="EF1136"/>
                          </a:solidFill>
                          <a:uFill>
                            <a:solidFill>
                              <a:srgbClr val="EC1A3A"/>
                            </a:solidFill>
                          </a:uFill>
                          <a:latin typeface="Trebuchet MS" panose="020B0603020202020204" pitchFamily="34" charset="0"/>
                        </a:rPr>
                        <a:t>Clause XII</a:t>
                      </a:r>
                      <a:r>
                        <a:rPr lang="en-US" sz="1400" b="1" spc="-5" dirty="0">
                          <a:solidFill>
                            <a:srgbClr val="EF1136"/>
                          </a:solidFill>
                          <a:uFill>
                            <a:solidFill>
                              <a:srgbClr val="EC1A3A"/>
                            </a:solidFill>
                          </a:uFill>
                          <a:latin typeface="Trebuchet MS" panose="020B0603020202020204" pitchFamily="34" charset="0"/>
                        </a:rPr>
                        <a:t>: </a:t>
                      </a:r>
                      <a:r>
                        <a:rPr lang="en-US" sz="1400" b="1" dirty="0">
                          <a:solidFill>
                            <a:srgbClr val="EF1136"/>
                          </a:solidFill>
                          <a:uFill>
                            <a:solidFill>
                              <a:srgbClr val="EC1A3A"/>
                            </a:solidFill>
                          </a:uFill>
                          <a:latin typeface="Trebuchet MS" panose="020B0603020202020204" pitchFamily="34" charset="0"/>
                        </a:rPr>
                        <a:t>Reporting on Nidhi Company</a:t>
                      </a:r>
                    </a:p>
                    <a:p>
                      <a:pPr marL="0" indent="0" algn="just" defTabSz="914112" rtl="0" eaLnBrk="1" latinLnBrk="0" hangingPunct="1">
                        <a:lnSpc>
                          <a:spcPts val="1795"/>
                        </a:lnSpc>
                        <a:spcBef>
                          <a:spcPts val="890"/>
                        </a:spcBef>
                        <a:buNone/>
                        <a:tabLst>
                          <a:tab pos="353695" algn="l"/>
                        </a:tabLst>
                      </a:pPr>
                      <a:r>
                        <a:rPr lang="en-US" sz="1400" b="0" kern="1200" dirty="0">
                          <a:solidFill>
                            <a:schemeClr val="bg1"/>
                          </a:solidFill>
                          <a:latin typeface="Trebuchet MS" panose="020B0603020202020204" pitchFamily="34" charset="0"/>
                          <a:ea typeface="+mn-ea"/>
                          <a:cs typeface="+mn-cs"/>
                        </a:rPr>
                        <a:t>A New sub-clause (b) and (c) has been inserted in which  Nidhi Company needs to maintain 10% unencumbered term deposits and auditors requires reporting on default in payment of deposits and interest thereon by Nidhi Company</a:t>
                      </a:r>
                    </a:p>
                  </a:txBody>
                  <a:tcPr/>
                </a:tc>
                <a:tc>
                  <a:txBody>
                    <a:bodyPr/>
                    <a:lstStyle/>
                    <a:p>
                      <a:pPr algn="ctr"/>
                      <a:endParaRPr lang="en-IN" sz="1400" b="0" dirty="0">
                        <a:solidFill>
                          <a:schemeClr val="bg1"/>
                        </a:solidFill>
                        <a:latin typeface="Trebuchet MS" panose="020B0603020202020204" pitchFamily="34" charset="0"/>
                      </a:endParaRPr>
                    </a:p>
                    <a:p>
                      <a:pPr algn="ctr"/>
                      <a:r>
                        <a:rPr lang="en-IN" sz="1400" b="0" dirty="0">
                          <a:solidFill>
                            <a:schemeClr val="bg1"/>
                          </a:solidFill>
                          <a:latin typeface="Trebuchet MS" panose="020B0603020202020204" pitchFamily="34" charset="0"/>
                        </a:rPr>
                        <a:t>No specific requirement in Schedule III</a:t>
                      </a:r>
                    </a:p>
                  </a:txBody>
                  <a:tcPr/>
                </a:tc>
                <a:extLst>
                  <a:ext uri="{0D108BD9-81ED-4DB2-BD59-A6C34878D82A}">
                    <a16:rowId xmlns:a16="http://schemas.microsoft.com/office/drawing/2014/main" val="2460724927"/>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1" dirty="0">
                          <a:solidFill>
                            <a:srgbClr val="EF1136"/>
                          </a:solidFill>
                          <a:uFill>
                            <a:solidFill>
                              <a:srgbClr val="EC1A3A"/>
                            </a:solidFill>
                          </a:uFill>
                          <a:latin typeface="Trebuchet MS"/>
                          <a:cs typeface="Trebuchet MS"/>
                        </a:rPr>
                        <a:t>Clause</a:t>
                      </a:r>
                      <a:r>
                        <a:rPr lang="en-US" sz="1400" b="1" spc="-20" dirty="0">
                          <a:solidFill>
                            <a:srgbClr val="EF1136"/>
                          </a:solidFill>
                          <a:uFill>
                            <a:solidFill>
                              <a:srgbClr val="EC1A3A"/>
                            </a:solidFill>
                          </a:uFill>
                          <a:latin typeface="Trebuchet MS"/>
                          <a:cs typeface="Trebuchet MS"/>
                        </a:rPr>
                        <a:t> </a:t>
                      </a:r>
                      <a:r>
                        <a:rPr lang="en-US" sz="1400" b="1" dirty="0">
                          <a:solidFill>
                            <a:srgbClr val="EF1136"/>
                          </a:solidFill>
                          <a:latin typeface="Trebuchet MS"/>
                          <a:cs typeface="Trebuchet MS"/>
                        </a:rPr>
                        <a:t>XVI: Reporting on Registration u/s 45-IA of RBI Act</a:t>
                      </a:r>
                      <a:endParaRPr lang="en-US" sz="1400" b="1" dirty="0">
                        <a:solidFill>
                          <a:srgbClr val="EF1136"/>
                        </a:solidFill>
                        <a:uFill>
                          <a:solidFill>
                            <a:srgbClr val="EC1A3A"/>
                          </a:solidFill>
                        </a:uFill>
                        <a:latin typeface="Trebuchet MS" panose="020B0603020202020204" pitchFamily="34" charset="0"/>
                      </a:endParaRPr>
                    </a:p>
                    <a:p>
                      <a:pPr marL="12700" indent="0" algn="just">
                        <a:lnSpc>
                          <a:spcPct val="100000"/>
                        </a:lnSpc>
                        <a:spcBef>
                          <a:spcPts val="200"/>
                        </a:spcBef>
                        <a:buFont typeface="Arial" panose="020B0604020202020204" pitchFamily="34" charset="0"/>
                        <a:buNone/>
                      </a:pPr>
                      <a:r>
                        <a:rPr lang="en-US" sz="1400" b="0" kern="1200" dirty="0">
                          <a:solidFill>
                            <a:schemeClr val="bg1"/>
                          </a:solidFill>
                          <a:latin typeface="Trebuchet MS" panose="020B0603020202020204" pitchFamily="34" charset="0"/>
                          <a:ea typeface="+mn-ea"/>
                          <a:cs typeface="+mn-cs"/>
                        </a:rPr>
                        <a:t>New sub-clauses (b) is inserted which requires reporting on whether the Company has conducted any </a:t>
                      </a:r>
                      <a:r>
                        <a:rPr lang="en-US" sz="1400" b="0" kern="1200" dirty="0">
                          <a:solidFill>
                            <a:srgbClr val="FF0000"/>
                          </a:solidFill>
                          <a:latin typeface="Trebuchet MS" panose="020B0603020202020204" pitchFamily="34" charset="0"/>
                          <a:ea typeface="+mn-ea"/>
                          <a:cs typeface="+mn-cs"/>
                        </a:rPr>
                        <a:t>non-banking financial or housing finance activities without a valid certificate of registration </a:t>
                      </a:r>
                      <a:r>
                        <a:rPr lang="en-US" sz="1400" b="0" kern="1200" dirty="0">
                          <a:solidFill>
                            <a:schemeClr val="bg1"/>
                          </a:solidFill>
                          <a:latin typeface="Trebuchet MS" panose="020B0603020202020204" pitchFamily="34" charset="0"/>
                          <a:ea typeface="+mn-ea"/>
                          <a:cs typeface="+mn-cs"/>
                        </a:rPr>
                        <a:t>from RBI</a:t>
                      </a:r>
                    </a:p>
                    <a:p>
                      <a:pPr marL="12700" indent="0" algn="just">
                        <a:lnSpc>
                          <a:spcPct val="100000"/>
                        </a:lnSpc>
                        <a:spcBef>
                          <a:spcPts val="200"/>
                        </a:spcBef>
                        <a:buFont typeface="Arial" panose="020B0604020202020204" pitchFamily="34" charset="0"/>
                        <a:buNone/>
                      </a:pPr>
                      <a:endParaRPr lang="en-US" sz="400" b="0" kern="1200" dirty="0">
                        <a:solidFill>
                          <a:schemeClr val="tx1"/>
                        </a:solidFill>
                        <a:latin typeface="Trebuchet MS" panose="020B0603020202020204" pitchFamily="34" charset="0"/>
                        <a:ea typeface="+mn-ea"/>
                        <a:cs typeface="+mn-cs"/>
                      </a:endParaRPr>
                    </a:p>
                    <a:p>
                      <a:pPr marL="12700" indent="0" algn="just">
                        <a:lnSpc>
                          <a:spcPct val="100000"/>
                        </a:lnSpc>
                        <a:spcBef>
                          <a:spcPts val="204"/>
                        </a:spcBef>
                        <a:buFont typeface="Arial" panose="020B0604020202020204" pitchFamily="34" charset="0"/>
                        <a:buNone/>
                        <a:tabLst>
                          <a:tab pos="911225" algn="l"/>
                          <a:tab pos="1358265" algn="l"/>
                          <a:tab pos="2614295" algn="l"/>
                          <a:tab pos="3432810" algn="l"/>
                          <a:tab pos="3763645" algn="l"/>
                          <a:tab pos="4594225" algn="l"/>
                          <a:tab pos="5411470" algn="l"/>
                          <a:tab pos="6392545" algn="l"/>
                          <a:tab pos="6833234" algn="l"/>
                          <a:tab pos="7423150" algn="l"/>
                          <a:tab pos="8019415" algn="l"/>
                        </a:tabLst>
                      </a:pPr>
                      <a:r>
                        <a:rPr lang="en-US" sz="1400" b="0" kern="1200" dirty="0">
                          <a:solidFill>
                            <a:schemeClr val="bg1"/>
                          </a:solidFill>
                          <a:latin typeface="Trebuchet MS" panose="020B0603020202020204" pitchFamily="34" charset="0"/>
                          <a:ea typeface="+mn-ea"/>
                          <a:cs typeface="+mn-cs"/>
                        </a:rPr>
                        <a:t>Clause (c) states that whether the company is a CIC, if so, whether it continues to fulfil criteria laid down by RBI for Core Investment Company </a:t>
                      </a:r>
                    </a:p>
                    <a:p>
                      <a:pPr marL="12700" indent="0" algn="just">
                        <a:lnSpc>
                          <a:spcPct val="100000"/>
                        </a:lnSpc>
                        <a:spcBef>
                          <a:spcPts val="204"/>
                        </a:spcBef>
                        <a:buFont typeface="Arial" panose="020B0604020202020204" pitchFamily="34" charset="0"/>
                        <a:buNone/>
                        <a:tabLst>
                          <a:tab pos="911225" algn="l"/>
                          <a:tab pos="1358265" algn="l"/>
                          <a:tab pos="2614295" algn="l"/>
                          <a:tab pos="3432810" algn="l"/>
                          <a:tab pos="3763645" algn="l"/>
                          <a:tab pos="4594225" algn="l"/>
                          <a:tab pos="5411470" algn="l"/>
                          <a:tab pos="6392545" algn="l"/>
                          <a:tab pos="6833234" algn="l"/>
                          <a:tab pos="7423150" algn="l"/>
                          <a:tab pos="8019415" algn="l"/>
                        </a:tabLst>
                      </a:pPr>
                      <a:endParaRPr lang="en-US" sz="600" b="0" kern="1200" dirty="0">
                        <a:solidFill>
                          <a:schemeClr val="bg1"/>
                        </a:solidFill>
                        <a:latin typeface="Trebuchet MS" panose="020B0603020202020204" pitchFamily="34" charset="0"/>
                        <a:ea typeface="+mn-ea"/>
                        <a:cs typeface="+mn-cs"/>
                      </a:endParaRPr>
                    </a:p>
                    <a:p>
                      <a:pPr marL="12700" indent="0" algn="just">
                        <a:lnSpc>
                          <a:spcPct val="100000"/>
                        </a:lnSpc>
                        <a:spcBef>
                          <a:spcPts val="204"/>
                        </a:spcBef>
                        <a:buFont typeface="Arial" panose="020B0604020202020204" pitchFamily="34" charset="0"/>
                        <a:buNone/>
                        <a:tabLst>
                          <a:tab pos="911225" algn="l"/>
                          <a:tab pos="1358265" algn="l"/>
                          <a:tab pos="2614295" algn="l"/>
                          <a:tab pos="3432810" algn="l"/>
                          <a:tab pos="3763645" algn="l"/>
                          <a:tab pos="4594225" algn="l"/>
                          <a:tab pos="5411470" algn="l"/>
                          <a:tab pos="6392545" algn="l"/>
                          <a:tab pos="6833234" algn="l"/>
                          <a:tab pos="7423150" algn="l"/>
                          <a:tab pos="8019415" algn="l"/>
                        </a:tabLst>
                      </a:pPr>
                      <a:r>
                        <a:rPr lang="en-US" sz="1400" b="0" kern="1200" dirty="0">
                          <a:solidFill>
                            <a:schemeClr val="bg1"/>
                          </a:solidFill>
                          <a:latin typeface="Trebuchet MS" panose="020B0603020202020204" pitchFamily="34" charset="0"/>
                          <a:ea typeface="+mn-ea"/>
                          <a:cs typeface="+mn-cs"/>
                        </a:rPr>
                        <a:t>Clause (d) states that whether the group has </a:t>
                      </a:r>
                      <a:r>
                        <a:rPr lang="en-US" sz="1400" b="0" kern="1200" dirty="0">
                          <a:solidFill>
                            <a:srgbClr val="FF0000"/>
                          </a:solidFill>
                          <a:latin typeface="Trebuchet MS" panose="020B0603020202020204" pitchFamily="34" charset="0"/>
                          <a:ea typeface="+mn-ea"/>
                          <a:cs typeface="+mn-cs"/>
                        </a:rPr>
                        <a:t>more than one CIC as part of the group</a:t>
                      </a:r>
                      <a:r>
                        <a:rPr lang="en-US" sz="1400" b="0" kern="1200" dirty="0">
                          <a:solidFill>
                            <a:schemeClr val="bg1"/>
                          </a:solidFill>
                          <a:latin typeface="Trebuchet MS" panose="020B0603020202020204" pitchFamily="34" charset="0"/>
                          <a:ea typeface="+mn-ea"/>
                          <a:cs typeface="+mn-cs"/>
                        </a:rPr>
                        <a:t>, if Yes, Number of CICs which are part of the Group to be reported.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p>
                      <a:pPr algn="ctr"/>
                      <a:endParaRPr lang="en-IN" sz="1400" b="0" dirty="0">
                        <a:solidFill>
                          <a:schemeClr val="bg1"/>
                        </a:solidFill>
                        <a:latin typeface="Trebuchet MS" panose="020B0603020202020204" pitchFamily="34" charset="0"/>
                      </a:endParaRPr>
                    </a:p>
                  </a:txBody>
                  <a:tcPr/>
                </a:tc>
                <a:extLst>
                  <a:ext uri="{0D108BD9-81ED-4DB2-BD59-A6C34878D82A}">
                    <a16:rowId xmlns:a16="http://schemas.microsoft.com/office/drawing/2014/main" val="3027538356"/>
                  </a:ext>
                </a:extLst>
              </a:tr>
            </a:tbl>
          </a:graphicData>
        </a:graphic>
      </p:graphicFrame>
    </p:spTree>
    <p:extLst>
      <p:ext uri="{BB962C8B-B14F-4D97-AF65-F5344CB8AC3E}">
        <p14:creationId xmlns:p14="http://schemas.microsoft.com/office/powerpoint/2010/main" val="24935555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F692F07C-A1D0-4BC5-B5B2-E31BC1F108FB}"/>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NEW clauses</a:t>
            </a:r>
          </a:p>
        </p:txBody>
      </p:sp>
      <p:graphicFrame>
        <p:nvGraphicFramePr>
          <p:cNvPr id="6" name="Table 3">
            <a:extLst>
              <a:ext uri="{FF2B5EF4-FFF2-40B4-BE49-F238E27FC236}">
                <a16:creationId xmlns:a16="http://schemas.microsoft.com/office/drawing/2014/main" id="{5732AB26-84C9-44FE-86D2-211F7DA51CBB}"/>
              </a:ext>
            </a:extLst>
          </p:cNvPr>
          <p:cNvGraphicFramePr>
            <a:graphicFrameLocks noGrp="1"/>
          </p:cNvGraphicFramePr>
          <p:nvPr>
            <p:extLst>
              <p:ext uri="{D42A27DB-BD31-4B8C-83A1-F6EECF244321}">
                <p14:modId xmlns:p14="http://schemas.microsoft.com/office/powerpoint/2010/main" val="3443747408"/>
              </p:ext>
            </p:extLst>
          </p:nvPr>
        </p:nvGraphicFramePr>
        <p:xfrm>
          <a:off x="1489526" y="2429157"/>
          <a:ext cx="9178474" cy="3520440"/>
        </p:xfrm>
        <a:graphic>
          <a:graphicData uri="http://schemas.openxmlformats.org/drawingml/2006/table">
            <a:tbl>
              <a:tblPr firstRow="1" bandRow="1">
                <a:tableStyleId>{073A0DAA-6AF3-43AB-8588-CEC1D06C72B9}</a:tableStyleId>
              </a:tblPr>
              <a:tblGrid>
                <a:gridCol w="6590172">
                  <a:extLst>
                    <a:ext uri="{9D8B030D-6E8A-4147-A177-3AD203B41FA5}">
                      <a16:colId xmlns:a16="http://schemas.microsoft.com/office/drawing/2014/main" val="4078219399"/>
                    </a:ext>
                  </a:extLst>
                </a:gridCol>
                <a:gridCol w="2588302">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In line with compliance of Revised Schedule III</a:t>
                      </a:r>
                    </a:p>
                  </a:txBody>
                  <a:tcPr/>
                </a:tc>
                <a:extLst>
                  <a:ext uri="{0D108BD9-81ED-4DB2-BD59-A6C34878D82A}">
                    <a16:rowId xmlns:a16="http://schemas.microsoft.com/office/drawing/2014/main" val="4154428358"/>
                  </a:ext>
                </a:extLst>
              </a:tr>
              <a:tr h="370840">
                <a:tc>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US" sz="1400" b="1" dirty="0">
                          <a:solidFill>
                            <a:srgbClr val="EF1136"/>
                          </a:solidFill>
                          <a:uFill>
                            <a:solidFill>
                              <a:srgbClr val="EC1A3A"/>
                            </a:solidFill>
                          </a:uFill>
                          <a:latin typeface="Trebuchet MS" panose="020B0603020202020204" pitchFamily="34" charset="0"/>
                        </a:rPr>
                        <a:t>Clause VIII</a:t>
                      </a:r>
                      <a:r>
                        <a:rPr lang="en-US" sz="1400" b="1" spc="-5" dirty="0">
                          <a:solidFill>
                            <a:srgbClr val="EF1136"/>
                          </a:solidFill>
                          <a:uFill>
                            <a:solidFill>
                              <a:srgbClr val="EC1A3A"/>
                            </a:solidFill>
                          </a:uFill>
                          <a:latin typeface="Trebuchet MS" panose="020B0603020202020204" pitchFamily="34" charset="0"/>
                        </a:rPr>
                        <a:t>: </a:t>
                      </a:r>
                      <a:r>
                        <a:rPr lang="en-US" sz="1400" b="1" dirty="0">
                          <a:solidFill>
                            <a:srgbClr val="EF1136"/>
                          </a:solidFill>
                          <a:uFill>
                            <a:solidFill>
                              <a:srgbClr val="EC1A3A"/>
                            </a:solidFill>
                          </a:uFill>
                          <a:latin typeface="Trebuchet MS" panose="020B0603020202020204" pitchFamily="34" charset="0"/>
                        </a:rPr>
                        <a:t>Reporting of Unrecorded Income</a:t>
                      </a:r>
                    </a:p>
                    <a:p>
                      <a:pPr marL="12700" marR="0" lvl="0" indent="0" algn="just" defTabSz="914112" rtl="0" eaLnBrk="1" fontAlgn="auto" latinLnBrk="0" hangingPunct="1">
                        <a:lnSpc>
                          <a:spcPct val="100000"/>
                        </a:lnSpc>
                        <a:spcBef>
                          <a:spcPts val="200"/>
                        </a:spcBef>
                        <a:spcAft>
                          <a:spcPts val="0"/>
                        </a:spcAft>
                        <a:buClrTx/>
                        <a:buSzTx/>
                        <a:buFont typeface="Arial" panose="020B0604020202020204" pitchFamily="34" charset="0"/>
                        <a:buNone/>
                        <a:tabLst/>
                        <a:defRPr/>
                      </a:pPr>
                      <a:r>
                        <a:rPr lang="en-US" sz="1400" b="0" kern="1200" dirty="0">
                          <a:solidFill>
                            <a:schemeClr val="bg1"/>
                          </a:solidFill>
                          <a:latin typeface="Trebuchet MS" panose="020B0603020202020204" pitchFamily="34" charset="0"/>
                          <a:ea typeface="+mn-ea"/>
                          <a:cs typeface="+mn-cs"/>
                        </a:rPr>
                        <a:t>Whether any transactions not recorded in the books of account have been surrendered or  disclosed as income during the year in the tax assessments under the Income Tax Act, 1961  (43 of 1961), if so, whether the previously unrecorded income has been properly recorded in  the books of account during the year</a:t>
                      </a:r>
                    </a:p>
                  </a:txBody>
                  <a:tcPr/>
                </a:tc>
                <a:tc>
                  <a:txBody>
                    <a:bodyPr/>
                    <a:lstStyle/>
                    <a:p>
                      <a:pPr algn="ctr"/>
                      <a:endParaRPr lang="en-IN" sz="1400" b="0" dirty="0">
                        <a:solidFill>
                          <a:schemeClr val="bg1"/>
                        </a:solidFill>
                        <a:latin typeface="Trebuchet MS" panose="020B0603020202020204" pitchFamily="34" charset="0"/>
                      </a:endParaRPr>
                    </a:p>
                    <a:p>
                      <a:pPr algn="ctr"/>
                      <a:r>
                        <a:rPr lang="en-IN" sz="1400" b="0" dirty="0">
                          <a:solidFill>
                            <a:schemeClr val="bg1"/>
                          </a:solidFill>
                          <a:latin typeface="Trebuchet MS" panose="020B0603020202020204" pitchFamily="34" charset="0"/>
                        </a:rPr>
                        <a:t>Yes</a:t>
                      </a:r>
                    </a:p>
                  </a:txBody>
                  <a:tcPr/>
                </a:tc>
                <a:extLst>
                  <a:ext uri="{0D108BD9-81ED-4DB2-BD59-A6C34878D82A}">
                    <a16:rowId xmlns:a16="http://schemas.microsoft.com/office/drawing/2014/main" val="2460724927"/>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1" dirty="0">
                          <a:solidFill>
                            <a:srgbClr val="EF1136"/>
                          </a:solidFill>
                          <a:uFill>
                            <a:solidFill>
                              <a:srgbClr val="EC1A3A"/>
                            </a:solidFill>
                          </a:uFill>
                          <a:latin typeface="Trebuchet MS"/>
                          <a:cs typeface="Trebuchet MS"/>
                        </a:rPr>
                        <a:t>Clause</a:t>
                      </a:r>
                      <a:r>
                        <a:rPr lang="en-US" sz="1400" b="1" spc="-20" dirty="0">
                          <a:solidFill>
                            <a:srgbClr val="EF1136"/>
                          </a:solidFill>
                          <a:uFill>
                            <a:solidFill>
                              <a:srgbClr val="EC1A3A"/>
                            </a:solidFill>
                          </a:uFill>
                          <a:latin typeface="Trebuchet MS"/>
                          <a:cs typeface="Trebuchet MS"/>
                        </a:rPr>
                        <a:t> </a:t>
                      </a:r>
                      <a:r>
                        <a:rPr lang="en-US" sz="1400" b="1" dirty="0">
                          <a:solidFill>
                            <a:srgbClr val="EF1136"/>
                          </a:solidFill>
                          <a:latin typeface="Trebuchet MS"/>
                          <a:cs typeface="Trebuchet MS"/>
                        </a:rPr>
                        <a:t>XIV: Reporting on Internal Audit</a:t>
                      </a:r>
                    </a:p>
                    <a:p>
                      <a:pPr marL="373380" indent="-361315" algn="just">
                        <a:lnSpc>
                          <a:spcPct val="100000"/>
                        </a:lnSpc>
                        <a:spcBef>
                          <a:spcPts val="200"/>
                        </a:spcBef>
                        <a:buAutoNum type="alphaLcParenBoth"/>
                        <a:tabLst>
                          <a:tab pos="374015" algn="l"/>
                        </a:tabLst>
                      </a:pPr>
                      <a:r>
                        <a:rPr lang="en-US" sz="1400" b="0" kern="1200" dirty="0">
                          <a:solidFill>
                            <a:schemeClr val="bg1"/>
                          </a:solidFill>
                          <a:latin typeface="Trebuchet MS" panose="020B0603020202020204" pitchFamily="34" charset="0"/>
                          <a:ea typeface="+mn-ea"/>
                          <a:cs typeface="+mn-cs"/>
                        </a:rPr>
                        <a:t>Whether the company has an internal audit system commensurate with the size;</a:t>
                      </a:r>
                    </a:p>
                    <a:p>
                      <a:pPr marL="373380" indent="-361315" algn="just">
                        <a:spcBef>
                          <a:spcPts val="200"/>
                        </a:spcBef>
                        <a:buFontTx/>
                        <a:buAutoNum type="alphaLcParenBoth"/>
                        <a:tabLst>
                          <a:tab pos="374015" algn="l"/>
                        </a:tabLst>
                      </a:pPr>
                      <a:r>
                        <a:rPr lang="en-US" sz="1400" b="0" kern="1200" dirty="0">
                          <a:solidFill>
                            <a:schemeClr val="bg1"/>
                          </a:solidFill>
                          <a:latin typeface="Trebuchet MS" panose="020B0603020202020204" pitchFamily="34" charset="0"/>
                          <a:ea typeface="+mn-ea"/>
                          <a:cs typeface="+mn-cs"/>
                        </a:rPr>
                        <a:t>whether the reports of the Internal Auditors for the period under audit were considered  by the statutory auditor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p>
                      <a:pPr algn="ctr"/>
                      <a:endParaRPr lang="en-IN" sz="1400" b="0" dirty="0">
                        <a:solidFill>
                          <a:schemeClr val="bg1"/>
                        </a:solidFill>
                        <a:latin typeface="Trebuchet MS" panose="020B0603020202020204" pitchFamily="34" charset="0"/>
                      </a:endParaRPr>
                    </a:p>
                  </a:txBody>
                  <a:tcPr/>
                </a:tc>
                <a:extLst>
                  <a:ext uri="{0D108BD9-81ED-4DB2-BD59-A6C34878D82A}">
                    <a16:rowId xmlns:a16="http://schemas.microsoft.com/office/drawing/2014/main" val="3027538356"/>
                  </a:ext>
                </a:extLst>
              </a:tr>
            </a:tbl>
          </a:graphicData>
        </a:graphic>
      </p:graphicFrame>
    </p:spTree>
    <p:extLst>
      <p:ext uri="{BB962C8B-B14F-4D97-AF65-F5344CB8AC3E}">
        <p14:creationId xmlns:p14="http://schemas.microsoft.com/office/powerpoint/2010/main" val="66869698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2AE4297F-6634-4F72-9381-DB38E9793F67}"/>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NEW clauses</a:t>
            </a:r>
          </a:p>
        </p:txBody>
      </p:sp>
      <p:graphicFrame>
        <p:nvGraphicFramePr>
          <p:cNvPr id="6" name="Table 3">
            <a:extLst>
              <a:ext uri="{FF2B5EF4-FFF2-40B4-BE49-F238E27FC236}">
                <a16:creationId xmlns:a16="http://schemas.microsoft.com/office/drawing/2014/main" id="{4CB85A33-121D-486B-A849-A974F8F21B2C}"/>
              </a:ext>
            </a:extLst>
          </p:cNvPr>
          <p:cNvGraphicFramePr>
            <a:graphicFrameLocks noGrp="1"/>
          </p:cNvGraphicFramePr>
          <p:nvPr>
            <p:extLst>
              <p:ext uri="{D42A27DB-BD31-4B8C-83A1-F6EECF244321}">
                <p14:modId xmlns:p14="http://schemas.microsoft.com/office/powerpoint/2010/main" val="3650099418"/>
              </p:ext>
            </p:extLst>
          </p:nvPr>
        </p:nvGraphicFramePr>
        <p:xfrm>
          <a:off x="1489526" y="2369197"/>
          <a:ext cx="9178474" cy="4414520"/>
        </p:xfrm>
        <a:graphic>
          <a:graphicData uri="http://schemas.openxmlformats.org/drawingml/2006/table">
            <a:tbl>
              <a:tblPr firstRow="1" bandRow="1">
                <a:tableStyleId>{073A0DAA-6AF3-43AB-8588-CEC1D06C72B9}</a:tableStyleId>
              </a:tblPr>
              <a:tblGrid>
                <a:gridCol w="6590172">
                  <a:extLst>
                    <a:ext uri="{9D8B030D-6E8A-4147-A177-3AD203B41FA5}">
                      <a16:colId xmlns:a16="http://schemas.microsoft.com/office/drawing/2014/main" val="4078219399"/>
                    </a:ext>
                  </a:extLst>
                </a:gridCol>
                <a:gridCol w="2588302">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In line with compliance of Revised Schedule III</a:t>
                      </a:r>
                    </a:p>
                  </a:txBody>
                  <a:tcPr/>
                </a:tc>
                <a:extLst>
                  <a:ext uri="{0D108BD9-81ED-4DB2-BD59-A6C34878D82A}">
                    <a16:rowId xmlns:a16="http://schemas.microsoft.com/office/drawing/2014/main" val="4154428358"/>
                  </a:ext>
                </a:extLst>
              </a:tr>
              <a:tr h="370840">
                <a:tc>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US" sz="1400" b="1" dirty="0">
                          <a:solidFill>
                            <a:srgbClr val="EF1136"/>
                          </a:solidFill>
                          <a:uFill>
                            <a:solidFill>
                              <a:srgbClr val="EC1A3A"/>
                            </a:solidFill>
                          </a:uFill>
                          <a:latin typeface="Trebuchet MS" panose="020B0603020202020204" pitchFamily="34" charset="0"/>
                        </a:rPr>
                        <a:t>Clause XVII</a:t>
                      </a:r>
                      <a:r>
                        <a:rPr lang="en-US" sz="1400" b="1" spc="-5" dirty="0">
                          <a:solidFill>
                            <a:srgbClr val="EF1136"/>
                          </a:solidFill>
                          <a:uFill>
                            <a:solidFill>
                              <a:srgbClr val="EC1A3A"/>
                            </a:solidFill>
                          </a:uFill>
                          <a:latin typeface="Trebuchet MS" panose="020B0603020202020204" pitchFamily="34" charset="0"/>
                        </a:rPr>
                        <a:t>: </a:t>
                      </a:r>
                      <a:r>
                        <a:rPr lang="en-US" sz="1400" b="1" dirty="0">
                          <a:solidFill>
                            <a:srgbClr val="EF1136"/>
                          </a:solidFill>
                          <a:uFill>
                            <a:solidFill>
                              <a:srgbClr val="EC1A3A"/>
                            </a:solidFill>
                          </a:uFill>
                          <a:latin typeface="Trebuchet MS" panose="020B0603020202020204" pitchFamily="34" charset="0"/>
                        </a:rPr>
                        <a:t>Reporting on Cash Losses</a:t>
                      </a:r>
                    </a:p>
                    <a:p>
                      <a:pPr marL="12065" marR="0" lvl="0" indent="0" algn="just" defTabSz="914112" rtl="0" eaLnBrk="1" fontAlgn="auto" latinLnBrk="0" hangingPunct="1">
                        <a:lnSpc>
                          <a:spcPct val="100000"/>
                        </a:lnSpc>
                        <a:spcBef>
                          <a:spcPts val="200"/>
                        </a:spcBef>
                        <a:spcAft>
                          <a:spcPts val="0"/>
                        </a:spcAft>
                        <a:buClrTx/>
                        <a:buSzTx/>
                        <a:buFontTx/>
                        <a:buNone/>
                        <a:tabLst>
                          <a:tab pos="374015" algn="l"/>
                        </a:tabLst>
                        <a:defRPr/>
                      </a:pPr>
                      <a:r>
                        <a:rPr lang="en-US" sz="1400" b="0" kern="1200" dirty="0">
                          <a:solidFill>
                            <a:schemeClr val="bg1"/>
                          </a:solidFill>
                          <a:latin typeface="Trebuchet MS" panose="020B0603020202020204" pitchFamily="34" charset="0"/>
                          <a:ea typeface="+mn-ea"/>
                          <a:cs typeface="+mn-cs"/>
                        </a:rPr>
                        <a:t>Whether the company has incurred cash losses in the financial year and in the immediately preceding financial year, if so, state the amount of cash losses;</a:t>
                      </a:r>
                    </a:p>
                  </a:txBody>
                  <a:tcPr/>
                </a:tc>
                <a:tc>
                  <a:txBody>
                    <a:bodyPr/>
                    <a:lstStyle/>
                    <a:p>
                      <a:pPr algn="ctr"/>
                      <a:endParaRPr lang="en-IN" sz="1400" b="0" dirty="0">
                        <a:solidFill>
                          <a:schemeClr val="bg1"/>
                        </a:solidFill>
                        <a:latin typeface="Trebuchet MS" panose="020B0603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txBody>
                  <a:tcPr/>
                </a:tc>
                <a:extLst>
                  <a:ext uri="{0D108BD9-81ED-4DB2-BD59-A6C34878D82A}">
                    <a16:rowId xmlns:a16="http://schemas.microsoft.com/office/drawing/2014/main" val="2460724927"/>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1" dirty="0">
                          <a:solidFill>
                            <a:srgbClr val="EF1136"/>
                          </a:solidFill>
                          <a:uFill>
                            <a:solidFill>
                              <a:srgbClr val="EC1A3A"/>
                            </a:solidFill>
                          </a:uFill>
                          <a:latin typeface="Trebuchet MS"/>
                          <a:cs typeface="Trebuchet MS"/>
                        </a:rPr>
                        <a:t>Clause</a:t>
                      </a:r>
                      <a:r>
                        <a:rPr lang="en-US" sz="1400" b="1" spc="-20" dirty="0">
                          <a:solidFill>
                            <a:srgbClr val="EF1136"/>
                          </a:solidFill>
                          <a:uFill>
                            <a:solidFill>
                              <a:srgbClr val="EC1A3A"/>
                            </a:solidFill>
                          </a:uFill>
                          <a:latin typeface="Trebuchet MS"/>
                          <a:cs typeface="Trebuchet MS"/>
                        </a:rPr>
                        <a:t> </a:t>
                      </a:r>
                      <a:r>
                        <a:rPr lang="en-US" sz="1400" b="1" dirty="0">
                          <a:solidFill>
                            <a:srgbClr val="EF1136"/>
                          </a:solidFill>
                          <a:latin typeface="Trebuchet MS"/>
                          <a:cs typeface="Trebuchet MS"/>
                        </a:rPr>
                        <a:t>XVIII: Reporting on Auditor’s Resignation</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dirty="0">
                          <a:latin typeface="Trebuchet MS" panose="020B0603020202020204" pitchFamily="34" charset="0"/>
                        </a:rPr>
                        <a:t>Whether there has been any resignation of the statutory auditors during the year, if so, whether the auditor has taken into consideration the issues, objections or concerns raised by the outgoing auditors</a:t>
                      </a:r>
                      <a:r>
                        <a:rPr lang="en-US" sz="1400" dirty="0"/>
                        <a:t>; </a:t>
                      </a:r>
                      <a:endParaRPr lang="en-US" sz="1400" dirty="0">
                        <a:latin typeface="+mn-lt"/>
                        <a:cs typeface="Trebuchet M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p>
                      <a:pPr algn="ctr"/>
                      <a:endParaRPr lang="en-IN" sz="1400" b="0" dirty="0">
                        <a:solidFill>
                          <a:schemeClr val="bg1"/>
                        </a:solidFill>
                        <a:latin typeface="Trebuchet MS" panose="020B0603020202020204" pitchFamily="34" charset="0"/>
                      </a:endParaRPr>
                    </a:p>
                  </a:txBody>
                  <a:tcPr/>
                </a:tc>
                <a:extLst>
                  <a:ext uri="{0D108BD9-81ED-4DB2-BD59-A6C34878D82A}">
                    <a16:rowId xmlns:a16="http://schemas.microsoft.com/office/drawing/2014/main" val="3027538356"/>
                  </a:ext>
                </a:extLst>
              </a:tr>
              <a:tr h="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1" dirty="0">
                          <a:solidFill>
                            <a:srgbClr val="EF1136"/>
                          </a:solidFill>
                          <a:uFill>
                            <a:solidFill>
                              <a:srgbClr val="EC1A3A"/>
                            </a:solidFill>
                          </a:uFill>
                          <a:latin typeface="Trebuchet MS"/>
                          <a:cs typeface="Trebuchet MS"/>
                        </a:rPr>
                        <a:t>Clause</a:t>
                      </a:r>
                      <a:r>
                        <a:rPr lang="en-US" sz="1400" b="1" spc="-20" dirty="0">
                          <a:solidFill>
                            <a:srgbClr val="EF1136"/>
                          </a:solidFill>
                          <a:uFill>
                            <a:solidFill>
                              <a:srgbClr val="EC1A3A"/>
                            </a:solidFill>
                          </a:uFill>
                          <a:latin typeface="Trebuchet MS"/>
                          <a:cs typeface="Trebuchet MS"/>
                        </a:rPr>
                        <a:t> </a:t>
                      </a:r>
                      <a:r>
                        <a:rPr lang="en-US" sz="1400" b="1" dirty="0">
                          <a:solidFill>
                            <a:srgbClr val="EF1136"/>
                          </a:solidFill>
                          <a:latin typeface="Trebuchet MS"/>
                          <a:cs typeface="Trebuchet MS"/>
                        </a:rPr>
                        <a:t>XIX: Reporting on Financial Position</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latin typeface="Trebuchet MS" panose="020B0603020202020204" pitchFamily="34" charset="0"/>
                          <a:ea typeface="+mn-ea"/>
                          <a:cs typeface="+mn-cs"/>
                        </a:rPr>
                        <a:t>On the basis of the financial ratios, ageing and expected dates of realization of  financial assets and payment of financial liabilities, other information  accompanying the financial statements, the auditor’s knowledge of the Board of  Directors and management plans, whether the auditor is of the opinion that no  material uncertainty exists as on the date of the audit report that company is  capable of meeting its liabilities existing at the date of balance sheet as and  when they fall due within a period of one year from the balance sheet date;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r>
                        <a:rPr lang="en-IN" sz="1400" b="0" dirty="0">
                          <a:solidFill>
                            <a:srgbClr val="FF0000"/>
                          </a:solidFill>
                          <a:latin typeface="Trebuchet MS" panose="020B0603020202020204" pitchFamily="34" charset="0"/>
                        </a:rPr>
                        <a:t>, however can be linked with financial ratios disclosure</a:t>
                      </a:r>
                      <a:endParaRPr lang="en-IN" sz="1400" b="0" dirty="0">
                        <a:solidFill>
                          <a:schemeClr val="bg1"/>
                        </a:solidFill>
                        <a:latin typeface="Trebuchet MS" panose="020B0603020202020204" pitchFamily="34" charset="0"/>
                      </a:endParaRPr>
                    </a:p>
                  </a:txBody>
                  <a:tcPr/>
                </a:tc>
                <a:extLst>
                  <a:ext uri="{0D108BD9-81ED-4DB2-BD59-A6C34878D82A}">
                    <a16:rowId xmlns:a16="http://schemas.microsoft.com/office/drawing/2014/main" val="1286472539"/>
                  </a:ext>
                </a:extLst>
              </a:tr>
            </a:tbl>
          </a:graphicData>
        </a:graphic>
      </p:graphicFrame>
    </p:spTree>
    <p:extLst>
      <p:ext uri="{BB962C8B-B14F-4D97-AF65-F5344CB8AC3E}">
        <p14:creationId xmlns:p14="http://schemas.microsoft.com/office/powerpoint/2010/main" val="13638681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6" name="Title 1">
            <a:extLst>
              <a:ext uri="{FF2B5EF4-FFF2-40B4-BE49-F238E27FC236}">
                <a16:creationId xmlns:a16="http://schemas.microsoft.com/office/drawing/2014/main" id="{48CBA43D-7A49-46D6-92DC-CC36F87321C3}"/>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NEW clauses</a:t>
            </a:r>
          </a:p>
        </p:txBody>
      </p:sp>
      <p:graphicFrame>
        <p:nvGraphicFramePr>
          <p:cNvPr id="7" name="Table 3">
            <a:extLst>
              <a:ext uri="{FF2B5EF4-FFF2-40B4-BE49-F238E27FC236}">
                <a16:creationId xmlns:a16="http://schemas.microsoft.com/office/drawing/2014/main" id="{B7733005-2748-4FE9-8FDB-F97D61BD6947}"/>
              </a:ext>
            </a:extLst>
          </p:cNvPr>
          <p:cNvGraphicFramePr>
            <a:graphicFrameLocks noGrp="1"/>
          </p:cNvGraphicFramePr>
          <p:nvPr>
            <p:extLst>
              <p:ext uri="{D42A27DB-BD31-4B8C-83A1-F6EECF244321}">
                <p14:modId xmlns:p14="http://schemas.microsoft.com/office/powerpoint/2010/main" val="3988538190"/>
              </p:ext>
            </p:extLst>
          </p:nvPr>
        </p:nvGraphicFramePr>
        <p:xfrm>
          <a:off x="1489526" y="2429157"/>
          <a:ext cx="9178474" cy="4323080"/>
        </p:xfrm>
        <a:graphic>
          <a:graphicData uri="http://schemas.openxmlformats.org/drawingml/2006/table">
            <a:tbl>
              <a:tblPr firstRow="1" bandRow="1">
                <a:tableStyleId>{073A0DAA-6AF3-43AB-8588-CEC1D06C72B9}</a:tableStyleId>
              </a:tblPr>
              <a:tblGrid>
                <a:gridCol w="6590172">
                  <a:extLst>
                    <a:ext uri="{9D8B030D-6E8A-4147-A177-3AD203B41FA5}">
                      <a16:colId xmlns:a16="http://schemas.microsoft.com/office/drawing/2014/main" val="4078219399"/>
                    </a:ext>
                  </a:extLst>
                </a:gridCol>
                <a:gridCol w="2588302">
                  <a:extLst>
                    <a:ext uri="{9D8B030D-6E8A-4147-A177-3AD203B41FA5}">
                      <a16:colId xmlns:a16="http://schemas.microsoft.com/office/drawing/2014/main" val="1194799886"/>
                    </a:ext>
                  </a:extLst>
                </a:gridCol>
              </a:tblGrid>
              <a:tr h="370840">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In line with compliance of Revised Schedule III</a:t>
                      </a:r>
                    </a:p>
                  </a:txBody>
                  <a:tcPr/>
                </a:tc>
                <a:extLst>
                  <a:ext uri="{0D108BD9-81ED-4DB2-BD59-A6C34878D82A}">
                    <a16:rowId xmlns:a16="http://schemas.microsoft.com/office/drawing/2014/main" val="4154428358"/>
                  </a:ext>
                </a:extLst>
              </a:tr>
              <a:tr h="370840">
                <a:tc>
                  <a:txBody>
                    <a:bodyPr/>
                    <a:lstStyle/>
                    <a:p>
                      <a:pPr marL="7620" marR="0" lvl="0" indent="0" algn="just" defTabSz="914112" rtl="0" eaLnBrk="1" fontAlgn="auto" latinLnBrk="0" hangingPunct="1">
                        <a:lnSpc>
                          <a:spcPct val="100000"/>
                        </a:lnSpc>
                        <a:spcBef>
                          <a:spcPts val="0"/>
                        </a:spcBef>
                        <a:spcAft>
                          <a:spcPts val="0"/>
                        </a:spcAft>
                        <a:buClrTx/>
                        <a:buSzTx/>
                        <a:buFontTx/>
                        <a:buNone/>
                        <a:tabLst/>
                        <a:defRPr/>
                      </a:pPr>
                      <a:r>
                        <a:rPr lang="en-US" sz="1400" b="1" dirty="0">
                          <a:solidFill>
                            <a:srgbClr val="EF1136"/>
                          </a:solidFill>
                          <a:uFill>
                            <a:solidFill>
                              <a:srgbClr val="EC1A3A"/>
                            </a:solidFill>
                          </a:uFill>
                          <a:latin typeface="Trebuchet MS" panose="020B0603020202020204" pitchFamily="34" charset="0"/>
                        </a:rPr>
                        <a:t>Clause XX</a:t>
                      </a:r>
                      <a:r>
                        <a:rPr lang="en-US" sz="1400" b="1" spc="-5" dirty="0">
                          <a:solidFill>
                            <a:srgbClr val="EF1136"/>
                          </a:solidFill>
                          <a:uFill>
                            <a:solidFill>
                              <a:srgbClr val="EC1A3A"/>
                            </a:solidFill>
                          </a:uFill>
                          <a:latin typeface="Trebuchet MS" panose="020B0603020202020204" pitchFamily="34" charset="0"/>
                        </a:rPr>
                        <a:t>: </a:t>
                      </a:r>
                      <a:r>
                        <a:rPr lang="en-US" sz="1400" b="1" dirty="0">
                          <a:solidFill>
                            <a:srgbClr val="EF1136"/>
                          </a:solidFill>
                          <a:uFill>
                            <a:solidFill>
                              <a:srgbClr val="EC1A3A"/>
                            </a:solidFill>
                          </a:uFill>
                          <a:latin typeface="Trebuchet MS" panose="020B0603020202020204" pitchFamily="34" charset="0"/>
                        </a:rPr>
                        <a:t>Reporting on CSR Compliances</a:t>
                      </a:r>
                    </a:p>
                    <a:p>
                      <a:pPr marL="350520" marR="0" lvl="0" indent="-342900" algn="just" defTabSz="914112" rtl="0" eaLnBrk="1" fontAlgn="auto" latinLnBrk="0" hangingPunct="1">
                        <a:lnSpc>
                          <a:spcPct val="100000"/>
                        </a:lnSpc>
                        <a:spcBef>
                          <a:spcPts val="0"/>
                        </a:spcBef>
                        <a:spcAft>
                          <a:spcPts val="0"/>
                        </a:spcAft>
                        <a:buClrTx/>
                        <a:buSzTx/>
                        <a:buFontTx/>
                        <a:buAutoNum type="alphaLcParenR"/>
                        <a:tabLst/>
                        <a:defRPr/>
                      </a:pPr>
                      <a:r>
                        <a:rPr lang="en-US" sz="1400" b="0" kern="1200" dirty="0">
                          <a:solidFill>
                            <a:schemeClr val="bg1"/>
                          </a:solidFill>
                          <a:latin typeface="Trebuchet MS" panose="020B0603020202020204" pitchFamily="34" charset="0"/>
                          <a:ea typeface="+mn-ea"/>
                          <a:cs typeface="+mn-cs"/>
                        </a:rPr>
                        <a:t>Whether, in respect of other than ongoing projects, the company has transferred unspent amount to a Fund specified in Schedule VII to the  Companies Act within a period of six months of the expiry of the FY in compliance with second proviso to sub-section (5) of section 135  of the said Act;</a:t>
                      </a:r>
                    </a:p>
                    <a:p>
                      <a:pPr marL="350520" marR="0" lvl="0" indent="-342900" algn="just" defTabSz="914112" rtl="0" eaLnBrk="1" fontAlgn="auto" latinLnBrk="0" hangingPunct="1">
                        <a:lnSpc>
                          <a:spcPct val="100000"/>
                        </a:lnSpc>
                        <a:spcBef>
                          <a:spcPts val="0"/>
                        </a:spcBef>
                        <a:spcAft>
                          <a:spcPts val="0"/>
                        </a:spcAft>
                        <a:buClrTx/>
                        <a:buSzTx/>
                        <a:buFontTx/>
                        <a:buAutoNum type="alphaLcParenR"/>
                        <a:tabLst/>
                        <a:defRPr/>
                      </a:pPr>
                      <a:r>
                        <a:rPr lang="en-US" sz="1400" b="0" kern="1200" dirty="0">
                          <a:solidFill>
                            <a:schemeClr val="bg1"/>
                          </a:solidFill>
                          <a:latin typeface="Trebuchet MS" panose="020B0603020202020204" pitchFamily="34" charset="0"/>
                          <a:ea typeface="+mn-ea"/>
                          <a:cs typeface="+mn-cs"/>
                        </a:rPr>
                        <a:t>Whether any amount remaining unspent under sub-section (5) of  section 135 of the Companies Act, pursuant to any ongoing project, has  been transferred to special account in compliance with the provision of sub-section (6) of section 135 of the said Act;</a:t>
                      </a:r>
                    </a:p>
                  </a:txBody>
                  <a:tcPr/>
                </a:tc>
                <a:tc>
                  <a:txBody>
                    <a:bodyPr/>
                    <a:lstStyle/>
                    <a:p>
                      <a:pPr algn="ctr"/>
                      <a:endParaRPr lang="en-IN" sz="1400" b="0" dirty="0">
                        <a:solidFill>
                          <a:schemeClr val="bg1"/>
                        </a:solidFill>
                        <a:latin typeface="Trebuchet MS" panose="020B0603020202020204" pitchFamily="34" charset="0"/>
                      </a:endParaRPr>
                    </a:p>
                    <a:p>
                      <a:pPr algn="ctr"/>
                      <a:r>
                        <a:rPr lang="en-IN" sz="1400" b="0" dirty="0">
                          <a:solidFill>
                            <a:schemeClr val="bg1"/>
                          </a:solidFill>
                          <a:latin typeface="Trebuchet MS" panose="020B0603020202020204" pitchFamily="34" charset="0"/>
                        </a:rPr>
                        <a:t>Yes</a:t>
                      </a:r>
                    </a:p>
                  </a:txBody>
                  <a:tcPr/>
                </a:tc>
                <a:extLst>
                  <a:ext uri="{0D108BD9-81ED-4DB2-BD59-A6C34878D82A}">
                    <a16:rowId xmlns:a16="http://schemas.microsoft.com/office/drawing/2014/main" val="2460724927"/>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1400" b="1" dirty="0">
                          <a:solidFill>
                            <a:srgbClr val="EF1136"/>
                          </a:solidFill>
                          <a:uFill>
                            <a:solidFill>
                              <a:srgbClr val="EC1A3A"/>
                            </a:solidFill>
                          </a:uFill>
                          <a:latin typeface="Trebuchet MS"/>
                          <a:cs typeface="Trebuchet MS"/>
                        </a:rPr>
                        <a:t>Clause</a:t>
                      </a:r>
                      <a:r>
                        <a:rPr lang="en-US" sz="1400" b="1" spc="-20" dirty="0">
                          <a:solidFill>
                            <a:srgbClr val="EF1136"/>
                          </a:solidFill>
                          <a:uFill>
                            <a:solidFill>
                              <a:srgbClr val="EC1A3A"/>
                            </a:solidFill>
                          </a:uFill>
                          <a:latin typeface="Trebuchet MS"/>
                          <a:cs typeface="Trebuchet MS"/>
                        </a:rPr>
                        <a:t> </a:t>
                      </a:r>
                      <a:r>
                        <a:rPr lang="en-US" sz="1400" b="1" dirty="0">
                          <a:solidFill>
                            <a:srgbClr val="EF1136"/>
                          </a:solidFill>
                          <a:latin typeface="Trebuchet MS"/>
                          <a:cs typeface="Trebuchet MS"/>
                        </a:rPr>
                        <a:t>XXI: Consolidated CARO Report</a:t>
                      </a:r>
                    </a:p>
                    <a:p>
                      <a:pPr marL="12065" indent="0" algn="just">
                        <a:lnSpc>
                          <a:spcPct val="100000"/>
                        </a:lnSpc>
                        <a:spcBef>
                          <a:spcPts val="200"/>
                        </a:spcBef>
                        <a:buNone/>
                        <a:tabLst>
                          <a:tab pos="374015" algn="l"/>
                        </a:tabLst>
                      </a:pPr>
                      <a:r>
                        <a:rPr lang="en-US" sz="1400" b="0" kern="1200" dirty="0">
                          <a:solidFill>
                            <a:schemeClr val="bg1"/>
                          </a:solidFill>
                          <a:latin typeface="Trebuchet MS" panose="020B0603020202020204" pitchFamily="34" charset="0"/>
                          <a:ea typeface="+mn-ea"/>
                          <a:cs typeface="+mn-cs"/>
                        </a:rPr>
                        <a:t>CARO shall not apply to the auditor’s report on the consolidated financial statements </a:t>
                      </a:r>
                      <a:r>
                        <a:rPr lang="en-US" sz="1400" b="0" kern="1200" dirty="0">
                          <a:solidFill>
                            <a:srgbClr val="FF0000"/>
                          </a:solidFill>
                          <a:latin typeface="Trebuchet MS" panose="020B0603020202020204" pitchFamily="34" charset="0"/>
                          <a:ea typeface="+mn-ea"/>
                          <a:cs typeface="+mn-cs"/>
                        </a:rPr>
                        <a:t>except  one specific clause (related to Qualification/Adverse remarks in CARO in the audit report of  components which are consolidated in the CFS</a:t>
                      </a:r>
                      <a:r>
                        <a:rPr lang="en-US" sz="1400" b="0" kern="1200" dirty="0">
                          <a:solidFill>
                            <a:schemeClr val="bg1"/>
                          </a:solidFill>
                          <a:latin typeface="Trebuchet MS" panose="020B0603020202020204" pitchFamily="34" charset="0"/>
                          <a:ea typeface="+mn-ea"/>
                          <a:cs typeface="+mn-cs"/>
                        </a:rPr>
                        <a:t>, will be required to be reported).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N" sz="1400" b="0" dirty="0">
                          <a:solidFill>
                            <a:schemeClr val="bg1"/>
                          </a:solidFill>
                          <a:latin typeface="Trebuchet MS" panose="020B0603020202020204" pitchFamily="34" charset="0"/>
                        </a:rPr>
                        <a:t>No specific requirement in Schedule III</a:t>
                      </a:r>
                    </a:p>
                    <a:p>
                      <a:pPr algn="ctr"/>
                      <a:endParaRPr lang="en-IN" sz="1400" b="0" dirty="0">
                        <a:solidFill>
                          <a:schemeClr val="bg1"/>
                        </a:solidFill>
                        <a:latin typeface="Trebuchet MS" panose="020B0603020202020204" pitchFamily="34" charset="0"/>
                      </a:endParaRPr>
                    </a:p>
                  </a:txBody>
                  <a:tcPr/>
                </a:tc>
                <a:extLst>
                  <a:ext uri="{0D108BD9-81ED-4DB2-BD59-A6C34878D82A}">
                    <a16:rowId xmlns:a16="http://schemas.microsoft.com/office/drawing/2014/main" val="3027538356"/>
                  </a:ext>
                </a:extLst>
              </a:tr>
            </a:tbl>
          </a:graphicData>
        </a:graphic>
      </p:graphicFrame>
    </p:spTree>
    <p:extLst>
      <p:ext uri="{BB962C8B-B14F-4D97-AF65-F5344CB8AC3E}">
        <p14:creationId xmlns:p14="http://schemas.microsoft.com/office/powerpoint/2010/main" val="22313090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26" name="Title 1">
            <a:extLst>
              <a:ext uri="{FF2B5EF4-FFF2-40B4-BE49-F238E27FC236}">
                <a16:creationId xmlns:a16="http://schemas.microsoft.com/office/drawing/2014/main" id="{16046212-1FC5-4A66-83AE-87FEFDD6EB7A}"/>
              </a:ext>
            </a:extLst>
          </p:cNvPr>
          <p:cNvSpPr txBox="1">
            <a:spLocks/>
          </p:cNvSpPr>
          <p:nvPr/>
        </p:nvSpPr>
        <p:spPr>
          <a:xfrm>
            <a:off x="1429566" y="1045445"/>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a:solidFill>
                  <a:schemeClr val="bg1"/>
                </a:solidFill>
              </a:rPr>
              <a:t>N0 modification in existing clauses</a:t>
            </a:r>
            <a:endParaRPr lang="en-US" dirty="0">
              <a:solidFill>
                <a:schemeClr val="bg1"/>
              </a:solidFill>
            </a:endParaRPr>
          </a:p>
        </p:txBody>
      </p:sp>
      <p:sp>
        <p:nvSpPr>
          <p:cNvPr id="27" name="object 3">
            <a:extLst>
              <a:ext uri="{FF2B5EF4-FFF2-40B4-BE49-F238E27FC236}">
                <a16:creationId xmlns:a16="http://schemas.microsoft.com/office/drawing/2014/main" id="{B4A9C6A4-8A5C-4563-BF70-D49FEBD9EC21}"/>
              </a:ext>
            </a:extLst>
          </p:cNvPr>
          <p:cNvSpPr/>
          <p:nvPr/>
        </p:nvSpPr>
        <p:spPr>
          <a:xfrm>
            <a:off x="1429566" y="2709612"/>
            <a:ext cx="8568055" cy="1525905"/>
          </a:xfrm>
          <a:custGeom>
            <a:avLst/>
            <a:gdLst/>
            <a:ahLst/>
            <a:cxnLst/>
            <a:rect l="l" t="t" r="r" b="b"/>
            <a:pathLst>
              <a:path w="8568055" h="1525904">
                <a:moveTo>
                  <a:pt x="7805166" y="0"/>
                </a:moveTo>
                <a:lnTo>
                  <a:pt x="7805166" y="381381"/>
                </a:lnTo>
                <a:lnTo>
                  <a:pt x="0" y="381381"/>
                </a:lnTo>
                <a:lnTo>
                  <a:pt x="381381" y="762762"/>
                </a:lnTo>
                <a:lnTo>
                  <a:pt x="0" y="1144143"/>
                </a:lnTo>
                <a:lnTo>
                  <a:pt x="7805166" y="1144143"/>
                </a:lnTo>
                <a:lnTo>
                  <a:pt x="7805166" y="1525524"/>
                </a:lnTo>
                <a:lnTo>
                  <a:pt x="8567928" y="762762"/>
                </a:lnTo>
                <a:lnTo>
                  <a:pt x="7805166" y="0"/>
                </a:lnTo>
                <a:close/>
              </a:path>
            </a:pathLst>
          </a:custGeom>
          <a:solidFill>
            <a:schemeClr val="tx1">
              <a:lumMod val="50000"/>
            </a:schemeClr>
          </a:solidFill>
        </p:spPr>
        <p:txBody>
          <a:bodyPr wrap="square" lIns="0" tIns="0" rIns="0" bIns="0" rtlCol="0"/>
          <a:lstStyle/>
          <a:p>
            <a:endParaRPr dirty="0">
              <a:solidFill>
                <a:schemeClr val="bg1"/>
              </a:solidFill>
              <a:latin typeface="+mj-lt"/>
            </a:endParaRPr>
          </a:p>
        </p:txBody>
      </p:sp>
      <p:sp>
        <p:nvSpPr>
          <p:cNvPr id="28" name="object 4">
            <a:extLst>
              <a:ext uri="{FF2B5EF4-FFF2-40B4-BE49-F238E27FC236}">
                <a16:creationId xmlns:a16="http://schemas.microsoft.com/office/drawing/2014/main" id="{5489479D-BB44-4A1D-A27F-50449319F003}"/>
              </a:ext>
            </a:extLst>
          </p:cNvPr>
          <p:cNvSpPr txBox="1"/>
          <p:nvPr/>
        </p:nvSpPr>
        <p:spPr>
          <a:xfrm>
            <a:off x="1678752" y="2345393"/>
            <a:ext cx="2053641" cy="692049"/>
          </a:xfrm>
          <a:prstGeom prst="rect">
            <a:avLst/>
          </a:prstGeom>
        </p:spPr>
        <p:txBody>
          <a:bodyPr vert="horz" wrap="square" lIns="0" tIns="48895" rIns="0" bIns="0" rtlCol="0">
            <a:spAutoFit/>
          </a:bodyPr>
          <a:lstStyle/>
          <a:p>
            <a:pPr marL="12065" marR="5080" indent="-2540">
              <a:lnSpc>
                <a:spcPct val="87200"/>
              </a:lnSpc>
              <a:spcBef>
                <a:spcPts val="385"/>
              </a:spcBef>
            </a:pPr>
            <a:r>
              <a:rPr sz="1600" spc="-5" dirty="0">
                <a:solidFill>
                  <a:schemeClr val="bg1"/>
                </a:solidFill>
                <a:latin typeface="Trebuchet MS" panose="020B0603020202020204" pitchFamily="34" charset="0"/>
                <a:cs typeface="Trebuchet MS"/>
              </a:rPr>
              <a:t>Clause </a:t>
            </a:r>
            <a:r>
              <a:rPr sz="1600" spc="-10" dirty="0">
                <a:solidFill>
                  <a:schemeClr val="bg1"/>
                </a:solidFill>
                <a:latin typeface="Trebuchet MS" panose="020B0603020202020204" pitchFamily="34" charset="0"/>
                <a:cs typeface="Trebuchet MS"/>
              </a:rPr>
              <a:t>IV </a:t>
            </a:r>
            <a:r>
              <a:rPr sz="1600" spc="-5" dirty="0">
                <a:solidFill>
                  <a:schemeClr val="bg1"/>
                </a:solidFill>
                <a:latin typeface="Trebuchet MS" panose="020B0603020202020204" pitchFamily="34" charset="0"/>
                <a:cs typeface="Trebuchet MS"/>
              </a:rPr>
              <a:t> Compliance </a:t>
            </a:r>
            <a:r>
              <a:rPr sz="1600" dirty="0">
                <a:solidFill>
                  <a:schemeClr val="bg1"/>
                </a:solidFill>
                <a:latin typeface="Trebuchet MS" panose="020B0603020202020204" pitchFamily="34" charset="0"/>
                <a:cs typeface="Trebuchet MS"/>
              </a:rPr>
              <a:t> </a:t>
            </a:r>
            <a:r>
              <a:rPr sz="1600" spc="-5" dirty="0">
                <a:solidFill>
                  <a:schemeClr val="bg1"/>
                </a:solidFill>
                <a:latin typeface="Trebuchet MS" panose="020B0603020202020204" pitchFamily="34" charset="0"/>
                <a:cs typeface="Trebuchet MS"/>
              </a:rPr>
              <a:t>with</a:t>
            </a:r>
            <a:r>
              <a:rPr sz="1600" spc="-75" dirty="0">
                <a:solidFill>
                  <a:schemeClr val="bg1"/>
                </a:solidFill>
                <a:latin typeface="Trebuchet MS" panose="020B0603020202020204" pitchFamily="34" charset="0"/>
                <a:cs typeface="Trebuchet MS"/>
              </a:rPr>
              <a:t> </a:t>
            </a:r>
            <a:r>
              <a:rPr sz="1600" spc="-5" dirty="0">
                <a:solidFill>
                  <a:schemeClr val="bg1"/>
                </a:solidFill>
                <a:latin typeface="Trebuchet MS" panose="020B0603020202020204" pitchFamily="34" charset="0"/>
                <a:cs typeface="Trebuchet MS"/>
              </a:rPr>
              <a:t>Section </a:t>
            </a:r>
            <a:r>
              <a:rPr sz="1600" spc="-555" dirty="0">
                <a:solidFill>
                  <a:schemeClr val="bg1"/>
                </a:solidFill>
                <a:latin typeface="Trebuchet MS" panose="020B0603020202020204" pitchFamily="34" charset="0"/>
                <a:cs typeface="Trebuchet MS"/>
              </a:rPr>
              <a:t> </a:t>
            </a:r>
            <a:r>
              <a:rPr sz="1600" spc="-10" dirty="0">
                <a:solidFill>
                  <a:schemeClr val="bg1"/>
                </a:solidFill>
                <a:latin typeface="Trebuchet MS" panose="020B0603020202020204" pitchFamily="34" charset="0"/>
                <a:cs typeface="Trebuchet MS"/>
              </a:rPr>
              <a:t>185</a:t>
            </a:r>
            <a:r>
              <a:rPr sz="1600" spc="-15" dirty="0">
                <a:solidFill>
                  <a:schemeClr val="bg1"/>
                </a:solidFill>
                <a:latin typeface="Trebuchet MS" panose="020B0603020202020204" pitchFamily="34" charset="0"/>
                <a:cs typeface="Trebuchet MS"/>
              </a:rPr>
              <a:t> </a:t>
            </a:r>
            <a:r>
              <a:rPr sz="1600" spc="-5" dirty="0">
                <a:solidFill>
                  <a:schemeClr val="bg1"/>
                </a:solidFill>
                <a:latin typeface="Trebuchet MS" panose="020B0603020202020204" pitchFamily="34" charset="0"/>
                <a:cs typeface="Trebuchet MS"/>
              </a:rPr>
              <a:t>&amp;</a:t>
            </a:r>
            <a:r>
              <a:rPr sz="1600" spc="-15" dirty="0">
                <a:solidFill>
                  <a:schemeClr val="bg1"/>
                </a:solidFill>
                <a:latin typeface="Trebuchet MS" panose="020B0603020202020204" pitchFamily="34" charset="0"/>
                <a:cs typeface="Trebuchet MS"/>
              </a:rPr>
              <a:t> </a:t>
            </a:r>
            <a:r>
              <a:rPr sz="1600" spc="-10" dirty="0">
                <a:solidFill>
                  <a:schemeClr val="bg1"/>
                </a:solidFill>
                <a:latin typeface="Trebuchet MS" panose="020B0603020202020204" pitchFamily="34" charset="0"/>
                <a:cs typeface="Trebuchet MS"/>
              </a:rPr>
              <a:t>186</a:t>
            </a:r>
            <a:endParaRPr sz="1600" dirty="0">
              <a:solidFill>
                <a:schemeClr val="bg1"/>
              </a:solidFill>
              <a:latin typeface="Trebuchet MS" panose="020B0603020202020204" pitchFamily="34" charset="0"/>
              <a:cs typeface="Trebuchet MS"/>
            </a:endParaRPr>
          </a:p>
        </p:txBody>
      </p:sp>
      <p:sp>
        <p:nvSpPr>
          <p:cNvPr id="29" name="object 18">
            <a:extLst>
              <a:ext uri="{FF2B5EF4-FFF2-40B4-BE49-F238E27FC236}">
                <a16:creationId xmlns:a16="http://schemas.microsoft.com/office/drawing/2014/main" id="{915EEFE7-8939-4499-B45A-F23906A5110F}"/>
              </a:ext>
            </a:extLst>
          </p:cNvPr>
          <p:cNvSpPr txBox="1"/>
          <p:nvPr/>
        </p:nvSpPr>
        <p:spPr>
          <a:xfrm>
            <a:off x="3351394" y="4151110"/>
            <a:ext cx="1548765" cy="530594"/>
          </a:xfrm>
          <a:prstGeom prst="rect">
            <a:avLst/>
          </a:prstGeom>
        </p:spPr>
        <p:txBody>
          <a:bodyPr vert="horz" wrap="square" lIns="0" tIns="12065" rIns="0" bIns="0" rtlCol="0">
            <a:spAutoFit/>
          </a:bodyPr>
          <a:lstStyle/>
          <a:p>
            <a:pPr>
              <a:lnSpc>
                <a:spcPts val="2135"/>
              </a:lnSpc>
              <a:spcBef>
                <a:spcPts val="95"/>
              </a:spcBef>
            </a:pPr>
            <a:r>
              <a:rPr sz="1600" spc="-5" dirty="0">
                <a:solidFill>
                  <a:schemeClr val="bg1"/>
                </a:solidFill>
                <a:latin typeface="Trebuchet MS" panose="020B0603020202020204" pitchFamily="34" charset="0"/>
                <a:cs typeface="Trebuchet MS"/>
              </a:rPr>
              <a:t>Clause</a:t>
            </a:r>
            <a:r>
              <a:rPr sz="1600" spc="-40" dirty="0">
                <a:solidFill>
                  <a:schemeClr val="bg1"/>
                </a:solidFill>
                <a:latin typeface="Trebuchet MS" panose="020B0603020202020204" pitchFamily="34" charset="0"/>
                <a:cs typeface="Trebuchet MS"/>
              </a:rPr>
              <a:t> </a:t>
            </a:r>
            <a:r>
              <a:rPr sz="1600" spc="-5" dirty="0">
                <a:solidFill>
                  <a:schemeClr val="bg1"/>
                </a:solidFill>
                <a:latin typeface="Trebuchet MS" panose="020B0603020202020204" pitchFamily="34" charset="0"/>
                <a:cs typeface="Trebuchet MS"/>
              </a:rPr>
              <a:t>VI</a:t>
            </a:r>
            <a:r>
              <a:rPr sz="1600" spc="-30" dirty="0">
                <a:solidFill>
                  <a:schemeClr val="bg1"/>
                </a:solidFill>
                <a:latin typeface="Trebuchet MS" panose="020B0603020202020204" pitchFamily="34" charset="0"/>
                <a:cs typeface="Trebuchet MS"/>
              </a:rPr>
              <a:t> </a:t>
            </a:r>
            <a:r>
              <a:rPr sz="1600" spc="-10" dirty="0">
                <a:solidFill>
                  <a:schemeClr val="bg1"/>
                </a:solidFill>
                <a:latin typeface="Trebuchet MS" panose="020B0603020202020204" pitchFamily="34" charset="0"/>
                <a:cs typeface="Trebuchet MS"/>
              </a:rPr>
              <a:t>Cost</a:t>
            </a:r>
            <a:endParaRPr sz="1600" dirty="0">
              <a:solidFill>
                <a:schemeClr val="bg1"/>
              </a:solidFill>
              <a:latin typeface="Trebuchet MS" panose="020B0603020202020204" pitchFamily="34" charset="0"/>
              <a:cs typeface="Trebuchet MS"/>
            </a:endParaRPr>
          </a:p>
          <a:p>
            <a:pPr>
              <a:lnSpc>
                <a:spcPts val="2135"/>
              </a:lnSpc>
            </a:pPr>
            <a:r>
              <a:rPr sz="1600" spc="-20" dirty="0">
                <a:solidFill>
                  <a:schemeClr val="bg1"/>
                </a:solidFill>
                <a:latin typeface="Trebuchet MS" panose="020B0603020202020204" pitchFamily="34" charset="0"/>
                <a:cs typeface="Trebuchet MS"/>
              </a:rPr>
              <a:t>Records</a:t>
            </a:r>
            <a:endParaRPr sz="1600" dirty="0">
              <a:solidFill>
                <a:schemeClr val="bg1"/>
              </a:solidFill>
              <a:latin typeface="Trebuchet MS" panose="020B0603020202020204" pitchFamily="34" charset="0"/>
              <a:cs typeface="Trebuchet MS"/>
            </a:endParaRPr>
          </a:p>
        </p:txBody>
      </p:sp>
      <p:sp>
        <p:nvSpPr>
          <p:cNvPr id="30" name="object 19">
            <a:extLst>
              <a:ext uri="{FF2B5EF4-FFF2-40B4-BE49-F238E27FC236}">
                <a16:creationId xmlns:a16="http://schemas.microsoft.com/office/drawing/2014/main" id="{CE6A1D7D-29D4-44B8-ADE4-EC43C3380608}"/>
              </a:ext>
            </a:extLst>
          </p:cNvPr>
          <p:cNvSpPr txBox="1"/>
          <p:nvPr/>
        </p:nvSpPr>
        <p:spPr>
          <a:xfrm>
            <a:off x="5477501" y="2345393"/>
            <a:ext cx="2053640" cy="692049"/>
          </a:xfrm>
          <a:prstGeom prst="rect">
            <a:avLst/>
          </a:prstGeom>
        </p:spPr>
        <p:txBody>
          <a:bodyPr vert="horz" wrap="square" lIns="0" tIns="48895" rIns="0" bIns="0" rtlCol="0">
            <a:spAutoFit/>
          </a:bodyPr>
          <a:lstStyle/>
          <a:p>
            <a:pPr marL="12700" marR="5080">
              <a:lnSpc>
                <a:spcPct val="87200"/>
              </a:lnSpc>
              <a:spcBef>
                <a:spcPts val="385"/>
              </a:spcBef>
            </a:pPr>
            <a:r>
              <a:rPr sz="1600" spc="-5" dirty="0">
                <a:solidFill>
                  <a:schemeClr val="bg1"/>
                </a:solidFill>
                <a:latin typeface="Trebuchet MS" panose="020B0603020202020204" pitchFamily="34" charset="0"/>
                <a:cs typeface="Trebuchet MS"/>
              </a:rPr>
              <a:t>Clause</a:t>
            </a:r>
            <a:r>
              <a:rPr sz="1600" spc="-35" dirty="0">
                <a:solidFill>
                  <a:schemeClr val="bg1"/>
                </a:solidFill>
                <a:latin typeface="Trebuchet MS" panose="020B0603020202020204" pitchFamily="34" charset="0"/>
                <a:cs typeface="Trebuchet MS"/>
              </a:rPr>
              <a:t> </a:t>
            </a:r>
            <a:r>
              <a:rPr sz="1600" spc="-5" dirty="0">
                <a:solidFill>
                  <a:schemeClr val="bg1"/>
                </a:solidFill>
                <a:latin typeface="Trebuchet MS" panose="020B0603020202020204" pitchFamily="34" charset="0"/>
                <a:cs typeface="Trebuchet MS"/>
              </a:rPr>
              <a:t>XV</a:t>
            </a:r>
            <a:r>
              <a:rPr sz="1600" spc="-30" dirty="0">
                <a:solidFill>
                  <a:schemeClr val="bg1"/>
                </a:solidFill>
                <a:latin typeface="Trebuchet MS" panose="020B0603020202020204" pitchFamily="34" charset="0"/>
                <a:cs typeface="Trebuchet MS"/>
              </a:rPr>
              <a:t> </a:t>
            </a:r>
            <a:r>
              <a:rPr sz="1600" spc="-10" dirty="0">
                <a:solidFill>
                  <a:schemeClr val="bg1"/>
                </a:solidFill>
                <a:latin typeface="Trebuchet MS" panose="020B0603020202020204" pitchFamily="34" charset="0"/>
                <a:cs typeface="Trebuchet MS"/>
              </a:rPr>
              <a:t>Non </a:t>
            </a:r>
            <a:r>
              <a:rPr sz="1600" spc="-555" dirty="0">
                <a:solidFill>
                  <a:schemeClr val="bg1"/>
                </a:solidFill>
                <a:latin typeface="Trebuchet MS" panose="020B0603020202020204" pitchFamily="34" charset="0"/>
                <a:cs typeface="Trebuchet MS"/>
              </a:rPr>
              <a:t> </a:t>
            </a:r>
            <a:r>
              <a:rPr sz="1600" spc="-10" dirty="0">
                <a:solidFill>
                  <a:schemeClr val="bg1"/>
                </a:solidFill>
                <a:latin typeface="Trebuchet MS" panose="020B0603020202020204" pitchFamily="34" charset="0"/>
                <a:cs typeface="Trebuchet MS"/>
              </a:rPr>
              <a:t>Cash </a:t>
            </a:r>
            <a:r>
              <a:rPr sz="1600" spc="-5" dirty="0">
                <a:solidFill>
                  <a:schemeClr val="bg1"/>
                </a:solidFill>
                <a:latin typeface="Trebuchet MS" panose="020B0603020202020204" pitchFamily="34" charset="0"/>
                <a:cs typeface="Trebuchet MS"/>
              </a:rPr>
              <a:t> </a:t>
            </a:r>
            <a:r>
              <a:rPr sz="1600" spc="-25" dirty="0">
                <a:solidFill>
                  <a:schemeClr val="bg1"/>
                </a:solidFill>
                <a:latin typeface="Trebuchet MS" panose="020B0603020202020204" pitchFamily="34" charset="0"/>
                <a:cs typeface="Trebuchet MS"/>
              </a:rPr>
              <a:t>Transaction </a:t>
            </a:r>
            <a:r>
              <a:rPr sz="1600" spc="-20" dirty="0">
                <a:solidFill>
                  <a:schemeClr val="bg1"/>
                </a:solidFill>
                <a:latin typeface="Trebuchet MS" panose="020B0603020202020204" pitchFamily="34" charset="0"/>
                <a:cs typeface="Trebuchet MS"/>
              </a:rPr>
              <a:t> </a:t>
            </a:r>
            <a:r>
              <a:rPr sz="1600" spc="-5" dirty="0">
                <a:solidFill>
                  <a:schemeClr val="bg1"/>
                </a:solidFill>
                <a:latin typeface="Trebuchet MS" panose="020B0603020202020204" pitchFamily="34" charset="0"/>
                <a:cs typeface="Trebuchet MS"/>
              </a:rPr>
              <a:t>with</a:t>
            </a:r>
            <a:r>
              <a:rPr sz="1600" spc="-50" dirty="0">
                <a:solidFill>
                  <a:schemeClr val="bg1"/>
                </a:solidFill>
                <a:latin typeface="Trebuchet MS" panose="020B0603020202020204" pitchFamily="34" charset="0"/>
                <a:cs typeface="Trebuchet MS"/>
              </a:rPr>
              <a:t> </a:t>
            </a:r>
            <a:r>
              <a:rPr sz="1600" spc="-10" dirty="0">
                <a:solidFill>
                  <a:schemeClr val="bg1"/>
                </a:solidFill>
                <a:latin typeface="Trebuchet MS" panose="020B0603020202020204" pitchFamily="34" charset="0"/>
                <a:cs typeface="Trebuchet MS"/>
              </a:rPr>
              <a:t>Directors</a:t>
            </a:r>
            <a:endParaRPr sz="1600" dirty="0">
              <a:solidFill>
                <a:schemeClr val="bg1"/>
              </a:solidFill>
              <a:latin typeface="Trebuchet MS" panose="020B0603020202020204" pitchFamily="34" charset="0"/>
              <a:cs typeface="Trebuchet MS"/>
            </a:endParaRPr>
          </a:p>
        </p:txBody>
      </p:sp>
      <p:sp>
        <p:nvSpPr>
          <p:cNvPr id="31" name="object 20">
            <a:extLst>
              <a:ext uri="{FF2B5EF4-FFF2-40B4-BE49-F238E27FC236}">
                <a16:creationId xmlns:a16="http://schemas.microsoft.com/office/drawing/2014/main" id="{0D666B30-BE3A-4AB9-93FE-02B8F5D3EF72}"/>
              </a:ext>
            </a:extLst>
          </p:cNvPr>
          <p:cNvSpPr txBox="1"/>
          <p:nvPr/>
        </p:nvSpPr>
        <p:spPr>
          <a:xfrm>
            <a:off x="7008994" y="4060737"/>
            <a:ext cx="2053640" cy="692690"/>
          </a:xfrm>
          <a:prstGeom prst="rect">
            <a:avLst/>
          </a:prstGeom>
        </p:spPr>
        <p:txBody>
          <a:bodyPr vert="horz" wrap="square" lIns="0" tIns="49530" rIns="0" bIns="0" rtlCol="0">
            <a:spAutoFit/>
          </a:bodyPr>
          <a:lstStyle/>
          <a:p>
            <a:pPr marL="12700" marR="5080" indent="1270">
              <a:lnSpc>
                <a:spcPct val="87200"/>
              </a:lnSpc>
              <a:spcBef>
                <a:spcPts val="390"/>
              </a:spcBef>
            </a:pPr>
            <a:r>
              <a:rPr sz="1600" spc="-5" dirty="0">
                <a:solidFill>
                  <a:schemeClr val="bg1"/>
                </a:solidFill>
                <a:latin typeface="Trebuchet MS" panose="020B0603020202020204" pitchFamily="34" charset="0"/>
                <a:cs typeface="Trebuchet MS"/>
              </a:rPr>
              <a:t>Clause XIII </a:t>
            </a:r>
            <a:r>
              <a:rPr sz="1600" dirty="0">
                <a:solidFill>
                  <a:schemeClr val="bg1"/>
                </a:solidFill>
                <a:latin typeface="Trebuchet MS" panose="020B0603020202020204" pitchFamily="34" charset="0"/>
                <a:cs typeface="Trebuchet MS"/>
              </a:rPr>
              <a:t> </a:t>
            </a:r>
            <a:r>
              <a:rPr sz="1600" spc="-15" dirty="0">
                <a:solidFill>
                  <a:schemeClr val="bg1"/>
                </a:solidFill>
                <a:latin typeface="Trebuchet MS" panose="020B0603020202020204" pitchFamily="34" charset="0"/>
                <a:cs typeface="Trebuchet MS"/>
              </a:rPr>
              <a:t>Reporting </a:t>
            </a:r>
            <a:r>
              <a:rPr sz="1600" spc="-5" dirty="0">
                <a:solidFill>
                  <a:schemeClr val="bg1"/>
                </a:solidFill>
                <a:latin typeface="Trebuchet MS" panose="020B0603020202020204" pitchFamily="34" charset="0"/>
                <a:cs typeface="Trebuchet MS"/>
              </a:rPr>
              <a:t>on </a:t>
            </a:r>
            <a:r>
              <a:rPr sz="1600" dirty="0">
                <a:solidFill>
                  <a:schemeClr val="bg1"/>
                </a:solidFill>
                <a:latin typeface="Trebuchet MS" panose="020B0603020202020204" pitchFamily="34" charset="0"/>
                <a:cs typeface="Trebuchet MS"/>
              </a:rPr>
              <a:t> </a:t>
            </a:r>
            <a:r>
              <a:rPr sz="1600" spc="-15" dirty="0">
                <a:solidFill>
                  <a:schemeClr val="bg1"/>
                </a:solidFill>
                <a:latin typeface="Trebuchet MS" panose="020B0603020202020204" pitchFamily="34" charset="0"/>
                <a:cs typeface="Trebuchet MS"/>
              </a:rPr>
              <a:t>Related</a:t>
            </a:r>
            <a:r>
              <a:rPr sz="1600" spc="-90" dirty="0">
                <a:solidFill>
                  <a:schemeClr val="bg1"/>
                </a:solidFill>
                <a:latin typeface="Trebuchet MS" panose="020B0603020202020204" pitchFamily="34" charset="0"/>
                <a:cs typeface="Trebuchet MS"/>
              </a:rPr>
              <a:t> </a:t>
            </a:r>
            <a:r>
              <a:rPr sz="1600" spc="-25" dirty="0">
                <a:solidFill>
                  <a:schemeClr val="bg1"/>
                </a:solidFill>
                <a:latin typeface="Trebuchet MS" panose="020B0603020202020204" pitchFamily="34" charset="0"/>
                <a:cs typeface="Trebuchet MS"/>
              </a:rPr>
              <a:t>Party </a:t>
            </a:r>
            <a:r>
              <a:rPr sz="1600" spc="-555" dirty="0">
                <a:solidFill>
                  <a:schemeClr val="bg1"/>
                </a:solidFill>
                <a:latin typeface="Trebuchet MS" panose="020B0603020202020204" pitchFamily="34" charset="0"/>
                <a:cs typeface="Trebuchet MS"/>
              </a:rPr>
              <a:t> </a:t>
            </a:r>
            <a:r>
              <a:rPr sz="1600" spc="-20" dirty="0">
                <a:solidFill>
                  <a:schemeClr val="bg1"/>
                </a:solidFill>
                <a:latin typeface="Trebuchet MS" panose="020B0603020202020204" pitchFamily="34" charset="0"/>
                <a:cs typeface="Trebuchet MS"/>
              </a:rPr>
              <a:t>Transactions</a:t>
            </a:r>
            <a:endParaRPr sz="1600" dirty="0">
              <a:solidFill>
                <a:schemeClr val="bg1"/>
              </a:solidFill>
              <a:latin typeface="Trebuchet MS" panose="020B0603020202020204" pitchFamily="34" charset="0"/>
              <a:cs typeface="Trebuchet MS"/>
            </a:endParaRPr>
          </a:p>
        </p:txBody>
      </p:sp>
      <p:grpSp>
        <p:nvGrpSpPr>
          <p:cNvPr id="32" name="object 5">
            <a:extLst>
              <a:ext uri="{FF2B5EF4-FFF2-40B4-BE49-F238E27FC236}">
                <a16:creationId xmlns:a16="http://schemas.microsoft.com/office/drawing/2014/main" id="{F945733F-C9D0-4890-94FD-677D9E8357C2}"/>
              </a:ext>
            </a:extLst>
          </p:cNvPr>
          <p:cNvGrpSpPr/>
          <p:nvPr/>
        </p:nvGrpSpPr>
        <p:grpSpPr>
          <a:xfrm>
            <a:off x="1901497" y="3536189"/>
            <a:ext cx="6349365" cy="500380"/>
            <a:chOff x="967739" y="3496068"/>
            <a:chExt cx="6349365" cy="500380"/>
          </a:xfrm>
        </p:grpSpPr>
        <p:pic>
          <p:nvPicPr>
            <p:cNvPr id="33" name="object 6">
              <a:extLst>
                <a:ext uri="{FF2B5EF4-FFF2-40B4-BE49-F238E27FC236}">
                  <a16:creationId xmlns:a16="http://schemas.microsoft.com/office/drawing/2014/main" id="{64FB76F9-F346-4A99-8E6D-02387CFFEEE1}"/>
                </a:ext>
              </a:extLst>
            </p:cNvPr>
            <p:cNvPicPr/>
            <p:nvPr/>
          </p:nvPicPr>
          <p:blipFill>
            <a:blip r:embed="rId3" cstate="print"/>
            <a:stretch>
              <a:fillRect/>
            </a:stretch>
          </p:blipFill>
          <p:spPr>
            <a:xfrm>
              <a:off x="967739" y="3496068"/>
              <a:ext cx="499859" cy="499859"/>
            </a:xfrm>
            <a:prstGeom prst="rect">
              <a:avLst/>
            </a:prstGeom>
          </p:spPr>
        </p:pic>
        <p:sp>
          <p:nvSpPr>
            <p:cNvPr id="34" name="object 7">
              <a:extLst>
                <a:ext uri="{FF2B5EF4-FFF2-40B4-BE49-F238E27FC236}">
                  <a16:creationId xmlns:a16="http://schemas.microsoft.com/office/drawing/2014/main" id="{73BD43D5-D5C2-4B1E-918E-F240239A620D}"/>
                </a:ext>
              </a:extLst>
            </p:cNvPr>
            <p:cNvSpPr/>
            <p:nvPr/>
          </p:nvSpPr>
          <p:spPr>
            <a:xfrm>
              <a:off x="1029461" y="3537966"/>
              <a:ext cx="381000" cy="381000"/>
            </a:xfrm>
            <a:custGeom>
              <a:avLst/>
              <a:gdLst/>
              <a:ahLst/>
              <a:cxnLst/>
              <a:rect l="l" t="t" r="r" b="b"/>
              <a:pathLst>
                <a:path w="381000" h="381000">
                  <a:moveTo>
                    <a:pt x="190500" y="0"/>
                  </a:moveTo>
                  <a:lnTo>
                    <a:pt x="146821" y="5034"/>
                  </a:lnTo>
                  <a:lnTo>
                    <a:pt x="106724" y="19372"/>
                  </a:lnTo>
                  <a:lnTo>
                    <a:pt x="71353" y="41867"/>
                  </a:lnTo>
                  <a:lnTo>
                    <a:pt x="41851" y="71374"/>
                  </a:lnTo>
                  <a:lnTo>
                    <a:pt x="19363" y="106746"/>
                  </a:lnTo>
                  <a:lnTo>
                    <a:pt x="5031" y="146837"/>
                  </a:lnTo>
                  <a:lnTo>
                    <a:pt x="0" y="190500"/>
                  </a:lnTo>
                  <a:lnTo>
                    <a:pt x="5031" y="234162"/>
                  </a:lnTo>
                  <a:lnTo>
                    <a:pt x="19363" y="274253"/>
                  </a:lnTo>
                  <a:lnTo>
                    <a:pt x="41851" y="309625"/>
                  </a:lnTo>
                  <a:lnTo>
                    <a:pt x="71353" y="339132"/>
                  </a:lnTo>
                  <a:lnTo>
                    <a:pt x="106724" y="361627"/>
                  </a:lnTo>
                  <a:lnTo>
                    <a:pt x="146821" y="375965"/>
                  </a:lnTo>
                  <a:lnTo>
                    <a:pt x="190500" y="381000"/>
                  </a:lnTo>
                  <a:lnTo>
                    <a:pt x="234162" y="375965"/>
                  </a:lnTo>
                  <a:lnTo>
                    <a:pt x="274253" y="361627"/>
                  </a:lnTo>
                  <a:lnTo>
                    <a:pt x="309625" y="339132"/>
                  </a:lnTo>
                  <a:lnTo>
                    <a:pt x="339132" y="309625"/>
                  </a:lnTo>
                  <a:lnTo>
                    <a:pt x="361627" y="274253"/>
                  </a:lnTo>
                  <a:lnTo>
                    <a:pt x="375965" y="234162"/>
                  </a:lnTo>
                  <a:lnTo>
                    <a:pt x="381000" y="190500"/>
                  </a:lnTo>
                  <a:lnTo>
                    <a:pt x="375965" y="146837"/>
                  </a:lnTo>
                  <a:lnTo>
                    <a:pt x="361627" y="106746"/>
                  </a:lnTo>
                  <a:lnTo>
                    <a:pt x="339132" y="71374"/>
                  </a:lnTo>
                  <a:lnTo>
                    <a:pt x="309625" y="41867"/>
                  </a:lnTo>
                  <a:lnTo>
                    <a:pt x="274253" y="19372"/>
                  </a:lnTo>
                  <a:lnTo>
                    <a:pt x="234162" y="5034"/>
                  </a:lnTo>
                  <a:lnTo>
                    <a:pt x="190500" y="0"/>
                  </a:lnTo>
                  <a:close/>
                </a:path>
              </a:pathLst>
            </a:custGeom>
            <a:solidFill>
              <a:srgbClr val="EC1A3A"/>
            </a:solidFill>
          </p:spPr>
          <p:txBody>
            <a:bodyPr wrap="square" lIns="0" tIns="0" rIns="0" bIns="0" rtlCol="0"/>
            <a:lstStyle/>
            <a:p>
              <a:endParaRPr>
                <a:solidFill>
                  <a:schemeClr val="bg1"/>
                </a:solidFill>
              </a:endParaRPr>
            </a:p>
          </p:txBody>
        </p:sp>
        <p:sp>
          <p:nvSpPr>
            <p:cNvPr id="35" name="object 8">
              <a:extLst>
                <a:ext uri="{FF2B5EF4-FFF2-40B4-BE49-F238E27FC236}">
                  <a16:creationId xmlns:a16="http://schemas.microsoft.com/office/drawing/2014/main" id="{71EA97CC-F153-44D9-9A43-8754A83A4F0C}"/>
                </a:ext>
              </a:extLst>
            </p:cNvPr>
            <p:cNvSpPr/>
            <p:nvPr/>
          </p:nvSpPr>
          <p:spPr>
            <a:xfrm>
              <a:off x="1029461" y="3537966"/>
              <a:ext cx="381000" cy="381000"/>
            </a:xfrm>
            <a:custGeom>
              <a:avLst/>
              <a:gdLst/>
              <a:ahLst/>
              <a:cxnLst/>
              <a:rect l="l" t="t" r="r" b="b"/>
              <a:pathLst>
                <a:path w="381000" h="381000">
                  <a:moveTo>
                    <a:pt x="0" y="190500"/>
                  </a:moveTo>
                  <a:lnTo>
                    <a:pt x="5031" y="146837"/>
                  </a:lnTo>
                  <a:lnTo>
                    <a:pt x="19363" y="106746"/>
                  </a:lnTo>
                  <a:lnTo>
                    <a:pt x="41851" y="71374"/>
                  </a:lnTo>
                  <a:lnTo>
                    <a:pt x="71353" y="41867"/>
                  </a:lnTo>
                  <a:lnTo>
                    <a:pt x="106724" y="19372"/>
                  </a:lnTo>
                  <a:lnTo>
                    <a:pt x="146821" y="5034"/>
                  </a:lnTo>
                  <a:lnTo>
                    <a:pt x="190500" y="0"/>
                  </a:lnTo>
                  <a:lnTo>
                    <a:pt x="234162" y="5034"/>
                  </a:lnTo>
                  <a:lnTo>
                    <a:pt x="274253" y="19372"/>
                  </a:lnTo>
                  <a:lnTo>
                    <a:pt x="309625" y="41867"/>
                  </a:lnTo>
                  <a:lnTo>
                    <a:pt x="339132" y="71374"/>
                  </a:lnTo>
                  <a:lnTo>
                    <a:pt x="361627" y="106746"/>
                  </a:lnTo>
                  <a:lnTo>
                    <a:pt x="375965" y="146837"/>
                  </a:lnTo>
                  <a:lnTo>
                    <a:pt x="381000" y="190500"/>
                  </a:lnTo>
                  <a:lnTo>
                    <a:pt x="375965" y="234162"/>
                  </a:lnTo>
                  <a:lnTo>
                    <a:pt x="361627" y="274253"/>
                  </a:lnTo>
                  <a:lnTo>
                    <a:pt x="339132" y="309625"/>
                  </a:lnTo>
                  <a:lnTo>
                    <a:pt x="309625" y="339132"/>
                  </a:lnTo>
                  <a:lnTo>
                    <a:pt x="274253" y="361627"/>
                  </a:lnTo>
                  <a:lnTo>
                    <a:pt x="234162" y="375965"/>
                  </a:lnTo>
                  <a:lnTo>
                    <a:pt x="190500" y="381000"/>
                  </a:lnTo>
                  <a:lnTo>
                    <a:pt x="146821" y="375965"/>
                  </a:lnTo>
                  <a:lnTo>
                    <a:pt x="106724" y="361627"/>
                  </a:lnTo>
                  <a:lnTo>
                    <a:pt x="71353" y="339132"/>
                  </a:lnTo>
                  <a:lnTo>
                    <a:pt x="41851" y="309625"/>
                  </a:lnTo>
                  <a:lnTo>
                    <a:pt x="19363" y="274253"/>
                  </a:lnTo>
                  <a:lnTo>
                    <a:pt x="5031" y="234162"/>
                  </a:lnTo>
                  <a:lnTo>
                    <a:pt x="0" y="190500"/>
                  </a:lnTo>
                  <a:close/>
                </a:path>
              </a:pathLst>
            </a:custGeom>
            <a:ln w="38100">
              <a:solidFill>
                <a:srgbClr val="FFFFFF"/>
              </a:solidFill>
            </a:ln>
          </p:spPr>
          <p:txBody>
            <a:bodyPr wrap="square" lIns="0" tIns="0" rIns="0" bIns="0" rtlCol="0"/>
            <a:lstStyle/>
            <a:p>
              <a:endParaRPr>
                <a:solidFill>
                  <a:schemeClr val="bg1"/>
                </a:solidFill>
              </a:endParaRPr>
            </a:p>
          </p:txBody>
        </p:sp>
        <p:pic>
          <p:nvPicPr>
            <p:cNvPr id="36" name="object 9">
              <a:extLst>
                <a:ext uri="{FF2B5EF4-FFF2-40B4-BE49-F238E27FC236}">
                  <a16:creationId xmlns:a16="http://schemas.microsoft.com/office/drawing/2014/main" id="{7B9B242C-1ED0-4197-ACB3-D1E7C3E06AEF}"/>
                </a:ext>
              </a:extLst>
            </p:cNvPr>
            <p:cNvPicPr/>
            <p:nvPr/>
          </p:nvPicPr>
          <p:blipFill>
            <a:blip r:embed="rId3" cstate="print"/>
            <a:stretch>
              <a:fillRect/>
            </a:stretch>
          </p:blipFill>
          <p:spPr>
            <a:xfrm>
              <a:off x="2916935" y="3496068"/>
              <a:ext cx="499859" cy="499859"/>
            </a:xfrm>
            <a:prstGeom prst="rect">
              <a:avLst/>
            </a:prstGeom>
          </p:spPr>
        </p:pic>
        <p:sp>
          <p:nvSpPr>
            <p:cNvPr id="37" name="object 10">
              <a:extLst>
                <a:ext uri="{FF2B5EF4-FFF2-40B4-BE49-F238E27FC236}">
                  <a16:creationId xmlns:a16="http://schemas.microsoft.com/office/drawing/2014/main" id="{123F98E0-823B-4B4F-BC82-E03ACBCD06EB}"/>
                </a:ext>
              </a:extLst>
            </p:cNvPr>
            <p:cNvSpPr/>
            <p:nvPr/>
          </p:nvSpPr>
          <p:spPr>
            <a:xfrm>
              <a:off x="2978657" y="3537966"/>
              <a:ext cx="381000" cy="381000"/>
            </a:xfrm>
            <a:custGeom>
              <a:avLst/>
              <a:gdLst/>
              <a:ahLst/>
              <a:cxnLst/>
              <a:rect l="l" t="t" r="r" b="b"/>
              <a:pathLst>
                <a:path w="381000" h="381000">
                  <a:moveTo>
                    <a:pt x="190500" y="0"/>
                  </a:moveTo>
                  <a:lnTo>
                    <a:pt x="146837" y="5034"/>
                  </a:lnTo>
                  <a:lnTo>
                    <a:pt x="106746" y="19372"/>
                  </a:lnTo>
                  <a:lnTo>
                    <a:pt x="71374" y="41867"/>
                  </a:lnTo>
                  <a:lnTo>
                    <a:pt x="41867" y="71374"/>
                  </a:lnTo>
                  <a:lnTo>
                    <a:pt x="19372" y="106746"/>
                  </a:lnTo>
                  <a:lnTo>
                    <a:pt x="5034" y="146837"/>
                  </a:lnTo>
                  <a:lnTo>
                    <a:pt x="0" y="190500"/>
                  </a:lnTo>
                  <a:lnTo>
                    <a:pt x="5034" y="234162"/>
                  </a:lnTo>
                  <a:lnTo>
                    <a:pt x="19372" y="274253"/>
                  </a:lnTo>
                  <a:lnTo>
                    <a:pt x="41867" y="309625"/>
                  </a:lnTo>
                  <a:lnTo>
                    <a:pt x="71374" y="339132"/>
                  </a:lnTo>
                  <a:lnTo>
                    <a:pt x="106746" y="361627"/>
                  </a:lnTo>
                  <a:lnTo>
                    <a:pt x="146837" y="375965"/>
                  </a:lnTo>
                  <a:lnTo>
                    <a:pt x="190500" y="381000"/>
                  </a:lnTo>
                  <a:lnTo>
                    <a:pt x="234162" y="375965"/>
                  </a:lnTo>
                  <a:lnTo>
                    <a:pt x="274253" y="361627"/>
                  </a:lnTo>
                  <a:lnTo>
                    <a:pt x="309625" y="339132"/>
                  </a:lnTo>
                  <a:lnTo>
                    <a:pt x="339132" y="309625"/>
                  </a:lnTo>
                  <a:lnTo>
                    <a:pt x="361627" y="274253"/>
                  </a:lnTo>
                  <a:lnTo>
                    <a:pt x="375965" y="234162"/>
                  </a:lnTo>
                  <a:lnTo>
                    <a:pt x="381000" y="190500"/>
                  </a:lnTo>
                  <a:lnTo>
                    <a:pt x="375965" y="146837"/>
                  </a:lnTo>
                  <a:lnTo>
                    <a:pt x="361627" y="106746"/>
                  </a:lnTo>
                  <a:lnTo>
                    <a:pt x="339132" y="71374"/>
                  </a:lnTo>
                  <a:lnTo>
                    <a:pt x="309625" y="41867"/>
                  </a:lnTo>
                  <a:lnTo>
                    <a:pt x="274253" y="19372"/>
                  </a:lnTo>
                  <a:lnTo>
                    <a:pt x="234162" y="5034"/>
                  </a:lnTo>
                  <a:lnTo>
                    <a:pt x="190500" y="0"/>
                  </a:lnTo>
                  <a:close/>
                </a:path>
              </a:pathLst>
            </a:custGeom>
            <a:solidFill>
              <a:srgbClr val="EC1A3A"/>
            </a:solidFill>
          </p:spPr>
          <p:txBody>
            <a:bodyPr wrap="square" lIns="0" tIns="0" rIns="0" bIns="0" rtlCol="0"/>
            <a:lstStyle/>
            <a:p>
              <a:endParaRPr>
                <a:solidFill>
                  <a:schemeClr val="bg1"/>
                </a:solidFill>
              </a:endParaRPr>
            </a:p>
          </p:txBody>
        </p:sp>
        <p:sp>
          <p:nvSpPr>
            <p:cNvPr id="38" name="object 11">
              <a:extLst>
                <a:ext uri="{FF2B5EF4-FFF2-40B4-BE49-F238E27FC236}">
                  <a16:creationId xmlns:a16="http://schemas.microsoft.com/office/drawing/2014/main" id="{CBD96798-A53F-4DEB-8657-2F882EFC0811}"/>
                </a:ext>
              </a:extLst>
            </p:cNvPr>
            <p:cNvSpPr/>
            <p:nvPr/>
          </p:nvSpPr>
          <p:spPr>
            <a:xfrm>
              <a:off x="2978657" y="3537966"/>
              <a:ext cx="381000" cy="381000"/>
            </a:xfrm>
            <a:custGeom>
              <a:avLst/>
              <a:gdLst/>
              <a:ahLst/>
              <a:cxnLst/>
              <a:rect l="l" t="t" r="r" b="b"/>
              <a:pathLst>
                <a:path w="381000" h="381000">
                  <a:moveTo>
                    <a:pt x="0" y="190500"/>
                  </a:moveTo>
                  <a:lnTo>
                    <a:pt x="5034" y="146837"/>
                  </a:lnTo>
                  <a:lnTo>
                    <a:pt x="19372" y="106746"/>
                  </a:lnTo>
                  <a:lnTo>
                    <a:pt x="41867" y="71374"/>
                  </a:lnTo>
                  <a:lnTo>
                    <a:pt x="71374" y="41867"/>
                  </a:lnTo>
                  <a:lnTo>
                    <a:pt x="106746" y="19372"/>
                  </a:lnTo>
                  <a:lnTo>
                    <a:pt x="146837" y="5034"/>
                  </a:lnTo>
                  <a:lnTo>
                    <a:pt x="190500" y="0"/>
                  </a:lnTo>
                  <a:lnTo>
                    <a:pt x="234162" y="5034"/>
                  </a:lnTo>
                  <a:lnTo>
                    <a:pt x="274253" y="19372"/>
                  </a:lnTo>
                  <a:lnTo>
                    <a:pt x="309625" y="41867"/>
                  </a:lnTo>
                  <a:lnTo>
                    <a:pt x="339132" y="71374"/>
                  </a:lnTo>
                  <a:lnTo>
                    <a:pt x="361627" y="106746"/>
                  </a:lnTo>
                  <a:lnTo>
                    <a:pt x="375965" y="146837"/>
                  </a:lnTo>
                  <a:lnTo>
                    <a:pt x="381000" y="190500"/>
                  </a:lnTo>
                  <a:lnTo>
                    <a:pt x="375965" y="234162"/>
                  </a:lnTo>
                  <a:lnTo>
                    <a:pt x="361627" y="274253"/>
                  </a:lnTo>
                  <a:lnTo>
                    <a:pt x="339132" y="309625"/>
                  </a:lnTo>
                  <a:lnTo>
                    <a:pt x="309625" y="339132"/>
                  </a:lnTo>
                  <a:lnTo>
                    <a:pt x="274253" y="361627"/>
                  </a:lnTo>
                  <a:lnTo>
                    <a:pt x="234162" y="375965"/>
                  </a:lnTo>
                  <a:lnTo>
                    <a:pt x="190500" y="381000"/>
                  </a:lnTo>
                  <a:lnTo>
                    <a:pt x="146837" y="375965"/>
                  </a:lnTo>
                  <a:lnTo>
                    <a:pt x="106746" y="361627"/>
                  </a:lnTo>
                  <a:lnTo>
                    <a:pt x="71374" y="339132"/>
                  </a:lnTo>
                  <a:lnTo>
                    <a:pt x="41867" y="309625"/>
                  </a:lnTo>
                  <a:lnTo>
                    <a:pt x="19372" y="274253"/>
                  </a:lnTo>
                  <a:lnTo>
                    <a:pt x="5034" y="234162"/>
                  </a:lnTo>
                  <a:lnTo>
                    <a:pt x="0" y="190500"/>
                  </a:lnTo>
                  <a:close/>
                </a:path>
              </a:pathLst>
            </a:custGeom>
            <a:ln w="38100">
              <a:solidFill>
                <a:srgbClr val="FFFFFF"/>
              </a:solidFill>
            </a:ln>
          </p:spPr>
          <p:txBody>
            <a:bodyPr wrap="square" lIns="0" tIns="0" rIns="0" bIns="0" rtlCol="0"/>
            <a:lstStyle/>
            <a:p>
              <a:endParaRPr>
                <a:solidFill>
                  <a:schemeClr val="bg1"/>
                </a:solidFill>
              </a:endParaRPr>
            </a:p>
          </p:txBody>
        </p:sp>
        <p:pic>
          <p:nvPicPr>
            <p:cNvPr id="39" name="object 12">
              <a:extLst>
                <a:ext uri="{FF2B5EF4-FFF2-40B4-BE49-F238E27FC236}">
                  <a16:creationId xmlns:a16="http://schemas.microsoft.com/office/drawing/2014/main" id="{FBB2E26E-2C9F-45A2-A9CD-FCB4B9D6DD0F}"/>
                </a:ext>
              </a:extLst>
            </p:cNvPr>
            <p:cNvPicPr/>
            <p:nvPr/>
          </p:nvPicPr>
          <p:blipFill>
            <a:blip r:embed="rId4" cstate="print"/>
            <a:stretch>
              <a:fillRect/>
            </a:stretch>
          </p:blipFill>
          <p:spPr>
            <a:xfrm>
              <a:off x="4866131" y="3496068"/>
              <a:ext cx="501370" cy="499859"/>
            </a:xfrm>
            <a:prstGeom prst="rect">
              <a:avLst/>
            </a:prstGeom>
          </p:spPr>
        </p:pic>
        <p:sp>
          <p:nvSpPr>
            <p:cNvPr id="40" name="object 13">
              <a:extLst>
                <a:ext uri="{FF2B5EF4-FFF2-40B4-BE49-F238E27FC236}">
                  <a16:creationId xmlns:a16="http://schemas.microsoft.com/office/drawing/2014/main" id="{7DFCF8CF-F5D0-4CF6-A5C4-EA5B62FC2500}"/>
                </a:ext>
              </a:extLst>
            </p:cNvPr>
            <p:cNvSpPr/>
            <p:nvPr/>
          </p:nvSpPr>
          <p:spPr>
            <a:xfrm>
              <a:off x="4927854" y="3537966"/>
              <a:ext cx="382905" cy="381000"/>
            </a:xfrm>
            <a:custGeom>
              <a:avLst/>
              <a:gdLst/>
              <a:ahLst/>
              <a:cxnLst/>
              <a:rect l="l" t="t" r="r" b="b"/>
              <a:pathLst>
                <a:path w="382904" h="381000">
                  <a:moveTo>
                    <a:pt x="191262" y="0"/>
                  </a:moveTo>
                  <a:lnTo>
                    <a:pt x="147397" y="5034"/>
                  </a:lnTo>
                  <a:lnTo>
                    <a:pt x="107135" y="19372"/>
                  </a:lnTo>
                  <a:lnTo>
                    <a:pt x="71623" y="41867"/>
                  </a:lnTo>
                  <a:lnTo>
                    <a:pt x="42007" y="71374"/>
                  </a:lnTo>
                  <a:lnTo>
                    <a:pt x="19434" y="106746"/>
                  </a:lnTo>
                  <a:lnTo>
                    <a:pt x="5049" y="146837"/>
                  </a:lnTo>
                  <a:lnTo>
                    <a:pt x="0" y="190500"/>
                  </a:lnTo>
                  <a:lnTo>
                    <a:pt x="5049" y="234162"/>
                  </a:lnTo>
                  <a:lnTo>
                    <a:pt x="19434" y="274253"/>
                  </a:lnTo>
                  <a:lnTo>
                    <a:pt x="42007" y="309625"/>
                  </a:lnTo>
                  <a:lnTo>
                    <a:pt x="71623" y="339132"/>
                  </a:lnTo>
                  <a:lnTo>
                    <a:pt x="107135" y="361627"/>
                  </a:lnTo>
                  <a:lnTo>
                    <a:pt x="147397" y="375965"/>
                  </a:lnTo>
                  <a:lnTo>
                    <a:pt x="191262" y="381000"/>
                  </a:lnTo>
                  <a:lnTo>
                    <a:pt x="235126" y="375965"/>
                  </a:lnTo>
                  <a:lnTo>
                    <a:pt x="275388" y="361627"/>
                  </a:lnTo>
                  <a:lnTo>
                    <a:pt x="310900" y="339132"/>
                  </a:lnTo>
                  <a:lnTo>
                    <a:pt x="340516" y="309625"/>
                  </a:lnTo>
                  <a:lnTo>
                    <a:pt x="363089" y="274253"/>
                  </a:lnTo>
                  <a:lnTo>
                    <a:pt x="377474" y="234162"/>
                  </a:lnTo>
                  <a:lnTo>
                    <a:pt x="382524" y="190500"/>
                  </a:lnTo>
                  <a:lnTo>
                    <a:pt x="377474" y="146837"/>
                  </a:lnTo>
                  <a:lnTo>
                    <a:pt x="363089" y="106746"/>
                  </a:lnTo>
                  <a:lnTo>
                    <a:pt x="340516" y="71374"/>
                  </a:lnTo>
                  <a:lnTo>
                    <a:pt x="310900" y="41867"/>
                  </a:lnTo>
                  <a:lnTo>
                    <a:pt x="275388" y="19372"/>
                  </a:lnTo>
                  <a:lnTo>
                    <a:pt x="235126" y="5034"/>
                  </a:lnTo>
                  <a:lnTo>
                    <a:pt x="191262" y="0"/>
                  </a:lnTo>
                  <a:close/>
                </a:path>
              </a:pathLst>
            </a:custGeom>
            <a:solidFill>
              <a:srgbClr val="EC1A3A"/>
            </a:solidFill>
          </p:spPr>
          <p:txBody>
            <a:bodyPr wrap="square" lIns="0" tIns="0" rIns="0" bIns="0" rtlCol="0"/>
            <a:lstStyle/>
            <a:p>
              <a:endParaRPr>
                <a:solidFill>
                  <a:schemeClr val="bg1"/>
                </a:solidFill>
              </a:endParaRPr>
            </a:p>
          </p:txBody>
        </p:sp>
        <p:sp>
          <p:nvSpPr>
            <p:cNvPr id="41" name="object 14">
              <a:extLst>
                <a:ext uri="{FF2B5EF4-FFF2-40B4-BE49-F238E27FC236}">
                  <a16:creationId xmlns:a16="http://schemas.microsoft.com/office/drawing/2014/main" id="{A2BC1D11-CFF6-4209-9403-9D0B317D6464}"/>
                </a:ext>
              </a:extLst>
            </p:cNvPr>
            <p:cNvSpPr/>
            <p:nvPr/>
          </p:nvSpPr>
          <p:spPr>
            <a:xfrm>
              <a:off x="4927854" y="3537966"/>
              <a:ext cx="382905" cy="381000"/>
            </a:xfrm>
            <a:custGeom>
              <a:avLst/>
              <a:gdLst/>
              <a:ahLst/>
              <a:cxnLst/>
              <a:rect l="l" t="t" r="r" b="b"/>
              <a:pathLst>
                <a:path w="382904" h="381000">
                  <a:moveTo>
                    <a:pt x="0" y="190500"/>
                  </a:moveTo>
                  <a:lnTo>
                    <a:pt x="5049" y="146837"/>
                  </a:lnTo>
                  <a:lnTo>
                    <a:pt x="19434" y="106746"/>
                  </a:lnTo>
                  <a:lnTo>
                    <a:pt x="42007" y="71374"/>
                  </a:lnTo>
                  <a:lnTo>
                    <a:pt x="71623" y="41867"/>
                  </a:lnTo>
                  <a:lnTo>
                    <a:pt x="107135" y="19372"/>
                  </a:lnTo>
                  <a:lnTo>
                    <a:pt x="147397" y="5034"/>
                  </a:lnTo>
                  <a:lnTo>
                    <a:pt x="191262" y="0"/>
                  </a:lnTo>
                  <a:lnTo>
                    <a:pt x="235126" y="5034"/>
                  </a:lnTo>
                  <a:lnTo>
                    <a:pt x="275388" y="19372"/>
                  </a:lnTo>
                  <a:lnTo>
                    <a:pt x="310900" y="41867"/>
                  </a:lnTo>
                  <a:lnTo>
                    <a:pt x="340516" y="71374"/>
                  </a:lnTo>
                  <a:lnTo>
                    <a:pt x="363089" y="106746"/>
                  </a:lnTo>
                  <a:lnTo>
                    <a:pt x="377474" y="146837"/>
                  </a:lnTo>
                  <a:lnTo>
                    <a:pt x="382524" y="190500"/>
                  </a:lnTo>
                  <a:lnTo>
                    <a:pt x="377474" y="234162"/>
                  </a:lnTo>
                  <a:lnTo>
                    <a:pt x="363089" y="274253"/>
                  </a:lnTo>
                  <a:lnTo>
                    <a:pt x="340516" y="309625"/>
                  </a:lnTo>
                  <a:lnTo>
                    <a:pt x="310900" y="339132"/>
                  </a:lnTo>
                  <a:lnTo>
                    <a:pt x="275388" y="361627"/>
                  </a:lnTo>
                  <a:lnTo>
                    <a:pt x="235126" y="375965"/>
                  </a:lnTo>
                  <a:lnTo>
                    <a:pt x="191262" y="381000"/>
                  </a:lnTo>
                  <a:lnTo>
                    <a:pt x="147397" y="375965"/>
                  </a:lnTo>
                  <a:lnTo>
                    <a:pt x="107135" y="361627"/>
                  </a:lnTo>
                  <a:lnTo>
                    <a:pt x="71623" y="339132"/>
                  </a:lnTo>
                  <a:lnTo>
                    <a:pt x="42007" y="309625"/>
                  </a:lnTo>
                  <a:lnTo>
                    <a:pt x="19434" y="274253"/>
                  </a:lnTo>
                  <a:lnTo>
                    <a:pt x="5049" y="234162"/>
                  </a:lnTo>
                  <a:lnTo>
                    <a:pt x="0" y="190500"/>
                  </a:lnTo>
                  <a:close/>
                </a:path>
              </a:pathLst>
            </a:custGeom>
            <a:ln w="38100">
              <a:solidFill>
                <a:srgbClr val="FFFFFF"/>
              </a:solidFill>
            </a:ln>
          </p:spPr>
          <p:txBody>
            <a:bodyPr wrap="square" lIns="0" tIns="0" rIns="0" bIns="0" rtlCol="0"/>
            <a:lstStyle/>
            <a:p>
              <a:endParaRPr>
                <a:solidFill>
                  <a:schemeClr val="bg1"/>
                </a:solidFill>
              </a:endParaRPr>
            </a:p>
          </p:txBody>
        </p:sp>
        <p:pic>
          <p:nvPicPr>
            <p:cNvPr id="42" name="object 15">
              <a:extLst>
                <a:ext uri="{FF2B5EF4-FFF2-40B4-BE49-F238E27FC236}">
                  <a16:creationId xmlns:a16="http://schemas.microsoft.com/office/drawing/2014/main" id="{B134A08C-39ED-4A7E-A260-E1A51F025366}"/>
                </a:ext>
              </a:extLst>
            </p:cNvPr>
            <p:cNvPicPr/>
            <p:nvPr/>
          </p:nvPicPr>
          <p:blipFill>
            <a:blip r:embed="rId4" cstate="print"/>
            <a:stretch>
              <a:fillRect/>
            </a:stretch>
          </p:blipFill>
          <p:spPr>
            <a:xfrm>
              <a:off x="6815327" y="3496068"/>
              <a:ext cx="501370" cy="499859"/>
            </a:xfrm>
            <a:prstGeom prst="rect">
              <a:avLst/>
            </a:prstGeom>
          </p:spPr>
        </p:pic>
        <p:sp>
          <p:nvSpPr>
            <p:cNvPr id="43" name="object 16">
              <a:extLst>
                <a:ext uri="{FF2B5EF4-FFF2-40B4-BE49-F238E27FC236}">
                  <a16:creationId xmlns:a16="http://schemas.microsoft.com/office/drawing/2014/main" id="{16F9BC37-CF2E-49D4-A9C5-0164131F18F8}"/>
                </a:ext>
              </a:extLst>
            </p:cNvPr>
            <p:cNvSpPr/>
            <p:nvPr/>
          </p:nvSpPr>
          <p:spPr>
            <a:xfrm>
              <a:off x="6877049" y="3537966"/>
              <a:ext cx="382905" cy="381000"/>
            </a:xfrm>
            <a:custGeom>
              <a:avLst/>
              <a:gdLst/>
              <a:ahLst/>
              <a:cxnLst/>
              <a:rect l="l" t="t" r="r" b="b"/>
              <a:pathLst>
                <a:path w="382904" h="381000">
                  <a:moveTo>
                    <a:pt x="191261" y="0"/>
                  </a:moveTo>
                  <a:lnTo>
                    <a:pt x="147397" y="5034"/>
                  </a:lnTo>
                  <a:lnTo>
                    <a:pt x="107135" y="19372"/>
                  </a:lnTo>
                  <a:lnTo>
                    <a:pt x="71623" y="41867"/>
                  </a:lnTo>
                  <a:lnTo>
                    <a:pt x="42007" y="71374"/>
                  </a:lnTo>
                  <a:lnTo>
                    <a:pt x="19434" y="106746"/>
                  </a:lnTo>
                  <a:lnTo>
                    <a:pt x="5049" y="146837"/>
                  </a:lnTo>
                  <a:lnTo>
                    <a:pt x="0" y="190500"/>
                  </a:lnTo>
                  <a:lnTo>
                    <a:pt x="5049" y="234162"/>
                  </a:lnTo>
                  <a:lnTo>
                    <a:pt x="19434" y="274253"/>
                  </a:lnTo>
                  <a:lnTo>
                    <a:pt x="42007" y="309625"/>
                  </a:lnTo>
                  <a:lnTo>
                    <a:pt x="71623" y="339132"/>
                  </a:lnTo>
                  <a:lnTo>
                    <a:pt x="107135" y="361627"/>
                  </a:lnTo>
                  <a:lnTo>
                    <a:pt x="147397" y="375965"/>
                  </a:lnTo>
                  <a:lnTo>
                    <a:pt x="191261" y="381000"/>
                  </a:lnTo>
                  <a:lnTo>
                    <a:pt x="235126" y="375965"/>
                  </a:lnTo>
                  <a:lnTo>
                    <a:pt x="275388" y="361627"/>
                  </a:lnTo>
                  <a:lnTo>
                    <a:pt x="310900" y="339132"/>
                  </a:lnTo>
                  <a:lnTo>
                    <a:pt x="340516" y="309625"/>
                  </a:lnTo>
                  <a:lnTo>
                    <a:pt x="363089" y="274253"/>
                  </a:lnTo>
                  <a:lnTo>
                    <a:pt x="377474" y="234162"/>
                  </a:lnTo>
                  <a:lnTo>
                    <a:pt x="382524" y="190500"/>
                  </a:lnTo>
                  <a:lnTo>
                    <a:pt x="377474" y="146837"/>
                  </a:lnTo>
                  <a:lnTo>
                    <a:pt x="363089" y="106746"/>
                  </a:lnTo>
                  <a:lnTo>
                    <a:pt x="340516" y="71374"/>
                  </a:lnTo>
                  <a:lnTo>
                    <a:pt x="310900" y="41867"/>
                  </a:lnTo>
                  <a:lnTo>
                    <a:pt x="275388" y="19372"/>
                  </a:lnTo>
                  <a:lnTo>
                    <a:pt x="235126" y="5034"/>
                  </a:lnTo>
                  <a:lnTo>
                    <a:pt x="191261" y="0"/>
                  </a:lnTo>
                  <a:close/>
                </a:path>
              </a:pathLst>
            </a:custGeom>
            <a:solidFill>
              <a:srgbClr val="EC1A3A"/>
            </a:solidFill>
          </p:spPr>
          <p:txBody>
            <a:bodyPr wrap="square" lIns="0" tIns="0" rIns="0" bIns="0" rtlCol="0"/>
            <a:lstStyle/>
            <a:p>
              <a:endParaRPr>
                <a:solidFill>
                  <a:schemeClr val="bg1"/>
                </a:solidFill>
              </a:endParaRPr>
            </a:p>
          </p:txBody>
        </p:sp>
        <p:sp>
          <p:nvSpPr>
            <p:cNvPr id="44" name="object 17">
              <a:extLst>
                <a:ext uri="{FF2B5EF4-FFF2-40B4-BE49-F238E27FC236}">
                  <a16:creationId xmlns:a16="http://schemas.microsoft.com/office/drawing/2014/main" id="{1D803B50-43C6-4F4B-B599-C02D8EBA94C1}"/>
                </a:ext>
              </a:extLst>
            </p:cNvPr>
            <p:cNvSpPr/>
            <p:nvPr/>
          </p:nvSpPr>
          <p:spPr>
            <a:xfrm>
              <a:off x="6877049" y="3537966"/>
              <a:ext cx="382905" cy="381000"/>
            </a:xfrm>
            <a:custGeom>
              <a:avLst/>
              <a:gdLst/>
              <a:ahLst/>
              <a:cxnLst/>
              <a:rect l="l" t="t" r="r" b="b"/>
              <a:pathLst>
                <a:path w="382904" h="381000">
                  <a:moveTo>
                    <a:pt x="0" y="190500"/>
                  </a:moveTo>
                  <a:lnTo>
                    <a:pt x="5049" y="146837"/>
                  </a:lnTo>
                  <a:lnTo>
                    <a:pt x="19434" y="106746"/>
                  </a:lnTo>
                  <a:lnTo>
                    <a:pt x="42007" y="71374"/>
                  </a:lnTo>
                  <a:lnTo>
                    <a:pt x="71623" y="41867"/>
                  </a:lnTo>
                  <a:lnTo>
                    <a:pt x="107135" y="19372"/>
                  </a:lnTo>
                  <a:lnTo>
                    <a:pt x="147397" y="5034"/>
                  </a:lnTo>
                  <a:lnTo>
                    <a:pt x="191261" y="0"/>
                  </a:lnTo>
                  <a:lnTo>
                    <a:pt x="235126" y="5034"/>
                  </a:lnTo>
                  <a:lnTo>
                    <a:pt x="275388" y="19372"/>
                  </a:lnTo>
                  <a:lnTo>
                    <a:pt x="310900" y="41867"/>
                  </a:lnTo>
                  <a:lnTo>
                    <a:pt x="340516" y="71374"/>
                  </a:lnTo>
                  <a:lnTo>
                    <a:pt x="363089" y="106746"/>
                  </a:lnTo>
                  <a:lnTo>
                    <a:pt x="377474" y="146837"/>
                  </a:lnTo>
                  <a:lnTo>
                    <a:pt x="382524" y="190500"/>
                  </a:lnTo>
                  <a:lnTo>
                    <a:pt x="377474" y="234162"/>
                  </a:lnTo>
                  <a:lnTo>
                    <a:pt x="363089" y="274253"/>
                  </a:lnTo>
                  <a:lnTo>
                    <a:pt x="340516" y="309625"/>
                  </a:lnTo>
                  <a:lnTo>
                    <a:pt x="310900" y="339132"/>
                  </a:lnTo>
                  <a:lnTo>
                    <a:pt x="275388" y="361627"/>
                  </a:lnTo>
                  <a:lnTo>
                    <a:pt x="235126" y="375965"/>
                  </a:lnTo>
                  <a:lnTo>
                    <a:pt x="191261" y="381000"/>
                  </a:lnTo>
                  <a:lnTo>
                    <a:pt x="147397" y="375965"/>
                  </a:lnTo>
                  <a:lnTo>
                    <a:pt x="107135" y="361627"/>
                  </a:lnTo>
                  <a:lnTo>
                    <a:pt x="71623" y="339132"/>
                  </a:lnTo>
                  <a:lnTo>
                    <a:pt x="42007" y="309625"/>
                  </a:lnTo>
                  <a:lnTo>
                    <a:pt x="19434" y="274253"/>
                  </a:lnTo>
                  <a:lnTo>
                    <a:pt x="5049" y="234162"/>
                  </a:lnTo>
                  <a:lnTo>
                    <a:pt x="0" y="190500"/>
                  </a:lnTo>
                  <a:close/>
                </a:path>
              </a:pathLst>
            </a:custGeom>
            <a:ln w="38100">
              <a:solidFill>
                <a:srgbClr val="FFFFFF"/>
              </a:solidFill>
            </a:ln>
          </p:spPr>
          <p:txBody>
            <a:bodyPr wrap="square" lIns="0" tIns="0" rIns="0" bIns="0" rtlCol="0"/>
            <a:lstStyle/>
            <a:p>
              <a:endParaRPr>
                <a:solidFill>
                  <a:schemeClr val="bg1"/>
                </a:solidFill>
              </a:endParaRPr>
            </a:p>
          </p:txBody>
        </p:sp>
      </p:grpSp>
      <p:sp>
        <p:nvSpPr>
          <p:cNvPr id="45" name="Title 1">
            <a:extLst>
              <a:ext uri="{FF2B5EF4-FFF2-40B4-BE49-F238E27FC236}">
                <a16:creationId xmlns:a16="http://schemas.microsoft.com/office/drawing/2014/main" id="{B4205C05-8F49-4ABD-B0AD-5EFEFCB1CABB}"/>
              </a:ext>
            </a:extLst>
          </p:cNvPr>
          <p:cNvSpPr txBox="1">
            <a:spLocks/>
          </p:cNvSpPr>
          <p:nvPr/>
        </p:nvSpPr>
        <p:spPr>
          <a:xfrm>
            <a:off x="1432066" y="4555643"/>
            <a:ext cx="9238434" cy="857559"/>
          </a:xfrm>
          <a:prstGeom prst="rect">
            <a:avLst/>
          </a:prstGeom>
        </p:spPr>
        <p:txBody>
          <a:bodyPr vert="horz" lIns="91440" tIns="45720" rIns="91440" bIns="45720" rtlCol="0" anchor="b">
            <a:norm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dirty="0">
                <a:solidFill>
                  <a:schemeClr val="bg1"/>
                </a:solidFill>
              </a:rPr>
              <a:t>Deleted clause</a:t>
            </a:r>
          </a:p>
        </p:txBody>
      </p:sp>
      <p:sp>
        <p:nvSpPr>
          <p:cNvPr id="46" name="TextBox 45">
            <a:extLst>
              <a:ext uri="{FF2B5EF4-FFF2-40B4-BE49-F238E27FC236}">
                <a16:creationId xmlns:a16="http://schemas.microsoft.com/office/drawing/2014/main" id="{BA709A64-94B6-498D-97E2-2F97686A655E}"/>
              </a:ext>
            </a:extLst>
          </p:cNvPr>
          <p:cNvSpPr txBox="1"/>
          <p:nvPr/>
        </p:nvSpPr>
        <p:spPr>
          <a:xfrm>
            <a:off x="1477706" y="5484095"/>
            <a:ext cx="9175303" cy="830997"/>
          </a:xfrm>
          <a:prstGeom prst="rect">
            <a:avLst/>
          </a:prstGeom>
          <a:noFill/>
        </p:spPr>
        <p:txBody>
          <a:bodyPr wrap="square">
            <a:spAutoFit/>
          </a:bodyPr>
          <a:lstStyle/>
          <a:p>
            <a:pPr algn="just"/>
            <a:r>
              <a:rPr lang="en-US" sz="1600" b="1" u="none" spc="-5" dirty="0">
                <a:solidFill>
                  <a:schemeClr val="bg1"/>
                </a:solidFill>
                <a:uFill>
                  <a:solidFill>
                    <a:srgbClr val="000000"/>
                  </a:solidFill>
                </a:uFill>
                <a:latin typeface="Trebuchet MS"/>
                <a:cs typeface="Trebuchet MS"/>
              </a:rPr>
              <a:t>Reporting</a:t>
            </a:r>
            <a:r>
              <a:rPr lang="en-US" sz="1600" b="1" u="none" spc="15" dirty="0">
                <a:solidFill>
                  <a:schemeClr val="bg1"/>
                </a:solidFill>
                <a:uFill>
                  <a:solidFill>
                    <a:srgbClr val="000000"/>
                  </a:solidFill>
                </a:uFill>
                <a:latin typeface="Trebuchet MS"/>
                <a:cs typeface="Trebuchet MS"/>
              </a:rPr>
              <a:t> </a:t>
            </a:r>
            <a:r>
              <a:rPr lang="en-US" sz="1600" b="1" u="none" spc="-5" dirty="0">
                <a:solidFill>
                  <a:schemeClr val="bg1"/>
                </a:solidFill>
                <a:uFill>
                  <a:solidFill>
                    <a:srgbClr val="000000"/>
                  </a:solidFill>
                </a:uFill>
                <a:latin typeface="Trebuchet MS"/>
                <a:cs typeface="Trebuchet MS"/>
              </a:rPr>
              <a:t>on</a:t>
            </a:r>
            <a:r>
              <a:rPr lang="en-US" sz="1600" b="1" u="none" spc="-10" dirty="0">
                <a:solidFill>
                  <a:schemeClr val="bg1"/>
                </a:solidFill>
                <a:uFill>
                  <a:solidFill>
                    <a:srgbClr val="000000"/>
                  </a:solidFill>
                </a:uFill>
                <a:latin typeface="Trebuchet MS"/>
                <a:cs typeface="Trebuchet MS"/>
              </a:rPr>
              <a:t> </a:t>
            </a:r>
            <a:r>
              <a:rPr lang="en-US" sz="1600" b="1" u="none" spc="-5" dirty="0">
                <a:solidFill>
                  <a:schemeClr val="bg1"/>
                </a:solidFill>
                <a:uFill>
                  <a:solidFill>
                    <a:srgbClr val="000000"/>
                  </a:solidFill>
                </a:uFill>
                <a:latin typeface="Trebuchet MS"/>
                <a:cs typeface="Trebuchet MS"/>
              </a:rPr>
              <a:t>Managerial</a:t>
            </a:r>
            <a:r>
              <a:rPr lang="en-US" sz="1600" b="1" u="none" dirty="0">
                <a:solidFill>
                  <a:schemeClr val="bg1"/>
                </a:solidFill>
                <a:uFill>
                  <a:solidFill>
                    <a:srgbClr val="000000"/>
                  </a:solidFill>
                </a:uFill>
                <a:latin typeface="Trebuchet MS"/>
                <a:cs typeface="Trebuchet MS"/>
              </a:rPr>
              <a:t> R</a:t>
            </a:r>
            <a:r>
              <a:rPr lang="en-US" sz="1600" b="1" u="none" spc="-10" dirty="0">
                <a:solidFill>
                  <a:schemeClr val="bg1"/>
                </a:solidFill>
                <a:uFill>
                  <a:solidFill>
                    <a:srgbClr val="000000"/>
                  </a:solidFill>
                </a:uFill>
                <a:latin typeface="Trebuchet MS"/>
                <a:cs typeface="Trebuchet MS"/>
              </a:rPr>
              <a:t>emuneration - </a:t>
            </a:r>
            <a:r>
              <a:rPr lang="en-US" sz="1600" spc="-110" dirty="0">
                <a:solidFill>
                  <a:schemeClr val="bg1"/>
                </a:solidFill>
                <a:latin typeface="Trebuchet MS"/>
                <a:cs typeface="Trebuchet MS"/>
              </a:rPr>
              <a:t>To</a:t>
            </a:r>
            <a:r>
              <a:rPr lang="en-US" sz="1600" spc="-105" dirty="0">
                <a:solidFill>
                  <a:schemeClr val="bg1"/>
                </a:solidFill>
                <a:latin typeface="Trebuchet MS"/>
                <a:cs typeface="Trebuchet MS"/>
              </a:rPr>
              <a:t> </a:t>
            </a:r>
            <a:r>
              <a:rPr lang="en-US" sz="1600" spc="-5" dirty="0">
                <a:solidFill>
                  <a:schemeClr val="bg1"/>
                </a:solidFill>
                <a:latin typeface="Trebuchet MS"/>
                <a:cs typeface="Trebuchet MS"/>
              </a:rPr>
              <a:t>remove </a:t>
            </a:r>
            <a:r>
              <a:rPr lang="en-US" sz="1600" spc="-10" dirty="0">
                <a:solidFill>
                  <a:schemeClr val="bg1"/>
                </a:solidFill>
                <a:latin typeface="Trebuchet MS"/>
                <a:cs typeface="Trebuchet MS"/>
              </a:rPr>
              <a:t>duplication, </a:t>
            </a:r>
            <a:r>
              <a:rPr lang="en-US" sz="1600" spc="-5" dirty="0">
                <a:solidFill>
                  <a:schemeClr val="bg1"/>
                </a:solidFill>
                <a:latin typeface="Trebuchet MS"/>
                <a:cs typeface="Trebuchet MS"/>
              </a:rPr>
              <a:t>reporting on </a:t>
            </a:r>
            <a:r>
              <a:rPr lang="en-US" sz="1600" spc="-10" dirty="0">
                <a:solidFill>
                  <a:schemeClr val="bg1"/>
                </a:solidFill>
                <a:latin typeface="Trebuchet MS"/>
                <a:cs typeface="Trebuchet MS"/>
              </a:rPr>
              <a:t>compliance </a:t>
            </a:r>
            <a:r>
              <a:rPr lang="en-US" sz="1600" spc="-5" dirty="0">
                <a:solidFill>
                  <a:schemeClr val="bg1"/>
                </a:solidFill>
                <a:latin typeface="Trebuchet MS"/>
                <a:cs typeface="Trebuchet MS"/>
              </a:rPr>
              <a:t>of </a:t>
            </a:r>
            <a:r>
              <a:rPr lang="en-US" sz="1600" spc="-10" dirty="0">
                <a:solidFill>
                  <a:schemeClr val="bg1"/>
                </a:solidFill>
                <a:latin typeface="Trebuchet MS"/>
                <a:cs typeface="Trebuchet MS"/>
              </a:rPr>
              <a:t>provisions </a:t>
            </a:r>
            <a:r>
              <a:rPr lang="en-US" sz="1600" spc="-5" dirty="0">
                <a:solidFill>
                  <a:schemeClr val="bg1"/>
                </a:solidFill>
                <a:latin typeface="Trebuchet MS"/>
                <a:cs typeface="Trebuchet MS"/>
              </a:rPr>
              <a:t>related </a:t>
            </a:r>
            <a:r>
              <a:rPr lang="en-US" sz="1600" spc="-10" dirty="0">
                <a:solidFill>
                  <a:schemeClr val="bg1"/>
                </a:solidFill>
                <a:latin typeface="Trebuchet MS"/>
                <a:cs typeface="Trebuchet MS"/>
              </a:rPr>
              <a:t>to </a:t>
            </a:r>
            <a:r>
              <a:rPr lang="en-US" sz="1600" spc="-470" dirty="0">
                <a:solidFill>
                  <a:schemeClr val="bg1"/>
                </a:solidFill>
                <a:latin typeface="Trebuchet MS"/>
                <a:cs typeface="Trebuchet MS"/>
              </a:rPr>
              <a:t> </a:t>
            </a:r>
            <a:r>
              <a:rPr lang="en-US" sz="1600" spc="-5" dirty="0">
                <a:solidFill>
                  <a:schemeClr val="bg1"/>
                </a:solidFill>
                <a:latin typeface="Trebuchet MS"/>
                <a:cs typeface="Trebuchet MS"/>
              </a:rPr>
              <a:t>managerial</a:t>
            </a:r>
            <a:r>
              <a:rPr lang="en-US" sz="1600" spc="5" dirty="0">
                <a:solidFill>
                  <a:schemeClr val="bg1"/>
                </a:solidFill>
                <a:latin typeface="Trebuchet MS"/>
                <a:cs typeface="Trebuchet MS"/>
              </a:rPr>
              <a:t> </a:t>
            </a:r>
            <a:r>
              <a:rPr lang="en-US" sz="1600" spc="-5" dirty="0">
                <a:solidFill>
                  <a:schemeClr val="bg1"/>
                </a:solidFill>
                <a:latin typeface="Trebuchet MS"/>
                <a:cs typeface="Trebuchet MS"/>
              </a:rPr>
              <a:t>remuneration has been</a:t>
            </a:r>
            <a:r>
              <a:rPr lang="en-US" sz="1600" spc="-15" dirty="0">
                <a:solidFill>
                  <a:schemeClr val="bg1"/>
                </a:solidFill>
                <a:latin typeface="Trebuchet MS"/>
                <a:cs typeface="Trebuchet MS"/>
              </a:rPr>
              <a:t> </a:t>
            </a:r>
            <a:r>
              <a:rPr lang="en-US" sz="1600" spc="-5" dirty="0">
                <a:solidFill>
                  <a:schemeClr val="bg1"/>
                </a:solidFill>
                <a:latin typeface="Trebuchet MS"/>
                <a:cs typeface="Trebuchet MS"/>
              </a:rPr>
              <a:t>removed</a:t>
            </a:r>
            <a:r>
              <a:rPr lang="en-US" sz="1600" spc="15" dirty="0">
                <a:solidFill>
                  <a:schemeClr val="bg1"/>
                </a:solidFill>
                <a:latin typeface="Trebuchet MS"/>
                <a:cs typeface="Trebuchet MS"/>
              </a:rPr>
              <a:t> </a:t>
            </a:r>
            <a:r>
              <a:rPr lang="en-US" sz="1600" spc="-5" dirty="0">
                <a:solidFill>
                  <a:schemeClr val="bg1"/>
                </a:solidFill>
                <a:latin typeface="Trebuchet MS"/>
                <a:cs typeface="Trebuchet MS"/>
              </a:rPr>
              <a:t>as</a:t>
            </a:r>
            <a:r>
              <a:rPr lang="en-US" sz="1600" spc="10" dirty="0">
                <a:solidFill>
                  <a:schemeClr val="bg1"/>
                </a:solidFill>
                <a:latin typeface="Trebuchet MS"/>
                <a:cs typeface="Trebuchet MS"/>
              </a:rPr>
              <a:t> </a:t>
            </a:r>
            <a:r>
              <a:rPr lang="en-US" sz="1600" spc="-5" dirty="0">
                <a:solidFill>
                  <a:schemeClr val="bg1"/>
                </a:solidFill>
                <a:latin typeface="Trebuchet MS"/>
                <a:cs typeface="Trebuchet MS"/>
              </a:rPr>
              <a:t>the</a:t>
            </a:r>
            <a:r>
              <a:rPr lang="en-US" sz="1600" spc="-15" dirty="0">
                <a:solidFill>
                  <a:schemeClr val="bg1"/>
                </a:solidFill>
                <a:latin typeface="Trebuchet MS"/>
                <a:cs typeface="Trebuchet MS"/>
              </a:rPr>
              <a:t> </a:t>
            </a:r>
            <a:r>
              <a:rPr lang="en-US" sz="1600" spc="-5" dirty="0">
                <a:solidFill>
                  <a:schemeClr val="bg1"/>
                </a:solidFill>
                <a:latin typeface="Trebuchet MS"/>
                <a:cs typeface="Trebuchet MS"/>
              </a:rPr>
              <a:t>same</a:t>
            </a:r>
            <a:r>
              <a:rPr lang="en-US" sz="1600" spc="10" dirty="0">
                <a:solidFill>
                  <a:schemeClr val="bg1"/>
                </a:solidFill>
                <a:latin typeface="Trebuchet MS"/>
                <a:cs typeface="Trebuchet MS"/>
              </a:rPr>
              <a:t> </a:t>
            </a:r>
            <a:r>
              <a:rPr lang="en-US" sz="1600" spc="-5" dirty="0">
                <a:solidFill>
                  <a:schemeClr val="bg1"/>
                </a:solidFill>
                <a:latin typeface="Trebuchet MS"/>
                <a:cs typeface="Trebuchet MS"/>
              </a:rPr>
              <a:t>is</a:t>
            </a:r>
            <a:r>
              <a:rPr lang="en-US" sz="1600" dirty="0">
                <a:solidFill>
                  <a:schemeClr val="bg1"/>
                </a:solidFill>
                <a:latin typeface="Trebuchet MS"/>
                <a:cs typeface="Trebuchet MS"/>
              </a:rPr>
              <a:t> </a:t>
            </a:r>
            <a:r>
              <a:rPr lang="en-US" sz="1600" spc="-10" dirty="0">
                <a:solidFill>
                  <a:schemeClr val="bg1"/>
                </a:solidFill>
                <a:latin typeface="Trebuchet MS"/>
                <a:cs typeface="Trebuchet MS"/>
              </a:rPr>
              <a:t>already </a:t>
            </a:r>
            <a:r>
              <a:rPr lang="en-US" sz="1600" spc="-5" dirty="0">
                <a:solidFill>
                  <a:schemeClr val="bg1"/>
                </a:solidFill>
                <a:latin typeface="Trebuchet MS"/>
                <a:cs typeface="Trebuchet MS"/>
              </a:rPr>
              <a:t> covered</a:t>
            </a:r>
            <a:r>
              <a:rPr lang="en-US" sz="1600" dirty="0">
                <a:solidFill>
                  <a:schemeClr val="bg1"/>
                </a:solidFill>
                <a:latin typeface="Trebuchet MS"/>
                <a:cs typeface="Trebuchet MS"/>
              </a:rPr>
              <a:t> </a:t>
            </a:r>
            <a:r>
              <a:rPr lang="en-US" sz="1600" spc="-5" dirty="0">
                <a:solidFill>
                  <a:schemeClr val="bg1"/>
                </a:solidFill>
                <a:latin typeface="Trebuchet MS"/>
                <a:cs typeface="Trebuchet MS"/>
              </a:rPr>
              <a:t>under</a:t>
            </a:r>
            <a:r>
              <a:rPr lang="en-US" sz="1600" spc="-15" dirty="0">
                <a:solidFill>
                  <a:schemeClr val="bg1"/>
                </a:solidFill>
                <a:latin typeface="Trebuchet MS"/>
                <a:cs typeface="Trebuchet MS"/>
              </a:rPr>
              <a:t> </a:t>
            </a:r>
            <a:r>
              <a:rPr lang="en-US" sz="1600" spc="-10" dirty="0">
                <a:solidFill>
                  <a:schemeClr val="bg1"/>
                </a:solidFill>
                <a:latin typeface="Trebuchet MS"/>
                <a:cs typeface="Trebuchet MS"/>
              </a:rPr>
              <a:t>main</a:t>
            </a:r>
            <a:r>
              <a:rPr lang="en-US" sz="1600" spc="-75" dirty="0">
                <a:solidFill>
                  <a:schemeClr val="bg1"/>
                </a:solidFill>
                <a:latin typeface="Trebuchet MS"/>
                <a:cs typeface="Trebuchet MS"/>
              </a:rPr>
              <a:t> </a:t>
            </a:r>
            <a:r>
              <a:rPr lang="en-US" sz="1600" spc="-10" dirty="0">
                <a:solidFill>
                  <a:schemeClr val="bg1"/>
                </a:solidFill>
                <a:latin typeface="Trebuchet MS"/>
                <a:cs typeface="Trebuchet MS"/>
              </a:rPr>
              <a:t>Audit</a:t>
            </a:r>
            <a:r>
              <a:rPr lang="en-US" sz="1600" dirty="0">
                <a:solidFill>
                  <a:schemeClr val="bg1"/>
                </a:solidFill>
                <a:latin typeface="Trebuchet MS"/>
                <a:cs typeface="Trebuchet MS"/>
              </a:rPr>
              <a:t> </a:t>
            </a:r>
            <a:r>
              <a:rPr lang="en-US" sz="1600" spc="-15" dirty="0">
                <a:solidFill>
                  <a:schemeClr val="bg1"/>
                </a:solidFill>
                <a:latin typeface="Trebuchet MS"/>
                <a:cs typeface="Trebuchet MS"/>
              </a:rPr>
              <a:t>Report.</a:t>
            </a:r>
            <a:endParaRPr lang="en-IN" sz="1600" dirty="0">
              <a:solidFill>
                <a:schemeClr val="bg1"/>
              </a:solidFill>
            </a:endParaRPr>
          </a:p>
        </p:txBody>
      </p:sp>
    </p:spTree>
    <p:extLst>
      <p:ext uri="{BB962C8B-B14F-4D97-AF65-F5344CB8AC3E}">
        <p14:creationId xmlns:p14="http://schemas.microsoft.com/office/powerpoint/2010/main" val="35412803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AEED5540-64E5-4258-ABA4-753F07B71B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457150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AF448D61-FD92-4997-B065-2043341242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67C92F-654F-446B-8347-9FF2DAF66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2555A4C0-F746-4932-ABD3-024F4B231E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00" y="762000"/>
            <a:ext cx="10668000" cy="533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35E74A-DBFB-405B-8E57-CD24FF728803}"/>
              </a:ext>
            </a:extLst>
          </p:cNvPr>
          <p:cNvSpPr>
            <a:spLocks noGrp="1"/>
          </p:cNvSpPr>
          <p:nvPr>
            <p:ph type="title"/>
          </p:nvPr>
        </p:nvSpPr>
        <p:spPr>
          <a:xfrm>
            <a:off x="2286000" y="1746913"/>
            <a:ext cx="7619999" cy="1883392"/>
          </a:xfrm>
        </p:spPr>
        <p:txBody>
          <a:bodyPr vert="horz" lIns="91440" tIns="45720" rIns="91440" bIns="45720" rtlCol="0" anchor="b">
            <a:normAutofit/>
          </a:bodyPr>
          <a:lstStyle/>
          <a:p>
            <a:pPr algn="ctr"/>
            <a:r>
              <a:rPr lang="en-US" dirty="0"/>
              <a:t>AUDIT REPORT CHANGES</a:t>
            </a:r>
            <a:r>
              <a:rPr lang="en-US"/>
              <a:t> </a:t>
            </a:r>
          </a:p>
        </p:txBody>
      </p:sp>
      <p:cxnSp>
        <p:nvCxnSpPr>
          <p:cNvPr id="15" name="Straight Connector 14">
            <a:extLst>
              <a:ext uri="{FF2B5EF4-FFF2-40B4-BE49-F238E27FC236}">
                <a16:creationId xmlns:a16="http://schemas.microsoft.com/office/drawing/2014/main" id="{E651A8F8-7445-4C49-926D-816D687651D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10423" y="396058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072028"/>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AEED5540-64E5-4258-ABA4-753F07B71B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457150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AF448D61-FD92-4997-B065-2043341242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67C92F-654F-446B-8347-9FF2DAF66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2555A4C0-F746-4932-ABD3-024F4B231E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00" y="762000"/>
            <a:ext cx="10668000" cy="533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35E74A-DBFB-405B-8E57-CD24FF728803}"/>
              </a:ext>
            </a:extLst>
          </p:cNvPr>
          <p:cNvSpPr>
            <a:spLocks noGrp="1"/>
          </p:cNvSpPr>
          <p:nvPr>
            <p:ph type="title"/>
          </p:nvPr>
        </p:nvSpPr>
        <p:spPr>
          <a:xfrm>
            <a:off x="2286000" y="1746913"/>
            <a:ext cx="7619999" cy="1883392"/>
          </a:xfrm>
        </p:spPr>
        <p:txBody>
          <a:bodyPr vert="horz" lIns="91440" tIns="45720" rIns="91440" bIns="45720" rtlCol="0" anchor="b">
            <a:normAutofit/>
          </a:bodyPr>
          <a:lstStyle/>
          <a:p>
            <a:pPr algn="ctr"/>
            <a:r>
              <a:rPr lang="en-US"/>
              <a:t>DIVISION I </a:t>
            </a:r>
          </a:p>
        </p:txBody>
      </p:sp>
      <p:cxnSp>
        <p:nvCxnSpPr>
          <p:cNvPr id="15" name="Straight Connector 14">
            <a:extLst>
              <a:ext uri="{FF2B5EF4-FFF2-40B4-BE49-F238E27FC236}">
                <a16:creationId xmlns:a16="http://schemas.microsoft.com/office/drawing/2014/main" id="{E651A8F8-7445-4C49-926D-816D687651D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10423" y="396058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8845360"/>
      </p:ext>
    </p:extLst>
  </p:cSld>
  <p:clrMapOvr>
    <a:overrideClrMapping bg1="lt1" tx1="dk1" bg2="lt2" tx2="dk2" accent1="accent1" accent2="accent2" accent3="accent3" accent4="accent4" accent5="accent5" accent6="accent6" hlink="hlink" folHlink="folHlink"/>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DE1C9F61-8191-4DCE-920A-A492AD390788}"/>
              </a:ext>
            </a:extLst>
          </p:cNvPr>
          <p:cNvSpPr txBox="1">
            <a:spLocks/>
          </p:cNvSpPr>
          <p:nvPr/>
        </p:nvSpPr>
        <p:spPr>
          <a:xfrm>
            <a:off x="1429566" y="1045445"/>
            <a:ext cx="9238434" cy="857559"/>
          </a:xfrm>
          <a:prstGeom prst="rect">
            <a:avLst/>
          </a:prstGeom>
        </p:spPr>
        <p:txBody>
          <a:bodyPr vert="horz" lIns="91440" tIns="45720" rIns="91440" bIns="45720" rtlCol="0" anchor="b">
            <a:no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IN" dirty="0">
                <a:solidFill>
                  <a:schemeClr val="bg1"/>
                </a:solidFill>
              </a:rPr>
              <a:t>AUDITOR REPORT CHANGES (Applicable for FY 21-22)</a:t>
            </a:r>
            <a:endParaRPr lang="en-US" dirty="0">
              <a:solidFill>
                <a:schemeClr val="bg1"/>
              </a:solidFill>
            </a:endParaRPr>
          </a:p>
        </p:txBody>
      </p:sp>
      <p:sp>
        <p:nvSpPr>
          <p:cNvPr id="6" name="TextBox 5">
            <a:extLst>
              <a:ext uri="{FF2B5EF4-FFF2-40B4-BE49-F238E27FC236}">
                <a16:creationId xmlns:a16="http://schemas.microsoft.com/office/drawing/2014/main" id="{3A7AB939-6B52-4CDB-98ED-D13298B587BA}"/>
              </a:ext>
            </a:extLst>
          </p:cNvPr>
          <p:cNvSpPr txBox="1"/>
          <p:nvPr/>
        </p:nvSpPr>
        <p:spPr>
          <a:xfrm>
            <a:off x="1429566" y="2333278"/>
            <a:ext cx="9238434" cy="4478149"/>
          </a:xfrm>
          <a:prstGeom prst="rect">
            <a:avLst/>
          </a:prstGeom>
          <a:noFill/>
        </p:spPr>
        <p:txBody>
          <a:bodyPr wrap="square">
            <a:spAutoFit/>
          </a:bodyPr>
          <a:lstStyle/>
          <a:p>
            <a:pPr marL="342900" lvl="0" indent="-342900" algn="just">
              <a:buFont typeface="+mj-lt"/>
              <a:buAutoNum type="romanLcParenBoth"/>
            </a:pPr>
            <a:r>
              <a:rPr lang="en-IN" sz="1500" dirty="0">
                <a:solidFill>
                  <a:schemeClr val="bg1"/>
                </a:solidFill>
                <a:effectLst/>
                <a:latin typeface="Trebuchet MS" panose="020B0603020202020204" pitchFamily="34" charset="0"/>
                <a:ea typeface="Calibri" panose="020F0502020204030204" pitchFamily="34" charset="0"/>
              </a:rPr>
              <a:t>Whether the </a:t>
            </a:r>
            <a:r>
              <a:rPr lang="en-IN" sz="1500" dirty="0">
                <a:solidFill>
                  <a:srgbClr val="FF0000"/>
                </a:solidFill>
                <a:effectLst/>
                <a:latin typeface="Trebuchet MS" panose="020B0603020202020204" pitchFamily="34" charset="0"/>
                <a:ea typeface="Calibri" panose="020F0502020204030204" pitchFamily="34" charset="0"/>
              </a:rPr>
              <a:t>management has represented</a:t>
            </a:r>
            <a:r>
              <a:rPr lang="en-IN" sz="1500" dirty="0">
                <a:effectLst/>
                <a:latin typeface="Trebuchet MS" panose="020B0603020202020204" pitchFamily="34" charset="0"/>
                <a:ea typeface="Calibri" panose="020F0502020204030204" pitchFamily="34" charset="0"/>
              </a:rPr>
              <a:t> </a:t>
            </a:r>
            <a:r>
              <a:rPr lang="en-IN" sz="1500" dirty="0">
                <a:solidFill>
                  <a:schemeClr val="bg1"/>
                </a:solidFill>
                <a:effectLst/>
                <a:latin typeface="Trebuchet MS" panose="020B0603020202020204" pitchFamily="34" charset="0"/>
                <a:ea typeface="Calibri" panose="020F0502020204030204" pitchFamily="34" charset="0"/>
              </a:rPr>
              <a:t>that, </a:t>
            </a:r>
            <a:r>
              <a:rPr lang="en-IN" sz="1500" dirty="0">
                <a:solidFill>
                  <a:srgbClr val="FF0000"/>
                </a:solidFill>
                <a:effectLst/>
                <a:latin typeface="Trebuchet MS" panose="020B0603020202020204" pitchFamily="34" charset="0"/>
                <a:ea typeface="Calibri" panose="020F0502020204030204" pitchFamily="34" charset="0"/>
              </a:rPr>
              <a:t>to the best of it’s knowledge and belief, other than as disclosed in the notes to the accounts</a:t>
            </a:r>
            <a:r>
              <a:rPr lang="en-IN" sz="1500" dirty="0">
                <a:effectLst/>
                <a:latin typeface="Trebuchet MS" panose="020B0603020202020204" pitchFamily="34" charset="0"/>
                <a:ea typeface="Calibri" panose="020F0502020204030204" pitchFamily="34" charset="0"/>
              </a:rPr>
              <a:t>, </a:t>
            </a:r>
            <a:r>
              <a:rPr lang="en-IN" sz="1500" b="1" dirty="0">
                <a:solidFill>
                  <a:schemeClr val="accent1">
                    <a:lumMod val="60000"/>
                    <a:lumOff val="40000"/>
                  </a:schemeClr>
                </a:solidFill>
                <a:effectLst/>
                <a:latin typeface="Trebuchet MS" panose="020B0603020202020204" pitchFamily="34" charset="0"/>
                <a:ea typeface="Calibri" panose="020F0502020204030204" pitchFamily="34" charset="0"/>
              </a:rPr>
              <a:t>no funds have been advanced or loaned or invested</a:t>
            </a:r>
            <a:r>
              <a:rPr lang="en-IN" sz="1500" dirty="0">
                <a:solidFill>
                  <a:schemeClr val="accent1">
                    <a:lumMod val="60000"/>
                    <a:lumOff val="40000"/>
                  </a:schemeClr>
                </a:solidFill>
                <a:effectLst/>
                <a:latin typeface="Trebuchet MS" panose="020B0603020202020204" pitchFamily="34" charset="0"/>
                <a:ea typeface="Calibri" panose="020F0502020204030204" pitchFamily="34" charset="0"/>
              </a:rPr>
              <a:t> </a:t>
            </a:r>
            <a:r>
              <a:rPr lang="en-IN" sz="1500" dirty="0">
                <a:solidFill>
                  <a:schemeClr val="bg1"/>
                </a:solidFill>
                <a:effectLst/>
                <a:latin typeface="Trebuchet MS" panose="020B0603020202020204" pitchFamily="34" charset="0"/>
                <a:ea typeface="Calibri" panose="020F0502020204030204" pitchFamily="34" charset="0"/>
              </a:rPr>
              <a:t>(either from borrowed funds or share premium or any other sources or kind of funds) by the company to or in any other person(s) or entity(s), including foreign entities (Intermediaries), with the understanding, </a:t>
            </a:r>
            <a:r>
              <a:rPr lang="en-IN" sz="1500" dirty="0">
                <a:solidFill>
                  <a:srgbClr val="FF0000"/>
                </a:solidFill>
                <a:effectLst/>
                <a:latin typeface="Trebuchet MS" panose="020B0603020202020204" pitchFamily="34" charset="0"/>
                <a:ea typeface="Calibri" panose="020F0502020204030204" pitchFamily="34" charset="0"/>
              </a:rPr>
              <a:t>whether recorded in writing or otherwise</a:t>
            </a:r>
            <a:r>
              <a:rPr lang="en-IN" sz="1500" dirty="0">
                <a:solidFill>
                  <a:schemeClr val="bg1"/>
                </a:solidFill>
                <a:effectLst/>
                <a:latin typeface="Trebuchet MS" panose="020B0603020202020204" pitchFamily="34" charset="0"/>
                <a:ea typeface="Calibri" panose="020F0502020204030204" pitchFamily="34" charset="0"/>
              </a:rPr>
              <a:t>, that the Intermediary shall, whether</a:t>
            </a:r>
            <a:r>
              <a:rPr lang="en-IN" sz="1500" dirty="0">
                <a:effectLst/>
                <a:latin typeface="Trebuchet MS" panose="020B0603020202020204" pitchFamily="34" charset="0"/>
                <a:ea typeface="Calibri" panose="020F0502020204030204" pitchFamily="34" charset="0"/>
              </a:rPr>
              <a:t>, </a:t>
            </a:r>
            <a:r>
              <a:rPr lang="en-IN" sz="1500" dirty="0">
                <a:solidFill>
                  <a:srgbClr val="FF0000"/>
                </a:solidFill>
                <a:effectLst/>
                <a:latin typeface="Trebuchet MS" panose="020B0603020202020204" pitchFamily="34" charset="0"/>
                <a:ea typeface="Calibri" panose="020F0502020204030204" pitchFamily="34" charset="0"/>
              </a:rPr>
              <a:t>directly or indirectly lend or invest in other persons or entities identified in any manner whatsoever by or on behalf of the company</a:t>
            </a:r>
            <a:r>
              <a:rPr lang="en-IN" sz="1500" dirty="0">
                <a:effectLst/>
                <a:latin typeface="Trebuchet MS" panose="020B0603020202020204" pitchFamily="34" charset="0"/>
                <a:ea typeface="Calibri" panose="020F0502020204030204" pitchFamily="34" charset="0"/>
              </a:rPr>
              <a:t> </a:t>
            </a:r>
            <a:r>
              <a:rPr lang="en-IN" sz="1500" dirty="0">
                <a:solidFill>
                  <a:schemeClr val="bg1"/>
                </a:solidFill>
                <a:effectLst/>
                <a:latin typeface="Trebuchet MS" panose="020B0603020202020204" pitchFamily="34" charset="0"/>
                <a:ea typeface="Calibri" panose="020F0502020204030204" pitchFamily="34" charset="0"/>
              </a:rPr>
              <a:t>(Ultimate Beneficiaries) or </a:t>
            </a:r>
            <a:r>
              <a:rPr lang="en-IN" sz="1500" dirty="0">
                <a:solidFill>
                  <a:srgbClr val="FF0000"/>
                </a:solidFill>
                <a:effectLst/>
                <a:latin typeface="Trebuchet MS" panose="020B0603020202020204" pitchFamily="34" charset="0"/>
                <a:ea typeface="Calibri" panose="020F0502020204030204" pitchFamily="34" charset="0"/>
              </a:rPr>
              <a:t>provide any guarantee, security or the like on behalf </a:t>
            </a:r>
            <a:r>
              <a:rPr lang="en-IN" sz="1500" dirty="0">
                <a:solidFill>
                  <a:schemeClr val="bg1"/>
                </a:solidFill>
                <a:effectLst/>
                <a:latin typeface="Trebuchet MS" panose="020B0603020202020204" pitchFamily="34" charset="0"/>
                <a:ea typeface="Calibri" panose="020F0502020204030204" pitchFamily="34" charset="0"/>
              </a:rPr>
              <a:t>of the Ultimate Beneficiaries. </a:t>
            </a:r>
          </a:p>
          <a:p>
            <a:pPr marL="342900" lvl="0" indent="-342900" algn="just">
              <a:buFont typeface="+mj-lt"/>
              <a:buAutoNum type="romanLcParenBoth"/>
            </a:pPr>
            <a:endParaRPr lang="en-IN" sz="1500" dirty="0">
              <a:effectLst/>
              <a:latin typeface="Trebuchet MS" panose="020B0603020202020204" pitchFamily="34" charset="0"/>
              <a:ea typeface="Calibri" panose="020F0502020204030204" pitchFamily="34" charset="0"/>
            </a:endParaRPr>
          </a:p>
          <a:p>
            <a:pPr marL="342900" lvl="0" indent="-342900" algn="just">
              <a:buFont typeface="+mj-lt"/>
              <a:buAutoNum type="romanLcParenBoth"/>
            </a:pPr>
            <a:r>
              <a:rPr lang="en-IN" sz="1500" dirty="0">
                <a:solidFill>
                  <a:schemeClr val="bg1"/>
                </a:solidFill>
                <a:effectLst/>
                <a:latin typeface="Trebuchet MS" panose="020B0603020202020204" pitchFamily="34" charset="0"/>
                <a:ea typeface="Calibri" panose="020F0502020204030204" pitchFamily="34" charset="0"/>
              </a:rPr>
              <a:t>Whether the </a:t>
            </a:r>
            <a:r>
              <a:rPr lang="en-IN" sz="1500" dirty="0">
                <a:solidFill>
                  <a:srgbClr val="FF0000"/>
                </a:solidFill>
                <a:effectLst/>
                <a:latin typeface="Trebuchet MS" panose="020B0603020202020204" pitchFamily="34" charset="0"/>
                <a:ea typeface="Calibri" panose="020F0502020204030204" pitchFamily="34" charset="0"/>
              </a:rPr>
              <a:t>management has represented</a:t>
            </a:r>
            <a:r>
              <a:rPr lang="en-IN" sz="1500" dirty="0">
                <a:solidFill>
                  <a:schemeClr val="bg1"/>
                </a:solidFill>
                <a:effectLst/>
                <a:latin typeface="Trebuchet MS" panose="020B0603020202020204" pitchFamily="34" charset="0"/>
                <a:ea typeface="Calibri" panose="020F0502020204030204" pitchFamily="34" charset="0"/>
              </a:rPr>
              <a:t>, that, </a:t>
            </a:r>
            <a:r>
              <a:rPr lang="en-IN" sz="1500" dirty="0">
                <a:solidFill>
                  <a:srgbClr val="FF0000"/>
                </a:solidFill>
                <a:effectLst/>
                <a:latin typeface="Trebuchet MS" panose="020B0603020202020204" pitchFamily="34" charset="0"/>
                <a:ea typeface="Calibri" panose="020F0502020204030204" pitchFamily="34" charset="0"/>
              </a:rPr>
              <a:t>to the best of it’s knowledge and belief, other than as disclosed in the notes to the accounts</a:t>
            </a:r>
            <a:r>
              <a:rPr lang="en-IN" sz="1500" dirty="0">
                <a:effectLst/>
                <a:latin typeface="Trebuchet MS" panose="020B0603020202020204" pitchFamily="34" charset="0"/>
                <a:ea typeface="Calibri" panose="020F0502020204030204" pitchFamily="34" charset="0"/>
              </a:rPr>
              <a:t>, </a:t>
            </a:r>
            <a:r>
              <a:rPr lang="en-IN" sz="1500" b="1" dirty="0">
                <a:solidFill>
                  <a:schemeClr val="accent1">
                    <a:lumMod val="60000"/>
                    <a:lumOff val="40000"/>
                  </a:schemeClr>
                </a:solidFill>
                <a:effectLst/>
                <a:latin typeface="Trebuchet MS" panose="020B0603020202020204" pitchFamily="34" charset="0"/>
                <a:ea typeface="Calibri" panose="020F0502020204030204" pitchFamily="34" charset="0"/>
              </a:rPr>
              <a:t>no funds have been received</a:t>
            </a:r>
            <a:r>
              <a:rPr lang="en-IN" sz="1500" dirty="0">
                <a:solidFill>
                  <a:schemeClr val="accent1">
                    <a:lumMod val="60000"/>
                    <a:lumOff val="40000"/>
                  </a:schemeClr>
                </a:solidFill>
                <a:effectLst/>
                <a:latin typeface="Trebuchet MS" panose="020B0603020202020204" pitchFamily="34" charset="0"/>
                <a:ea typeface="Calibri" panose="020F0502020204030204" pitchFamily="34" charset="0"/>
              </a:rPr>
              <a:t> </a:t>
            </a:r>
            <a:r>
              <a:rPr lang="en-IN" sz="1500" dirty="0">
                <a:solidFill>
                  <a:schemeClr val="bg1"/>
                </a:solidFill>
                <a:effectLst/>
                <a:latin typeface="Trebuchet MS" panose="020B0603020202020204" pitchFamily="34" charset="0"/>
                <a:ea typeface="Calibri" panose="020F0502020204030204" pitchFamily="34" charset="0"/>
              </a:rPr>
              <a:t>by the company from any person(s) or entity(s), including foreign entities (Funding Parties), with the understanding, </a:t>
            </a:r>
            <a:r>
              <a:rPr lang="en-IN" sz="1500" dirty="0">
                <a:solidFill>
                  <a:srgbClr val="FF0000"/>
                </a:solidFill>
                <a:effectLst/>
                <a:latin typeface="Trebuchet MS" panose="020B0603020202020204" pitchFamily="34" charset="0"/>
                <a:ea typeface="Calibri" panose="020F0502020204030204" pitchFamily="34" charset="0"/>
              </a:rPr>
              <a:t>whether recorded in writing or otherwise</a:t>
            </a:r>
            <a:r>
              <a:rPr lang="en-IN" sz="1500" dirty="0">
                <a:solidFill>
                  <a:schemeClr val="bg1"/>
                </a:solidFill>
                <a:effectLst/>
                <a:latin typeface="Trebuchet MS" panose="020B0603020202020204" pitchFamily="34" charset="0"/>
                <a:ea typeface="Calibri" panose="020F0502020204030204" pitchFamily="34" charset="0"/>
              </a:rPr>
              <a:t>, that the company shall, whether, </a:t>
            </a:r>
            <a:r>
              <a:rPr lang="en-IN" sz="1500" dirty="0">
                <a:solidFill>
                  <a:srgbClr val="FF0000"/>
                </a:solidFill>
                <a:effectLst/>
                <a:latin typeface="Trebuchet MS" panose="020B0603020202020204" pitchFamily="34" charset="0"/>
                <a:ea typeface="Calibri" panose="020F0502020204030204" pitchFamily="34" charset="0"/>
              </a:rPr>
              <a:t>directly or indirectly</a:t>
            </a:r>
            <a:r>
              <a:rPr lang="en-IN" sz="1500" dirty="0">
                <a:effectLst/>
                <a:latin typeface="Trebuchet MS" panose="020B0603020202020204" pitchFamily="34" charset="0"/>
                <a:ea typeface="Calibri" panose="020F0502020204030204" pitchFamily="34" charset="0"/>
              </a:rPr>
              <a:t>,</a:t>
            </a:r>
            <a:r>
              <a:rPr lang="en-IN" sz="1500" dirty="0">
                <a:solidFill>
                  <a:schemeClr val="bg1"/>
                </a:solidFill>
                <a:effectLst/>
                <a:latin typeface="Trebuchet MS" panose="020B0603020202020204" pitchFamily="34" charset="0"/>
                <a:ea typeface="Calibri" panose="020F0502020204030204" pitchFamily="34" charset="0"/>
              </a:rPr>
              <a:t> lend or invest in other persons or entities identified </a:t>
            </a:r>
            <a:r>
              <a:rPr lang="en-IN" sz="1500" dirty="0">
                <a:solidFill>
                  <a:srgbClr val="FF0000"/>
                </a:solidFill>
                <a:effectLst/>
                <a:latin typeface="Trebuchet MS" panose="020B0603020202020204" pitchFamily="34" charset="0"/>
                <a:ea typeface="Calibri" panose="020F0502020204030204" pitchFamily="34" charset="0"/>
              </a:rPr>
              <a:t>in any manner whatsoever by or on behalf of the Funding Party</a:t>
            </a:r>
            <a:r>
              <a:rPr lang="en-IN" sz="1500" dirty="0">
                <a:effectLst/>
                <a:latin typeface="Trebuchet MS" panose="020B0603020202020204" pitchFamily="34" charset="0"/>
                <a:ea typeface="Calibri" panose="020F0502020204030204" pitchFamily="34" charset="0"/>
              </a:rPr>
              <a:t> </a:t>
            </a:r>
            <a:r>
              <a:rPr lang="en-IN" sz="1500" dirty="0">
                <a:solidFill>
                  <a:schemeClr val="bg1"/>
                </a:solidFill>
                <a:effectLst/>
                <a:latin typeface="Trebuchet MS" panose="020B0603020202020204" pitchFamily="34" charset="0"/>
                <a:ea typeface="Calibri" panose="020F0502020204030204" pitchFamily="34" charset="0"/>
              </a:rPr>
              <a:t>(Ultimate Beneficiaries) </a:t>
            </a:r>
            <a:r>
              <a:rPr lang="en-IN" sz="1500" dirty="0">
                <a:solidFill>
                  <a:srgbClr val="FF0000"/>
                </a:solidFill>
                <a:effectLst/>
                <a:latin typeface="Trebuchet MS" panose="020B0603020202020204" pitchFamily="34" charset="0"/>
                <a:ea typeface="Calibri" panose="020F0502020204030204" pitchFamily="34" charset="0"/>
              </a:rPr>
              <a:t>or provide any guarantee, security or the like on behalf</a:t>
            </a:r>
            <a:r>
              <a:rPr lang="en-IN" sz="1500" dirty="0">
                <a:effectLst/>
                <a:latin typeface="Trebuchet MS" panose="020B0603020202020204" pitchFamily="34" charset="0"/>
                <a:ea typeface="Calibri" panose="020F0502020204030204" pitchFamily="34" charset="0"/>
              </a:rPr>
              <a:t> </a:t>
            </a:r>
            <a:r>
              <a:rPr lang="en-IN" sz="1500" dirty="0">
                <a:solidFill>
                  <a:schemeClr val="bg1"/>
                </a:solidFill>
                <a:effectLst/>
                <a:latin typeface="Trebuchet MS" panose="020B0603020202020204" pitchFamily="34" charset="0"/>
                <a:ea typeface="Calibri" panose="020F0502020204030204" pitchFamily="34" charset="0"/>
              </a:rPr>
              <a:t>of the Ultimate Beneficiaries. </a:t>
            </a:r>
          </a:p>
          <a:p>
            <a:pPr marL="342900" lvl="0" indent="-342900" algn="just">
              <a:buFont typeface="+mj-lt"/>
              <a:buAutoNum type="romanLcParenBoth"/>
            </a:pPr>
            <a:endParaRPr lang="en-IN" sz="1500" dirty="0">
              <a:solidFill>
                <a:schemeClr val="bg1"/>
              </a:solidFill>
              <a:latin typeface="Trebuchet MS" panose="020B0603020202020204" pitchFamily="34" charset="0"/>
              <a:ea typeface="Calibri" panose="020F0502020204030204" pitchFamily="34" charset="0"/>
            </a:endParaRPr>
          </a:p>
          <a:p>
            <a:pPr marL="342900" indent="-342900" algn="just">
              <a:buFont typeface="+mj-lt"/>
              <a:buAutoNum type="romanLcParenBoth"/>
            </a:pPr>
            <a:r>
              <a:rPr lang="en-IN" sz="1500" dirty="0">
                <a:solidFill>
                  <a:schemeClr val="bg1"/>
                </a:solidFill>
                <a:latin typeface="Trebuchet MS" panose="020B0603020202020204" pitchFamily="34" charset="0"/>
              </a:rPr>
              <a:t>Whether the dividend declared or paid during the year by the company is in compliance with section 123 of the Companies Act, 2013.	</a:t>
            </a:r>
          </a:p>
        </p:txBody>
      </p:sp>
    </p:spTree>
    <p:extLst>
      <p:ext uri="{BB962C8B-B14F-4D97-AF65-F5344CB8AC3E}">
        <p14:creationId xmlns:p14="http://schemas.microsoft.com/office/powerpoint/2010/main" val="201761340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AEED5540-64E5-4258-ABA4-753F07B71B3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457150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9" name="Rectangle 8">
            <a:extLst>
              <a:ext uri="{FF2B5EF4-FFF2-40B4-BE49-F238E27FC236}">
                <a16:creationId xmlns:a16="http://schemas.microsoft.com/office/drawing/2014/main" id="{AF448D61-FD92-4997-B065-2043341242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467C92F-654F-446B-8347-9FF2DAF66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3" name="Rectangle 12">
            <a:extLst>
              <a:ext uri="{FF2B5EF4-FFF2-40B4-BE49-F238E27FC236}">
                <a16:creationId xmlns:a16="http://schemas.microsoft.com/office/drawing/2014/main" id="{2555A4C0-F746-4932-ABD3-024F4B231E4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2000" y="762000"/>
            <a:ext cx="10668000" cy="5334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35E74A-DBFB-405B-8E57-CD24FF728803}"/>
              </a:ext>
            </a:extLst>
          </p:cNvPr>
          <p:cNvSpPr>
            <a:spLocks noGrp="1"/>
          </p:cNvSpPr>
          <p:nvPr>
            <p:ph type="title"/>
          </p:nvPr>
        </p:nvSpPr>
        <p:spPr>
          <a:xfrm>
            <a:off x="2286000" y="1746913"/>
            <a:ext cx="7619999" cy="1883392"/>
          </a:xfrm>
        </p:spPr>
        <p:txBody>
          <a:bodyPr vert="horz" lIns="91440" tIns="45720" rIns="91440" bIns="45720" rtlCol="0" anchor="b">
            <a:normAutofit/>
          </a:bodyPr>
          <a:lstStyle/>
          <a:p>
            <a:pPr algn="ctr"/>
            <a:r>
              <a:rPr lang="en-US" dirty="0"/>
              <a:t>AUDIT TRAIL</a:t>
            </a:r>
            <a:endParaRPr lang="en-US"/>
          </a:p>
        </p:txBody>
      </p:sp>
      <p:cxnSp>
        <p:nvCxnSpPr>
          <p:cNvPr id="15" name="Straight Connector 14">
            <a:extLst>
              <a:ext uri="{FF2B5EF4-FFF2-40B4-BE49-F238E27FC236}">
                <a16:creationId xmlns:a16="http://schemas.microsoft.com/office/drawing/2014/main" id="{E651A8F8-7445-4C49-926D-816D687651D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610423" y="3960586"/>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9013349"/>
      </p:ext>
    </p:extLst>
  </p:cSld>
  <p:clrMapOvr>
    <a:overrideClrMapping bg1="lt1" tx1="dk1" bg2="lt2" tx2="dk2" accent1="accent1" accent2="accent2" accent3="accent3" accent4="accent4" accent5="accent5" accent6="accent6" hlink="hlink" folHlink="folHlink"/>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194BE362-2342-4990-9870-FBEA0F33E17D}"/>
              </a:ext>
            </a:extLst>
          </p:cNvPr>
          <p:cNvSpPr txBox="1">
            <a:spLocks/>
          </p:cNvSpPr>
          <p:nvPr/>
        </p:nvSpPr>
        <p:spPr>
          <a:xfrm>
            <a:off x="1429566" y="1045445"/>
            <a:ext cx="9238434" cy="857559"/>
          </a:xfrm>
          <a:prstGeom prst="rect">
            <a:avLst/>
          </a:prstGeom>
        </p:spPr>
        <p:txBody>
          <a:bodyPr vert="horz" lIns="91440" tIns="45720" rIns="91440" bIns="45720" rtlCol="0" anchor="b">
            <a:no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IN" dirty="0">
                <a:solidFill>
                  <a:schemeClr val="bg1"/>
                </a:solidFill>
              </a:rPr>
              <a:t>AUDIT TRAIL (Applicable for FY 2023-24)</a:t>
            </a:r>
            <a:endParaRPr lang="en-US" dirty="0">
              <a:solidFill>
                <a:schemeClr val="bg1"/>
              </a:solidFill>
            </a:endParaRPr>
          </a:p>
        </p:txBody>
      </p:sp>
      <p:sp>
        <p:nvSpPr>
          <p:cNvPr id="6" name="TextBox 5">
            <a:extLst>
              <a:ext uri="{FF2B5EF4-FFF2-40B4-BE49-F238E27FC236}">
                <a16:creationId xmlns:a16="http://schemas.microsoft.com/office/drawing/2014/main" id="{3C2A6631-92C6-4938-B0B9-EDA24655C245}"/>
              </a:ext>
            </a:extLst>
          </p:cNvPr>
          <p:cNvSpPr txBox="1"/>
          <p:nvPr/>
        </p:nvSpPr>
        <p:spPr>
          <a:xfrm>
            <a:off x="1429566" y="2333278"/>
            <a:ext cx="9238434" cy="1569660"/>
          </a:xfrm>
          <a:prstGeom prst="rect">
            <a:avLst/>
          </a:prstGeom>
          <a:noFill/>
        </p:spPr>
        <p:txBody>
          <a:bodyPr wrap="square">
            <a:spAutoFit/>
          </a:bodyPr>
          <a:lstStyle/>
          <a:p>
            <a:pPr lvl="0" algn="just"/>
            <a:r>
              <a:rPr lang="en-IN" sz="1600" b="1" i="0" u="none" strike="noStrike" baseline="0" dirty="0">
                <a:solidFill>
                  <a:srgbClr val="000000"/>
                </a:solidFill>
                <a:latin typeface="Trebuchet MS" panose="020B0603020202020204" pitchFamily="34" charset="0"/>
              </a:rPr>
              <a:t>MCA Notification:</a:t>
            </a:r>
            <a:endParaRPr lang="en-IN" sz="1600" b="1" i="0" u="none" strike="noStrike" baseline="0" dirty="0">
              <a:solidFill>
                <a:schemeClr val="bg1"/>
              </a:solidFill>
              <a:latin typeface="Trebuchet MS" panose="020B0603020202020204" pitchFamily="34" charset="0"/>
            </a:endParaRPr>
          </a:p>
          <a:p>
            <a:pPr lvl="0" algn="just"/>
            <a:r>
              <a:rPr lang="en-IN" sz="1600" b="0" i="0" u="none" strike="noStrike" baseline="0" dirty="0">
                <a:solidFill>
                  <a:schemeClr val="bg1"/>
                </a:solidFill>
                <a:latin typeface="Trebuchet MS" panose="020B0603020202020204" pitchFamily="34" charset="0"/>
              </a:rPr>
              <a:t>Whether </a:t>
            </a:r>
            <a:r>
              <a:rPr lang="en-IN" sz="1600" dirty="0">
                <a:solidFill>
                  <a:schemeClr val="bg1"/>
                </a:solidFill>
                <a:latin typeface="Trebuchet MS" panose="020B0603020202020204" pitchFamily="34" charset="0"/>
              </a:rPr>
              <a:t>the company has used such accounting software for maintaining its books of account which has a feature of recording audit trail </a:t>
            </a:r>
            <a:r>
              <a:rPr lang="en-IN" sz="1600" dirty="0">
                <a:solidFill>
                  <a:srgbClr val="FF0000"/>
                </a:solidFill>
                <a:latin typeface="Trebuchet MS" panose="020B0603020202020204" pitchFamily="34" charset="0"/>
              </a:rPr>
              <a:t>(edit log) </a:t>
            </a:r>
            <a:r>
              <a:rPr lang="en-IN" sz="1600" dirty="0">
                <a:solidFill>
                  <a:schemeClr val="bg1"/>
                </a:solidFill>
                <a:latin typeface="Trebuchet MS" panose="020B0603020202020204" pitchFamily="34" charset="0"/>
              </a:rPr>
              <a:t>facility and the same has been operated through out the year for all transactions recorded in the software and the </a:t>
            </a:r>
            <a:r>
              <a:rPr lang="en-IN" sz="1600" dirty="0">
                <a:solidFill>
                  <a:srgbClr val="FF0000"/>
                </a:solidFill>
                <a:latin typeface="Trebuchet MS" panose="020B0603020202020204" pitchFamily="34" charset="0"/>
              </a:rPr>
              <a:t>audit trail feature has not been tampered</a:t>
            </a:r>
            <a:r>
              <a:rPr lang="en-IN" sz="1600" dirty="0">
                <a:solidFill>
                  <a:schemeClr val="bg1"/>
                </a:solidFill>
                <a:latin typeface="Trebuchet MS" panose="020B0603020202020204" pitchFamily="34" charset="0"/>
              </a:rPr>
              <a:t> with and the </a:t>
            </a:r>
            <a:r>
              <a:rPr lang="en-IN" sz="1600" dirty="0">
                <a:solidFill>
                  <a:srgbClr val="FF0000"/>
                </a:solidFill>
                <a:latin typeface="Trebuchet MS" panose="020B0603020202020204" pitchFamily="34" charset="0"/>
              </a:rPr>
              <a:t>audit trail has been preserved by the company</a:t>
            </a:r>
            <a:r>
              <a:rPr lang="en-IN" sz="1600" dirty="0">
                <a:solidFill>
                  <a:schemeClr val="bg1"/>
                </a:solidFill>
                <a:latin typeface="Trebuchet MS" panose="020B0603020202020204" pitchFamily="34" charset="0"/>
              </a:rPr>
              <a:t> as per the statutory requirements for record retention</a:t>
            </a:r>
          </a:p>
        </p:txBody>
      </p:sp>
      <p:sp>
        <p:nvSpPr>
          <p:cNvPr id="7" name="TextBox 6">
            <a:extLst>
              <a:ext uri="{FF2B5EF4-FFF2-40B4-BE49-F238E27FC236}">
                <a16:creationId xmlns:a16="http://schemas.microsoft.com/office/drawing/2014/main" id="{76FD9361-63B0-4A80-99C2-368C8C79587A}"/>
              </a:ext>
            </a:extLst>
          </p:cNvPr>
          <p:cNvSpPr txBox="1"/>
          <p:nvPr/>
        </p:nvSpPr>
        <p:spPr>
          <a:xfrm>
            <a:off x="1444556" y="6117936"/>
            <a:ext cx="9223444" cy="523220"/>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IN" sz="1400" dirty="0">
                <a:solidFill>
                  <a:prstClr val="black"/>
                </a:solidFill>
                <a:latin typeface="Trebuchet MS" panose="020B0603020202020204" pitchFamily="34" charset="0"/>
              </a:rPr>
              <a:t>Note: Applicability of use of accounting software having audit trail feature has been deferred to next FY 2023-24 as per MCA Notification dated 31 March 2022.</a:t>
            </a:r>
            <a:endParaRPr kumimoji="0" lang="en-IN" sz="14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mn-cs"/>
            </a:endParaRPr>
          </a:p>
        </p:txBody>
      </p:sp>
      <p:sp>
        <p:nvSpPr>
          <p:cNvPr id="8" name="TextBox 7">
            <a:extLst>
              <a:ext uri="{FF2B5EF4-FFF2-40B4-BE49-F238E27FC236}">
                <a16:creationId xmlns:a16="http://schemas.microsoft.com/office/drawing/2014/main" id="{74ABD8FF-FFDC-4DD1-A242-B2A9EB3D9445}"/>
              </a:ext>
            </a:extLst>
          </p:cNvPr>
          <p:cNvSpPr txBox="1"/>
          <p:nvPr/>
        </p:nvSpPr>
        <p:spPr>
          <a:xfrm>
            <a:off x="1432066" y="3954713"/>
            <a:ext cx="9238434" cy="2308324"/>
          </a:xfrm>
          <a:prstGeom prst="rect">
            <a:avLst/>
          </a:prstGeom>
          <a:noFill/>
        </p:spPr>
        <p:txBody>
          <a:bodyPr wrap="square">
            <a:spAutoFit/>
          </a:bodyPr>
          <a:lstStyle/>
          <a:p>
            <a:pPr lvl="0" algn="just"/>
            <a:r>
              <a:rPr lang="en-IN" sz="1600" b="1" i="0" u="none" strike="noStrike" baseline="0" dirty="0">
                <a:solidFill>
                  <a:srgbClr val="000000"/>
                </a:solidFill>
                <a:latin typeface="Trebuchet MS" panose="020B0603020202020204" pitchFamily="34" charset="0"/>
              </a:rPr>
              <a:t>Key Implication of Audit Trail (edit log) notification:</a:t>
            </a:r>
          </a:p>
          <a:p>
            <a:pPr marL="285750" lvl="0" indent="-285750" algn="just">
              <a:buFont typeface="Wingdings" panose="05000000000000000000" pitchFamily="2" charset="2"/>
              <a:buChar char="§"/>
            </a:pPr>
            <a:r>
              <a:rPr lang="en-US" sz="1600" b="0" i="0" dirty="0">
                <a:solidFill>
                  <a:srgbClr val="212529"/>
                </a:solidFill>
                <a:effectLst/>
                <a:latin typeface="Roboto" panose="02000000000000000000" pitchFamily="2" charset="0"/>
              </a:rPr>
              <a:t>Accounting software that the company is using should have the capability to track each and every change made in transactions</a:t>
            </a:r>
            <a:endParaRPr lang="en-IN" sz="1600" dirty="0">
              <a:solidFill>
                <a:srgbClr val="000000"/>
              </a:solidFill>
              <a:effectLst/>
              <a:latin typeface="Trebuchet MS" panose="020B0603020202020204" pitchFamily="34" charset="0"/>
            </a:endParaRPr>
          </a:p>
          <a:p>
            <a:pPr marL="285750" lvl="0" indent="-285750" algn="just">
              <a:buFont typeface="Wingdings" panose="05000000000000000000" pitchFamily="2" charset="2"/>
              <a:buChar char="§"/>
            </a:pPr>
            <a:r>
              <a:rPr lang="en-US" sz="1600" b="0" i="0" dirty="0">
                <a:solidFill>
                  <a:srgbClr val="212529"/>
                </a:solidFill>
                <a:effectLst/>
                <a:latin typeface="Roboto" panose="02000000000000000000" pitchFamily="2" charset="0"/>
              </a:rPr>
              <a:t>Should be able to capture the dates and timelines when such changes were made</a:t>
            </a:r>
          </a:p>
          <a:p>
            <a:pPr marL="285750" lvl="0" indent="-285750" algn="just">
              <a:buFont typeface="Wingdings" panose="05000000000000000000" pitchFamily="2" charset="2"/>
              <a:buChar char="§"/>
            </a:pPr>
            <a:r>
              <a:rPr lang="en-US" sz="1600" dirty="0">
                <a:solidFill>
                  <a:srgbClr val="212529"/>
                </a:solidFill>
                <a:latin typeface="Roboto" panose="02000000000000000000" pitchFamily="2" charset="0"/>
              </a:rPr>
              <a:t>N</a:t>
            </a:r>
            <a:r>
              <a:rPr lang="en-US" sz="1600" b="0" i="0" dirty="0">
                <a:solidFill>
                  <a:srgbClr val="212529"/>
                </a:solidFill>
                <a:effectLst/>
                <a:latin typeface="Roboto" panose="02000000000000000000" pitchFamily="2" charset="0"/>
              </a:rPr>
              <a:t>eeds to ensure that the audit trail (edit log) cannot be disabled</a:t>
            </a:r>
          </a:p>
          <a:p>
            <a:pPr marL="285750" lvl="0" indent="-285750" algn="just">
              <a:buFont typeface="Wingdings" panose="05000000000000000000" pitchFamily="2" charset="2"/>
              <a:buChar char="§"/>
            </a:pPr>
            <a:r>
              <a:rPr lang="en-US" sz="1600" b="0" i="0" dirty="0">
                <a:solidFill>
                  <a:srgbClr val="212529"/>
                </a:solidFill>
                <a:effectLst/>
                <a:latin typeface="Roboto" panose="02000000000000000000" pitchFamily="2" charset="0"/>
              </a:rPr>
              <a:t>Edit log facility is required to be operated throughout the year and can't be tampered with</a:t>
            </a:r>
          </a:p>
          <a:p>
            <a:pPr marL="285750" lvl="0" indent="-285750" algn="just">
              <a:buFont typeface="Wingdings" panose="05000000000000000000" pitchFamily="2" charset="2"/>
              <a:buChar char="§"/>
            </a:pPr>
            <a:r>
              <a:rPr lang="en-US" sz="1600" b="0" i="0" dirty="0">
                <a:solidFill>
                  <a:srgbClr val="212529"/>
                </a:solidFill>
                <a:effectLst/>
                <a:latin typeface="Roboto" panose="02000000000000000000" pitchFamily="2" charset="0"/>
              </a:rPr>
              <a:t>Audit trail (edit log) is required to be preserved according to the requirement of the record retention (say 8 years)</a:t>
            </a:r>
          </a:p>
          <a:p>
            <a:pPr marL="285750" lvl="0" indent="-285750" algn="just">
              <a:buFont typeface="Wingdings" panose="05000000000000000000" pitchFamily="2" charset="2"/>
              <a:buChar char="§"/>
            </a:pPr>
            <a:endParaRPr lang="en-IN" sz="1600" i="0" u="none" strike="noStrike" baseline="0" dirty="0">
              <a:solidFill>
                <a:srgbClr val="000000"/>
              </a:solidFill>
              <a:latin typeface="Trebuchet MS" panose="020B0603020202020204" pitchFamily="34" charset="0"/>
            </a:endParaRPr>
          </a:p>
        </p:txBody>
      </p:sp>
    </p:spTree>
    <p:extLst>
      <p:ext uri="{BB962C8B-B14F-4D97-AF65-F5344CB8AC3E}">
        <p14:creationId xmlns:p14="http://schemas.microsoft.com/office/powerpoint/2010/main" val="1305105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218DE419-1825-4483-A653-9604938FC47F}"/>
              </a:ext>
            </a:extLst>
          </p:cNvPr>
          <p:cNvSpPr txBox="1">
            <a:spLocks/>
          </p:cNvSpPr>
          <p:nvPr/>
        </p:nvSpPr>
        <p:spPr>
          <a:xfrm>
            <a:off x="1429566" y="1045445"/>
            <a:ext cx="9238434" cy="857559"/>
          </a:xfrm>
          <a:prstGeom prst="rect">
            <a:avLst/>
          </a:prstGeom>
        </p:spPr>
        <p:txBody>
          <a:bodyPr vert="horz" lIns="91440" tIns="45720" rIns="91440" bIns="45720" rtlCol="0" anchor="b">
            <a:noAutofit/>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IN" dirty="0">
                <a:solidFill>
                  <a:schemeClr val="bg1"/>
                </a:solidFill>
              </a:rPr>
              <a:t>AUDIT TRAIL (Applicable for FY 2023-24)</a:t>
            </a:r>
            <a:endParaRPr lang="en-US" dirty="0">
              <a:solidFill>
                <a:schemeClr val="bg1"/>
              </a:solidFill>
            </a:endParaRPr>
          </a:p>
        </p:txBody>
      </p:sp>
      <p:sp>
        <p:nvSpPr>
          <p:cNvPr id="6" name="TextBox 5">
            <a:extLst>
              <a:ext uri="{FF2B5EF4-FFF2-40B4-BE49-F238E27FC236}">
                <a16:creationId xmlns:a16="http://schemas.microsoft.com/office/drawing/2014/main" id="{02BFE6C0-A62C-49B2-B786-F3852EC0C598}"/>
              </a:ext>
            </a:extLst>
          </p:cNvPr>
          <p:cNvSpPr txBox="1"/>
          <p:nvPr/>
        </p:nvSpPr>
        <p:spPr>
          <a:xfrm>
            <a:off x="1429566" y="2333278"/>
            <a:ext cx="9238434" cy="4170372"/>
          </a:xfrm>
          <a:prstGeom prst="rect">
            <a:avLst/>
          </a:prstGeom>
          <a:noFill/>
        </p:spPr>
        <p:txBody>
          <a:bodyPr wrap="square">
            <a:spAutoFit/>
          </a:bodyPr>
          <a:lstStyle/>
          <a:p>
            <a:pPr lvl="0" algn="just"/>
            <a:r>
              <a:rPr lang="en-IN" sz="1600" b="1" i="0" u="none" strike="noStrike" baseline="0" dirty="0">
                <a:solidFill>
                  <a:srgbClr val="000000"/>
                </a:solidFill>
                <a:latin typeface="Trebuchet MS" panose="020B0603020202020204" pitchFamily="34" charset="0"/>
              </a:rPr>
              <a:t>Audit Trail (Edit Log</a:t>
            </a:r>
            <a:r>
              <a:rPr lang="en-IN" sz="1600" b="1" dirty="0">
                <a:solidFill>
                  <a:srgbClr val="000000"/>
                </a:solidFill>
                <a:latin typeface="Trebuchet MS" panose="020B0603020202020204" pitchFamily="34" charset="0"/>
              </a:rPr>
              <a:t>) Feature to look for in Accounting Software</a:t>
            </a:r>
            <a:r>
              <a:rPr lang="en-IN" sz="1600" b="1" i="0" u="none" strike="noStrike" baseline="0" dirty="0">
                <a:solidFill>
                  <a:srgbClr val="000000"/>
                </a:solidFill>
                <a:latin typeface="Trebuchet MS" panose="020B0603020202020204" pitchFamily="34" charset="0"/>
              </a:rPr>
              <a:t>:</a:t>
            </a:r>
          </a:p>
          <a:p>
            <a:pPr algn="just"/>
            <a:endParaRPr lang="en-US" sz="900" b="1" dirty="0">
              <a:solidFill>
                <a:srgbClr val="212529"/>
              </a:solidFill>
              <a:latin typeface="Roboto" panose="02000000000000000000" pitchFamily="2" charset="0"/>
            </a:endParaRPr>
          </a:p>
          <a:p>
            <a:pPr algn="just"/>
            <a:r>
              <a:rPr lang="en-US" sz="1600" b="1" dirty="0">
                <a:solidFill>
                  <a:srgbClr val="212529"/>
                </a:solidFill>
                <a:latin typeface="Roboto" panose="02000000000000000000" pitchFamily="2" charset="0"/>
              </a:rPr>
              <a:t>Timeline stamp:</a:t>
            </a:r>
            <a:r>
              <a:rPr lang="en-US" sz="1600" dirty="0">
                <a:solidFill>
                  <a:srgbClr val="212529"/>
                </a:solidFill>
                <a:latin typeface="Roboto" panose="02000000000000000000" pitchFamily="2" charset="0"/>
              </a:rPr>
              <a:t> The audit trail (edit log) should record all the details of actions performed in the software in a </a:t>
            </a:r>
            <a:r>
              <a:rPr lang="en-US" sz="1600" b="1" dirty="0">
                <a:solidFill>
                  <a:srgbClr val="212529"/>
                </a:solidFill>
                <a:latin typeface="Roboto" panose="02000000000000000000" pitchFamily="2" charset="0"/>
              </a:rPr>
              <a:t>date-wise manner</a:t>
            </a:r>
            <a:r>
              <a:rPr lang="en-US" sz="1600" dirty="0">
                <a:solidFill>
                  <a:srgbClr val="212529"/>
                </a:solidFill>
                <a:latin typeface="Roboto" panose="02000000000000000000" pitchFamily="2" charset="0"/>
              </a:rPr>
              <a:t>. </a:t>
            </a:r>
          </a:p>
          <a:p>
            <a:pPr algn="just"/>
            <a:endParaRPr lang="en-US" sz="1100" b="1" dirty="0">
              <a:solidFill>
                <a:srgbClr val="212529"/>
              </a:solidFill>
              <a:latin typeface="Roboto" panose="02000000000000000000" pitchFamily="2" charset="0"/>
            </a:endParaRPr>
          </a:p>
          <a:p>
            <a:pPr algn="just"/>
            <a:r>
              <a:rPr lang="en-US" sz="1600" b="1" dirty="0">
                <a:solidFill>
                  <a:srgbClr val="212529"/>
                </a:solidFill>
                <a:latin typeface="Roboto" panose="02000000000000000000" pitchFamily="2" charset="0"/>
              </a:rPr>
              <a:t>Track all transactional changes:</a:t>
            </a:r>
            <a:r>
              <a:rPr lang="en-US" sz="1600" dirty="0">
                <a:solidFill>
                  <a:srgbClr val="212529"/>
                </a:solidFill>
                <a:latin typeface="Roboto" panose="02000000000000000000" pitchFamily="2" charset="0"/>
              </a:rPr>
              <a:t> The accounting software should monitor and track all the changes made to the transaction and capture such details in the audit log. Essentially, the software should track and log changes right from creation to alteration to deletion of transactions.</a:t>
            </a:r>
          </a:p>
          <a:p>
            <a:pPr algn="just"/>
            <a:endParaRPr lang="en-US" sz="1050" dirty="0">
              <a:solidFill>
                <a:srgbClr val="212529"/>
              </a:solidFill>
              <a:latin typeface="Roboto" panose="02000000000000000000" pitchFamily="2" charset="0"/>
            </a:endParaRPr>
          </a:p>
          <a:p>
            <a:pPr algn="just"/>
            <a:r>
              <a:rPr lang="en-US" sz="1600" b="1" dirty="0">
                <a:solidFill>
                  <a:srgbClr val="212529"/>
                </a:solidFill>
                <a:latin typeface="Roboto" panose="02000000000000000000" pitchFamily="2" charset="0"/>
              </a:rPr>
              <a:t>Edit log shouldn't be disabled:</a:t>
            </a:r>
            <a:r>
              <a:rPr lang="en-US" sz="1600" dirty="0">
                <a:solidFill>
                  <a:srgbClr val="212529"/>
                </a:solidFill>
                <a:latin typeface="Roboto" panose="02000000000000000000" pitchFamily="2" charset="0"/>
              </a:rPr>
              <a:t> If books of accounts are valid and the company needs to keep them, under such circumstances, the audit log should be maintained till the validity of the records.</a:t>
            </a:r>
          </a:p>
          <a:p>
            <a:pPr algn="just"/>
            <a:endParaRPr lang="en-US" sz="1000" dirty="0">
              <a:solidFill>
                <a:srgbClr val="212529"/>
              </a:solidFill>
              <a:latin typeface="Roboto" panose="02000000000000000000" pitchFamily="2" charset="0"/>
            </a:endParaRPr>
          </a:p>
          <a:p>
            <a:pPr algn="just"/>
            <a:r>
              <a:rPr lang="en-US" sz="1600" b="1" dirty="0">
                <a:solidFill>
                  <a:srgbClr val="212529"/>
                </a:solidFill>
                <a:latin typeface="Roboto" panose="02000000000000000000" pitchFamily="2" charset="0"/>
              </a:rPr>
              <a:t>Capture user details:</a:t>
            </a:r>
            <a:r>
              <a:rPr lang="en-US" sz="1600" dirty="0">
                <a:solidFill>
                  <a:srgbClr val="212529"/>
                </a:solidFill>
                <a:latin typeface="Roboto" panose="02000000000000000000" pitchFamily="2" charset="0"/>
              </a:rPr>
              <a:t> The accounting software should capture username details right from creation to alteration to deletion. This would further help companies to get enhanced transparency.</a:t>
            </a:r>
          </a:p>
          <a:p>
            <a:pPr algn="just"/>
            <a:endParaRPr lang="en-US" sz="1050" dirty="0">
              <a:solidFill>
                <a:srgbClr val="212529"/>
              </a:solidFill>
              <a:latin typeface="Roboto" panose="02000000000000000000" pitchFamily="2" charset="0"/>
            </a:endParaRPr>
          </a:p>
          <a:p>
            <a:pPr algn="just"/>
            <a:r>
              <a:rPr lang="en-US" sz="1600" b="1" dirty="0">
                <a:solidFill>
                  <a:srgbClr val="212529"/>
                </a:solidFill>
                <a:latin typeface="Roboto" panose="02000000000000000000" pitchFamily="2" charset="0"/>
              </a:rPr>
              <a:t>Should provide version history and difference:</a:t>
            </a:r>
            <a:r>
              <a:rPr lang="en-US" sz="1600" dirty="0">
                <a:solidFill>
                  <a:srgbClr val="212529"/>
                </a:solidFill>
                <a:latin typeface="Roboto" panose="02000000000000000000" pitchFamily="2" charset="0"/>
              </a:rPr>
              <a:t> To further enhance business transparency, the accounting software should be able to provide you with the version difference and allow you to compare different versions to analyze and understand what all has been changed or modified.  </a:t>
            </a:r>
          </a:p>
        </p:txBody>
      </p:sp>
    </p:spTree>
    <p:extLst>
      <p:ext uri="{BB962C8B-B14F-4D97-AF65-F5344CB8AC3E}">
        <p14:creationId xmlns:p14="http://schemas.microsoft.com/office/powerpoint/2010/main" val="87492685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4E9F8B3-8282-4A93-BBF8-3342538A70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58EFA797-975B-41D8-BC96-56CDC2CFA3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2286000"/>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7BD28DA1-FA44-407E-9CFF-3921FC1E5364}"/>
              </a:ext>
            </a:extLst>
          </p:cNvPr>
          <p:cNvPicPr>
            <a:picLocks noChangeAspect="1"/>
          </p:cNvPicPr>
          <p:nvPr/>
        </p:nvPicPr>
        <p:blipFill>
          <a:blip r:embed="rId2"/>
          <a:stretch>
            <a:fillRect/>
          </a:stretch>
        </p:blipFill>
        <p:spPr>
          <a:xfrm>
            <a:off x="1085788" y="1174230"/>
            <a:ext cx="10271760" cy="4879084"/>
          </a:xfrm>
          <a:prstGeom prst="rect">
            <a:avLst/>
          </a:prstGeom>
        </p:spPr>
      </p:pic>
    </p:spTree>
    <p:extLst>
      <p:ext uri="{BB962C8B-B14F-4D97-AF65-F5344CB8AC3E}">
        <p14:creationId xmlns:p14="http://schemas.microsoft.com/office/powerpoint/2010/main" val="3615760829"/>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4E9F8B3-8282-4A93-BBF8-3342538A70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7679BDE-4470-48FC-8DF5-E915F8D30B12}"/>
              </a:ext>
            </a:extLst>
          </p:cNvPr>
          <p:cNvSpPr>
            <a:spLocks noGrp="1"/>
          </p:cNvSpPr>
          <p:nvPr>
            <p:ph type="title"/>
          </p:nvPr>
        </p:nvSpPr>
        <p:spPr>
          <a:xfrm>
            <a:off x="1429566" y="1045445"/>
            <a:ext cx="9238434" cy="857559"/>
          </a:xfrm>
        </p:spPr>
        <p:txBody>
          <a:bodyPr vert="horz" lIns="91440" tIns="45720" rIns="91440" bIns="45720" rtlCol="0" anchor="b">
            <a:normAutofit fontScale="90000"/>
          </a:bodyPr>
          <a:lstStyle/>
          <a:p>
            <a:r>
              <a:rPr lang="en-US" dirty="0"/>
              <a:t>DIVISION I – Accounting Standards(Part 1 Balance sheet)</a:t>
            </a:r>
          </a:p>
        </p:txBody>
      </p:sp>
      <p:cxnSp>
        <p:nvCxnSpPr>
          <p:cNvPr id="10" name="Straight Connector 9">
            <a:extLst>
              <a:ext uri="{FF2B5EF4-FFF2-40B4-BE49-F238E27FC236}">
                <a16:creationId xmlns:a16="http://schemas.microsoft.com/office/drawing/2014/main" id="{58EFA797-975B-41D8-BC96-56CDC2CFA3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2286000"/>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descr="Bright white natural marble texture pattern">
            <a:extLst>
              <a:ext uri="{FF2B5EF4-FFF2-40B4-BE49-F238E27FC236}">
                <a16:creationId xmlns:a16="http://schemas.microsoft.com/office/drawing/2014/main" id="{90C2395E-A1D6-4B65-9AA6-EEEA6A80572B}"/>
              </a:ext>
            </a:extLst>
          </p:cNvPr>
          <p:cNvPicPr>
            <a:picLocks noChangeAspect="1"/>
          </p:cNvPicPr>
          <p:nvPr/>
        </p:nvPicPr>
        <p:blipFill rotWithShape="1">
          <a:blip r:embed="rId2">
            <a:alphaModFix/>
          </a:blip>
          <a:srcRect t="7875" b="7875"/>
          <a:stretch/>
        </p:blipFill>
        <p:spPr>
          <a:xfrm>
            <a:off x="20" y="1571"/>
            <a:ext cx="12191980" cy="6856429"/>
          </a:xfrm>
          <a:prstGeom prst="rect">
            <a:avLst/>
          </a:prstGeom>
        </p:spPr>
      </p:pic>
      <p:graphicFrame>
        <p:nvGraphicFramePr>
          <p:cNvPr id="3" name="Table 3">
            <a:extLst>
              <a:ext uri="{FF2B5EF4-FFF2-40B4-BE49-F238E27FC236}">
                <a16:creationId xmlns:a16="http://schemas.microsoft.com/office/drawing/2014/main" id="{F8CB9246-895B-4B40-9915-B6EC6F31E0B9}"/>
              </a:ext>
            </a:extLst>
          </p:cNvPr>
          <p:cNvGraphicFramePr>
            <a:graphicFrameLocks noGrp="1"/>
          </p:cNvGraphicFramePr>
          <p:nvPr>
            <p:extLst>
              <p:ext uri="{D42A27DB-BD31-4B8C-83A1-F6EECF244321}">
                <p14:modId xmlns:p14="http://schemas.microsoft.com/office/powerpoint/2010/main" val="2117570894"/>
              </p:ext>
            </p:extLst>
          </p:nvPr>
        </p:nvGraphicFramePr>
        <p:xfrm>
          <a:off x="1489527" y="2549077"/>
          <a:ext cx="9178475" cy="3205480"/>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036695">
                  <a:extLst>
                    <a:ext uri="{9D8B030D-6E8A-4147-A177-3AD203B41FA5}">
                      <a16:colId xmlns:a16="http://schemas.microsoft.com/office/drawing/2014/main" val="1194799886"/>
                    </a:ext>
                  </a:extLst>
                </a:gridCol>
                <a:gridCol w="2123609">
                  <a:extLst>
                    <a:ext uri="{9D8B030D-6E8A-4147-A177-3AD203B41FA5}">
                      <a16:colId xmlns:a16="http://schemas.microsoft.com/office/drawing/2014/main" val="1853854260"/>
                    </a:ext>
                  </a:extLst>
                </a:gridCol>
              </a:tblGrid>
              <a:tr h="370840">
                <a:tc>
                  <a:txBody>
                    <a:bodyPr/>
                    <a:lstStyle/>
                    <a:p>
                      <a:pPr algn="ctr"/>
                      <a:r>
                        <a:rPr lang="en-IN">
                          <a:solidFill>
                            <a:schemeClr val="bg1"/>
                          </a:solidFill>
                          <a:latin typeface="Trebuchet MS" panose="020B0603020202020204" pitchFamily="34" charset="0"/>
                        </a:rPr>
                        <a:t>Particulars</a:t>
                      </a:r>
                      <a:endParaRPr lang="en-IN" dirty="0">
                        <a:solidFill>
                          <a:schemeClr val="bg1"/>
                        </a:solidFill>
                        <a:latin typeface="Trebuchet MS" panose="020B0603020202020204" pitchFamily="34" charset="0"/>
                      </a:endParaRPr>
                    </a:p>
                  </a:txBody>
                  <a:tcPr/>
                </a:tc>
                <a:tc>
                  <a:txBody>
                    <a:bodyPr/>
                    <a:lstStyle/>
                    <a:p>
                      <a:pPr algn="ctr"/>
                      <a:r>
                        <a:rPr lang="en-IN">
                          <a:solidFill>
                            <a:schemeClr val="bg1"/>
                          </a:solidFill>
                          <a:latin typeface="Trebuchet MS" panose="020B0603020202020204" pitchFamily="34" charset="0"/>
                        </a:rPr>
                        <a:t>Amendments</a:t>
                      </a:r>
                      <a:endParaRPr lang="en-IN" dirty="0">
                        <a:solidFill>
                          <a:schemeClr val="bg1"/>
                        </a:solidFill>
                        <a:latin typeface="Trebuchet MS" panose="020B0603020202020204" pitchFamily="34" charset="0"/>
                      </a:endParaRPr>
                    </a:p>
                  </a:txBody>
                  <a:tcPr/>
                </a:tc>
                <a:tc>
                  <a:txBody>
                    <a:bodyPr/>
                    <a:lstStyle/>
                    <a:p>
                      <a:pPr algn="ctr"/>
                      <a:r>
                        <a:rPr lang="en-IN">
                          <a:solidFill>
                            <a:schemeClr val="bg1"/>
                          </a:solidFill>
                          <a:latin typeface="Trebuchet MS" panose="020B0603020202020204" pitchFamily="34" charset="0"/>
                        </a:rPr>
                        <a:t>Point/Question</a:t>
                      </a:r>
                      <a:endParaRPr lang="en-IN" dirty="0">
                        <a:solidFill>
                          <a:schemeClr val="bg1"/>
                        </a:solidFill>
                        <a:latin typeface="Trebuchet MS" panose="020B0603020202020204" pitchFamily="34" charset="0"/>
                      </a:endParaRPr>
                    </a:p>
                  </a:txBody>
                  <a:tcPr/>
                </a:tc>
                <a:extLst>
                  <a:ext uri="{0D108BD9-81ED-4DB2-BD59-A6C34878D82A}">
                    <a16:rowId xmlns:a16="http://schemas.microsoft.com/office/drawing/2014/main" val="4154428358"/>
                  </a:ext>
                </a:extLst>
              </a:tr>
              <a:tr h="370840">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a:solidFill>
                            <a:schemeClr val="dk1"/>
                          </a:solidFill>
                          <a:latin typeface="Trebuchet MS" panose="020B0603020202020204" pitchFamily="34" charset="0"/>
                          <a:ea typeface="+mn-ea"/>
                          <a:cs typeface="+mn-cs"/>
                        </a:rPr>
                        <a:t>Compulsory Rounding off figures based on </a:t>
                      </a:r>
                      <a:r>
                        <a:rPr lang="en-IN" sz="1800" b="0" i="0" u="none" strike="noStrike" kern="1200" baseline="0">
                          <a:solidFill>
                            <a:srgbClr val="FF0000"/>
                          </a:solidFill>
                          <a:latin typeface="Trebuchet MS" panose="020B0603020202020204" pitchFamily="34" charset="0"/>
                          <a:ea typeface="+mn-ea"/>
                          <a:cs typeface="+mn-cs"/>
                        </a:rPr>
                        <a:t>Total Income</a:t>
                      </a:r>
                      <a:r>
                        <a:rPr lang="en-IN" sz="1800" b="0" i="0" u="none" strike="noStrike" kern="1200" baseline="0">
                          <a:solidFill>
                            <a:schemeClr val="dk1"/>
                          </a:solidFill>
                          <a:latin typeface="Trebuchet MS" panose="020B0603020202020204" pitchFamily="34" charset="0"/>
                          <a:ea typeface="+mn-ea"/>
                          <a:cs typeface="+mn-cs"/>
                        </a:rPr>
                        <a:t> instead of Turnover.</a:t>
                      </a:r>
                    </a:p>
                    <a:p>
                      <a:pPr marL="0" marR="0" lvl="0" indent="0" algn="just" defTabSz="914400" rtl="0" eaLnBrk="1" fontAlgn="auto" latinLnBrk="0" hangingPunct="1">
                        <a:lnSpc>
                          <a:spcPct val="100000"/>
                        </a:lnSpc>
                        <a:spcBef>
                          <a:spcPts val="0"/>
                        </a:spcBef>
                        <a:spcAft>
                          <a:spcPts val="0"/>
                        </a:spcAft>
                        <a:buClrTx/>
                        <a:buSzTx/>
                        <a:buFontTx/>
                        <a:buNone/>
                        <a:tabLst/>
                        <a:defRPr/>
                      </a:pPr>
                      <a:r>
                        <a:rPr lang="en-IN" sz="1800" b="0" i="0" u="none" strike="noStrike" kern="1200" baseline="0">
                          <a:solidFill>
                            <a:srgbClr val="FF0000"/>
                          </a:solidFill>
                          <a:latin typeface="Trebuchet MS" panose="020B0603020202020204" pitchFamily="34" charset="0"/>
                          <a:ea typeface="+mn-ea"/>
                          <a:cs typeface="+mn-cs"/>
                        </a:rPr>
                        <a:t>(‘May’ substituted with ‘Shall’)</a:t>
                      </a:r>
                      <a:r>
                        <a:rPr lang="en-IN" sz="1800" b="0" i="0" u="none" strike="noStrike" kern="1200" baseline="0">
                          <a:solidFill>
                            <a:schemeClr val="dk1"/>
                          </a:solidFill>
                          <a:latin typeface="Trebuchet MS" panose="020B0603020202020204" pitchFamily="34" charset="0"/>
                          <a:ea typeface="+mn-ea"/>
                          <a:cs typeface="+mn-cs"/>
                        </a:rPr>
                        <a:t>	</a:t>
                      </a:r>
                      <a:endParaRPr lang="en-IN" sz="1800" b="0" i="0" u="none" strike="noStrike" kern="1200" baseline="0" dirty="0">
                        <a:solidFill>
                          <a:schemeClr val="dk1"/>
                        </a:solidFill>
                        <a:latin typeface="Trebuchet MS" panose="020B0603020202020204" pitchFamily="34" charset="0"/>
                        <a:ea typeface="+mn-ea"/>
                        <a:cs typeface="+mn-cs"/>
                      </a:endParaRPr>
                    </a:p>
                  </a:txBody>
                  <a:tcPr/>
                </a:tc>
                <a:tc>
                  <a:txBody>
                    <a:bodyPr/>
                    <a:lstStyle/>
                    <a:p>
                      <a:pPr algn="just"/>
                      <a:r>
                        <a:rPr lang="en-US" sz="1800" b="0" i="0" u="none" strike="noStrike" kern="1200" baseline="0">
                          <a:solidFill>
                            <a:srgbClr val="FF0000"/>
                          </a:solidFill>
                          <a:latin typeface="Trebuchet MS" panose="020B0603020202020204" pitchFamily="34" charset="0"/>
                          <a:ea typeface="+mn-ea"/>
                          <a:cs typeface="+mn-cs"/>
                        </a:rPr>
                        <a:t>a. Total Income</a:t>
                      </a:r>
                      <a:r>
                        <a:rPr lang="en-US" sz="1800" b="0" i="0" u="none" strike="noStrike" kern="1200" baseline="0">
                          <a:solidFill>
                            <a:schemeClr val="dk1"/>
                          </a:solidFill>
                          <a:latin typeface="Trebuchet MS" panose="020B0603020202020204" pitchFamily="34" charset="0"/>
                          <a:ea typeface="+mn-ea"/>
                          <a:cs typeface="+mn-cs"/>
                        </a:rPr>
                        <a:t> less than Rs.100 crores - Nearest hundreds, thousands, lakhs or millions</a:t>
                      </a:r>
                    </a:p>
                    <a:p>
                      <a:pPr algn="just"/>
                      <a:r>
                        <a:rPr lang="en-US" sz="1800" b="0" i="0" u="none" strike="noStrike" kern="1200" baseline="0">
                          <a:solidFill>
                            <a:srgbClr val="FF0000"/>
                          </a:solidFill>
                          <a:latin typeface="Trebuchet MS" panose="020B0603020202020204" pitchFamily="34" charset="0"/>
                          <a:ea typeface="+mn-ea"/>
                          <a:cs typeface="+mn-cs"/>
                        </a:rPr>
                        <a:t>b. Total Income</a:t>
                      </a:r>
                      <a:r>
                        <a:rPr lang="en-US" sz="1800" b="0" i="0" u="none" strike="noStrike" kern="1200" baseline="0">
                          <a:solidFill>
                            <a:schemeClr val="dk1"/>
                          </a:solidFill>
                          <a:latin typeface="Trebuchet MS" panose="020B0603020202020204" pitchFamily="34" charset="0"/>
                          <a:ea typeface="+mn-ea"/>
                          <a:cs typeface="+mn-cs"/>
                        </a:rPr>
                        <a:t> more than Rs.100 crores – Nearest lakhs, millions or crores.</a:t>
                      </a:r>
                    </a:p>
                    <a:p>
                      <a:pPr algn="just"/>
                      <a:endParaRPr lang="en-IN" sz="1800" b="0" i="0" u="none" strike="noStrike" kern="1200" baseline="0">
                        <a:solidFill>
                          <a:schemeClr val="dk1"/>
                        </a:solidFill>
                        <a:latin typeface="Trebuchet MS" panose="020B0603020202020204" pitchFamily="34" charset="0"/>
                        <a:ea typeface="+mn-ea"/>
                        <a:cs typeface="+mn-cs"/>
                      </a:endParaRPr>
                    </a:p>
                    <a:p>
                      <a:pPr algn="just"/>
                      <a:r>
                        <a:rPr lang="en-IN" sz="1800" b="0" i="0" u="none" strike="noStrike" kern="1200" baseline="0">
                          <a:solidFill>
                            <a:schemeClr val="dk1"/>
                          </a:solidFill>
                          <a:latin typeface="Trebuchet MS" panose="020B0603020202020204" pitchFamily="34" charset="0"/>
                          <a:ea typeface="+mn-ea"/>
                          <a:cs typeface="+mn-cs"/>
                        </a:rPr>
                        <a:t>Now companies have to round off the figures appearing in the financial statements, hitherto it was optional. Once selected it </a:t>
                      </a:r>
                      <a:r>
                        <a:rPr lang="en-IN" sz="1800" b="0" i="0" u="none" strike="noStrike" kern="1200" baseline="0">
                          <a:solidFill>
                            <a:srgbClr val="FF0000"/>
                          </a:solidFill>
                          <a:latin typeface="Trebuchet MS" panose="020B0603020202020204" pitchFamily="34" charset="0"/>
                          <a:ea typeface="+mn-ea"/>
                          <a:cs typeface="+mn-cs"/>
                        </a:rPr>
                        <a:t>‘Should’</a:t>
                      </a:r>
                      <a:r>
                        <a:rPr lang="en-IN" sz="1800" b="0" i="0" u="none" strike="noStrike" kern="1200" baseline="0">
                          <a:solidFill>
                            <a:schemeClr val="dk1"/>
                          </a:solidFill>
                          <a:latin typeface="Trebuchet MS" panose="020B0603020202020204" pitchFamily="34" charset="0"/>
                          <a:ea typeface="+mn-ea"/>
                          <a:cs typeface="+mn-cs"/>
                        </a:rPr>
                        <a:t> apply consistently.	</a:t>
                      </a:r>
                    </a:p>
                    <a:p>
                      <a:pPr algn="just"/>
                      <a:endParaRPr lang="en-IN" dirty="0">
                        <a:latin typeface="Trebuchet MS" panose="020B0603020202020204" pitchFamily="34" charset="0"/>
                      </a:endParaRPr>
                    </a:p>
                  </a:txBody>
                  <a:tcPr/>
                </a:tc>
                <a:tc>
                  <a:txBody>
                    <a:bodyPr/>
                    <a:lstStyle/>
                    <a:p>
                      <a:pPr algn="just"/>
                      <a:r>
                        <a:rPr lang="en-IN" dirty="0">
                          <a:latin typeface="Trebuchet MS" panose="020B0603020202020204" pitchFamily="34" charset="0"/>
                        </a:rPr>
                        <a:t>Definition of Total Income?</a:t>
                      </a:r>
                    </a:p>
                    <a:p>
                      <a:pPr algn="just"/>
                      <a:r>
                        <a:rPr lang="en-IN" dirty="0">
                          <a:latin typeface="Trebuchet MS" panose="020B0603020202020204" pitchFamily="34" charset="0"/>
                        </a:rPr>
                        <a:t>- Not defined under Act / Schedule </a:t>
                      </a:r>
                    </a:p>
                    <a:p>
                      <a:pPr algn="just"/>
                      <a:endParaRPr lang="en-IN" dirty="0">
                        <a:latin typeface="Trebuchet MS" panose="020B0603020202020204" pitchFamily="34" charset="0"/>
                      </a:endParaRPr>
                    </a:p>
                  </a:txBody>
                  <a:tcPr>
                    <a:solidFill>
                      <a:schemeClr val="bg1">
                        <a:lumMod val="75000"/>
                      </a:schemeClr>
                    </a:solidFill>
                  </a:tcPr>
                </a:tc>
                <a:extLst>
                  <a:ext uri="{0D108BD9-81ED-4DB2-BD59-A6C34878D82A}">
                    <a16:rowId xmlns:a16="http://schemas.microsoft.com/office/drawing/2014/main" val="2460724927"/>
                  </a:ext>
                </a:extLst>
              </a:tr>
            </a:tbl>
          </a:graphicData>
        </a:graphic>
      </p:graphicFrame>
      <p:sp>
        <p:nvSpPr>
          <p:cNvPr id="12" name="Title 1">
            <a:extLst>
              <a:ext uri="{FF2B5EF4-FFF2-40B4-BE49-F238E27FC236}">
                <a16:creationId xmlns:a16="http://schemas.microsoft.com/office/drawing/2014/main" id="{8F27B6A2-01D3-4B8C-A34E-4A92ECEBCE10}"/>
              </a:ext>
            </a:extLst>
          </p:cNvPr>
          <p:cNvSpPr txBox="1">
            <a:spLocks/>
          </p:cNvSpPr>
          <p:nvPr/>
        </p:nvSpPr>
        <p:spPr>
          <a:xfrm>
            <a:off x="1581966" y="11978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a:t>DIVISION I – Accounting Standards(Part 1 Balance sheet)</a:t>
            </a:r>
            <a:endParaRPr lang="en-US" dirty="0"/>
          </a:p>
        </p:txBody>
      </p:sp>
    </p:spTree>
    <p:extLst>
      <p:ext uri="{BB962C8B-B14F-4D97-AF65-F5344CB8AC3E}">
        <p14:creationId xmlns:p14="http://schemas.microsoft.com/office/powerpoint/2010/main" val="4091010926"/>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4E9F8B3-8282-4A93-BBF8-3342538A70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7679BDE-4470-48FC-8DF5-E915F8D30B12}"/>
              </a:ext>
            </a:extLst>
          </p:cNvPr>
          <p:cNvSpPr>
            <a:spLocks noGrp="1"/>
          </p:cNvSpPr>
          <p:nvPr>
            <p:ph type="title"/>
          </p:nvPr>
        </p:nvSpPr>
        <p:spPr>
          <a:xfrm>
            <a:off x="1429566" y="1045445"/>
            <a:ext cx="9238434" cy="857559"/>
          </a:xfrm>
        </p:spPr>
        <p:txBody>
          <a:bodyPr vert="horz" lIns="91440" tIns="45720" rIns="91440" bIns="45720" rtlCol="0" anchor="b">
            <a:normAutofit fontScale="90000"/>
          </a:bodyPr>
          <a:lstStyle/>
          <a:p>
            <a:r>
              <a:rPr lang="en-US" dirty="0"/>
              <a:t>DIVISION I – Accounting Standards (Part 1 Balance sheet)</a:t>
            </a:r>
          </a:p>
        </p:txBody>
      </p:sp>
      <p:cxnSp>
        <p:nvCxnSpPr>
          <p:cNvPr id="10" name="Straight Connector 9">
            <a:extLst>
              <a:ext uri="{FF2B5EF4-FFF2-40B4-BE49-F238E27FC236}">
                <a16:creationId xmlns:a16="http://schemas.microsoft.com/office/drawing/2014/main" id="{58EFA797-975B-41D8-BC96-56CDC2CFA3E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000" y="2286000"/>
            <a:ext cx="971155"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477C3546-E79F-49A9-87A7-2761BF1489AD}"/>
              </a:ext>
            </a:extLst>
          </p:cNvPr>
          <p:cNvSpPr txBox="1"/>
          <p:nvPr/>
        </p:nvSpPr>
        <p:spPr>
          <a:xfrm>
            <a:off x="1429566" y="2310283"/>
            <a:ext cx="9348362" cy="4462760"/>
          </a:xfrm>
          <a:prstGeom prst="rect">
            <a:avLst/>
          </a:prstGeom>
          <a:noFill/>
        </p:spPr>
        <p:txBody>
          <a:bodyPr wrap="square">
            <a:spAutoFit/>
          </a:bodyPr>
          <a:lstStyle/>
          <a:p>
            <a:pPr algn="just"/>
            <a:r>
              <a:rPr lang="en-US" b="1" i="0" u="none" strike="noStrike" baseline="0" dirty="0">
                <a:latin typeface="Trebuchet MS" panose="020B0603020202020204" pitchFamily="34" charset="0"/>
              </a:rPr>
              <a:t>Additional disclosures </a:t>
            </a:r>
            <a:r>
              <a:rPr lang="en-US" b="1" i="0" u="none" strike="noStrike" baseline="0" dirty="0">
                <a:solidFill>
                  <a:srgbClr val="000000"/>
                </a:solidFill>
                <a:latin typeface="Trebuchet MS" panose="020B0603020202020204" pitchFamily="34" charset="0"/>
              </a:rPr>
              <a:t>under Notes - Balance Sheet under each head</a:t>
            </a:r>
            <a:r>
              <a:rPr lang="en-US" dirty="0">
                <a:solidFill>
                  <a:srgbClr val="000000"/>
                </a:solidFill>
                <a:latin typeface="Trebuchet MS" panose="020B0603020202020204" pitchFamily="34" charset="0"/>
              </a:rPr>
              <a:t> </a:t>
            </a:r>
            <a:r>
              <a:rPr lang="en-IN" b="1" i="0" u="none" strike="noStrike" baseline="0" dirty="0">
                <a:solidFill>
                  <a:srgbClr val="000000"/>
                </a:solidFill>
                <a:latin typeface="Trebuchet MS" panose="020B0603020202020204" pitchFamily="34" charset="0"/>
              </a:rPr>
              <a:t>Share Capital</a:t>
            </a:r>
            <a:endParaRPr lang="en-IN" b="0" i="0" u="none" strike="noStrike" baseline="0" dirty="0">
              <a:solidFill>
                <a:srgbClr val="000000"/>
              </a:solidFill>
              <a:latin typeface="Trebuchet MS" panose="020B0603020202020204" pitchFamily="34" charset="0"/>
            </a:endParaRPr>
          </a:p>
          <a:p>
            <a:pPr algn="just"/>
            <a:r>
              <a:rPr lang="en-IN" sz="1800" b="0" i="0" u="none" strike="noStrike" baseline="0" dirty="0">
                <a:solidFill>
                  <a:srgbClr val="FF0000"/>
                </a:solidFill>
                <a:latin typeface="Trebuchet MS" panose="020B0603020202020204" pitchFamily="34" charset="0"/>
              </a:rPr>
              <a:t>Shareholding of Promoters </a:t>
            </a:r>
            <a:r>
              <a:rPr lang="en-IN" sz="1800" b="0" i="0" u="none" strike="noStrike" baseline="0" dirty="0">
                <a:solidFill>
                  <a:srgbClr val="000000"/>
                </a:solidFill>
                <a:latin typeface="Trebuchet MS" panose="020B0603020202020204" pitchFamily="34" charset="0"/>
              </a:rPr>
              <a:t>at the end of the Year in tabular form containing</a:t>
            </a:r>
          </a:p>
          <a:p>
            <a:pPr algn="just"/>
            <a:endParaRPr lang="en-IN" sz="1800" b="0" i="0" u="none" strike="noStrike" baseline="0" dirty="0">
              <a:solidFill>
                <a:srgbClr val="000000"/>
              </a:solidFill>
              <a:latin typeface="Trebuchet MS" panose="020B0603020202020204" pitchFamily="34" charset="0"/>
            </a:endParaRPr>
          </a:p>
          <a:p>
            <a:pPr algn="just"/>
            <a:endParaRPr lang="en-IN" dirty="0">
              <a:solidFill>
                <a:srgbClr val="000000"/>
              </a:solidFill>
              <a:latin typeface="Trebuchet MS" panose="020B0603020202020204" pitchFamily="34" charset="0"/>
            </a:endParaRPr>
          </a:p>
          <a:p>
            <a:pPr algn="just"/>
            <a:endParaRPr lang="en-IN" sz="1800" b="0" i="0" u="none" strike="noStrike" baseline="0" dirty="0">
              <a:solidFill>
                <a:srgbClr val="000000"/>
              </a:solidFill>
              <a:latin typeface="Trebuchet MS" panose="020B0603020202020204" pitchFamily="34" charset="0"/>
            </a:endParaRPr>
          </a:p>
          <a:p>
            <a:pPr algn="just"/>
            <a:endParaRPr lang="en-IN" dirty="0">
              <a:solidFill>
                <a:srgbClr val="000000"/>
              </a:solidFill>
              <a:latin typeface="Trebuchet MS" panose="020B0603020202020204" pitchFamily="34" charset="0"/>
            </a:endParaRPr>
          </a:p>
          <a:p>
            <a:pPr algn="just"/>
            <a:endParaRPr lang="en-IN" sz="1800" b="0" i="0" u="none" strike="noStrike" baseline="0" dirty="0">
              <a:solidFill>
                <a:srgbClr val="000000"/>
              </a:solidFill>
              <a:latin typeface="Trebuchet MS" panose="020B0603020202020204" pitchFamily="34" charset="0"/>
            </a:endParaRPr>
          </a:p>
          <a:p>
            <a:pPr algn="just"/>
            <a:endParaRPr lang="en-IN" dirty="0">
              <a:solidFill>
                <a:srgbClr val="000000"/>
              </a:solidFill>
              <a:latin typeface="Trebuchet MS" panose="020B0603020202020204" pitchFamily="34" charset="0"/>
            </a:endParaRPr>
          </a:p>
          <a:p>
            <a:pPr algn="just"/>
            <a:endParaRPr lang="en-IN" sz="500" b="0" i="0" u="none" strike="noStrike" baseline="0" dirty="0">
              <a:latin typeface="Trebuchet MS" panose="020B0603020202020204" pitchFamily="34" charset="0"/>
            </a:endParaRPr>
          </a:p>
          <a:p>
            <a:pPr algn="just"/>
            <a:r>
              <a:rPr lang="en-IN" sz="1500" b="0" i="0" u="none" strike="noStrike" baseline="0" dirty="0">
                <a:latin typeface="Trebuchet MS" panose="020B0603020202020204" pitchFamily="34" charset="0"/>
              </a:rPr>
              <a:t>Definition as per section 2(69) - “promoter“ means a person —</a:t>
            </a:r>
          </a:p>
          <a:p>
            <a:pPr algn="just"/>
            <a:r>
              <a:rPr lang="en-IN" sz="1500" b="0" i="0" u="none" strike="noStrike" baseline="0" dirty="0">
                <a:latin typeface="Trebuchet MS" panose="020B0603020202020204" pitchFamily="34" charset="0"/>
              </a:rPr>
              <a:t>(a) Who has been named as such in a prospectus or is identified by the company in the annual return referred to in section 92; or</a:t>
            </a:r>
          </a:p>
          <a:p>
            <a:pPr algn="just"/>
            <a:r>
              <a:rPr lang="en-IN" sz="1500" b="0" i="0" u="none" strike="noStrike" baseline="0" dirty="0">
                <a:latin typeface="Trebuchet MS" panose="020B0603020202020204" pitchFamily="34" charset="0"/>
              </a:rPr>
              <a:t>(b) Who has control over the affairs of the company, directly or indirectly whether as a shareholder, director or otherwise; or</a:t>
            </a:r>
          </a:p>
          <a:p>
            <a:pPr algn="just"/>
            <a:r>
              <a:rPr lang="en-IN" sz="1500" b="0" i="0" u="none" strike="noStrike" baseline="0" dirty="0">
                <a:latin typeface="Trebuchet MS" panose="020B0603020202020204" pitchFamily="34" charset="0"/>
              </a:rPr>
              <a:t>(c)In accordance with whose advice, directions or instructions the Board of Directors of the company is accustomed to act:</a:t>
            </a:r>
          </a:p>
          <a:p>
            <a:pPr algn="just"/>
            <a:r>
              <a:rPr lang="en-IN" sz="1500" b="0" i="0" u="none" strike="noStrike" baseline="0" dirty="0">
                <a:latin typeface="Trebuchet MS" panose="020B0603020202020204" pitchFamily="34" charset="0"/>
              </a:rPr>
              <a:t>Provided that nothing in sub-clause(c) shall apply to a person who is acting merely in a professional capacity</a:t>
            </a:r>
            <a:r>
              <a:rPr lang="en-IN" sz="1500" dirty="0">
                <a:latin typeface="Trebuchet MS" panose="020B0603020202020204" pitchFamily="34" charset="0"/>
              </a:rPr>
              <a:t>.</a:t>
            </a:r>
            <a:endParaRPr lang="en-IN" sz="1500" dirty="0"/>
          </a:p>
        </p:txBody>
      </p:sp>
      <p:pic>
        <p:nvPicPr>
          <p:cNvPr id="9" name="Picture 8">
            <a:extLst>
              <a:ext uri="{FF2B5EF4-FFF2-40B4-BE49-F238E27FC236}">
                <a16:creationId xmlns:a16="http://schemas.microsoft.com/office/drawing/2014/main" id="{44C0F1AB-50BB-4059-AA2D-BC2335A96BDF}"/>
              </a:ext>
            </a:extLst>
          </p:cNvPr>
          <p:cNvPicPr>
            <a:picLocks noChangeAspect="1"/>
          </p:cNvPicPr>
          <p:nvPr/>
        </p:nvPicPr>
        <p:blipFill>
          <a:blip r:embed="rId2"/>
          <a:stretch>
            <a:fillRect/>
          </a:stretch>
        </p:blipFill>
        <p:spPr>
          <a:xfrm>
            <a:off x="1524000" y="2928700"/>
            <a:ext cx="9144000" cy="1007135"/>
          </a:xfrm>
          <a:prstGeom prst="rect">
            <a:avLst/>
          </a:prstGeom>
        </p:spPr>
      </p:pic>
      <p:pic>
        <p:nvPicPr>
          <p:cNvPr id="6" name="Picture 5">
            <a:extLst>
              <a:ext uri="{FF2B5EF4-FFF2-40B4-BE49-F238E27FC236}">
                <a16:creationId xmlns:a16="http://schemas.microsoft.com/office/drawing/2014/main" id="{9C9B8762-261D-45E7-84C6-9DF51632958C}"/>
              </a:ext>
            </a:extLst>
          </p:cNvPr>
          <p:cNvPicPr>
            <a:picLocks noChangeAspect="1"/>
          </p:cNvPicPr>
          <p:nvPr/>
        </p:nvPicPr>
        <p:blipFill>
          <a:blip r:embed="rId3"/>
          <a:stretch>
            <a:fillRect/>
          </a:stretch>
        </p:blipFill>
        <p:spPr>
          <a:xfrm>
            <a:off x="1524000" y="3925576"/>
            <a:ext cx="8909154" cy="646428"/>
          </a:xfrm>
          <a:prstGeom prst="rect">
            <a:avLst/>
          </a:prstGeom>
        </p:spPr>
      </p:pic>
      <p:pic>
        <p:nvPicPr>
          <p:cNvPr id="11" name="Picture 10" descr="Bright white natural marble texture pattern">
            <a:extLst>
              <a:ext uri="{FF2B5EF4-FFF2-40B4-BE49-F238E27FC236}">
                <a16:creationId xmlns:a16="http://schemas.microsoft.com/office/drawing/2014/main" id="{BB51F266-7C8B-4436-866D-4F1D7120DE3E}"/>
              </a:ext>
            </a:extLst>
          </p:cNvPr>
          <p:cNvPicPr>
            <a:picLocks noChangeAspect="1"/>
          </p:cNvPicPr>
          <p:nvPr/>
        </p:nvPicPr>
        <p:blipFill rotWithShape="1">
          <a:blip r:embed="rId4">
            <a:alphaModFix/>
          </a:blip>
          <a:srcRect t="7875" b="7875"/>
          <a:stretch/>
        </p:blipFill>
        <p:spPr>
          <a:xfrm>
            <a:off x="20" y="1571"/>
            <a:ext cx="12191980" cy="6856429"/>
          </a:xfrm>
          <a:prstGeom prst="rect">
            <a:avLst/>
          </a:prstGeom>
        </p:spPr>
      </p:pic>
      <p:sp>
        <p:nvSpPr>
          <p:cNvPr id="15" name="Title 1">
            <a:extLst>
              <a:ext uri="{FF2B5EF4-FFF2-40B4-BE49-F238E27FC236}">
                <a16:creationId xmlns:a16="http://schemas.microsoft.com/office/drawing/2014/main" id="{E8C1B0DD-FD69-4BCA-BD07-468DEC3E783C}"/>
              </a:ext>
            </a:extLst>
          </p:cNvPr>
          <p:cNvSpPr txBox="1">
            <a:spLocks/>
          </p:cNvSpPr>
          <p:nvPr/>
        </p:nvSpPr>
        <p:spPr>
          <a:xfrm>
            <a:off x="1581966" y="11978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a:t>DIVISION I – Accounting Standards (Part 1 Balance sheet)</a:t>
            </a:r>
            <a:endParaRPr lang="en-US" dirty="0"/>
          </a:p>
        </p:txBody>
      </p:sp>
      <p:sp>
        <p:nvSpPr>
          <p:cNvPr id="16" name="TextBox 15">
            <a:extLst>
              <a:ext uri="{FF2B5EF4-FFF2-40B4-BE49-F238E27FC236}">
                <a16:creationId xmlns:a16="http://schemas.microsoft.com/office/drawing/2014/main" id="{6E5F4F45-C717-4CBA-ACD7-F80F2225C647}"/>
              </a:ext>
            </a:extLst>
          </p:cNvPr>
          <p:cNvSpPr txBox="1"/>
          <p:nvPr/>
        </p:nvSpPr>
        <p:spPr>
          <a:xfrm>
            <a:off x="1581966" y="2462683"/>
            <a:ext cx="9348362" cy="4462760"/>
          </a:xfrm>
          <a:prstGeom prst="rect">
            <a:avLst/>
          </a:prstGeom>
          <a:noFill/>
        </p:spPr>
        <p:txBody>
          <a:bodyPr wrap="square">
            <a:spAutoFit/>
          </a:bodyPr>
          <a:lstStyle/>
          <a:p>
            <a:pPr algn="just"/>
            <a:r>
              <a:rPr lang="en-US" b="1" i="0" u="none" strike="noStrike" baseline="0" dirty="0">
                <a:latin typeface="Trebuchet MS" panose="020B0603020202020204" pitchFamily="34" charset="0"/>
              </a:rPr>
              <a:t>Additional disclosures </a:t>
            </a:r>
            <a:r>
              <a:rPr lang="en-US" b="1" i="0" u="none" strike="noStrike" baseline="0" dirty="0">
                <a:solidFill>
                  <a:srgbClr val="000000"/>
                </a:solidFill>
                <a:latin typeface="Trebuchet MS" panose="020B0603020202020204" pitchFamily="34" charset="0"/>
              </a:rPr>
              <a:t>under Notes - Balance Sheet under each head</a:t>
            </a:r>
            <a:r>
              <a:rPr lang="en-US" dirty="0">
                <a:solidFill>
                  <a:srgbClr val="000000"/>
                </a:solidFill>
                <a:latin typeface="Trebuchet MS" panose="020B0603020202020204" pitchFamily="34" charset="0"/>
              </a:rPr>
              <a:t> </a:t>
            </a:r>
            <a:r>
              <a:rPr lang="en-IN" b="1" i="0" u="none" strike="noStrike" baseline="0" dirty="0">
                <a:solidFill>
                  <a:srgbClr val="000000"/>
                </a:solidFill>
                <a:latin typeface="Trebuchet MS" panose="020B0603020202020204" pitchFamily="34" charset="0"/>
              </a:rPr>
              <a:t>Share Capital</a:t>
            </a:r>
            <a:endParaRPr lang="en-IN" b="0" i="0" u="none" strike="noStrike" baseline="0" dirty="0">
              <a:solidFill>
                <a:srgbClr val="000000"/>
              </a:solidFill>
              <a:latin typeface="Trebuchet MS" panose="020B0603020202020204" pitchFamily="34" charset="0"/>
            </a:endParaRPr>
          </a:p>
          <a:p>
            <a:pPr algn="just"/>
            <a:r>
              <a:rPr lang="en-IN" sz="1800" b="0" i="0" u="none" strike="noStrike" baseline="0" dirty="0">
                <a:solidFill>
                  <a:srgbClr val="FF0000"/>
                </a:solidFill>
                <a:latin typeface="Trebuchet MS" panose="020B0603020202020204" pitchFamily="34" charset="0"/>
              </a:rPr>
              <a:t>Shareholding of Promoters </a:t>
            </a:r>
            <a:r>
              <a:rPr lang="en-IN" sz="1800" b="0" i="0" u="none" strike="noStrike" baseline="0" dirty="0">
                <a:solidFill>
                  <a:srgbClr val="000000"/>
                </a:solidFill>
                <a:latin typeface="Trebuchet MS" panose="020B0603020202020204" pitchFamily="34" charset="0"/>
              </a:rPr>
              <a:t>at the end of the Year in tabular form containing</a:t>
            </a:r>
          </a:p>
          <a:p>
            <a:pPr algn="just"/>
            <a:endParaRPr lang="en-IN" sz="1800" b="0" i="0" u="none" strike="noStrike" baseline="0" dirty="0">
              <a:solidFill>
                <a:srgbClr val="000000"/>
              </a:solidFill>
              <a:latin typeface="Trebuchet MS" panose="020B0603020202020204" pitchFamily="34" charset="0"/>
            </a:endParaRPr>
          </a:p>
          <a:p>
            <a:pPr algn="just"/>
            <a:endParaRPr lang="en-IN" dirty="0">
              <a:solidFill>
                <a:srgbClr val="000000"/>
              </a:solidFill>
              <a:latin typeface="Trebuchet MS" panose="020B0603020202020204" pitchFamily="34" charset="0"/>
            </a:endParaRPr>
          </a:p>
          <a:p>
            <a:pPr algn="just"/>
            <a:endParaRPr lang="en-IN" sz="1800" b="0" i="0" u="none" strike="noStrike" baseline="0" dirty="0">
              <a:solidFill>
                <a:srgbClr val="000000"/>
              </a:solidFill>
              <a:latin typeface="Trebuchet MS" panose="020B0603020202020204" pitchFamily="34" charset="0"/>
            </a:endParaRPr>
          </a:p>
          <a:p>
            <a:pPr algn="just"/>
            <a:endParaRPr lang="en-IN" dirty="0">
              <a:solidFill>
                <a:srgbClr val="000000"/>
              </a:solidFill>
              <a:latin typeface="Trebuchet MS" panose="020B0603020202020204" pitchFamily="34" charset="0"/>
            </a:endParaRPr>
          </a:p>
          <a:p>
            <a:pPr algn="just"/>
            <a:endParaRPr lang="en-IN" sz="1800" b="0" i="0" u="none" strike="noStrike" baseline="0" dirty="0">
              <a:solidFill>
                <a:srgbClr val="000000"/>
              </a:solidFill>
              <a:latin typeface="Trebuchet MS" panose="020B0603020202020204" pitchFamily="34" charset="0"/>
            </a:endParaRPr>
          </a:p>
          <a:p>
            <a:pPr algn="just"/>
            <a:endParaRPr lang="en-IN" dirty="0">
              <a:solidFill>
                <a:srgbClr val="000000"/>
              </a:solidFill>
              <a:latin typeface="Trebuchet MS" panose="020B0603020202020204" pitchFamily="34" charset="0"/>
            </a:endParaRPr>
          </a:p>
          <a:p>
            <a:pPr algn="just"/>
            <a:endParaRPr lang="en-IN" sz="500" b="0" i="0" u="none" strike="noStrike" baseline="0" dirty="0">
              <a:latin typeface="Trebuchet MS" panose="020B0603020202020204" pitchFamily="34" charset="0"/>
            </a:endParaRPr>
          </a:p>
          <a:p>
            <a:pPr algn="just"/>
            <a:r>
              <a:rPr lang="en-IN" sz="1500" b="0" i="0" u="none" strike="noStrike" baseline="0" dirty="0">
                <a:latin typeface="Trebuchet MS" panose="020B0603020202020204" pitchFamily="34" charset="0"/>
              </a:rPr>
              <a:t>Definition as per section 2(69) - “promoter“ means a person —</a:t>
            </a:r>
          </a:p>
          <a:p>
            <a:pPr algn="just"/>
            <a:r>
              <a:rPr lang="en-IN" sz="1500" b="0" i="0" u="none" strike="noStrike" baseline="0" dirty="0">
                <a:latin typeface="Trebuchet MS" panose="020B0603020202020204" pitchFamily="34" charset="0"/>
              </a:rPr>
              <a:t>(a) Who has been named as such in a prospectus or is identified by the company in the annual return referred to in section 92; or</a:t>
            </a:r>
          </a:p>
          <a:p>
            <a:pPr algn="just"/>
            <a:r>
              <a:rPr lang="en-IN" sz="1500" b="0" i="0" u="none" strike="noStrike" baseline="0" dirty="0">
                <a:latin typeface="Trebuchet MS" panose="020B0603020202020204" pitchFamily="34" charset="0"/>
              </a:rPr>
              <a:t>(b) Who has control over the affairs of the company, directly or indirectly whether as a shareholder, director or otherwise; or</a:t>
            </a:r>
          </a:p>
          <a:p>
            <a:pPr algn="just"/>
            <a:r>
              <a:rPr lang="en-IN" sz="1500" b="0" i="0" u="none" strike="noStrike" baseline="0" dirty="0">
                <a:latin typeface="Trebuchet MS" panose="020B0603020202020204" pitchFamily="34" charset="0"/>
              </a:rPr>
              <a:t>(c)In accordance with whose advice, directions or instructions the Board of Directors of the company is accustomed to act:</a:t>
            </a:r>
          </a:p>
          <a:p>
            <a:pPr algn="just"/>
            <a:r>
              <a:rPr lang="en-IN" sz="1500" b="0" i="0" u="none" strike="noStrike" baseline="0" dirty="0">
                <a:latin typeface="Trebuchet MS" panose="020B0603020202020204" pitchFamily="34" charset="0"/>
              </a:rPr>
              <a:t>Provided that nothing in sub-clause(c) shall apply to a person who is acting merely in a professional capacity</a:t>
            </a:r>
            <a:r>
              <a:rPr lang="en-IN" sz="1500" dirty="0">
                <a:latin typeface="Trebuchet MS" panose="020B0603020202020204" pitchFamily="34" charset="0"/>
              </a:rPr>
              <a:t>.</a:t>
            </a:r>
            <a:endParaRPr lang="en-IN" sz="1500" dirty="0"/>
          </a:p>
        </p:txBody>
      </p:sp>
      <p:pic>
        <p:nvPicPr>
          <p:cNvPr id="17" name="Picture 16">
            <a:extLst>
              <a:ext uri="{FF2B5EF4-FFF2-40B4-BE49-F238E27FC236}">
                <a16:creationId xmlns:a16="http://schemas.microsoft.com/office/drawing/2014/main" id="{917B2527-F939-4BBF-B51C-837999F08DA2}"/>
              </a:ext>
            </a:extLst>
          </p:cNvPr>
          <p:cNvPicPr>
            <a:picLocks noChangeAspect="1"/>
          </p:cNvPicPr>
          <p:nvPr/>
        </p:nvPicPr>
        <p:blipFill>
          <a:blip r:embed="rId2"/>
          <a:stretch>
            <a:fillRect/>
          </a:stretch>
        </p:blipFill>
        <p:spPr>
          <a:xfrm>
            <a:off x="1676400" y="3081100"/>
            <a:ext cx="9144000" cy="1007135"/>
          </a:xfrm>
          <a:prstGeom prst="rect">
            <a:avLst/>
          </a:prstGeom>
        </p:spPr>
      </p:pic>
      <p:pic>
        <p:nvPicPr>
          <p:cNvPr id="18" name="Picture 17">
            <a:extLst>
              <a:ext uri="{FF2B5EF4-FFF2-40B4-BE49-F238E27FC236}">
                <a16:creationId xmlns:a16="http://schemas.microsoft.com/office/drawing/2014/main" id="{1963B998-7348-41E6-899A-565A72FF132C}"/>
              </a:ext>
            </a:extLst>
          </p:cNvPr>
          <p:cNvPicPr>
            <a:picLocks noChangeAspect="1"/>
          </p:cNvPicPr>
          <p:nvPr/>
        </p:nvPicPr>
        <p:blipFill>
          <a:blip r:embed="rId3"/>
          <a:stretch>
            <a:fillRect/>
          </a:stretch>
        </p:blipFill>
        <p:spPr>
          <a:xfrm>
            <a:off x="1676400" y="4077976"/>
            <a:ext cx="8909154" cy="646428"/>
          </a:xfrm>
          <a:prstGeom prst="rect">
            <a:avLst/>
          </a:prstGeom>
        </p:spPr>
      </p:pic>
    </p:spTree>
    <p:extLst>
      <p:ext uri="{BB962C8B-B14F-4D97-AF65-F5344CB8AC3E}">
        <p14:creationId xmlns:p14="http://schemas.microsoft.com/office/powerpoint/2010/main" val="2809792972"/>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4A4B4B85-61A3-46D3-9E7E-8AC1B2B8FAF4}"/>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a:solidFill>
                  <a:schemeClr val="bg1"/>
                </a:solidFill>
              </a:rPr>
              <a:t>DIVISION I – Accounting Standards (Part 1 Balance sheet)</a:t>
            </a:r>
            <a:endParaRPr lang="en-US" dirty="0">
              <a:solidFill>
                <a:schemeClr val="bg1"/>
              </a:solidFill>
            </a:endParaRPr>
          </a:p>
        </p:txBody>
      </p:sp>
      <p:graphicFrame>
        <p:nvGraphicFramePr>
          <p:cNvPr id="6" name="Table 3">
            <a:extLst>
              <a:ext uri="{FF2B5EF4-FFF2-40B4-BE49-F238E27FC236}">
                <a16:creationId xmlns:a16="http://schemas.microsoft.com/office/drawing/2014/main" id="{9D53831D-8892-45FF-A5D8-F5148016AFA5}"/>
              </a:ext>
            </a:extLst>
          </p:cNvPr>
          <p:cNvGraphicFramePr>
            <a:graphicFrameLocks noGrp="1"/>
          </p:cNvGraphicFramePr>
          <p:nvPr>
            <p:extLst>
              <p:ext uri="{D42A27DB-BD31-4B8C-83A1-F6EECF244321}">
                <p14:modId xmlns:p14="http://schemas.microsoft.com/office/powerpoint/2010/main" val="1207578676"/>
              </p:ext>
            </p:extLst>
          </p:nvPr>
        </p:nvGraphicFramePr>
        <p:xfrm>
          <a:off x="1489527" y="2384187"/>
          <a:ext cx="9178475" cy="2062480"/>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036695">
                  <a:extLst>
                    <a:ext uri="{9D8B030D-6E8A-4147-A177-3AD203B41FA5}">
                      <a16:colId xmlns:a16="http://schemas.microsoft.com/office/drawing/2014/main" val="1194799886"/>
                    </a:ext>
                  </a:extLst>
                </a:gridCol>
                <a:gridCol w="2123609">
                  <a:extLst>
                    <a:ext uri="{9D8B030D-6E8A-4147-A177-3AD203B41FA5}">
                      <a16:colId xmlns:a16="http://schemas.microsoft.com/office/drawing/2014/main" val="1853854260"/>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0">
                <a:tc>
                  <a:txBody>
                    <a:bodyPr/>
                    <a:lstStyle/>
                    <a:p>
                      <a:r>
                        <a:rPr lang="en-IN" sz="1500" kern="1200" dirty="0">
                          <a:solidFill>
                            <a:schemeClr val="dk1"/>
                          </a:solidFill>
                          <a:latin typeface="Trebuchet MS" panose="020B0603020202020204" pitchFamily="34" charset="0"/>
                          <a:ea typeface="+mn-ea"/>
                          <a:cs typeface="+mn-cs"/>
                        </a:rPr>
                        <a:t>Trade Payables</a:t>
                      </a:r>
                    </a:p>
                  </a:txBody>
                  <a:tcPr/>
                </a:tc>
                <a:tc>
                  <a:txBody>
                    <a:bodyPr/>
                    <a:lstStyle/>
                    <a:p>
                      <a:pPr marL="0" indent="0" algn="just">
                        <a:buNone/>
                      </a:pPr>
                      <a:r>
                        <a:rPr lang="en-US" sz="1500" spc="-5" dirty="0">
                          <a:solidFill>
                            <a:schemeClr val="bg1"/>
                          </a:solidFill>
                          <a:latin typeface="Trebuchet MS" panose="020B0603020202020204" pitchFamily="34" charset="0"/>
                        </a:rPr>
                        <a:t>Ageing</a:t>
                      </a:r>
                      <a:r>
                        <a:rPr lang="en-US" sz="1500" spc="10" dirty="0">
                          <a:solidFill>
                            <a:schemeClr val="bg1"/>
                          </a:solidFill>
                          <a:latin typeface="Trebuchet MS" panose="020B0603020202020204" pitchFamily="34" charset="0"/>
                        </a:rPr>
                        <a:t> </a:t>
                      </a:r>
                      <a:r>
                        <a:rPr lang="en-US" sz="1500" spc="-5" dirty="0">
                          <a:solidFill>
                            <a:schemeClr val="bg1"/>
                          </a:solidFill>
                          <a:latin typeface="Trebuchet MS" panose="020B0603020202020204" pitchFamily="34" charset="0"/>
                        </a:rPr>
                        <a:t>schedule along with </a:t>
                      </a:r>
                      <a:r>
                        <a:rPr lang="en-US" sz="1500" spc="-5" dirty="0">
                          <a:solidFill>
                            <a:schemeClr val="bg1"/>
                          </a:solidFill>
                          <a:latin typeface="Trebuchet MS" panose="020B0603020202020204" pitchFamily="34" charset="0"/>
                          <a:cs typeface="Trebuchet MS"/>
                        </a:rPr>
                        <a:t>Classification</a:t>
                      </a:r>
                      <a:r>
                        <a:rPr lang="en-US" sz="1500" spc="-15" dirty="0">
                          <a:solidFill>
                            <a:schemeClr val="bg1"/>
                          </a:solidFill>
                          <a:latin typeface="Trebuchet MS" panose="020B0603020202020204" pitchFamily="34" charset="0"/>
                          <a:cs typeface="Trebuchet MS"/>
                        </a:rPr>
                        <a:t> </a:t>
                      </a:r>
                      <a:r>
                        <a:rPr lang="en-US" sz="1500" spc="-5" dirty="0">
                          <a:solidFill>
                            <a:schemeClr val="bg1"/>
                          </a:solidFill>
                          <a:latin typeface="Trebuchet MS" panose="020B0603020202020204" pitchFamily="34" charset="0"/>
                          <a:cs typeface="Trebuchet MS"/>
                        </a:rPr>
                        <a:t>into</a:t>
                      </a:r>
                      <a:r>
                        <a:rPr lang="en-US" sz="1500" spc="25" dirty="0">
                          <a:solidFill>
                            <a:schemeClr val="bg1"/>
                          </a:solidFill>
                          <a:latin typeface="Trebuchet MS" panose="020B0603020202020204" pitchFamily="34" charset="0"/>
                          <a:cs typeface="Trebuchet MS"/>
                        </a:rPr>
                        <a:t> </a:t>
                      </a:r>
                      <a:r>
                        <a:rPr lang="en-US" sz="1500" spc="-5" dirty="0">
                          <a:solidFill>
                            <a:schemeClr val="bg1"/>
                          </a:solidFill>
                          <a:latin typeface="Trebuchet MS" panose="020B0603020202020204" pitchFamily="34" charset="0"/>
                          <a:cs typeface="Trebuchet MS"/>
                        </a:rPr>
                        <a:t>–</a:t>
                      </a:r>
                      <a:r>
                        <a:rPr lang="en-US" sz="1500" spc="-15" dirty="0">
                          <a:solidFill>
                            <a:schemeClr val="bg1"/>
                          </a:solidFill>
                          <a:latin typeface="Trebuchet MS" panose="020B0603020202020204" pitchFamily="34" charset="0"/>
                          <a:cs typeface="Trebuchet MS"/>
                        </a:rPr>
                        <a:t> </a:t>
                      </a:r>
                      <a:r>
                        <a:rPr lang="en-US" sz="1500" dirty="0">
                          <a:solidFill>
                            <a:schemeClr val="bg1"/>
                          </a:solidFill>
                          <a:latin typeface="Trebuchet MS" panose="020B0603020202020204" pitchFamily="34" charset="0"/>
                          <a:cs typeface="Trebuchet MS"/>
                        </a:rPr>
                        <a:t>MSME</a:t>
                      </a:r>
                      <a:r>
                        <a:rPr lang="en-US" sz="1500" spc="5" dirty="0">
                          <a:solidFill>
                            <a:schemeClr val="bg1"/>
                          </a:solidFill>
                          <a:latin typeface="Trebuchet MS" panose="020B0603020202020204" pitchFamily="34" charset="0"/>
                          <a:cs typeface="Trebuchet MS"/>
                        </a:rPr>
                        <a:t> </a:t>
                      </a:r>
                      <a:r>
                        <a:rPr lang="en-US" sz="1500" spc="-5" dirty="0">
                          <a:solidFill>
                            <a:schemeClr val="bg1"/>
                          </a:solidFill>
                          <a:latin typeface="Trebuchet MS" panose="020B0603020202020204" pitchFamily="34" charset="0"/>
                          <a:cs typeface="Trebuchet MS"/>
                        </a:rPr>
                        <a:t>–</a:t>
                      </a:r>
                      <a:r>
                        <a:rPr lang="en-US" sz="1500" spc="5" dirty="0">
                          <a:solidFill>
                            <a:schemeClr val="bg1"/>
                          </a:solidFill>
                          <a:latin typeface="Trebuchet MS" panose="020B0603020202020204" pitchFamily="34" charset="0"/>
                          <a:cs typeface="Trebuchet MS"/>
                        </a:rPr>
                        <a:t> </a:t>
                      </a:r>
                      <a:r>
                        <a:rPr lang="en-US" sz="1500" spc="-10" dirty="0">
                          <a:solidFill>
                            <a:schemeClr val="bg1"/>
                          </a:solidFill>
                          <a:latin typeface="Trebuchet MS" panose="020B0603020202020204" pitchFamily="34" charset="0"/>
                          <a:cs typeface="Trebuchet MS"/>
                        </a:rPr>
                        <a:t>Others</a:t>
                      </a:r>
                      <a:r>
                        <a:rPr lang="en-US" sz="1500" spc="30" dirty="0">
                          <a:solidFill>
                            <a:schemeClr val="bg1"/>
                          </a:solidFill>
                          <a:latin typeface="Trebuchet MS" panose="020B0603020202020204" pitchFamily="34" charset="0"/>
                          <a:cs typeface="Trebuchet MS"/>
                        </a:rPr>
                        <a:t> </a:t>
                      </a:r>
                      <a:r>
                        <a:rPr lang="en-US" sz="1500" spc="-5" dirty="0">
                          <a:solidFill>
                            <a:schemeClr val="bg1"/>
                          </a:solidFill>
                          <a:latin typeface="Trebuchet MS" panose="020B0603020202020204" pitchFamily="34" charset="0"/>
                          <a:cs typeface="Trebuchet MS"/>
                        </a:rPr>
                        <a:t>–</a:t>
                      </a:r>
                      <a:r>
                        <a:rPr lang="en-US" sz="1500" spc="5" dirty="0">
                          <a:solidFill>
                            <a:schemeClr val="bg1"/>
                          </a:solidFill>
                          <a:latin typeface="Trebuchet MS" panose="020B0603020202020204" pitchFamily="34" charset="0"/>
                          <a:cs typeface="Trebuchet MS"/>
                        </a:rPr>
                        <a:t> </a:t>
                      </a:r>
                      <a:r>
                        <a:rPr lang="en-US" sz="1500" spc="-5" dirty="0">
                          <a:solidFill>
                            <a:schemeClr val="bg1"/>
                          </a:solidFill>
                          <a:latin typeface="Trebuchet MS" panose="020B0603020202020204" pitchFamily="34" charset="0"/>
                          <a:cs typeface="Trebuchet MS"/>
                        </a:rPr>
                        <a:t>Disputed</a:t>
                      </a:r>
                      <a:r>
                        <a:rPr lang="en-US" sz="1500" spc="20" dirty="0">
                          <a:solidFill>
                            <a:schemeClr val="bg1"/>
                          </a:solidFill>
                          <a:latin typeface="Trebuchet MS" panose="020B0603020202020204" pitchFamily="34" charset="0"/>
                          <a:cs typeface="Trebuchet MS"/>
                        </a:rPr>
                        <a:t> </a:t>
                      </a:r>
                      <a:r>
                        <a:rPr lang="en-US" sz="1500" spc="-10" dirty="0">
                          <a:solidFill>
                            <a:schemeClr val="bg1"/>
                          </a:solidFill>
                          <a:latin typeface="Trebuchet MS" panose="020B0603020202020204" pitchFamily="34" charset="0"/>
                          <a:cs typeface="Trebuchet MS"/>
                        </a:rPr>
                        <a:t>dues</a:t>
                      </a:r>
                      <a:r>
                        <a:rPr lang="en-US" sz="1500" spc="10" dirty="0">
                          <a:solidFill>
                            <a:schemeClr val="bg1"/>
                          </a:solidFill>
                          <a:latin typeface="Trebuchet MS" panose="020B0603020202020204" pitchFamily="34" charset="0"/>
                          <a:cs typeface="Trebuchet MS"/>
                        </a:rPr>
                        <a:t> </a:t>
                      </a:r>
                      <a:r>
                        <a:rPr lang="en-US" sz="1500" spc="-5" dirty="0">
                          <a:solidFill>
                            <a:schemeClr val="bg1"/>
                          </a:solidFill>
                          <a:latin typeface="Trebuchet MS" panose="020B0603020202020204" pitchFamily="34" charset="0"/>
                          <a:cs typeface="Trebuchet MS"/>
                        </a:rPr>
                        <a:t>MSME-</a:t>
                      </a:r>
                      <a:r>
                        <a:rPr lang="en-US" sz="1500" spc="5" dirty="0">
                          <a:solidFill>
                            <a:schemeClr val="bg1"/>
                          </a:solidFill>
                          <a:latin typeface="Trebuchet MS" panose="020B0603020202020204" pitchFamily="34" charset="0"/>
                          <a:cs typeface="Trebuchet MS"/>
                        </a:rPr>
                        <a:t> </a:t>
                      </a:r>
                      <a:r>
                        <a:rPr lang="en-US" sz="1500" spc="-5" dirty="0">
                          <a:solidFill>
                            <a:schemeClr val="bg1"/>
                          </a:solidFill>
                          <a:latin typeface="Trebuchet MS" panose="020B0603020202020204" pitchFamily="34" charset="0"/>
                          <a:cs typeface="Trebuchet MS"/>
                        </a:rPr>
                        <a:t>Disputed</a:t>
                      </a:r>
                      <a:r>
                        <a:rPr lang="en-US" sz="1500" spc="20" dirty="0">
                          <a:solidFill>
                            <a:schemeClr val="bg1"/>
                          </a:solidFill>
                          <a:latin typeface="Trebuchet MS" panose="020B0603020202020204" pitchFamily="34" charset="0"/>
                          <a:cs typeface="Trebuchet MS"/>
                        </a:rPr>
                        <a:t> </a:t>
                      </a:r>
                      <a:r>
                        <a:rPr lang="en-US" sz="1500" spc="-10" dirty="0">
                          <a:solidFill>
                            <a:schemeClr val="bg1"/>
                          </a:solidFill>
                          <a:latin typeface="Trebuchet MS" panose="020B0603020202020204" pitchFamily="34" charset="0"/>
                          <a:cs typeface="Trebuchet MS"/>
                        </a:rPr>
                        <a:t>dues</a:t>
                      </a:r>
                      <a:r>
                        <a:rPr lang="en-US" sz="1500" spc="25" dirty="0">
                          <a:solidFill>
                            <a:schemeClr val="bg1"/>
                          </a:solidFill>
                          <a:latin typeface="Trebuchet MS" panose="020B0603020202020204" pitchFamily="34" charset="0"/>
                          <a:cs typeface="Trebuchet MS"/>
                        </a:rPr>
                        <a:t> </a:t>
                      </a:r>
                      <a:r>
                        <a:rPr lang="en-US" sz="1500" spc="-10" dirty="0">
                          <a:solidFill>
                            <a:schemeClr val="bg1"/>
                          </a:solidFill>
                          <a:latin typeface="Trebuchet MS" panose="020B0603020202020204" pitchFamily="34" charset="0"/>
                          <a:cs typeface="Trebuchet MS"/>
                        </a:rPr>
                        <a:t>Others</a:t>
                      </a:r>
                      <a:endParaRPr lang="en-US" sz="1500" b="0" dirty="0">
                        <a:solidFill>
                          <a:schemeClr val="bg1"/>
                        </a:solidFill>
                        <a:latin typeface="+mn-lt"/>
                        <a:cs typeface="Trebuchet MS"/>
                      </a:endParaRPr>
                    </a:p>
                  </a:txBody>
                  <a:tcPr/>
                </a:tc>
                <a:tc>
                  <a:txBody>
                    <a:bodyPr/>
                    <a:lstStyle/>
                    <a:p>
                      <a:pPr algn="just"/>
                      <a:r>
                        <a:rPr lang="en-US" sz="1500" kern="1200" spc="-10" dirty="0">
                          <a:solidFill>
                            <a:schemeClr val="bg1"/>
                          </a:solidFill>
                          <a:latin typeface="Trebuchet MS" panose="020B0603020202020204" pitchFamily="34" charset="0"/>
                          <a:ea typeface="+mn-ea"/>
                          <a:cs typeface="+mn-cs"/>
                        </a:rPr>
                        <a:t>G</a:t>
                      </a:r>
                      <a:r>
                        <a:rPr lang="en-IN" sz="1500" kern="1200" spc="-10" dirty="0">
                          <a:solidFill>
                            <a:schemeClr val="bg1"/>
                          </a:solidFill>
                          <a:latin typeface="Trebuchet MS" panose="020B0603020202020204" pitchFamily="34" charset="0"/>
                          <a:ea typeface="+mn-ea"/>
                          <a:cs typeface="+mn-cs"/>
                        </a:rPr>
                        <a:t>N states that 2 separate columns to be added for </a:t>
                      </a:r>
                      <a:r>
                        <a:rPr lang="en-IN" sz="1500" kern="1200" spc="-10" dirty="0">
                          <a:solidFill>
                            <a:srgbClr val="FF0000"/>
                          </a:solidFill>
                          <a:latin typeface="Trebuchet MS" panose="020B0603020202020204" pitchFamily="34" charset="0"/>
                          <a:ea typeface="+mn-ea"/>
                          <a:cs typeface="+mn-cs"/>
                        </a:rPr>
                        <a:t>“Not Due”</a:t>
                      </a:r>
                      <a:r>
                        <a:rPr lang="en-IN" sz="1500" kern="1200" spc="-10" dirty="0">
                          <a:solidFill>
                            <a:schemeClr val="bg1"/>
                          </a:solidFill>
                          <a:latin typeface="Trebuchet MS" panose="020B0603020202020204" pitchFamily="34" charset="0"/>
                          <a:ea typeface="+mn-ea"/>
                          <a:cs typeface="+mn-cs"/>
                        </a:rPr>
                        <a:t> and </a:t>
                      </a:r>
                      <a:r>
                        <a:rPr lang="en-IN" sz="1500" kern="1200" spc="-10" dirty="0">
                          <a:solidFill>
                            <a:srgbClr val="FF0000"/>
                          </a:solidFill>
                          <a:latin typeface="Trebuchet MS" panose="020B0603020202020204" pitchFamily="34" charset="0"/>
                          <a:ea typeface="+mn-ea"/>
                          <a:cs typeface="+mn-cs"/>
                        </a:rPr>
                        <a:t>“Unbilled”</a:t>
                      </a:r>
                    </a:p>
                    <a:p>
                      <a:pPr algn="just"/>
                      <a:r>
                        <a:rPr lang="en-IN" sz="1500" kern="1200" spc="-10" dirty="0">
                          <a:solidFill>
                            <a:schemeClr val="bg1"/>
                          </a:solidFill>
                          <a:latin typeface="Trebuchet MS" panose="020B0603020202020204" pitchFamily="34" charset="0"/>
                          <a:ea typeface="+mn-ea"/>
                          <a:cs typeface="+mn-cs"/>
                        </a:rPr>
                        <a:t>Unbilled includes Accruals exclude Provision</a:t>
                      </a:r>
                    </a:p>
                  </a:txBody>
                  <a:tcPr/>
                </a:tc>
                <a:extLst>
                  <a:ext uri="{0D108BD9-81ED-4DB2-BD59-A6C34878D82A}">
                    <a16:rowId xmlns:a16="http://schemas.microsoft.com/office/drawing/2014/main" val="2460724927"/>
                  </a:ext>
                </a:extLst>
              </a:tr>
            </a:tbl>
          </a:graphicData>
        </a:graphic>
      </p:graphicFrame>
      <p:pic>
        <p:nvPicPr>
          <p:cNvPr id="7" name="Picture 6">
            <a:extLst>
              <a:ext uri="{FF2B5EF4-FFF2-40B4-BE49-F238E27FC236}">
                <a16:creationId xmlns:a16="http://schemas.microsoft.com/office/drawing/2014/main" id="{244624C4-3C56-45C7-BDC8-9E85EA0858A4}"/>
              </a:ext>
            </a:extLst>
          </p:cNvPr>
          <p:cNvPicPr>
            <a:picLocks noChangeAspect="1"/>
          </p:cNvPicPr>
          <p:nvPr/>
        </p:nvPicPr>
        <p:blipFill>
          <a:blip r:embed="rId4"/>
          <a:stretch>
            <a:fillRect/>
          </a:stretch>
        </p:blipFill>
        <p:spPr>
          <a:xfrm>
            <a:off x="1504518" y="4458397"/>
            <a:ext cx="9163480" cy="1496179"/>
          </a:xfrm>
          <a:prstGeom prst="rect">
            <a:avLst/>
          </a:prstGeom>
        </p:spPr>
      </p:pic>
      <p:pic>
        <p:nvPicPr>
          <p:cNvPr id="8" name="Picture 7">
            <a:extLst>
              <a:ext uri="{FF2B5EF4-FFF2-40B4-BE49-F238E27FC236}">
                <a16:creationId xmlns:a16="http://schemas.microsoft.com/office/drawing/2014/main" id="{0D6BAC7B-4AAB-4BA9-A335-649845411B0A}"/>
              </a:ext>
            </a:extLst>
          </p:cNvPr>
          <p:cNvPicPr>
            <a:picLocks noChangeAspect="1"/>
          </p:cNvPicPr>
          <p:nvPr/>
        </p:nvPicPr>
        <p:blipFill>
          <a:blip r:embed="rId5"/>
          <a:stretch>
            <a:fillRect/>
          </a:stretch>
        </p:blipFill>
        <p:spPr>
          <a:xfrm>
            <a:off x="1489529" y="5908356"/>
            <a:ext cx="9178472" cy="505588"/>
          </a:xfrm>
          <a:prstGeom prst="rect">
            <a:avLst/>
          </a:prstGeom>
        </p:spPr>
      </p:pic>
      <p:sp>
        <p:nvSpPr>
          <p:cNvPr id="9" name="TextBox 8">
            <a:extLst>
              <a:ext uri="{FF2B5EF4-FFF2-40B4-BE49-F238E27FC236}">
                <a16:creationId xmlns:a16="http://schemas.microsoft.com/office/drawing/2014/main" id="{C8EBA5AC-7E13-4082-8FAC-86025DC68664}"/>
              </a:ext>
            </a:extLst>
          </p:cNvPr>
          <p:cNvSpPr txBox="1"/>
          <p:nvPr/>
        </p:nvSpPr>
        <p:spPr>
          <a:xfrm>
            <a:off x="1474535" y="6402746"/>
            <a:ext cx="10157831" cy="461665"/>
          </a:xfrm>
          <a:prstGeom prst="rect">
            <a:avLst/>
          </a:prstGeom>
          <a:noFill/>
        </p:spPr>
        <p:txBody>
          <a:bodyPr wrap="square">
            <a:spAutoFit/>
          </a:bodyPr>
          <a:lstStyle/>
          <a:p>
            <a:pPr algn="just"/>
            <a:r>
              <a:rPr lang="en-US" sz="1200" b="0" dirty="0">
                <a:solidFill>
                  <a:schemeClr val="bg1"/>
                </a:solidFill>
                <a:latin typeface="Trebuchet MS" panose="020B0603020202020204" pitchFamily="34" charset="0"/>
              </a:rPr>
              <a:t># similar information shall be given where no due date of payment is specified in that case disclosure shall be from the date of the transaction.</a:t>
            </a:r>
          </a:p>
          <a:p>
            <a:pPr algn="just"/>
            <a:r>
              <a:rPr lang="en-IN" sz="1200" dirty="0">
                <a:solidFill>
                  <a:schemeClr val="bg1"/>
                </a:solidFill>
                <a:latin typeface="Trebuchet MS" panose="020B0603020202020204" pitchFamily="34" charset="0"/>
              </a:rPr>
              <a:t>Unbilled dues shall be disclosed separately</a:t>
            </a:r>
          </a:p>
        </p:txBody>
      </p:sp>
    </p:spTree>
    <p:extLst>
      <p:ext uri="{BB962C8B-B14F-4D97-AF65-F5344CB8AC3E}">
        <p14:creationId xmlns:p14="http://schemas.microsoft.com/office/powerpoint/2010/main" val="22736805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074EF-BA76-4292-8C3C-FBE98FCC597E}"/>
              </a:ext>
            </a:extLst>
          </p:cNvPr>
          <p:cNvSpPr>
            <a:spLocks noGrp="1"/>
          </p:cNvSpPr>
          <p:nvPr>
            <p:ph type="ctrTitle"/>
          </p:nvPr>
        </p:nvSpPr>
        <p:spPr/>
        <p:txBody>
          <a:bodyPr/>
          <a:lstStyle/>
          <a:p>
            <a:endParaRPr lang="en-IN"/>
          </a:p>
        </p:txBody>
      </p:sp>
      <p:sp>
        <p:nvSpPr>
          <p:cNvPr id="3" name="Subtitle 2">
            <a:extLst>
              <a:ext uri="{FF2B5EF4-FFF2-40B4-BE49-F238E27FC236}">
                <a16:creationId xmlns:a16="http://schemas.microsoft.com/office/drawing/2014/main" id="{421CED38-D3ED-4613-9F37-DD32590034CB}"/>
              </a:ext>
            </a:extLst>
          </p:cNvPr>
          <p:cNvSpPr>
            <a:spLocks noGrp="1"/>
          </p:cNvSpPr>
          <p:nvPr>
            <p:ph type="subTitle" idx="1"/>
          </p:nvPr>
        </p:nvSpPr>
        <p:spPr/>
        <p:txBody>
          <a:bodyPr/>
          <a:lstStyle/>
          <a:p>
            <a:endParaRPr lang="en-IN"/>
          </a:p>
        </p:txBody>
      </p:sp>
      <p:pic>
        <p:nvPicPr>
          <p:cNvPr id="4" name="Picture 3" descr="Bright white natural marble texture pattern">
            <a:extLst>
              <a:ext uri="{FF2B5EF4-FFF2-40B4-BE49-F238E27FC236}">
                <a16:creationId xmlns:a16="http://schemas.microsoft.com/office/drawing/2014/main" id="{208708AA-43C6-46D5-9A7F-14F9F8CC513A}"/>
              </a:ext>
            </a:extLst>
          </p:cNvPr>
          <p:cNvPicPr>
            <a:picLocks noChangeAspect="1"/>
          </p:cNvPicPr>
          <p:nvPr/>
        </p:nvPicPr>
        <p:blipFill rotWithShape="1">
          <a:blip r:embed="rId3">
            <a:alphaModFix/>
          </a:blip>
          <a:srcRect t="7875" b="7875"/>
          <a:stretch/>
        </p:blipFill>
        <p:spPr>
          <a:xfrm>
            <a:off x="20" y="1571"/>
            <a:ext cx="12191980" cy="6856429"/>
          </a:xfrm>
          <a:prstGeom prst="rect">
            <a:avLst/>
          </a:prstGeom>
        </p:spPr>
      </p:pic>
      <p:sp>
        <p:nvSpPr>
          <p:cNvPr id="5" name="Title 1">
            <a:extLst>
              <a:ext uri="{FF2B5EF4-FFF2-40B4-BE49-F238E27FC236}">
                <a16:creationId xmlns:a16="http://schemas.microsoft.com/office/drawing/2014/main" id="{671D66E2-4BBC-4F02-96C9-6CFE134E7867}"/>
              </a:ext>
            </a:extLst>
          </p:cNvPr>
          <p:cNvSpPr txBox="1">
            <a:spLocks/>
          </p:cNvSpPr>
          <p:nvPr/>
        </p:nvSpPr>
        <p:spPr>
          <a:xfrm>
            <a:off x="1429566" y="1045445"/>
            <a:ext cx="9238434" cy="857559"/>
          </a:xfrm>
          <a:prstGeom prst="rect">
            <a:avLst/>
          </a:prstGeom>
        </p:spPr>
        <p:txBody>
          <a:bodyPr vert="horz" lIns="91440" tIns="45720" rIns="91440" bIns="45720" rtlCol="0" anchor="b">
            <a:normAutofit fontScale="90000" lnSpcReduction="20000"/>
          </a:bodyPr>
          <a:lstStyle>
            <a:lvl1pPr algn="l" defTabSz="914400" rtl="0" eaLnBrk="1" latinLnBrk="0" hangingPunct="1">
              <a:lnSpc>
                <a:spcPct val="120000"/>
              </a:lnSpc>
              <a:spcBef>
                <a:spcPct val="0"/>
              </a:spcBef>
              <a:buNone/>
              <a:defRPr sz="2800" b="1" kern="1200" cap="all" spc="600" baseline="0">
                <a:solidFill>
                  <a:schemeClr val="tx1"/>
                </a:solidFill>
                <a:latin typeface="+mj-lt"/>
                <a:ea typeface="+mj-ea"/>
                <a:cs typeface="+mj-cs"/>
              </a:defRPr>
            </a:lvl1pPr>
          </a:lstStyle>
          <a:p>
            <a:r>
              <a:rPr lang="en-US">
                <a:solidFill>
                  <a:schemeClr val="bg1"/>
                </a:solidFill>
              </a:rPr>
              <a:t>DIVISION I – Accounting Standards (Part 1 Balance sheet)</a:t>
            </a:r>
            <a:endParaRPr lang="en-US" dirty="0">
              <a:solidFill>
                <a:schemeClr val="bg1"/>
              </a:solidFill>
            </a:endParaRPr>
          </a:p>
        </p:txBody>
      </p:sp>
      <p:graphicFrame>
        <p:nvGraphicFramePr>
          <p:cNvPr id="6" name="Table 3">
            <a:extLst>
              <a:ext uri="{FF2B5EF4-FFF2-40B4-BE49-F238E27FC236}">
                <a16:creationId xmlns:a16="http://schemas.microsoft.com/office/drawing/2014/main" id="{930ADC3C-42DE-4123-BBE0-4EE775E3E9BB}"/>
              </a:ext>
            </a:extLst>
          </p:cNvPr>
          <p:cNvGraphicFramePr>
            <a:graphicFrameLocks noGrp="1"/>
          </p:cNvGraphicFramePr>
          <p:nvPr>
            <p:extLst>
              <p:ext uri="{D42A27DB-BD31-4B8C-83A1-F6EECF244321}">
                <p14:modId xmlns:p14="http://schemas.microsoft.com/office/powerpoint/2010/main" val="3619255256"/>
              </p:ext>
            </p:extLst>
          </p:nvPr>
        </p:nvGraphicFramePr>
        <p:xfrm>
          <a:off x="1489527" y="2549077"/>
          <a:ext cx="9178475" cy="1437640"/>
        </p:xfrm>
        <a:graphic>
          <a:graphicData uri="http://schemas.openxmlformats.org/drawingml/2006/table">
            <a:tbl>
              <a:tblPr firstRow="1" bandRow="1">
                <a:tableStyleId>{073A0DAA-6AF3-43AB-8588-CEC1D06C72B9}</a:tableStyleId>
              </a:tblPr>
              <a:tblGrid>
                <a:gridCol w="2018171">
                  <a:extLst>
                    <a:ext uri="{9D8B030D-6E8A-4147-A177-3AD203B41FA5}">
                      <a16:colId xmlns:a16="http://schemas.microsoft.com/office/drawing/2014/main" val="4078219399"/>
                    </a:ext>
                  </a:extLst>
                </a:gridCol>
                <a:gridCol w="5036695">
                  <a:extLst>
                    <a:ext uri="{9D8B030D-6E8A-4147-A177-3AD203B41FA5}">
                      <a16:colId xmlns:a16="http://schemas.microsoft.com/office/drawing/2014/main" val="1194799886"/>
                    </a:ext>
                  </a:extLst>
                </a:gridCol>
                <a:gridCol w="2123609">
                  <a:extLst>
                    <a:ext uri="{9D8B030D-6E8A-4147-A177-3AD203B41FA5}">
                      <a16:colId xmlns:a16="http://schemas.microsoft.com/office/drawing/2014/main" val="1853854260"/>
                    </a:ext>
                  </a:extLst>
                </a:gridCol>
              </a:tblGrid>
              <a:tr h="370840">
                <a:tc>
                  <a:txBody>
                    <a:bodyPr/>
                    <a:lstStyle/>
                    <a:p>
                      <a:pPr algn="ctr"/>
                      <a:r>
                        <a:rPr lang="en-IN" dirty="0">
                          <a:solidFill>
                            <a:schemeClr val="tx1"/>
                          </a:solidFill>
                          <a:latin typeface="Trebuchet MS" panose="020B0603020202020204" pitchFamily="34" charset="0"/>
                        </a:rPr>
                        <a:t>Particulars</a:t>
                      </a:r>
                    </a:p>
                  </a:txBody>
                  <a:tcPr/>
                </a:tc>
                <a:tc>
                  <a:txBody>
                    <a:bodyPr/>
                    <a:lstStyle/>
                    <a:p>
                      <a:pPr algn="ctr"/>
                      <a:r>
                        <a:rPr lang="en-IN" dirty="0">
                          <a:solidFill>
                            <a:schemeClr val="tx1"/>
                          </a:solidFill>
                          <a:latin typeface="Trebuchet MS" panose="020B0603020202020204" pitchFamily="34" charset="0"/>
                        </a:rPr>
                        <a:t>Amendments</a:t>
                      </a:r>
                    </a:p>
                  </a:txBody>
                  <a:tcPr/>
                </a:tc>
                <a:tc>
                  <a:txBody>
                    <a:bodyPr/>
                    <a:lstStyle/>
                    <a:p>
                      <a:pPr algn="ctr"/>
                      <a:r>
                        <a:rPr lang="en-IN" dirty="0">
                          <a:solidFill>
                            <a:schemeClr val="tx1"/>
                          </a:solidFill>
                          <a:latin typeface="Trebuchet MS" panose="020B0603020202020204" pitchFamily="34" charset="0"/>
                        </a:rPr>
                        <a:t>Point/Question</a:t>
                      </a:r>
                    </a:p>
                  </a:txBody>
                  <a:tcPr/>
                </a:tc>
                <a:extLst>
                  <a:ext uri="{0D108BD9-81ED-4DB2-BD59-A6C34878D82A}">
                    <a16:rowId xmlns:a16="http://schemas.microsoft.com/office/drawing/2014/main" val="4154428358"/>
                  </a:ext>
                </a:extLst>
              </a:tr>
              <a:tr h="0">
                <a:tc>
                  <a:txBody>
                    <a:bodyPr/>
                    <a:lstStyle/>
                    <a:p>
                      <a:r>
                        <a:rPr lang="en-IN" sz="1800" kern="1200" dirty="0">
                          <a:solidFill>
                            <a:schemeClr val="dk1"/>
                          </a:solidFill>
                          <a:latin typeface="Trebuchet MS" panose="020B0603020202020204" pitchFamily="34" charset="0"/>
                          <a:ea typeface="+mn-ea"/>
                          <a:cs typeface="+mn-cs"/>
                        </a:rPr>
                        <a:t>Trade Receivables</a:t>
                      </a:r>
                    </a:p>
                  </a:txBody>
                  <a:tcPr/>
                </a:tc>
                <a:tc>
                  <a:txBody>
                    <a:bodyPr/>
                    <a:lstStyle/>
                    <a:p>
                      <a:pPr marL="0" indent="0" algn="just">
                        <a:buNone/>
                      </a:pPr>
                      <a:r>
                        <a:rPr lang="en-US" sz="1600" spc="-5" dirty="0">
                          <a:solidFill>
                            <a:schemeClr val="bg1"/>
                          </a:solidFill>
                          <a:latin typeface="Trebuchet MS" panose="020B0603020202020204" pitchFamily="34" charset="0"/>
                        </a:rPr>
                        <a:t>Ageing</a:t>
                      </a:r>
                      <a:r>
                        <a:rPr lang="en-US" sz="1600" spc="10" dirty="0">
                          <a:solidFill>
                            <a:schemeClr val="bg1"/>
                          </a:solidFill>
                          <a:latin typeface="Trebuchet MS" panose="020B0603020202020204" pitchFamily="34" charset="0"/>
                        </a:rPr>
                        <a:t> </a:t>
                      </a:r>
                      <a:r>
                        <a:rPr lang="en-US" sz="1600" spc="-5" dirty="0">
                          <a:solidFill>
                            <a:schemeClr val="bg1"/>
                          </a:solidFill>
                          <a:latin typeface="Trebuchet MS" panose="020B0603020202020204" pitchFamily="34" charset="0"/>
                        </a:rPr>
                        <a:t>schedule</a:t>
                      </a:r>
                      <a:r>
                        <a:rPr lang="en-US" sz="1600" spc="40" dirty="0">
                          <a:solidFill>
                            <a:schemeClr val="bg1"/>
                          </a:solidFill>
                          <a:latin typeface="Trebuchet MS" panose="020B0603020202020204" pitchFamily="34" charset="0"/>
                        </a:rPr>
                        <a:t> </a:t>
                      </a:r>
                      <a:r>
                        <a:rPr lang="en-US" sz="1600" spc="-5" dirty="0">
                          <a:solidFill>
                            <a:schemeClr val="bg1"/>
                          </a:solidFill>
                          <a:latin typeface="Trebuchet MS" panose="020B0603020202020204" pitchFamily="34" charset="0"/>
                        </a:rPr>
                        <a:t>along</a:t>
                      </a:r>
                      <a:r>
                        <a:rPr lang="en-US" sz="1600" spc="10" dirty="0">
                          <a:solidFill>
                            <a:schemeClr val="bg1"/>
                          </a:solidFill>
                          <a:latin typeface="Trebuchet MS" panose="020B0603020202020204" pitchFamily="34" charset="0"/>
                        </a:rPr>
                        <a:t> </a:t>
                      </a:r>
                      <a:r>
                        <a:rPr lang="en-US" sz="1600" spc="-5" dirty="0">
                          <a:solidFill>
                            <a:schemeClr val="bg1"/>
                          </a:solidFill>
                          <a:latin typeface="Trebuchet MS" panose="020B0603020202020204" pitchFamily="34" charset="0"/>
                        </a:rPr>
                        <a:t>with</a:t>
                      </a:r>
                      <a:r>
                        <a:rPr lang="en-US" sz="1600" spc="-25" dirty="0">
                          <a:solidFill>
                            <a:schemeClr val="bg1"/>
                          </a:solidFill>
                          <a:latin typeface="Trebuchet MS" panose="020B0603020202020204" pitchFamily="34" charset="0"/>
                        </a:rPr>
                        <a:t> </a:t>
                      </a:r>
                      <a:r>
                        <a:rPr lang="en-US" sz="1600" spc="-5" dirty="0">
                          <a:solidFill>
                            <a:schemeClr val="bg1"/>
                          </a:solidFill>
                          <a:latin typeface="Trebuchet MS" panose="020B0603020202020204" pitchFamily="34" charset="0"/>
                        </a:rPr>
                        <a:t>additional</a:t>
                      </a:r>
                      <a:r>
                        <a:rPr lang="en-US" sz="1600" spc="10" dirty="0">
                          <a:solidFill>
                            <a:schemeClr val="bg1"/>
                          </a:solidFill>
                          <a:latin typeface="Trebuchet MS" panose="020B0603020202020204" pitchFamily="34" charset="0"/>
                        </a:rPr>
                        <a:t> </a:t>
                      </a:r>
                      <a:r>
                        <a:rPr lang="en-US" sz="1600" spc="-5" dirty="0">
                          <a:solidFill>
                            <a:schemeClr val="bg1"/>
                          </a:solidFill>
                          <a:latin typeface="Trebuchet MS" panose="020B0603020202020204" pitchFamily="34" charset="0"/>
                        </a:rPr>
                        <a:t>classification</a:t>
                      </a:r>
                      <a:r>
                        <a:rPr lang="en-US" sz="1600" spc="-15" dirty="0">
                          <a:solidFill>
                            <a:schemeClr val="bg1"/>
                          </a:solidFill>
                          <a:latin typeface="Trebuchet MS" panose="020B0603020202020204" pitchFamily="34" charset="0"/>
                        </a:rPr>
                        <a:t> (Undisputed and Disputed Trade Receivables)</a:t>
                      </a:r>
                      <a:endParaRPr lang="en-US" sz="1600" b="0" dirty="0">
                        <a:solidFill>
                          <a:schemeClr val="bg1"/>
                        </a:solidFill>
                        <a:latin typeface="+mn-lt"/>
                        <a:cs typeface="Trebuchet MS"/>
                      </a:endParaRPr>
                    </a:p>
                  </a:txBody>
                  <a:tcPr/>
                </a:tc>
                <a:tc>
                  <a:txBody>
                    <a:bodyPr/>
                    <a:lstStyle/>
                    <a:p>
                      <a:pPr algn="just"/>
                      <a:r>
                        <a:rPr lang="en-US" sz="1600" kern="1200" spc="-10" dirty="0">
                          <a:solidFill>
                            <a:schemeClr val="bg1"/>
                          </a:solidFill>
                          <a:latin typeface="Trebuchet MS" panose="020B0603020202020204" pitchFamily="34" charset="0"/>
                          <a:ea typeface="+mn-ea"/>
                          <a:cs typeface="+mn-cs"/>
                        </a:rPr>
                        <a:t>G</a:t>
                      </a:r>
                      <a:r>
                        <a:rPr lang="en-IN" sz="1600" kern="1200" spc="-10" dirty="0">
                          <a:solidFill>
                            <a:schemeClr val="bg1"/>
                          </a:solidFill>
                          <a:latin typeface="Trebuchet MS" panose="020B0603020202020204" pitchFamily="34" charset="0"/>
                          <a:ea typeface="+mn-ea"/>
                          <a:cs typeface="+mn-cs"/>
                        </a:rPr>
                        <a:t>N states that 2 separate columns to be added for </a:t>
                      </a:r>
                      <a:r>
                        <a:rPr lang="en-IN" sz="1600" kern="1200" spc="-10" dirty="0">
                          <a:solidFill>
                            <a:srgbClr val="FF0000"/>
                          </a:solidFill>
                          <a:latin typeface="Trebuchet MS" panose="020B0603020202020204" pitchFamily="34" charset="0"/>
                          <a:ea typeface="+mn-ea"/>
                          <a:cs typeface="+mn-cs"/>
                        </a:rPr>
                        <a:t>“Not Due”</a:t>
                      </a:r>
                      <a:r>
                        <a:rPr lang="en-IN" sz="1600" kern="1200" spc="-10" dirty="0">
                          <a:solidFill>
                            <a:schemeClr val="bg1"/>
                          </a:solidFill>
                          <a:latin typeface="Trebuchet MS" panose="020B0603020202020204" pitchFamily="34" charset="0"/>
                          <a:ea typeface="+mn-ea"/>
                          <a:cs typeface="+mn-cs"/>
                        </a:rPr>
                        <a:t> and </a:t>
                      </a:r>
                      <a:r>
                        <a:rPr lang="en-IN" sz="1600" kern="1200" spc="-10" dirty="0">
                          <a:solidFill>
                            <a:srgbClr val="FF0000"/>
                          </a:solidFill>
                          <a:latin typeface="Trebuchet MS" panose="020B0603020202020204" pitchFamily="34" charset="0"/>
                          <a:ea typeface="+mn-ea"/>
                          <a:cs typeface="+mn-cs"/>
                        </a:rPr>
                        <a:t>“Unbilled”</a:t>
                      </a:r>
                    </a:p>
                  </a:txBody>
                  <a:tcPr/>
                </a:tc>
                <a:extLst>
                  <a:ext uri="{0D108BD9-81ED-4DB2-BD59-A6C34878D82A}">
                    <a16:rowId xmlns:a16="http://schemas.microsoft.com/office/drawing/2014/main" val="2460724927"/>
                  </a:ext>
                </a:extLst>
              </a:tr>
            </a:tbl>
          </a:graphicData>
        </a:graphic>
      </p:graphicFrame>
      <p:sp>
        <p:nvSpPr>
          <p:cNvPr id="7" name="TextBox 6">
            <a:extLst>
              <a:ext uri="{FF2B5EF4-FFF2-40B4-BE49-F238E27FC236}">
                <a16:creationId xmlns:a16="http://schemas.microsoft.com/office/drawing/2014/main" id="{F2F9491B-267E-4BC5-91FE-815F0EDDBF22}"/>
              </a:ext>
            </a:extLst>
          </p:cNvPr>
          <p:cNvSpPr txBox="1"/>
          <p:nvPr/>
        </p:nvSpPr>
        <p:spPr>
          <a:xfrm>
            <a:off x="1474535" y="6372766"/>
            <a:ext cx="10277753" cy="461665"/>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bg1"/>
                </a:solidFill>
                <a:effectLst/>
                <a:uLnTx/>
                <a:uFillTx/>
                <a:latin typeface="Trebuchet MS" panose="020B0603020202020204" pitchFamily="34" charset="0"/>
                <a:ea typeface="+mn-ea"/>
                <a:cs typeface="+mn-cs"/>
              </a:rPr>
              <a:t># similar information shall be given where no due date of payment is specified in that case disclosure shall be from the date of the transaction.</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IN" sz="1200" b="0" i="0" u="none" strike="noStrike" kern="1200" cap="none" spc="0" normalizeH="0" baseline="0" noProof="0" dirty="0">
                <a:ln>
                  <a:noFill/>
                </a:ln>
                <a:solidFill>
                  <a:schemeClr val="bg1"/>
                </a:solidFill>
                <a:effectLst/>
                <a:uLnTx/>
                <a:uFillTx/>
                <a:latin typeface="Trebuchet MS" panose="020B0603020202020204" pitchFamily="34" charset="0"/>
                <a:ea typeface="+mn-ea"/>
                <a:cs typeface="+mn-cs"/>
              </a:rPr>
              <a:t>Unbilled dues shall be disclosed separately</a:t>
            </a:r>
          </a:p>
        </p:txBody>
      </p:sp>
      <p:pic>
        <p:nvPicPr>
          <p:cNvPr id="8" name="Picture 7">
            <a:extLst>
              <a:ext uri="{FF2B5EF4-FFF2-40B4-BE49-F238E27FC236}">
                <a16:creationId xmlns:a16="http://schemas.microsoft.com/office/drawing/2014/main" id="{4176AACD-5F5B-40AF-9AC8-901E13E32A22}"/>
              </a:ext>
            </a:extLst>
          </p:cNvPr>
          <p:cNvPicPr>
            <a:picLocks noChangeAspect="1"/>
          </p:cNvPicPr>
          <p:nvPr/>
        </p:nvPicPr>
        <p:blipFill>
          <a:blip r:embed="rId4"/>
          <a:stretch>
            <a:fillRect/>
          </a:stretch>
        </p:blipFill>
        <p:spPr>
          <a:xfrm>
            <a:off x="1484262" y="4009697"/>
            <a:ext cx="9218211" cy="2363069"/>
          </a:xfrm>
          <a:prstGeom prst="rect">
            <a:avLst/>
          </a:prstGeom>
        </p:spPr>
      </p:pic>
    </p:spTree>
    <p:extLst>
      <p:ext uri="{BB962C8B-B14F-4D97-AF65-F5344CB8AC3E}">
        <p14:creationId xmlns:p14="http://schemas.microsoft.com/office/powerpoint/2010/main" val="3198213870"/>
      </p:ext>
    </p:extLst>
  </p:cSld>
  <p:clrMapOvr>
    <a:masterClrMapping/>
  </p:clrMapOvr>
</p:sld>
</file>

<file path=ppt/theme/theme1.xml><?xml version="1.0" encoding="utf-8"?>
<a:theme xmlns:a="http://schemas.openxmlformats.org/drawingml/2006/main" name="PortalVTI">
  <a:themeElements>
    <a:clrScheme name="Earth">
      <a:dk1>
        <a:sysClr val="windowText" lastClr="000000"/>
      </a:dk1>
      <a:lt1>
        <a:sysClr val="window" lastClr="FFFFFF"/>
      </a:lt1>
      <a:dk2>
        <a:srgbClr val="051618"/>
      </a:dk2>
      <a:lt2>
        <a:srgbClr val="E8E8DF"/>
      </a:lt2>
      <a:accent1>
        <a:srgbClr val="2D714C"/>
      </a:accent1>
      <a:accent2>
        <a:srgbClr val="1F7985"/>
      </a:accent2>
      <a:accent3>
        <a:srgbClr val="0D6756"/>
      </a:accent3>
      <a:accent4>
        <a:srgbClr val="40945E"/>
      </a:accent4>
      <a:accent5>
        <a:srgbClr val="389896"/>
      </a:accent5>
      <a:accent6>
        <a:srgbClr val="64924A"/>
      </a:accent6>
      <a:hlink>
        <a:srgbClr val="1F855C"/>
      </a:hlink>
      <a:folHlink>
        <a:srgbClr val="227390"/>
      </a:folHlink>
    </a:clrScheme>
    <a:fontScheme name="Earth">
      <a:majorFont>
        <a:latin typeface="Trade Gothic Next Cond"/>
        <a:ea typeface=""/>
        <a:cs typeface=""/>
      </a:majorFont>
      <a:minorFont>
        <a:latin typeface="Trade Gothic Next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rtalVTI" id="{0E0D5035-C7F2-4607-91F4-D5D5F886A15A}" vid="{EAFF3D8B-AC13-4E90-80A9-182200FBC86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797</TotalTime>
  <Words>7196</Words>
  <Application>Microsoft Office PowerPoint</Application>
  <PresentationFormat>Widescreen</PresentationFormat>
  <Paragraphs>642</Paragraphs>
  <Slides>54</Slides>
  <Notes>22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54</vt:i4>
      </vt:variant>
    </vt:vector>
  </HeadingPairs>
  <TitlesOfParts>
    <vt:vector size="64" baseType="lpstr">
      <vt:lpstr>Arial</vt:lpstr>
      <vt:lpstr>Arial</vt:lpstr>
      <vt:lpstr>Arial MT</vt:lpstr>
      <vt:lpstr>Calibri</vt:lpstr>
      <vt:lpstr>Roboto</vt:lpstr>
      <vt:lpstr>Trade Gothic Next Cond</vt:lpstr>
      <vt:lpstr>Trade Gothic Next Light</vt:lpstr>
      <vt:lpstr>Trebuchet MS</vt:lpstr>
      <vt:lpstr>Wingdings</vt:lpstr>
      <vt:lpstr>PortalVTI</vt:lpstr>
      <vt:lpstr>Recent Regulatory Changes impacting Auditors including Audit Trail</vt:lpstr>
      <vt:lpstr>RECENT REGULATORY CHANGES</vt:lpstr>
      <vt:lpstr>AMENDEDMENTS IN SCHEDULE III OF THE COMPANIES ACT, 2013 </vt:lpstr>
      <vt:lpstr>amendments IN SCHEDULE iii</vt:lpstr>
      <vt:lpstr>DIVISION I </vt:lpstr>
      <vt:lpstr>DIVISION I – Accounting Standards(Part 1 Balance sheet)</vt:lpstr>
      <vt:lpstr>DIVISION I – Accounting Standards (Part 1 Balance 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DIVISION II</vt:lpstr>
      <vt:lpstr>PowerPoint Presentation</vt:lpstr>
      <vt:lpstr>PowerPoint Presentation</vt:lpstr>
      <vt:lpstr>PowerPoint Presentation</vt:lpstr>
      <vt:lpstr>PowerPoint Presentation</vt:lpstr>
      <vt:lpstr>DIVISION III</vt:lpstr>
      <vt:lpstr>PowerPoint Presentation</vt:lpstr>
      <vt:lpstr>CARO [COMPANIES (AUDIT REPORT) ORDER, 2020] </vt:lpstr>
      <vt:lpstr>PowerPoint Presentation</vt:lpstr>
      <vt:lpstr>PowerPoint Presentation</vt:lpstr>
      <vt:lpstr>PowerPoint Presentation</vt:lpstr>
      <vt:lpstr>PowerPoint Presentation</vt:lpstr>
      <vt:lpst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AUDIT REPORT CHANGES </vt:lpstr>
      <vt:lpstr>PowerPoint Presentation</vt:lpstr>
      <vt:lpstr>AUDIT TRAIL</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Recent Regulatory Changes impacting Auditors including Audit Trail</dc:title>
  <dc:creator>Sachin Gupta</dc:creator>
  <cp:lastModifiedBy>Sachin Gupta</cp:lastModifiedBy>
  <cp:revision>238</cp:revision>
  <dcterms:created xsi:type="dcterms:W3CDTF">2022-04-01T04:06:59Z</dcterms:created>
  <dcterms:modified xsi:type="dcterms:W3CDTF">2022-04-02T07:33:06Z</dcterms:modified>
</cp:coreProperties>
</file>