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40" d="100"/>
          <a:sy n="40" d="100"/>
        </p:scale>
        <p:origin x="184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865120" y="1435608"/>
            <a:ext cx="2502408" cy="527304"/>
          </a:xfrm>
          <a:prstGeom prst="rect">
            <a:avLst/>
          </a:prstGeom>
        </p:spPr>
        <p:txBody>
          <a:bodyPr lIns="0" tIns="0" rIns="0" bIns="0">
            <a:noAutofit/>
          </a:bodyPr>
          <a:lstStyle/>
          <a:p>
            <a:pPr indent="0" algn="ctr">
              <a:lnSpc>
                <a:spcPts val="3000"/>
              </a:lnSpc>
              <a:spcAft>
                <a:spcPts val="1680"/>
              </a:spcAft>
            </a:pPr>
            <a:r>
              <a:rPr lang="en-US" sz="1050" b="1">
                <a:latin typeface="Arial"/>
              </a:rPr>
              <a:t>IMPORTANT QUESTIONS IN LONG FORM AUDIT REPORT - LFAR</a:t>
            </a:r>
          </a:p>
        </p:txBody>
      </p:sp>
      <p:sp>
        <p:nvSpPr>
          <p:cNvPr id="3" name="Rectangle 2"/>
          <p:cNvSpPr/>
          <p:nvPr/>
        </p:nvSpPr>
        <p:spPr>
          <a:xfrm>
            <a:off x="1225296" y="2554224"/>
            <a:ext cx="5315712" cy="2453640"/>
          </a:xfrm>
          <a:prstGeom prst="rect">
            <a:avLst/>
          </a:prstGeom>
        </p:spPr>
        <p:txBody>
          <a:bodyPr lIns="0" tIns="0" rIns="0" bIns="0">
            <a:noAutofit/>
          </a:bodyPr>
          <a:lstStyle/>
          <a:p>
            <a:pPr marL="18288" indent="0" algn="just">
              <a:lnSpc>
                <a:spcPts val="1512"/>
              </a:lnSpc>
              <a:spcBef>
                <a:spcPts val="1680"/>
              </a:spcBef>
            </a:pPr>
            <a:r>
              <a:rPr lang="en-US" sz="800">
                <a:latin typeface="Arial"/>
              </a:rPr>
              <a:t>■    LFAR is a effective tool to the auditors to keep the    Bank informed    about the important matters arising</a:t>
            </a:r>
          </a:p>
          <a:p>
            <a:pPr marL="246888" indent="0" algn="just">
              <a:lnSpc>
                <a:spcPts val="1512"/>
              </a:lnSpc>
            </a:pPr>
            <a:r>
              <a:rPr lang="en-US" sz="800">
                <a:latin typeface="Arial"/>
              </a:rPr>
              <a:t>out of the statutory audit exercise. ICAI has issued    guidelines    to    its    members    for    conducting    the</a:t>
            </a:r>
          </a:p>
          <a:p>
            <a:pPr marL="246888" indent="0" algn="just">
              <a:lnSpc>
                <a:spcPts val="1512"/>
              </a:lnSpc>
            </a:pPr>
            <a:r>
              <a:rPr lang="en-US" sz="800">
                <a:latin typeface="Arial"/>
              </a:rPr>
              <a:t>statutory bank audit.</a:t>
            </a:r>
          </a:p>
          <a:p>
            <a:pPr marL="18288" indent="0" algn="just">
              <a:lnSpc>
                <a:spcPts val="1512"/>
              </a:lnSpc>
            </a:pPr>
            <a:r>
              <a:rPr lang="en-US" sz="800">
                <a:latin typeface="Arial"/>
              </a:rPr>
              <a:t>■    LFAR for Branches is a question answer format,</a:t>
            </a:r>
          </a:p>
          <a:p>
            <a:pPr marL="18288" indent="0" algn="just">
              <a:lnSpc>
                <a:spcPts val="1512"/>
              </a:lnSpc>
            </a:pPr>
            <a:r>
              <a:rPr lang="en-US" sz="800">
                <a:latin typeface="Arial"/>
              </a:rPr>
              <a:t>■    LFAR for HO is a narrative format.</a:t>
            </a:r>
          </a:p>
          <a:p>
            <a:pPr marL="246888" marR="13208" indent="-228600">
              <a:lnSpc>
                <a:spcPts val="1512"/>
              </a:lnSpc>
            </a:pPr>
            <a:r>
              <a:rPr lang="en-US" sz="800">
                <a:latin typeface="Arial"/>
              </a:rPr>
              <a:t>■    Annexure to be given along with the LFAR which is applicable for branches having large/ irregular/ critical advance accounts having large limits.</a:t>
            </a:r>
          </a:p>
          <a:p>
            <a:pPr marL="246888" marR="13208" indent="-228600">
              <a:lnSpc>
                <a:spcPts val="1512"/>
              </a:lnSpc>
            </a:pPr>
            <a:r>
              <a:rPr lang="en-US" sz="800">
                <a:latin typeface="Arial"/>
              </a:rPr>
              <a:t>■    The Branch is responsible for compiling the information / statements required for LFAR and the auditors should verify the same.</a:t>
            </a:r>
          </a:p>
          <a:p>
            <a:pPr marL="246888" marR="13208" indent="-228600">
              <a:lnSpc>
                <a:spcPts val="1512"/>
              </a:lnSpc>
            </a:pPr>
            <a:r>
              <a:rPr lang="en-US" sz="800">
                <a:latin typeface="Arial"/>
              </a:rPr>
              <a:t>■    Auditors should ensure that the documentation of files is adequate and the records and working papers are planed and filed systematically in respect of matters included in the LFAR.</a:t>
            </a:r>
          </a:p>
          <a:p>
            <a:pPr marL="246888" marR="13208" indent="-228600">
              <a:lnSpc>
                <a:spcPts val="1512"/>
              </a:lnSpc>
              <a:spcAft>
                <a:spcPts val="840"/>
              </a:spcAft>
            </a:pPr>
            <a:r>
              <a:rPr lang="en-US" sz="800">
                <a:latin typeface="Arial"/>
              </a:rPr>
              <a:t>■    Regional Office / Zonal Office / Head Office / Statutory Central Auditors / External Auditors / RBI auditors etc. are the various users of the LFAR</a:t>
            </a:r>
          </a:p>
        </p:txBody>
      </p:sp>
      <p:sp>
        <p:nvSpPr>
          <p:cNvPr id="4" name="Rectangle 3"/>
          <p:cNvSpPr/>
          <p:nvPr/>
        </p:nvSpPr>
        <p:spPr>
          <a:xfrm>
            <a:off x="1014984" y="5254752"/>
            <a:ext cx="5007864" cy="1932432"/>
          </a:xfrm>
          <a:prstGeom prst="rect">
            <a:avLst/>
          </a:prstGeom>
        </p:spPr>
        <p:txBody>
          <a:bodyPr lIns="0" tIns="0" rIns="0" bIns="0">
            <a:noAutofit/>
          </a:bodyPr>
          <a:lstStyle/>
          <a:p>
            <a:pPr indent="0">
              <a:lnSpc>
                <a:spcPts val="1536"/>
              </a:lnSpc>
              <a:spcBef>
                <a:spcPts val="840"/>
              </a:spcBef>
            </a:pPr>
            <a:r>
              <a:rPr lang="en-US" sz="1050" b="1">
                <a:latin typeface="Arial"/>
              </a:rPr>
              <a:t>MUST Dos</a:t>
            </a:r>
          </a:p>
          <a:p>
            <a:pPr marL="228600" indent="0" algn="just">
              <a:lnSpc>
                <a:spcPts val="1536"/>
              </a:lnSpc>
            </a:pPr>
            <a:r>
              <a:rPr lang="en-US" sz="800">
                <a:latin typeface="Arial"/>
              </a:rPr>
              <a:t>■    Study the Questionnaire thoroughly.</a:t>
            </a:r>
          </a:p>
          <a:p>
            <a:pPr marL="228600" indent="0" algn="just">
              <a:lnSpc>
                <a:spcPts val="1536"/>
              </a:lnSpc>
            </a:pPr>
            <a:r>
              <a:rPr lang="en-US" sz="800">
                <a:latin typeface="Arial"/>
              </a:rPr>
              <a:t>■    Each answer should be precise.</a:t>
            </a:r>
          </a:p>
          <a:p>
            <a:pPr marL="228600" indent="0" algn="just">
              <a:lnSpc>
                <a:spcPts val="1536"/>
              </a:lnSpc>
            </a:pPr>
            <a:r>
              <a:rPr lang="en-US" sz="800">
                <a:latin typeface="Arial"/>
              </a:rPr>
              <a:t>■    Avoid vague or general comment.</a:t>
            </a:r>
          </a:p>
          <a:p>
            <a:pPr marL="228600" indent="0" algn="just">
              <a:lnSpc>
                <a:spcPts val="1536"/>
              </a:lnSpc>
            </a:pPr>
            <a:r>
              <a:rPr lang="en-US" sz="800">
                <a:latin typeface="Arial"/>
              </a:rPr>
              <a:t>■    Give specific instances of weakness/shortcomings.</a:t>
            </a:r>
          </a:p>
          <a:p>
            <a:pPr marL="228600" indent="0" algn="just">
              <a:lnSpc>
                <a:spcPts val="1536"/>
              </a:lnSpc>
            </a:pPr>
            <a:r>
              <a:rPr lang="en-US" sz="800">
                <a:latin typeface="Arial"/>
              </a:rPr>
              <a:t>■    Main Audit Report and LFAR are two separate reports.</a:t>
            </a:r>
          </a:p>
          <a:p>
            <a:pPr marL="228600" indent="0" algn="just">
              <a:lnSpc>
                <a:spcPts val="1536"/>
              </a:lnSpc>
            </a:pPr>
            <a:r>
              <a:rPr lang="en-US" sz="800">
                <a:latin typeface="Arial"/>
              </a:rPr>
              <a:t>■    Qualification remarks </a:t>
            </a:r>
            <a:r>
              <a:rPr lang="en-US" sz="800" u="sng">
                <a:latin typeface="Arial"/>
              </a:rPr>
              <a:t>MUST</a:t>
            </a:r>
            <a:r>
              <a:rPr lang="en-US" sz="800">
                <a:latin typeface="Arial"/>
              </a:rPr>
              <a:t> be part of the main report.</a:t>
            </a:r>
          </a:p>
          <a:p>
            <a:pPr marL="228600" indent="0" algn="just">
              <a:lnSpc>
                <a:spcPts val="1536"/>
              </a:lnSpc>
            </a:pPr>
            <a:r>
              <a:rPr lang="en-US" sz="800">
                <a:latin typeface="Arial"/>
              </a:rPr>
              <a:t>■    Main Report is a self contained document and should not contain any references to LFAR.</a:t>
            </a:r>
          </a:p>
          <a:p>
            <a:pPr marL="228600" indent="0" algn="just">
              <a:lnSpc>
                <a:spcPts val="1536"/>
              </a:lnSpc>
            </a:pPr>
            <a:r>
              <a:rPr lang="en-US" sz="800">
                <a:latin typeface="Arial"/>
              </a:rPr>
              <a:t>■    Should be sufficiently detailed and quantified to enable expeditious consolidation.</a:t>
            </a:r>
          </a:p>
          <a:p>
            <a:pPr marL="228600" indent="0" algn="just">
              <a:lnSpc>
                <a:spcPts val="1536"/>
              </a:lnSpc>
              <a:spcAft>
                <a:spcPts val="840"/>
              </a:spcAft>
            </a:pPr>
            <a:r>
              <a:rPr lang="en-US" sz="800">
                <a:latin typeface="Arial"/>
              </a:rPr>
              <a:t>■    Do not make current year's LFAR </a:t>
            </a:r>
            <a:r>
              <a:rPr lang="en-US" sz="800" u="sng">
                <a:latin typeface="Arial"/>
              </a:rPr>
              <a:t>a replica</a:t>
            </a:r>
            <a:r>
              <a:rPr lang="en-US" sz="800">
                <a:latin typeface="Arial"/>
              </a:rPr>
              <a:t> of previous year.</a:t>
            </a:r>
          </a:p>
        </p:txBody>
      </p:sp>
      <p:sp>
        <p:nvSpPr>
          <p:cNvPr id="5" name="Rectangle 4"/>
          <p:cNvSpPr/>
          <p:nvPr/>
        </p:nvSpPr>
        <p:spPr>
          <a:xfrm>
            <a:off x="1014984" y="7406640"/>
            <a:ext cx="5458968" cy="1133856"/>
          </a:xfrm>
          <a:prstGeom prst="rect">
            <a:avLst/>
          </a:prstGeom>
        </p:spPr>
        <p:txBody>
          <a:bodyPr lIns="0" tIns="0" rIns="0" bIns="0">
            <a:noAutofit/>
          </a:bodyPr>
          <a:lstStyle/>
          <a:p>
            <a:pPr indent="0">
              <a:spcBef>
                <a:spcPts val="840"/>
              </a:spcBef>
              <a:spcAft>
                <a:spcPts val="420"/>
              </a:spcAft>
            </a:pPr>
            <a:r>
              <a:rPr lang="en-US" sz="1050" b="1">
                <a:latin typeface="Arial"/>
              </a:rPr>
              <a:t>LFAR and Statutory Audit Report</a:t>
            </a:r>
          </a:p>
          <a:p>
            <a:pPr marL="457200" indent="-228600">
              <a:lnSpc>
                <a:spcPts val="1536"/>
              </a:lnSpc>
            </a:pPr>
            <a:r>
              <a:rPr lang="en-US" sz="800">
                <a:latin typeface="Arial"/>
              </a:rPr>
              <a:t>■    LFAR is not a substitute for the Statutory Audit Report and are two independent and different Audit Reports, hence cross-referencing for any comments or qualifications should not be done.</a:t>
            </a:r>
          </a:p>
          <a:p>
            <a:pPr marL="457200" indent="-228600">
              <a:lnSpc>
                <a:spcPts val="1536"/>
              </a:lnSpc>
            </a:pPr>
            <a:r>
              <a:rPr lang="en-US" sz="800">
                <a:latin typeface="Arial"/>
              </a:rPr>
              <a:t>■    Based on audit, if any matter having impact on true and fair view of financial statements or warrants adding qualification/Matter of emphasis in Auditor's Report (for e.g. non classification of account as NPA/ under-provision for advances)than mere reference of same in LFAR is not sufficient.</a:t>
            </a: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26592" y="591312"/>
          <a:ext cx="5964936" cy="4447032"/>
        </p:xfrm>
        <a:graphic>
          <a:graphicData uri="http://schemas.openxmlformats.org/drawingml/2006/table">
            <a:tbl>
              <a:tblPr/>
              <a:tblGrid>
                <a:gridCol w="1990344">
                  <a:extLst>
                    <a:ext uri="{9D8B030D-6E8A-4147-A177-3AD203B41FA5}">
                      <a16:colId xmlns:a16="http://schemas.microsoft.com/office/drawing/2014/main" val="20000"/>
                    </a:ext>
                  </a:extLst>
                </a:gridCol>
                <a:gridCol w="3974592">
                  <a:extLst>
                    <a:ext uri="{9D8B030D-6E8A-4147-A177-3AD203B41FA5}">
                      <a16:colId xmlns:a16="http://schemas.microsoft.com/office/drawing/2014/main" val="20001"/>
                    </a:ext>
                  </a:extLst>
                </a:gridCol>
              </a:tblGrid>
              <a:tr h="844296">
                <a:tc>
                  <a:txBody>
                    <a:bodyPr/>
                    <a:lstStyle/>
                    <a:p>
                      <a:pPr marL="114300" marR="38100" indent="0">
                        <a:lnSpc>
                          <a:spcPts val="1560"/>
                        </a:lnSpc>
                      </a:pPr>
                      <a:r>
                        <a:rPr lang="en-US" sz="800">
                          <a:latin typeface="Arial"/>
                        </a:rPr>
                        <a:t>Agewise analysis of recovery in suit filed accounts</a:t>
                      </a:r>
                    </a:p>
                  </a:txBody>
                  <a:tcPr marL="0" marR="0" marT="0" marB="0"/>
                </a:tc>
                <a:tc rowSpan="2">
                  <a:txBody>
                    <a:bodyPr/>
                    <a:lstStyle/>
                    <a:p>
                      <a:pPr marL="114300" marR="266700" indent="0">
                        <a:lnSpc>
                          <a:spcPts val="1560"/>
                        </a:lnSpc>
                      </a:pPr>
                      <a:r>
                        <a:rPr lang="en-US" sz="800">
                          <a:latin typeface="Arial"/>
                        </a:rPr>
                        <a:t>Check list prepared by branch and comment. Check comments of legal experts and report discrepancies.</a:t>
                      </a:r>
                    </a:p>
                  </a:txBody>
                  <a:tcPr marL="0" marR="0" marT="0" marB="0"/>
                </a:tc>
                <a:extLst>
                  <a:ext uri="{0D108BD9-81ED-4DB2-BD59-A6C34878D82A}">
                    <a16:rowId xmlns:a16="http://schemas.microsoft.com/office/drawing/2014/main" val="10000"/>
                  </a:ext>
                </a:extLst>
              </a:tr>
              <a:tr h="710184">
                <a:tc>
                  <a:txBody>
                    <a:bodyPr/>
                    <a:lstStyle/>
                    <a:p>
                      <a:pPr marL="114300" indent="0"/>
                      <a:r>
                        <a:rPr lang="en-US" sz="800">
                          <a:latin typeface="Arial"/>
                        </a:rPr>
                        <a:t>delayed &amp; Time barred decrees</a:t>
                      </a:r>
                    </a:p>
                  </a:txBody>
                  <a:tcPr marL="0" marR="0" marT="0" marB="0"/>
                </a:tc>
                <a:tc vMerge="1">
                  <a:txBody>
                    <a:bodyPr/>
                    <a:lstStyle/>
                    <a:p>
                      <a:endParaRPr sz="3400"/>
                    </a:p>
                  </a:txBody>
                  <a:tcPr marL="0" marR="0" marT="0" marB="0"/>
                </a:tc>
                <a:extLst>
                  <a:ext uri="{0D108BD9-81ED-4DB2-BD59-A6C34878D82A}">
                    <a16:rowId xmlns:a16="http://schemas.microsoft.com/office/drawing/2014/main" val="10001"/>
                  </a:ext>
                </a:extLst>
              </a:tr>
              <a:tr h="768096">
                <a:tc>
                  <a:txBody>
                    <a:bodyPr/>
                    <a:lstStyle/>
                    <a:p>
                      <a:pPr marL="114300" marR="38100" indent="0">
                        <a:lnSpc>
                          <a:spcPts val="1536"/>
                        </a:lnSpc>
                      </a:pPr>
                      <a:r>
                        <a:rPr lang="en-US" sz="800">
                          <a:latin typeface="Arial"/>
                        </a:rPr>
                        <a:t>Recoveries / account settled / written off / closed</a:t>
                      </a:r>
                    </a:p>
                  </a:txBody>
                  <a:tcPr marL="0" marR="0" marT="0" marB="0"/>
                </a:tc>
                <a:tc>
                  <a:txBody>
                    <a:bodyPr/>
                    <a:lstStyle/>
                    <a:p>
                      <a:pPr marL="114300" indent="0"/>
                      <a:r>
                        <a:rPr lang="en-US" sz="800">
                          <a:latin typeface="Arial"/>
                        </a:rPr>
                        <a:t>Check bank policy and verify the transactions. Report discrepancies.</a:t>
                      </a:r>
                    </a:p>
                  </a:txBody>
                  <a:tcPr marL="0" marR="0" marT="0" marB="0"/>
                </a:tc>
                <a:extLst>
                  <a:ext uri="{0D108BD9-81ED-4DB2-BD59-A6C34878D82A}">
                    <a16:rowId xmlns:a16="http://schemas.microsoft.com/office/drawing/2014/main" val="10002"/>
                  </a:ext>
                </a:extLst>
              </a:tr>
              <a:tr h="847344">
                <a:tc>
                  <a:txBody>
                    <a:bodyPr/>
                    <a:lstStyle/>
                    <a:p>
                      <a:pPr marL="114300" marR="38100" indent="0">
                        <a:lnSpc>
                          <a:spcPts val="1536"/>
                        </a:lnSpc>
                      </a:pPr>
                      <a:r>
                        <a:rPr lang="en-US" sz="800">
                          <a:latin typeface="Arial"/>
                        </a:rPr>
                        <a:t>New Transferred Account details such as documents / security etc</a:t>
                      </a:r>
                    </a:p>
                  </a:txBody>
                  <a:tcPr marL="0" marR="0" marT="0" marB="0"/>
                </a:tc>
                <a:tc>
                  <a:txBody>
                    <a:bodyPr/>
                    <a:lstStyle/>
                    <a:p>
                      <a:pPr marL="114300" marR="266700" indent="0">
                        <a:lnSpc>
                          <a:spcPts val="1560"/>
                        </a:lnSpc>
                      </a:pPr>
                      <a:r>
                        <a:rPr lang="en-US" sz="800">
                          <a:latin typeface="Arial"/>
                        </a:rPr>
                        <a:t>Verify the account statement and status of account from CBS. Check correspondence file and comment.</a:t>
                      </a:r>
                    </a:p>
                  </a:txBody>
                  <a:tcPr marL="0" marR="0" marT="0" marB="0"/>
                </a:tc>
                <a:extLst>
                  <a:ext uri="{0D108BD9-81ED-4DB2-BD59-A6C34878D82A}">
                    <a16:rowId xmlns:a16="http://schemas.microsoft.com/office/drawing/2014/main" val="10003"/>
                  </a:ext>
                </a:extLst>
              </a:tr>
              <a:tr h="475488">
                <a:tc gridSpan="2">
                  <a:txBody>
                    <a:bodyPr/>
                    <a:lstStyle/>
                    <a:p>
                      <a:pPr marL="127000" indent="0"/>
                      <a:r>
                        <a:rPr lang="en-US" sz="800">
                          <a:latin typeface="Arial"/>
                        </a:rPr>
                        <a:t>Branches Dealing in Clearing House Operations</a:t>
                      </a:r>
                    </a:p>
                  </a:txBody>
                  <a:tcPr marL="0" marR="0" marT="0" marB="0"/>
                </a:tc>
                <a:tc hMerge="1">
                  <a:txBody>
                    <a:bodyPr/>
                    <a:lstStyle/>
                    <a:p>
                      <a:endParaRPr sz="2300"/>
                    </a:p>
                  </a:txBody>
                  <a:tcPr marL="0" marR="0" marT="0" marB="0"/>
                </a:tc>
                <a:extLst>
                  <a:ext uri="{0D108BD9-81ED-4DB2-BD59-A6C34878D82A}">
                    <a16:rowId xmlns:a16="http://schemas.microsoft.com/office/drawing/2014/main" val="10004"/>
                  </a:ext>
                </a:extLst>
              </a:tr>
              <a:tr h="801624">
                <a:tc>
                  <a:txBody>
                    <a:bodyPr/>
                    <a:lstStyle/>
                    <a:p>
                      <a:pPr marL="12700" marR="12700" indent="0" algn="just">
                        <a:lnSpc>
                          <a:spcPts val="1536"/>
                        </a:lnSpc>
                      </a:pPr>
                      <a:r>
                        <a:rPr lang="en-US" sz="800">
                          <a:latin typeface="Arial"/>
                        </a:rPr>
                        <a:t>Periodic review of outstanding entries in clearing adjustment account.</a:t>
                      </a:r>
                    </a:p>
                  </a:txBody>
                  <a:tcPr marL="0" marR="0" marT="0" marB="0"/>
                </a:tc>
                <a:tc>
                  <a:txBody>
                    <a:bodyPr/>
                    <a:lstStyle/>
                    <a:p>
                      <a:pPr marL="114300" indent="0"/>
                      <a:r>
                        <a:rPr lang="en-US" sz="800">
                          <a:latin typeface="Arial"/>
                        </a:rPr>
                        <a:t>Check compliance with guidelines issued and comment.</a:t>
                      </a:r>
                    </a:p>
                  </a:txBody>
                  <a:tcPr marL="0" marR="0" marT="0" marB="0"/>
                </a:tc>
                <a:extLst>
                  <a:ext uri="{0D108BD9-81ED-4DB2-BD59-A6C34878D82A}">
                    <a16:rowId xmlns:a16="http://schemas.microsoft.com/office/drawing/2014/main" val="10005"/>
                  </a:ext>
                </a:extLst>
              </a:tr>
            </a:tbl>
          </a:graphicData>
        </a:graphic>
      </p:graphicFrame>
      <p:sp>
        <p:nvSpPr>
          <p:cNvPr id="3" name="Rectangle 2"/>
          <p:cNvSpPr/>
          <p:nvPr/>
        </p:nvSpPr>
        <p:spPr>
          <a:xfrm>
            <a:off x="1039368" y="5398008"/>
            <a:ext cx="5163312" cy="3471672"/>
          </a:xfrm>
          <a:prstGeom prst="rect">
            <a:avLst/>
          </a:prstGeom>
        </p:spPr>
        <p:txBody>
          <a:bodyPr lIns="0" tIns="0" rIns="0" bIns="0">
            <a:noAutofit/>
          </a:bodyPr>
          <a:lstStyle/>
          <a:p>
            <a:pPr indent="0">
              <a:spcBef>
                <a:spcPts val="1890"/>
              </a:spcBef>
              <a:spcAft>
                <a:spcPts val="1470"/>
              </a:spcAft>
            </a:pPr>
            <a:r>
              <a:rPr lang="en-US" sz="1400">
                <a:latin typeface="Franklin Gothic Demi"/>
              </a:rPr>
              <a:t>LFAR Audit Approach</a:t>
            </a:r>
          </a:p>
          <a:p>
            <a:pPr marL="239776" indent="0" algn="just">
              <a:spcAft>
                <a:spcPts val="420"/>
              </a:spcAft>
            </a:pPr>
            <a:r>
              <a:rPr lang="en-US" sz="800">
                <a:latin typeface="Arial"/>
              </a:rPr>
              <a:t>■    Read All questions in LFAR</a:t>
            </a:r>
          </a:p>
          <a:p>
            <a:pPr marL="239776" indent="0" algn="just">
              <a:lnSpc>
                <a:spcPts val="1536"/>
              </a:lnSpc>
            </a:pPr>
            <a:r>
              <a:rPr lang="en-US" sz="800">
                <a:latin typeface="Arial"/>
              </a:rPr>
              <a:t>■    Plan &amp; Design Audit Program to</a:t>
            </a:r>
          </a:p>
          <a:p>
            <a:pPr marL="239776" indent="0" algn="just">
              <a:lnSpc>
                <a:spcPts val="1536"/>
              </a:lnSpc>
            </a:pPr>
            <a:r>
              <a:rPr lang="en-US" sz="800">
                <a:latin typeface="Arial"/>
              </a:rPr>
              <a:t>■    cover all aspects of LFAR Format</a:t>
            </a:r>
          </a:p>
          <a:p>
            <a:pPr marL="239776" indent="0" algn="just">
              <a:lnSpc>
                <a:spcPts val="1536"/>
              </a:lnSpc>
            </a:pPr>
            <a:r>
              <a:rPr lang="en-US" sz="800">
                <a:latin typeface="Arial"/>
              </a:rPr>
              <a:t>■    Prepare separate checklists for each point to be reported.</a:t>
            </a:r>
          </a:p>
          <a:p>
            <a:pPr marL="239776" indent="0" algn="just">
              <a:lnSpc>
                <a:spcPts val="1536"/>
              </a:lnSpc>
            </a:pPr>
            <a:r>
              <a:rPr lang="en-US" sz="800">
                <a:latin typeface="Arial"/>
              </a:rPr>
              <a:t>■    Record the extent of checking / sample selected.</a:t>
            </a:r>
          </a:p>
          <a:p>
            <a:pPr marL="239776" indent="0" algn="just">
              <a:lnSpc>
                <a:spcPts val="1536"/>
              </a:lnSpc>
            </a:pPr>
            <a:r>
              <a:rPr lang="en-US" sz="800">
                <a:latin typeface="Arial"/>
              </a:rPr>
              <a:t>■    Proper documentation &amp; collecting SAAE during the audit.</a:t>
            </a:r>
          </a:p>
          <a:p>
            <a:pPr marL="239776" indent="0" algn="just">
              <a:lnSpc>
                <a:spcPts val="1536"/>
              </a:lnSpc>
            </a:pPr>
            <a:r>
              <a:rPr lang="en-US" sz="800">
                <a:latin typeface="Arial"/>
              </a:rPr>
              <a:t>■    Write descriptive answers. Avoid Y/N/NA</a:t>
            </a:r>
          </a:p>
          <a:p>
            <a:pPr marL="239776" indent="0" algn="just">
              <a:lnSpc>
                <a:spcPts val="1536"/>
              </a:lnSpc>
            </a:pPr>
            <a:r>
              <a:rPr lang="en-US" sz="800">
                <a:latin typeface="Arial"/>
              </a:rPr>
              <a:t>■    Include facts, figures and examples to the extent possible in all answers to the    questions.</a:t>
            </a:r>
          </a:p>
          <a:p>
            <a:pPr marL="468376" marR="71120" indent="-228600">
              <a:lnSpc>
                <a:spcPts val="1536"/>
              </a:lnSpc>
            </a:pPr>
            <a:r>
              <a:rPr lang="en-US" sz="800">
                <a:latin typeface="Arial"/>
              </a:rPr>
              <a:t>■    Observations resulting in adjustments to account heads needs to be reported along with MOC</a:t>
            </a:r>
          </a:p>
          <a:p>
            <a:pPr marL="239776" indent="0" algn="just">
              <a:lnSpc>
                <a:spcPts val="1536"/>
              </a:lnSpc>
            </a:pPr>
            <a:r>
              <a:rPr lang="en-US" sz="800">
                <a:latin typeface="Arial"/>
              </a:rPr>
              <a:t>■    Discuss the contents of report with Branch Management</a:t>
            </a:r>
          </a:p>
          <a:p>
            <a:pPr marL="239776" indent="0" algn="just">
              <a:lnSpc>
                <a:spcPts val="1536"/>
              </a:lnSpc>
            </a:pPr>
            <a:r>
              <a:rPr lang="en-US" sz="800">
                <a:latin typeface="Arial"/>
              </a:rPr>
              <a:t>■    Obtain Management Representation from Branch Manager on various matters    based on</a:t>
            </a:r>
          </a:p>
          <a:p>
            <a:pPr marL="468376" indent="0">
              <a:lnSpc>
                <a:spcPts val="1536"/>
              </a:lnSpc>
            </a:pPr>
            <a:r>
              <a:rPr lang="en-US" sz="800">
                <a:latin typeface="Arial"/>
              </a:rPr>
              <a:t>Audit.</a:t>
            </a:r>
          </a:p>
          <a:p>
            <a:pPr marL="468376" marR="71120" indent="-228600">
              <a:lnSpc>
                <a:spcPts val="1632"/>
              </a:lnSpc>
            </a:pPr>
            <a:r>
              <a:rPr lang="en-US" sz="800">
                <a:latin typeface="Arial"/>
              </a:rPr>
              <a:t>■    LFAR is an independent report, hence do not give cross reference or qualifications or MOC in LFAR.</a:t>
            </a:r>
          </a:p>
          <a:p>
            <a:pPr marL="239776" indent="0" algn="just">
              <a:spcAft>
                <a:spcPts val="2310"/>
              </a:spcAft>
            </a:pPr>
            <a:r>
              <a:rPr lang="en-US" sz="800">
                <a:latin typeface="Arial"/>
              </a:rPr>
              <a:t>■    It's a very important report for readers such as SCA and Management of Bank.</a:t>
            </a:r>
          </a:p>
        </p:txBody>
      </p:sp>
      <p:sp>
        <p:nvSpPr>
          <p:cNvPr id="4" name="Rectangle 3"/>
          <p:cNvSpPr/>
          <p:nvPr/>
        </p:nvSpPr>
        <p:spPr>
          <a:xfrm>
            <a:off x="1030224" y="9259824"/>
            <a:ext cx="3968496" cy="173736"/>
          </a:xfrm>
          <a:prstGeom prst="rect">
            <a:avLst/>
          </a:prstGeom>
        </p:spPr>
        <p:txBody>
          <a:bodyPr lIns="0" tIns="0" rIns="0" bIns="0">
            <a:noAutofit/>
          </a:bodyPr>
          <a:lstStyle/>
          <a:p>
            <a:pPr indent="0">
              <a:spcBef>
                <a:spcPts val="2310"/>
              </a:spcBef>
            </a:pPr>
            <a:r>
              <a:rPr lang="en-US" sz="1050" b="1">
                <a:latin typeface="Arial"/>
              </a:rPr>
              <a:t>Checklist for verification of advances &amp; reporting in LFAR</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005840" y="664464"/>
            <a:ext cx="5419344" cy="307848"/>
          </a:xfrm>
          <a:prstGeom prst="rect">
            <a:avLst/>
          </a:prstGeom>
        </p:spPr>
        <p:txBody>
          <a:bodyPr lIns="0" tIns="0" rIns="0" bIns="0">
            <a:noAutofit/>
          </a:bodyPr>
          <a:lstStyle/>
          <a:p>
            <a:pPr marL="260604" marR="49276" indent="-241300">
              <a:lnSpc>
                <a:spcPts val="1128"/>
              </a:lnSpc>
              <a:spcAft>
                <a:spcPts val="840"/>
              </a:spcAft>
            </a:pPr>
            <a:r>
              <a:rPr lang="en-US" sz="800">
                <a:latin typeface="Arial"/>
              </a:rPr>
              <a:t>1. In respect of common irregularities, the Auditors can give their comments borrower-wise in the LFAR in the format given hereunder:</a:t>
            </a:r>
          </a:p>
        </p:txBody>
      </p:sp>
      <p:graphicFrame>
        <p:nvGraphicFramePr>
          <p:cNvPr id="3" name="Table 2"/>
          <p:cNvGraphicFramePr>
            <a:graphicFrameLocks noGrp="1"/>
          </p:cNvGraphicFramePr>
          <p:nvPr/>
        </p:nvGraphicFramePr>
        <p:xfrm>
          <a:off x="1002792" y="1118616"/>
          <a:ext cx="5013960" cy="1207008"/>
        </p:xfrm>
        <a:graphic>
          <a:graphicData uri="http://schemas.openxmlformats.org/drawingml/2006/table">
            <a:tbl>
              <a:tblPr/>
              <a:tblGrid>
                <a:gridCol w="615696">
                  <a:extLst>
                    <a:ext uri="{9D8B030D-6E8A-4147-A177-3AD203B41FA5}">
                      <a16:colId xmlns:a16="http://schemas.microsoft.com/office/drawing/2014/main" val="20000"/>
                    </a:ext>
                  </a:extLst>
                </a:gridCol>
                <a:gridCol w="569976">
                  <a:extLst>
                    <a:ext uri="{9D8B030D-6E8A-4147-A177-3AD203B41FA5}">
                      <a16:colId xmlns:a16="http://schemas.microsoft.com/office/drawing/2014/main" val="20001"/>
                    </a:ext>
                  </a:extLst>
                </a:gridCol>
                <a:gridCol w="539496">
                  <a:extLst>
                    <a:ext uri="{9D8B030D-6E8A-4147-A177-3AD203B41FA5}">
                      <a16:colId xmlns:a16="http://schemas.microsoft.com/office/drawing/2014/main" val="20002"/>
                    </a:ext>
                  </a:extLst>
                </a:gridCol>
                <a:gridCol w="551688">
                  <a:extLst>
                    <a:ext uri="{9D8B030D-6E8A-4147-A177-3AD203B41FA5}">
                      <a16:colId xmlns:a16="http://schemas.microsoft.com/office/drawing/2014/main" val="20003"/>
                    </a:ext>
                  </a:extLst>
                </a:gridCol>
                <a:gridCol w="579120">
                  <a:extLst>
                    <a:ext uri="{9D8B030D-6E8A-4147-A177-3AD203B41FA5}">
                      <a16:colId xmlns:a16="http://schemas.microsoft.com/office/drawing/2014/main" val="20004"/>
                    </a:ext>
                  </a:extLst>
                </a:gridCol>
                <a:gridCol w="542544">
                  <a:extLst>
                    <a:ext uri="{9D8B030D-6E8A-4147-A177-3AD203B41FA5}">
                      <a16:colId xmlns:a16="http://schemas.microsoft.com/office/drawing/2014/main" val="20005"/>
                    </a:ext>
                  </a:extLst>
                </a:gridCol>
                <a:gridCol w="502920">
                  <a:extLst>
                    <a:ext uri="{9D8B030D-6E8A-4147-A177-3AD203B41FA5}">
                      <a16:colId xmlns:a16="http://schemas.microsoft.com/office/drawing/2014/main" val="20006"/>
                    </a:ext>
                  </a:extLst>
                </a:gridCol>
                <a:gridCol w="582168">
                  <a:extLst>
                    <a:ext uri="{9D8B030D-6E8A-4147-A177-3AD203B41FA5}">
                      <a16:colId xmlns:a16="http://schemas.microsoft.com/office/drawing/2014/main" val="20007"/>
                    </a:ext>
                  </a:extLst>
                </a:gridCol>
                <a:gridCol w="530352">
                  <a:extLst>
                    <a:ext uri="{9D8B030D-6E8A-4147-A177-3AD203B41FA5}">
                      <a16:colId xmlns:a16="http://schemas.microsoft.com/office/drawing/2014/main" val="20008"/>
                    </a:ext>
                  </a:extLst>
                </a:gridCol>
              </a:tblGrid>
              <a:tr h="890016">
                <a:tc>
                  <a:txBody>
                    <a:bodyPr/>
                    <a:lstStyle/>
                    <a:p>
                      <a:pPr marL="88900" indent="0">
                        <a:lnSpc>
                          <a:spcPts val="1128"/>
                        </a:lnSpc>
                      </a:pPr>
                      <a:r>
                        <a:rPr lang="en-US" sz="800">
                          <a:latin typeface="Arial"/>
                        </a:rPr>
                        <a:t>Name</a:t>
                      </a:r>
                    </a:p>
                    <a:p>
                      <a:pPr marL="88900" indent="0">
                        <a:lnSpc>
                          <a:spcPts val="1128"/>
                        </a:lnSpc>
                      </a:pPr>
                      <a:r>
                        <a:rPr lang="en-US" sz="800">
                          <a:latin typeface="Arial"/>
                        </a:rPr>
                        <a:t>of</a:t>
                      </a:r>
                    </a:p>
                    <a:p>
                      <a:pPr marL="88900" indent="0">
                        <a:lnSpc>
                          <a:spcPts val="1128"/>
                        </a:lnSpc>
                      </a:pPr>
                      <a:r>
                        <a:rPr lang="en-US" sz="800">
                          <a:latin typeface="Arial"/>
                        </a:rPr>
                        <a:t>Borrowe</a:t>
                      </a:r>
                    </a:p>
                    <a:p>
                      <a:pPr marL="88900" indent="0">
                        <a:lnSpc>
                          <a:spcPts val="1128"/>
                        </a:lnSpc>
                      </a:pPr>
                      <a:r>
                        <a:rPr lang="en-US" sz="800">
                          <a:latin typeface="Arial"/>
                        </a:rPr>
                        <a:t>r</a:t>
                      </a:r>
                    </a:p>
                  </a:txBody>
                  <a:tcPr marL="0" marR="0" marT="0" marB="0"/>
                </a:tc>
                <a:tc>
                  <a:txBody>
                    <a:bodyPr/>
                    <a:lstStyle/>
                    <a:p>
                      <a:pPr marL="88900" indent="0">
                        <a:lnSpc>
                          <a:spcPts val="1128"/>
                        </a:lnSpc>
                      </a:pPr>
                      <a:r>
                        <a:rPr lang="en-US" sz="800">
                          <a:latin typeface="Arial"/>
                        </a:rPr>
                        <a:t>Name</a:t>
                      </a:r>
                    </a:p>
                    <a:p>
                      <a:pPr marL="88900" indent="0">
                        <a:lnSpc>
                          <a:spcPts val="1128"/>
                        </a:lnSpc>
                      </a:pPr>
                      <a:r>
                        <a:rPr lang="en-US" sz="800">
                          <a:latin typeface="Arial"/>
                        </a:rPr>
                        <a:t>of</a:t>
                      </a:r>
                    </a:p>
                    <a:p>
                      <a:pPr marL="88900" indent="0">
                        <a:lnSpc>
                          <a:spcPts val="1128"/>
                        </a:lnSpc>
                      </a:pPr>
                      <a:r>
                        <a:rPr lang="en-US" sz="800">
                          <a:latin typeface="Arial"/>
                        </a:rPr>
                        <a:t>Branch</a:t>
                      </a:r>
                    </a:p>
                  </a:txBody>
                  <a:tcPr marL="0" marR="0" marT="0" marB="0"/>
                </a:tc>
                <a:tc>
                  <a:txBody>
                    <a:bodyPr/>
                    <a:lstStyle/>
                    <a:p>
                      <a:pPr marL="88900" indent="0">
                        <a:spcAft>
                          <a:spcPts val="210"/>
                        </a:spcAft>
                      </a:pPr>
                      <a:r>
                        <a:rPr lang="en-US" sz="800">
                          <a:latin typeface="Arial"/>
                        </a:rPr>
                        <a:t>Regio</a:t>
                      </a:r>
                    </a:p>
                    <a:p>
                      <a:pPr marL="88900" indent="0"/>
                      <a:r>
                        <a:rPr lang="en-US" sz="800">
                          <a:latin typeface="Arial"/>
                        </a:rPr>
                        <a:t>n</a:t>
                      </a:r>
                    </a:p>
                  </a:txBody>
                  <a:tcPr marL="0" marR="0" marT="0" marB="0"/>
                </a:tc>
                <a:tc>
                  <a:txBody>
                    <a:bodyPr/>
                    <a:lstStyle/>
                    <a:p>
                      <a:pPr marL="88900" indent="0">
                        <a:spcAft>
                          <a:spcPts val="210"/>
                        </a:spcAft>
                      </a:pPr>
                      <a:r>
                        <a:rPr lang="en-US" sz="800">
                          <a:latin typeface="Arial"/>
                        </a:rPr>
                        <a:t>IRAC</a:t>
                      </a:r>
                    </a:p>
                    <a:p>
                      <a:pPr marL="88900" indent="0"/>
                      <a:r>
                        <a:rPr lang="en-US" sz="800">
                          <a:latin typeface="Arial"/>
                        </a:rPr>
                        <a:t>Status</a:t>
                      </a:r>
                    </a:p>
                  </a:txBody>
                  <a:tcPr marL="0" marR="0" marT="0" marB="0"/>
                </a:tc>
                <a:tc>
                  <a:txBody>
                    <a:bodyPr/>
                    <a:lstStyle/>
                    <a:p>
                      <a:pPr marL="88900" indent="0">
                        <a:lnSpc>
                          <a:spcPts val="1128"/>
                        </a:lnSpc>
                      </a:pPr>
                      <a:r>
                        <a:rPr lang="en-US" sz="800">
                          <a:latin typeface="Arial"/>
                        </a:rPr>
                        <a:t>Sanctio</a:t>
                      </a:r>
                    </a:p>
                    <a:p>
                      <a:pPr marL="88900" indent="0">
                        <a:lnSpc>
                          <a:spcPts val="1128"/>
                        </a:lnSpc>
                      </a:pPr>
                      <a:r>
                        <a:rPr lang="en-US" sz="800">
                          <a:latin typeface="Arial"/>
                        </a:rPr>
                        <a:t>ning</a:t>
                      </a:r>
                    </a:p>
                    <a:p>
                      <a:pPr marL="88900" indent="0">
                        <a:lnSpc>
                          <a:spcPts val="1128"/>
                        </a:lnSpc>
                      </a:pPr>
                      <a:r>
                        <a:rPr lang="en-US" sz="800">
                          <a:latin typeface="Arial"/>
                        </a:rPr>
                        <a:t>Authori</a:t>
                      </a:r>
                    </a:p>
                    <a:p>
                      <a:pPr marL="88900" indent="0">
                        <a:lnSpc>
                          <a:spcPts val="1128"/>
                        </a:lnSpc>
                      </a:pPr>
                      <a:r>
                        <a:rPr lang="en-US" sz="800">
                          <a:latin typeface="Arial"/>
                        </a:rPr>
                        <a:t>ty</a:t>
                      </a:r>
                    </a:p>
                  </a:txBody>
                  <a:tcPr marL="0" marR="0" marT="0" marB="0"/>
                </a:tc>
                <a:tc>
                  <a:txBody>
                    <a:bodyPr/>
                    <a:lstStyle/>
                    <a:p>
                      <a:pPr marL="88900" indent="0">
                        <a:spcAft>
                          <a:spcPts val="210"/>
                        </a:spcAft>
                      </a:pPr>
                      <a:r>
                        <a:rPr lang="en-US" sz="800">
                          <a:latin typeface="Arial"/>
                        </a:rPr>
                        <a:t>Facil</a:t>
                      </a:r>
                    </a:p>
                    <a:p>
                      <a:pPr marL="88900" indent="0"/>
                      <a:r>
                        <a:rPr lang="en-US" sz="800">
                          <a:latin typeface="Arial"/>
                        </a:rPr>
                        <a:t>ity</a:t>
                      </a:r>
                    </a:p>
                  </a:txBody>
                  <a:tcPr marL="0" marR="0" marT="0" marB="0"/>
                </a:tc>
                <a:tc>
                  <a:txBody>
                    <a:bodyPr/>
                    <a:lstStyle/>
                    <a:p>
                      <a:pPr marL="88900" indent="0">
                        <a:spcAft>
                          <a:spcPts val="210"/>
                        </a:spcAft>
                      </a:pPr>
                      <a:r>
                        <a:rPr lang="en-US" sz="800">
                          <a:latin typeface="Arial"/>
                        </a:rPr>
                        <a:t>Limi</a:t>
                      </a:r>
                    </a:p>
                    <a:p>
                      <a:pPr marL="88900" indent="0"/>
                      <a:r>
                        <a:rPr lang="en-US" sz="800">
                          <a:latin typeface="Arial"/>
                        </a:rPr>
                        <a:t>t</a:t>
                      </a:r>
                    </a:p>
                  </a:txBody>
                  <a:tcPr marL="0" marR="0" marT="0" marB="0"/>
                </a:tc>
                <a:tc>
                  <a:txBody>
                    <a:bodyPr/>
                    <a:lstStyle/>
                    <a:p>
                      <a:pPr marL="88900" indent="0">
                        <a:lnSpc>
                          <a:spcPts val="1128"/>
                        </a:lnSpc>
                      </a:pPr>
                      <a:r>
                        <a:rPr lang="en-US" sz="800">
                          <a:latin typeface="Arial"/>
                        </a:rPr>
                        <a:t>Amount</a:t>
                      </a:r>
                    </a:p>
                    <a:p>
                      <a:pPr marL="88900" indent="0">
                        <a:lnSpc>
                          <a:spcPts val="1128"/>
                        </a:lnSpc>
                      </a:pPr>
                      <a:r>
                        <a:rPr lang="en-US" sz="800">
                          <a:latin typeface="Arial"/>
                        </a:rPr>
                        <a:t>o/s. as</a:t>
                      </a:r>
                    </a:p>
                    <a:p>
                      <a:pPr marL="88900" indent="0">
                        <a:lnSpc>
                          <a:spcPts val="1128"/>
                        </a:lnSpc>
                      </a:pPr>
                      <a:r>
                        <a:rPr lang="en-US" sz="800">
                          <a:latin typeface="Arial"/>
                        </a:rPr>
                        <a:t>at</a:t>
                      </a:r>
                    </a:p>
                    <a:p>
                      <a:pPr marL="88900" indent="0">
                        <a:lnSpc>
                          <a:spcPts val="1128"/>
                        </a:lnSpc>
                      </a:pPr>
                      <a:r>
                        <a:rPr lang="en-US" sz="800">
                          <a:latin typeface="Arial"/>
                        </a:rPr>
                        <a:t>the</a:t>
                      </a:r>
                    </a:p>
                    <a:p>
                      <a:pPr marL="88900" indent="0">
                        <a:lnSpc>
                          <a:spcPts val="1128"/>
                        </a:lnSpc>
                      </a:pPr>
                      <a:r>
                        <a:rPr lang="en-US" sz="800">
                          <a:latin typeface="Arial"/>
                        </a:rPr>
                        <a:t>year</a:t>
                      </a:r>
                    </a:p>
                    <a:p>
                      <a:pPr marL="88900" indent="0">
                        <a:lnSpc>
                          <a:spcPts val="1128"/>
                        </a:lnSpc>
                      </a:pPr>
                      <a:r>
                        <a:rPr lang="en-US" sz="800">
                          <a:latin typeface="Arial"/>
                        </a:rPr>
                        <a:t>end</a:t>
                      </a:r>
                    </a:p>
                  </a:txBody>
                  <a:tcPr marL="0" marR="0" marT="0" marB="0"/>
                </a:tc>
                <a:tc>
                  <a:txBody>
                    <a:bodyPr/>
                    <a:lstStyle/>
                    <a:p>
                      <a:pPr marL="12700" indent="0" algn="just">
                        <a:lnSpc>
                          <a:spcPts val="1128"/>
                        </a:lnSpc>
                      </a:pPr>
                      <a:r>
                        <a:rPr lang="en-US" sz="800">
                          <a:latin typeface="Arial"/>
                        </a:rPr>
                        <a:t>Irreg</a:t>
                      </a:r>
                    </a:p>
                    <a:p>
                      <a:pPr marL="12700" marR="12700" indent="0" algn="just">
                        <a:lnSpc>
                          <a:spcPts val="1128"/>
                        </a:lnSpc>
                      </a:pPr>
                      <a:r>
                        <a:rPr lang="en-US" sz="800">
                          <a:latin typeface="Arial"/>
                        </a:rPr>
                        <a:t>ularit y No.</a:t>
                      </a:r>
                    </a:p>
                  </a:txBody>
                  <a:tcPr marL="0" marR="0" marT="0" marB="0"/>
                </a:tc>
                <a:extLst>
                  <a:ext uri="{0D108BD9-81ED-4DB2-BD59-A6C34878D82A}">
                    <a16:rowId xmlns:a16="http://schemas.microsoft.com/office/drawing/2014/main" val="10000"/>
                  </a:ext>
                </a:extLst>
              </a:tr>
              <a:tr h="152400">
                <a:tc>
                  <a:txBody>
                    <a:bodyPr/>
                    <a:lstStyle/>
                    <a:p>
                      <a:pPr marL="88900" indent="0"/>
                      <a:r>
                        <a:rPr lang="en-US" sz="800">
                          <a:latin typeface="Arial"/>
                        </a:rPr>
                        <a:t>1</a:t>
                      </a:r>
                    </a:p>
                  </a:txBody>
                  <a:tcPr marL="0" marR="0" marT="0" marB="0"/>
                </a:tc>
                <a:tc>
                  <a:txBody>
                    <a:bodyPr/>
                    <a:lstStyle/>
                    <a:p>
                      <a:pPr marL="88900" indent="0"/>
                      <a:r>
                        <a:rPr lang="en-US" sz="800">
                          <a:latin typeface="Arial"/>
                        </a:rPr>
                        <a:t>2</a:t>
                      </a:r>
                    </a:p>
                  </a:txBody>
                  <a:tcPr marL="0" marR="0" marT="0" marB="0"/>
                </a:tc>
                <a:tc>
                  <a:txBody>
                    <a:bodyPr/>
                    <a:lstStyle/>
                    <a:p>
                      <a:pPr marL="88900" indent="0"/>
                      <a:r>
                        <a:rPr lang="en-US" sz="800">
                          <a:latin typeface="Arial"/>
                        </a:rPr>
                        <a:t>3</a:t>
                      </a:r>
                    </a:p>
                  </a:txBody>
                  <a:tcPr marL="0" marR="0" marT="0" marB="0"/>
                </a:tc>
                <a:tc>
                  <a:txBody>
                    <a:bodyPr/>
                    <a:lstStyle/>
                    <a:p>
                      <a:pPr marL="88900" indent="0"/>
                      <a:r>
                        <a:rPr lang="en-US" sz="800">
                          <a:latin typeface="Arial"/>
                        </a:rPr>
                        <a:t>4</a:t>
                      </a:r>
                    </a:p>
                  </a:txBody>
                  <a:tcPr marL="0" marR="0" marT="0" marB="0"/>
                </a:tc>
                <a:tc>
                  <a:txBody>
                    <a:bodyPr/>
                    <a:lstStyle/>
                    <a:p>
                      <a:pPr marL="88900" indent="0"/>
                      <a:r>
                        <a:rPr lang="en-US" sz="800">
                          <a:latin typeface="Arial"/>
                        </a:rPr>
                        <a:t>5</a:t>
                      </a:r>
                    </a:p>
                  </a:txBody>
                  <a:tcPr marL="0" marR="0" marT="0" marB="0"/>
                </a:tc>
                <a:tc>
                  <a:txBody>
                    <a:bodyPr/>
                    <a:lstStyle/>
                    <a:p>
                      <a:pPr marL="88900" indent="0"/>
                      <a:r>
                        <a:rPr lang="en-US" sz="800">
                          <a:latin typeface="Arial"/>
                        </a:rPr>
                        <a:t>6</a:t>
                      </a:r>
                    </a:p>
                  </a:txBody>
                  <a:tcPr marL="0" marR="0" marT="0" marB="0"/>
                </a:tc>
                <a:tc>
                  <a:txBody>
                    <a:bodyPr/>
                    <a:lstStyle/>
                    <a:p>
                      <a:pPr marL="88900" indent="0"/>
                      <a:r>
                        <a:rPr lang="en-US" sz="800">
                          <a:latin typeface="Arial"/>
                        </a:rPr>
                        <a:t>7</a:t>
                      </a:r>
                    </a:p>
                  </a:txBody>
                  <a:tcPr marL="0" marR="0" marT="0" marB="0"/>
                </a:tc>
                <a:tc>
                  <a:txBody>
                    <a:bodyPr/>
                    <a:lstStyle/>
                    <a:p>
                      <a:pPr marL="88900" indent="0"/>
                      <a:r>
                        <a:rPr lang="en-US" sz="800">
                          <a:latin typeface="Arial"/>
                        </a:rPr>
                        <a:t>8</a:t>
                      </a:r>
                    </a:p>
                  </a:txBody>
                  <a:tcPr marL="0" marR="0" marT="0" marB="0"/>
                </a:tc>
                <a:tc>
                  <a:txBody>
                    <a:bodyPr/>
                    <a:lstStyle/>
                    <a:p>
                      <a:pPr marL="12700" indent="0" algn="just"/>
                      <a:r>
                        <a:rPr lang="en-US" sz="800">
                          <a:latin typeface="Arial"/>
                        </a:rPr>
                        <a:t>9</a:t>
                      </a:r>
                    </a:p>
                  </a:txBody>
                  <a:tcPr marL="0" marR="0" marT="0" marB="0"/>
                </a:tc>
                <a:extLst>
                  <a:ext uri="{0D108BD9-81ED-4DB2-BD59-A6C34878D82A}">
                    <a16:rowId xmlns:a16="http://schemas.microsoft.com/office/drawing/2014/main" val="10001"/>
                  </a:ext>
                </a:extLst>
              </a:tr>
              <a:tr h="164592">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tc>
                  <a:txBody>
                    <a:bodyPr/>
                    <a:lstStyle/>
                    <a:p>
                      <a:endParaRPr sz="800"/>
                    </a:p>
                  </a:txBody>
                  <a:tcPr marL="0" marR="0" marT="0" marB="0"/>
                </a:tc>
                <a:extLst>
                  <a:ext uri="{0D108BD9-81ED-4DB2-BD59-A6C34878D82A}">
                    <a16:rowId xmlns:a16="http://schemas.microsoft.com/office/drawing/2014/main" val="10002"/>
                  </a:ext>
                </a:extLst>
              </a:tr>
            </a:tbl>
          </a:graphicData>
        </a:graphic>
      </p:graphicFrame>
      <p:sp>
        <p:nvSpPr>
          <p:cNvPr id="4" name="Rectangle 3"/>
          <p:cNvSpPr/>
          <p:nvPr/>
        </p:nvSpPr>
        <p:spPr>
          <a:xfrm>
            <a:off x="999744" y="2755392"/>
            <a:ext cx="4645152" cy="1975104"/>
          </a:xfrm>
          <a:prstGeom prst="rect">
            <a:avLst/>
          </a:prstGeom>
        </p:spPr>
        <p:txBody>
          <a:bodyPr lIns="0" tIns="0" rIns="0" bIns="0">
            <a:noAutofit/>
          </a:bodyPr>
          <a:lstStyle/>
          <a:p>
            <a:pPr marL="25400" marR="18288" indent="241300">
              <a:lnSpc>
                <a:spcPts val="1128"/>
              </a:lnSpc>
              <a:spcBef>
                <a:spcPts val="2310"/>
              </a:spcBef>
              <a:spcAft>
                <a:spcPts val="420"/>
              </a:spcAft>
            </a:pPr>
            <a:r>
              <a:rPr lang="en-US" sz="1050" b="1">
                <a:latin typeface="Arial"/>
              </a:rPr>
              <a:t>2. </a:t>
            </a:r>
            <a:r>
              <a:rPr lang="en-US" sz="800">
                <a:latin typeface="Arial"/>
              </a:rPr>
              <a:t>In respect of Column 9 above, “Irregularity No.”, the number as given in the “Glossary to Irregularities” in Point 5, under the head “Item” below should be given for the irregularity applicable to respective borrower</a:t>
            </a:r>
          </a:p>
          <a:p>
            <a:pPr marL="25400" marR="18288" indent="0" algn="just">
              <a:lnSpc>
                <a:spcPts val="1152"/>
              </a:lnSpc>
              <a:spcAft>
                <a:spcPts val="420"/>
              </a:spcAft>
            </a:pPr>
            <a:r>
              <a:rPr lang="en-US" sz="800">
                <a:latin typeface="Arial"/>
              </a:rPr>
              <a:t>In case the auditors feel that inspite of the list of irregularities given below, there are some other irregularities, which the auditor would like to bring to notice, the auditor may separately disclose under the given head by giving “appropriate number”</a:t>
            </a:r>
          </a:p>
          <a:p>
            <a:pPr marL="25400" marR="297688" indent="0" algn="just">
              <a:lnSpc>
                <a:spcPts val="1128"/>
              </a:lnSpc>
              <a:spcAft>
                <a:spcPts val="2310"/>
              </a:spcAft>
            </a:pPr>
            <a:r>
              <a:rPr lang="en-US" sz="800">
                <a:latin typeface="Arial"/>
              </a:rPr>
              <a:t>For the aforesaid purpose, “appropriate number” would mean, for example, if the auditors feels that in case of “Review/ Monitoring/ Supervision”, which has the number “4”, any additional irregularity has to be incorporated, he may give a number after the last number appearing in the list, such as “4.62”, and onwards. Similarly in case of “Credit Appraisal” which has the number “1 ”, any additional irregularity may be given “1.19”, and so on</a:t>
            </a:r>
          </a:p>
        </p:txBody>
      </p:sp>
      <p:sp>
        <p:nvSpPr>
          <p:cNvPr id="5" name="Rectangle 4"/>
          <p:cNvSpPr/>
          <p:nvPr/>
        </p:nvSpPr>
        <p:spPr>
          <a:xfrm>
            <a:off x="999744" y="5141976"/>
            <a:ext cx="4636008" cy="551688"/>
          </a:xfrm>
          <a:prstGeom prst="rect">
            <a:avLst/>
          </a:prstGeom>
        </p:spPr>
        <p:txBody>
          <a:bodyPr lIns="0" tIns="0" rIns="0" bIns="0">
            <a:noAutofit/>
          </a:bodyPr>
          <a:lstStyle/>
          <a:p>
            <a:pPr marL="25400" marR="9144" indent="241300">
              <a:lnSpc>
                <a:spcPts val="1176"/>
              </a:lnSpc>
              <a:spcBef>
                <a:spcPts val="2310"/>
              </a:spcBef>
              <a:spcAft>
                <a:spcPts val="420"/>
              </a:spcAft>
            </a:pPr>
            <a:r>
              <a:rPr lang="en-US" sz="1050" b="1">
                <a:latin typeface="Arial"/>
              </a:rPr>
              <a:t>3.</a:t>
            </a:r>
            <a:r>
              <a:rPr lang="en-US" sz="800">
                <a:latin typeface="Arial"/>
              </a:rPr>
              <a:t>    The borrower-wise details may be given in descending order based on the Amount outstanding</a:t>
            </a:r>
          </a:p>
          <a:p>
            <a:pPr marL="266700" indent="0" algn="just">
              <a:spcAft>
                <a:spcPts val="1680"/>
              </a:spcAft>
            </a:pPr>
            <a:r>
              <a:rPr lang="en-US" sz="1050" b="1">
                <a:latin typeface="Arial"/>
              </a:rPr>
              <a:t>4.</a:t>
            </a:r>
            <a:r>
              <a:rPr lang="en-US" sz="800">
                <a:latin typeface="Arial"/>
              </a:rPr>
              <a:t>    GLOSSARY TO IRREGULARITIES</a:t>
            </a:r>
          </a:p>
        </p:txBody>
      </p:sp>
      <p:graphicFrame>
        <p:nvGraphicFramePr>
          <p:cNvPr id="6" name="Table 5"/>
          <p:cNvGraphicFramePr>
            <a:graphicFrameLocks noGrp="1"/>
          </p:cNvGraphicFramePr>
          <p:nvPr/>
        </p:nvGraphicFramePr>
        <p:xfrm>
          <a:off x="1002792" y="5995416"/>
          <a:ext cx="5586984" cy="588264"/>
        </p:xfrm>
        <a:graphic>
          <a:graphicData uri="http://schemas.openxmlformats.org/drawingml/2006/table">
            <a:tbl>
              <a:tblPr/>
              <a:tblGrid>
                <a:gridCol w="585216">
                  <a:extLst>
                    <a:ext uri="{9D8B030D-6E8A-4147-A177-3AD203B41FA5}">
                      <a16:colId xmlns:a16="http://schemas.microsoft.com/office/drawing/2014/main" val="20000"/>
                    </a:ext>
                  </a:extLst>
                </a:gridCol>
                <a:gridCol w="5001768">
                  <a:extLst>
                    <a:ext uri="{9D8B030D-6E8A-4147-A177-3AD203B41FA5}">
                      <a16:colId xmlns:a16="http://schemas.microsoft.com/office/drawing/2014/main" val="20001"/>
                    </a:ext>
                  </a:extLst>
                </a:gridCol>
              </a:tblGrid>
              <a:tr h="292608">
                <a:tc>
                  <a:txBody>
                    <a:bodyPr/>
                    <a:lstStyle/>
                    <a:p>
                      <a:pPr marL="114300" indent="0"/>
                      <a:r>
                        <a:rPr lang="en-US" sz="1400">
                          <a:latin typeface="Franklin Gothic Demi"/>
                        </a:rPr>
                        <a:t>Item</a:t>
                      </a:r>
                    </a:p>
                  </a:txBody>
                  <a:tcPr marL="0" marR="0" marT="0" marB="0"/>
                </a:tc>
                <a:tc>
                  <a:txBody>
                    <a:bodyPr/>
                    <a:lstStyle/>
                    <a:p>
                      <a:pPr marL="88900" indent="0"/>
                      <a:r>
                        <a:rPr lang="en-US" sz="1400">
                          <a:latin typeface="Franklin Gothic Demi"/>
                        </a:rPr>
                        <a:t>Remarks</a:t>
                      </a:r>
                    </a:p>
                  </a:txBody>
                  <a:tcPr marL="0" marR="0" marT="0" marB="0"/>
                </a:tc>
                <a:extLst>
                  <a:ext uri="{0D108BD9-81ED-4DB2-BD59-A6C34878D82A}">
                    <a16:rowId xmlns:a16="http://schemas.microsoft.com/office/drawing/2014/main" val="10000"/>
                  </a:ext>
                </a:extLst>
              </a:tr>
              <a:tr h="295656">
                <a:tc>
                  <a:txBody>
                    <a:bodyPr/>
                    <a:lstStyle/>
                    <a:p>
                      <a:pPr marL="114300" indent="0"/>
                      <a:r>
                        <a:rPr lang="en-US" sz="1400">
                          <a:latin typeface="Franklin Gothic Demi"/>
                        </a:rPr>
                        <a:t>1.</a:t>
                      </a:r>
                    </a:p>
                  </a:txBody>
                  <a:tcPr marL="0" marR="0" marT="0" marB="0"/>
                </a:tc>
                <a:tc>
                  <a:txBody>
                    <a:bodyPr/>
                    <a:lstStyle/>
                    <a:p>
                      <a:pPr marL="88900" indent="0"/>
                      <a:r>
                        <a:rPr lang="en-US" sz="1400">
                          <a:latin typeface="Franklin Gothic Demi"/>
                        </a:rPr>
                        <a:t>Credit Appraisal</a:t>
                      </a:r>
                    </a:p>
                  </a:txBody>
                  <a:tcPr marL="0" marR="0" marT="0" marB="0"/>
                </a:tc>
                <a:extLst>
                  <a:ext uri="{0D108BD9-81ED-4DB2-BD59-A6C34878D82A}">
                    <a16:rowId xmlns:a16="http://schemas.microsoft.com/office/drawing/2014/main" val="10001"/>
                  </a:ext>
                </a:extLst>
              </a:tr>
            </a:tbl>
          </a:graphicData>
        </a:graphic>
      </p:graphicFrame>
      <p:sp>
        <p:nvSpPr>
          <p:cNvPr id="7" name="Rectangle 6"/>
          <p:cNvSpPr/>
          <p:nvPr/>
        </p:nvSpPr>
        <p:spPr>
          <a:xfrm>
            <a:off x="1002792" y="6577584"/>
            <a:ext cx="5568696" cy="2578608"/>
          </a:xfrm>
          <a:prstGeom prst="rect">
            <a:avLst/>
          </a:prstGeom>
        </p:spPr>
        <p:txBody>
          <a:bodyPr lIns="0" tIns="0" rIns="0" bIns="0">
            <a:noAutofit/>
          </a:bodyPr>
          <a:lstStyle/>
          <a:p>
            <a:pPr marL="22352" indent="0" algn="just">
              <a:lnSpc>
                <a:spcPts val="1128"/>
              </a:lnSpc>
            </a:pPr>
            <a:r>
              <a:rPr lang="en-US" sz="800">
                <a:latin typeface="Arial"/>
              </a:rPr>
              <a:t>1.1    Loan application not on record at Branch</a:t>
            </a:r>
          </a:p>
          <a:p>
            <a:pPr marL="22352" indent="0" algn="just">
              <a:lnSpc>
                <a:spcPts val="1128"/>
              </a:lnSpc>
            </a:pPr>
            <a:r>
              <a:rPr lang="en-US" sz="800">
                <a:latin typeface="Arial"/>
              </a:rPr>
              <a:t>1.2    The appraisal form was not filled up correctly and thereby    the    appraisal and assessment was    not done</a:t>
            </a:r>
          </a:p>
          <a:p>
            <a:pPr marL="22352" indent="0" algn="just">
              <a:lnSpc>
                <a:spcPts val="1128"/>
              </a:lnSpc>
            </a:pPr>
            <a:r>
              <a:rPr lang="en-US" sz="800">
                <a:latin typeface="Arial"/>
              </a:rPr>
              <a:t>properly</a:t>
            </a:r>
          </a:p>
          <a:p>
            <a:pPr marL="22352" indent="0" algn="just">
              <a:lnSpc>
                <a:spcPts val="1128"/>
              </a:lnSpc>
            </a:pPr>
            <a:r>
              <a:rPr lang="en-US" sz="800">
                <a:latin typeface="Arial"/>
              </a:rPr>
              <a:t>1.3    Loan application is not in the form prescribed by Head Office</a:t>
            </a:r>
          </a:p>
          <a:p>
            <a:pPr marL="22352" marR="944880" indent="0" algn="just">
              <a:lnSpc>
                <a:spcPts val="1128"/>
              </a:lnSpc>
            </a:pPr>
            <a:r>
              <a:rPr lang="en-US" sz="800">
                <a:latin typeface="Arial"/>
              </a:rPr>
              <a:t>1.4    The Bank did not receive certain necessary documents and Annexures required with the application form</a:t>
            </a:r>
          </a:p>
          <a:p>
            <a:pPr marL="22352" marR="5080" indent="0" algn="just">
              <a:lnSpc>
                <a:spcPts val="1128"/>
              </a:lnSpc>
            </a:pPr>
            <a:r>
              <a:rPr lang="en-US" sz="800">
                <a:latin typeface="Arial"/>
              </a:rPr>
              <a:t>1.5    Basic documents such as Memorandum &amp; Articles of Association, Partnership deed, etc., which are a prerequisite to determine the status of the borrower,    not obtained</a:t>
            </a:r>
          </a:p>
          <a:p>
            <a:pPr marL="22352" indent="0" algn="just">
              <a:lnSpc>
                <a:spcPts val="1128"/>
              </a:lnSpc>
            </a:pPr>
            <a:r>
              <a:rPr lang="en-US" sz="800">
                <a:latin typeface="Arial"/>
              </a:rPr>
              <a:t>1.6    Certain adverse features of the borrower not    incorporated    in the    appraisal    note    forwarded to    the</a:t>
            </a:r>
          </a:p>
          <a:p>
            <a:pPr marL="22352" indent="0" algn="just">
              <a:lnSpc>
                <a:spcPts val="1128"/>
              </a:lnSpc>
            </a:pPr>
            <a:r>
              <a:rPr lang="en-US" sz="800">
                <a:latin typeface="Arial"/>
              </a:rPr>
              <a:t>management</a:t>
            </a:r>
          </a:p>
          <a:p>
            <a:pPr marL="22352" marR="195580" indent="0">
              <a:lnSpc>
                <a:spcPts val="1128"/>
              </a:lnSpc>
            </a:pPr>
            <a:r>
              <a:rPr lang="en-US" sz="800">
                <a:latin typeface="Arial"/>
              </a:rPr>
              <a:t>1.7    Industry/ group exposure and past experience of the Bank is not dealt in the appraisal note sent to the management for sanction</a:t>
            </a:r>
          </a:p>
          <a:p>
            <a:pPr marL="22352" indent="0" algn="just">
              <a:lnSpc>
                <a:spcPts val="1128"/>
              </a:lnSpc>
            </a:pPr>
            <a:r>
              <a:rPr lang="en-US" sz="800">
                <a:latin typeface="Arial"/>
              </a:rPr>
              <a:t>1.8    The level for inventory/ book-debts/ creditors for finding out the working capital is not properly assessed</a:t>
            </a:r>
          </a:p>
          <a:p>
            <a:pPr marL="22352" marR="944880" indent="0" algn="just">
              <a:lnSpc>
                <a:spcPts val="1128"/>
              </a:lnSpc>
            </a:pPr>
            <a:r>
              <a:rPr lang="en-US" sz="800">
                <a:latin typeface="Arial"/>
              </a:rPr>
              <a:t>1.9    Techno-economic feasibility report, which is required to know the technical aspects of the borrower’s business, is not obtained from Technical Cell</a:t>
            </a:r>
          </a:p>
          <a:p>
            <a:pPr marL="22352" marR="195580" indent="0">
              <a:lnSpc>
                <a:spcPts val="1128"/>
              </a:lnSpc>
            </a:pPr>
            <a:r>
              <a:rPr lang="en-US" sz="800">
                <a:latin typeface="Arial"/>
              </a:rPr>
              <a:t>1.10    Credit report on principal borrowers and confidential report from their banks are not insisted from the borrowers</a:t>
            </a:r>
          </a:p>
          <a:p>
            <a:pPr marL="22352" indent="0" algn="just">
              <a:lnSpc>
                <a:spcPts val="1128"/>
              </a:lnSpc>
            </a:pPr>
            <a:r>
              <a:rPr lang="en-US" sz="800">
                <a:latin typeface="Arial"/>
              </a:rPr>
              <a:t>1.11    The opinion reports of the associate and/ or sister concerns of the borrower are not scrutinised</a:t>
            </a: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993648" y="618744"/>
            <a:ext cx="5452872" cy="1429512"/>
          </a:xfrm>
          <a:prstGeom prst="rect">
            <a:avLst/>
          </a:prstGeom>
        </p:spPr>
        <p:txBody>
          <a:bodyPr lIns="0" tIns="0" rIns="0" bIns="0">
            <a:noAutofit/>
          </a:bodyPr>
          <a:lstStyle/>
          <a:p>
            <a:pPr marL="12700" indent="0" algn="just">
              <a:lnSpc>
                <a:spcPts val="1128"/>
              </a:lnSpc>
            </a:pPr>
            <a:r>
              <a:rPr lang="en-US" sz="800">
                <a:latin typeface="Arial"/>
              </a:rPr>
              <a:t>1.12    The opinion reports    of    the    associate and/    or    sister    concerns of the borrower    are    not    called for</a:t>
            </a:r>
          </a:p>
          <a:p>
            <a:pPr marL="12700" indent="0" algn="just">
              <a:lnSpc>
                <a:spcPts val="1128"/>
              </a:lnSpc>
            </a:pPr>
            <a:r>
              <a:rPr lang="en-US" sz="800">
                <a:latin typeface="Arial"/>
              </a:rPr>
              <a:t>1.13    The opinion reports    of    the    associate and/    or    sister    concerns of the borrower    are    not    updated</a:t>
            </a:r>
          </a:p>
          <a:p>
            <a:pPr marL="12700" indent="0" algn="just">
              <a:lnSpc>
                <a:spcPts val="1128"/>
              </a:lnSpc>
            </a:pPr>
            <a:r>
              <a:rPr lang="en-US" sz="800">
                <a:latin typeface="Arial"/>
              </a:rPr>
              <a:t>1.14    The opinion reports    of    the    associate and/    or    sister    concerns of the borrower    are    not    satisfactory</a:t>
            </a:r>
          </a:p>
          <a:p>
            <a:pPr marL="12700" indent="0" algn="just">
              <a:lnSpc>
                <a:spcPts val="1128"/>
              </a:lnSpc>
            </a:pPr>
            <a:r>
              <a:rPr lang="en-US" sz="800">
                <a:latin typeface="Arial"/>
              </a:rPr>
              <a:t>1.15    The procedure/ instructions of head office    regarding preparation of proposals for grant not followed</a:t>
            </a:r>
          </a:p>
          <a:p>
            <a:pPr marL="12700" marR="169672" indent="0">
              <a:lnSpc>
                <a:spcPts val="1128"/>
              </a:lnSpc>
            </a:pPr>
            <a:r>
              <a:rPr lang="en-US" sz="800">
                <a:latin typeface="Arial"/>
              </a:rPr>
              <a:t>1.16    The procedure/ instructions of head office regarding preparation of proposals for renewal of advances not followed</a:t>
            </a:r>
          </a:p>
          <a:p>
            <a:pPr marL="12700" indent="0">
              <a:lnSpc>
                <a:spcPts val="1128"/>
              </a:lnSpc>
            </a:pPr>
            <a:r>
              <a:rPr lang="en-US" sz="800">
                <a:latin typeface="Arial"/>
              </a:rPr>
              <a:t>1.17    The procedure/ instructions of head office regarding preparation of proposals for enhancement of limits, etc. not followed</a:t>
            </a:r>
          </a:p>
          <a:p>
            <a:pPr marL="12700" indent="0" algn="just">
              <a:lnSpc>
                <a:spcPts val="1128"/>
              </a:lnSpc>
            </a:pPr>
            <a:r>
              <a:rPr lang="en-US" sz="800">
                <a:latin typeface="Arial"/>
              </a:rPr>
              <a:t>1.18    No exposure limits are fixed for forward contract for foreign exchange sales/ purchase</a:t>
            </a:r>
          </a:p>
          <a:p>
            <a:pPr marL="482600" indent="0">
              <a:lnSpc>
                <a:spcPts val="1128"/>
              </a:lnSpc>
              <a:spcAft>
                <a:spcPts val="3570"/>
              </a:spcAft>
            </a:pPr>
            <a:r>
              <a:rPr lang="en-US" sz="800">
                <a:latin typeface="Arial"/>
              </a:rPr>
              <a:t>transactions</a:t>
            </a:r>
          </a:p>
        </p:txBody>
      </p:sp>
      <p:sp>
        <p:nvSpPr>
          <p:cNvPr id="3" name="Rectangle 2"/>
          <p:cNvSpPr/>
          <p:nvPr/>
        </p:nvSpPr>
        <p:spPr>
          <a:xfrm>
            <a:off x="1453896" y="2727960"/>
            <a:ext cx="2136648" cy="173736"/>
          </a:xfrm>
          <a:prstGeom prst="rect">
            <a:avLst/>
          </a:prstGeom>
        </p:spPr>
        <p:txBody>
          <a:bodyPr lIns="0" tIns="0" rIns="0" bIns="0">
            <a:noAutofit/>
          </a:bodyPr>
          <a:lstStyle/>
          <a:p>
            <a:pPr marL="22352" indent="0">
              <a:spcBef>
                <a:spcPts val="3570"/>
              </a:spcBef>
              <a:spcAft>
                <a:spcPts val="2100"/>
              </a:spcAft>
            </a:pPr>
            <a:r>
              <a:rPr lang="en-US" sz="1050" b="1" u="sng">
                <a:latin typeface="Arial"/>
              </a:rPr>
              <a:t>Sanctioning and Disbursement</a:t>
            </a:r>
          </a:p>
        </p:txBody>
      </p:sp>
      <p:sp>
        <p:nvSpPr>
          <p:cNvPr id="4" name="Rectangle 3"/>
          <p:cNvSpPr/>
          <p:nvPr/>
        </p:nvSpPr>
        <p:spPr>
          <a:xfrm>
            <a:off x="993648" y="3255264"/>
            <a:ext cx="4965192" cy="2145792"/>
          </a:xfrm>
          <a:prstGeom prst="rect">
            <a:avLst/>
          </a:prstGeom>
        </p:spPr>
        <p:txBody>
          <a:bodyPr lIns="0" tIns="0" rIns="0" bIns="0">
            <a:noAutofit/>
          </a:bodyPr>
          <a:lstStyle/>
          <a:p>
            <a:pPr marL="12700" indent="0" algn="just">
              <a:lnSpc>
                <a:spcPts val="1128"/>
              </a:lnSpc>
              <a:spcBef>
                <a:spcPts val="2100"/>
              </a:spcBef>
            </a:pPr>
            <a:r>
              <a:rPr lang="en-US" sz="800">
                <a:latin typeface="Arial"/>
              </a:rPr>
              <a:t>2.1    Credit facility sanctioned beyond the delegated authority or limit of the branch</a:t>
            </a:r>
          </a:p>
          <a:p>
            <a:pPr marL="12700" indent="0" algn="just">
              <a:lnSpc>
                <a:spcPts val="1128"/>
              </a:lnSpc>
            </a:pPr>
            <a:r>
              <a:rPr lang="en-US" sz="800">
                <a:latin typeface="Arial"/>
              </a:rPr>
              <a:t>2.2    Certain proposals were sanctioned pending approval of higher authorities wherever required</a:t>
            </a:r>
          </a:p>
          <a:p>
            <a:pPr marL="12700" indent="0" algn="just">
              <a:lnSpc>
                <a:spcPts val="1128"/>
              </a:lnSpc>
            </a:pPr>
            <a:r>
              <a:rPr lang="en-US" sz="800">
                <a:latin typeface="Arial"/>
              </a:rPr>
              <a:t>2.3    Ad-hoc limits were granted for which sanctions were pending since long</a:t>
            </a:r>
          </a:p>
          <a:p>
            <a:pPr marL="12700" indent="0" algn="just">
              <a:lnSpc>
                <a:spcPts val="1128"/>
              </a:lnSpc>
            </a:pPr>
            <a:r>
              <a:rPr lang="en-US" sz="800">
                <a:latin typeface="Arial"/>
              </a:rPr>
              <a:t>2.4    Facilities were disbursed before completion of documentation</a:t>
            </a:r>
          </a:p>
          <a:p>
            <a:pPr marL="12700" indent="0" algn="just">
              <a:lnSpc>
                <a:spcPts val="1128"/>
              </a:lnSpc>
            </a:pPr>
            <a:r>
              <a:rPr lang="en-US" sz="800">
                <a:latin typeface="Arial"/>
              </a:rPr>
              <a:t>2.5    Facilities were disbursed without following sanction terms</a:t>
            </a:r>
          </a:p>
          <a:p>
            <a:pPr marL="12700" indent="0" algn="just">
              <a:lnSpc>
                <a:spcPts val="1128"/>
              </a:lnSpc>
            </a:pPr>
            <a:r>
              <a:rPr lang="en-US" sz="800">
                <a:latin typeface="Arial"/>
              </a:rPr>
              <a:t>2.6    Facilities were disbursed without any sanction</a:t>
            </a:r>
          </a:p>
          <a:p>
            <a:pPr marL="12700" indent="0" algn="just">
              <a:lnSpc>
                <a:spcPts val="1128"/>
              </a:lnSpc>
            </a:pPr>
            <a:r>
              <a:rPr lang="en-US" sz="800">
                <a:latin typeface="Arial"/>
              </a:rPr>
              <a:t>2.7    Sanction letter was missing in the branch</a:t>
            </a:r>
          </a:p>
          <a:p>
            <a:pPr marL="12700" indent="0" algn="just">
              <a:lnSpc>
                <a:spcPts val="1128"/>
              </a:lnSpc>
            </a:pPr>
            <a:r>
              <a:rPr lang="en-US" sz="800">
                <a:latin typeface="Arial"/>
              </a:rPr>
              <a:t>2.8    Guarantor as required in the sanction letter was not obtained</a:t>
            </a:r>
          </a:p>
          <a:p>
            <a:pPr marL="12700" indent="0" algn="just">
              <a:lnSpc>
                <a:spcPts val="1128"/>
              </a:lnSpc>
            </a:pPr>
            <a:r>
              <a:rPr lang="en-US" sz="800">
                <a:latin typeface="Arial"/>
              </a:rPr>
              <a:t>2.9    Required promoters stake not invested before disbursement of loan</a:t>
            </a:r>
          </a:p>
          <a:p>
            <a:pPr marL="12700" indent="0" algn="just">
              <a:lnSpc>
                <a:spcPts val="1128"/>
              </a:lnSpc>
            </a:pPr>
            <a:r>
              <a:rPr lang="en-US" sz="800">
                <a:latin typeface="Arial"/>
              </a:rPr>
              <a:t>2.10    Sanctions were made without proper appraisal</a:t>
            </a:r>
          </a:p>
          <a:p>
            <a:pPr marL="12700" indent="0" algn="just">
              <a:lnSpc>
                <a:spcPts val="1128"/>
              </a:lnSpc>
            </a:pPr>
            <a:r>
              <a:rPr lang="en-US" sz="800">
                <a:latin typeface="Arial"/>
              </a:rPr>
              <a:t>2.11    Security charge not created before disbursement as required by sanction letter/renewed letter</a:t>
            </a:r>
          </a:p>
          <a:p>
            <a:pPr marL="12700" indent="0" algn="just">
              <a:lnSpc>
                <a:spcPts val="1128"/>
              </a:lnSpc>
            </a:pPr>
            <a:r>
              <a:rPr lang="en-US" sz="800">
                <a:latin typeface="Arial"/>
              </a:rPr>
              <a:t>2.12    Full disbursement of the facility not made</a:t>
            </a:r>
          </a:p>
          <a:p>
            <a:pPr marL="12700" indent="0" algn="just">
              <a:lnSpc>
                <a:spcPts val="1128"/>
              </a:lnSpc>
            </a:pPr>
            <a:r>
              <a:rPr lang="en-US" sz="800">
                <a:latin typeface="Arial"/>
              </a:rPr>
              <a:t>2.13    Sanction terms were not complied with or were not recorded</a:t>
            </a:r>
          </a:p>
          <a:p>
            <a:pPr marL="12700" indent="0" algn="just">
              <a:lnSpc>
                <a:spcPts val="1128"/>
              </a:lnSpc>
            </a:pPr>
            <a:r>
              <a:rPr lang="en-US" sz="800">
                <a:latin typeface="Arial"/>
              </a:rPr>
              <a:t>2.14    Disbursement Made without proper sanction</a:t>
            </a:r>
          </a:p>
          <a:p>
            <a:pPr marL="12700" indent="0" algn="just">
              <a:lnSpc>
                <a:spcPts val="1128"/>
              </a:lnSpc>
              <a:spcAft>
                <a:spcPts val="2940"/>
              </a:spcAft>
            </a:pPr>
            <a:r>
              <a:rPr lang="en-US" sz="800">
                <a:latin typeface="Arial"/>
              </a:rPr>
              <a:t>2.15    Term loan was disbursed by creating the cash credit or savings account of the borrower</a:t>
            </a:r>
          </a:p>
        </p:txBody>
      </p:sp>
      <p:sp>
        <p:nvSpPr>
          <p:cNvPr id="5" name="Rectangle 4"/>
          <p:cNvSpPr/>
          <p:nvPr/>
        </p:nvSpPr>
        <p:spPr>
          <a:xfrm>
            <a:off x="993648" y="5943600"/>
            <a:ext cx="1478280" cy="143256"/>
          </a:xfrm>
          <a:prstGeom prst="rect">
            <a:avLst/>
          </a:prstGeom>
        </p:spPr>
        <p:txBody>
          <a:bodyPr lIns="0" tIns="0" rIns="0" bIns="0">
            <a:noAutofit/>
          </a:bodyPr>
          <a:lstStyle/>
          <a:p>
            <a:pPr marL="12700" indent="0" algn="just">
              <a:spcBef>
                <a:spcPts val="2940"/>
              </a:spcBef>
              <a:spcAft>
                <a:spcPts val="2100"/>
              </a:spcAft>
            </a:pPr>
            <a:r>
              <a:rPr lang="en-US" sz="1050" b="1">
                <a:latin typeface="Arial"/>
              </a:rPr>
              <a:t>3. Documentation</a:t>
            </a:r>
          </a:p>
        </p:txBody>
      </p:sp>
      <p:sp>
        <p:nvSpPr>
          <p:cNvPr id="6" name="Rectangle 5"/>
          <p:cNvSpPr/>
          <p:nvPr/>
        </p:nvSpPr>
        <p:spPr>
          <a:xfrm>
            <a:off x="993648" y="6470904"/>
            <a:ext cx="5626608" cy="2846832"/>
          </a:xfrm>
          <a:prstGeom prst="rect">
            <a:avLst/>
          </a:prstGeom>
        </p:spPr>
        <p:txBody>
          <a:bodyPr lIns="0" tIns="0" rIns="0" bIns="0">
            <a:noAutofit/>
          </a:bodyPr>
          <a:lstStyle/>
          <a:p>
            <a:pPr marL="12700" indent="0" algn="just">
              <a:lnSpc>
                <a:spcPts val="1128"/>
              </a:lnSpc>
              <a:spcBef>
                <a:spcPts val="2100"/>
              </a:spcBef>
            </a:pPr>
            <a:r>
              <a:rPr lang="en-US" sz="800">
                <a:latin typeface="Arial"/>
              </a:rPr>
              <a:t>3.1    The security against which the advance was sanction was not available/ was not on record</a:t>
            </a:r>
          </a:p>
          <a:p>
            <a:pPr marL="12700" indent="0" algn="just">
              <a:lnSpc>
                <a:spcPts val="1128"/>
              </a:lnSpc>
            </a:pPr>
            <a:r>
              <a:rPr lang="en-US" sz="800">
                <a:latin typeface="Arial"/>
              </a:rPr>
              <a:t>3.2    Mortgage for the property given as security is not created</a:t>
            </a:r>
          </a:p>
          <a:p>
            <a:pPr marL="12700" marR="711708" indent="0">
              <a:lnSpc>
                <a:spcPts val="1128"/>
              </a:lnSpc>
            </a:pPr>
            <a:r>
              <a:rPr lang="en-US" sz="800">
                <a:latin typeface="Arial"/>
              </a:rPr>
              <a:t>3.3    Mortgage for the property given as security created, was inadequate, as compared to terms of sanction</a:t>
            </a:r>
          </a:p>
          <a:p>
            <a:pPr marL="12700" indent="0" algn="just">
              <a:lnSpc>
                <a:spcPts val="1128"/>
              </a:lnSpc>
              <a:spcAft>
                <a:spcPts val="420"/>
              </a:spcAft>
            </a:pPr>
            <a:r>
              <a:rPr lang="en-US" sz="800">
                <a:latin typeface="Arial"/>
              </a:rPr>
              <a:t>3.4    Second charge as required, on assets is not created in favour of the bank</a:t>
            </a:r>
          </a:p>
          <a:p>
            <a:pPr marL="12700" indent="0" algn="just">
              <a:lnSpc>
                <a:spcPts val="1128"/>
              </a:lnSpc>
            </a:pPr>
            <a:r>
              <a:rPr lang="en-US" sz="800">
                <a:latin typeface="Arial"/>
              </a:rPr>
              <a:t>3.5    Documents of Second charge on assets is not on the record</a:t>
            </a:r>
          </a:p>
          <a:p>
            <a:pPr marL="12700" marR="343408" indent="0">
              <a:lnSpc>
                <a:spcPts val="1128"/>
              </a:lnSpc>
            </a:pPr>
            <a:r>
              <a:rPr lang="en-US" sz="800">
                <a:latin typeface="Arial"/>
              </a:rPr>
              <a:t>3.6    Documents pertaining to registration of charges with ROC or any other concerned authority requiring charging of assets is not obtained</a:t>
            </a:r>
          </a:p>
          <a:p>
            <a:pPr marL="12700" marR="13208" indent="0" algn="just">
              <a:lnSpc>
                <a:spcPts val="1128"/>
              </a:lnSpc>
            </a:pPr>
            <a:r>
              <a:rPr lang="en-US" sz="800">
                <a:latin typeface="Arial"/>
              </a:rPr>
              <a:t>3.7    Copies evidencing lodgment of the original conveyance/ sale deeds with the Sub-Registrars for registration not on record</a:t>
            </a:r>
          </a:p>
          <a:p>
            <a:pPr marL="12700" marR="343408" indent="0">
              <a:lnSpc>
                <a:spcPts val="1128"/>
              </a:lnSpc>
            </a:pPr>
            <a:r>
              <a:rPr lang="en-US" sz="800">
                <a:latin typeface="Arial"/>
              </a:rPr>
              <a:t>3.8    Authority letter/ Power of Attorney to the Bank to collect the original documents from the SubRegistrar not on record</a:t>
            </a:r>
          </a:p>
          <a:p>
            <a:pPr marL="12700" indent="0" algn="just">
              <a:lnSpc>
                <a:spcPts val="1128"/>
              </a:lnSpc>
            </a:pPr>
            <a:r>
              <a:rPr lang="en-US" sz="800">
                <a:latin typeface="Arial"/>
              </a:rPr>
              <a:t>3.9    Documents pertaining to consortium advances not yet executed/ not available with bank</a:t>
            </a:r>
          </a:p>
          <a:p>
            <a:pPr marL="12700" marR="165608" indent="0">
              <a:lnSpc>
                <a:spcPts val="1128"/>
              </a:lnSpc>
            </a:pPr>
            <a:r>
              <a:rPr lang="en-US" sz="800">
                <a:latin typeface="Arial"/>
              </a:rPr>
              <a:t>3.10    Documents signed by persons not duly authorised to sign or who have signed in other capacity accepted by the bank</a:t>
            </a:r>
          </a:p>
          <a:p>
            <a:pPr marL="12700" indent="0" algn="just">
              <a:lnSpc>
                <a:spcPts val="1128"/>
              </a:lnSpc>
            </a:pPr>
            <a:r>
              <a:rPr lang="en-US" sz="800">
                <a:latin typeface="Arial"/>
              </a:rPr>
              <a:t>3.11    Signatures of the executants were not found on all the pages of the documents</a:t>
            </a:r>
          </a:p>
          <a:p>
            <a:pPr marL="12700" marR="343408" indent="0">
              <a:lnSpc>
                <a:spcPts val="1128"/>
              </a:lnSpc>
            </a:pPr>
            <a:r>
              <a:rPr lang="en-US" sz="800">
                <a:latin typeface="Arial"/>
              </a:rPr>
              <a:t>3.12    Some of the documents on record were blank, without signatures of Branch Manager, witnesses, or guarantors, etc</a:t>
            </a:r>
          </a:p>
          <a:p>
            <a:pPr marL="12700" indent="0" algn="just">
              <a:lnSpc>
                <a:spcPts val="1128"/>
              </a:lnSpc>
            </a:pPr>
            <a:r>
              <a:rPr lang="en-US" sz="800">
                <a:latin typeface="Arial"/>
              </a:rPr>
              <a:t>3.13    Revival letters in respect of documents to be reviewed from the borrowers not received</a:t>
            </a: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005840" y="612648"/>
            <a:ext cx="5684520" cy="3703320"/>
          </a:xfrm>
          <a:prstGeom prst="rect">
            <a:avLst/>
          </a:prstGeom>
        </p:spPr>
        <p:txBody>
          <a:bodyPr lIns="0" tIns="0" rIns="0" bIns="0">
            <a:noAutofit/>
          </a:bodyPr>
          <a:lstStyle/>
          <a:p>
            <a:pPr indent="0" algn="just">
              <a:lnSpc>
                <a:spcPts val="1128"/>
              </a:lnSpc>
            </a:pPr>
            <a:r>
              <a:rPr lang="en-US" sz="800">
                <a:latin typeface="Arial"/>
              </a:rPr>
              <a:t>3.14    Guarantors have expired</a:t>
            </a:r>
          </a:p>
          <a:p>
            <a:pPr indent="0" algn="just">
              <a:lnSpc>
                <a:spcPts val="1128"/>
              </a:lnSpc>
            </a:pPr>
            <a:r>
              <a:rPr lang="en-US" sz="800">
                <a:latin typeface="Arial"/>
              </a:rPr>
              <a:t>3.15    Guarantors not on record</a:t>
            </a:r>
          </a:p>
          <a:p>
            <a:pPr indent="0" algn="just">
              <a:lnSpc>
                <a:spcPts val="1128"/>
              </a:lnSpc>
            </a:pPr>
            <a:r>
              <a:rPr lang="en-US" sz="800">
                <a:latin typeface="Arial"/>
              </a:rPr>
              <a:t>3.16    Guarantors not renewed</a:t>
            </a:r>
          </a:p>
          <a:p>
            <a:pPr indent="0" algn="just">
              <a:lnSpc>
                <a:spcPts val="1128"/>
              </a:lnSpc>
            </a:pPr>
            <a:r>
              <a:rPr lang="en-US" sz="800">
                <a:latin typeface="Arial"/>
              </a:rPr>
              <a:t>3.17    Guarantors not assigned</a:t>
            </a:r>
          </a:p>
          <a:p>
            <a:pPr indent="0" algn="just">
              <a:lnSpc>
                <a:spcPts val="1128"/>
              </a:lnSpc>
            </a:pPr>
            <a:r>
              <a:rPr lang="en-US" sz="800">
                <a:latin typeface="Arial"/>
              </a:rPr>
              <a:t>3.18    Worth of the Guarantors not available</a:t>
            </a:r>
          </a:p>
          <a:p>
            <a:pPr indent="0" algn="just">
              <a:lnSpc>
                <a:spcPts val="1128"/>
              </a:lnSpc>
            </a:pPr>
            <a:r>
              <a:rPr lang="en-US" sz="800">
                <a:latin typeface="Arial"/>
              </a:rPr>
              <a:t>3.19    Stamping not as per the amended Stamps Act</a:t>
            </a:r>
          </a:p>
          <a:p>
            <a:pPr indent="0" algn="just">
              <a:lnSpc>
                <a:spcPts val="1128"/>
              </a:lnSpc>
            </a:pPr>
            <a:r>
              <a:rPr lang="en-US" sz="800">
                <a:latin typeface="Arial"/>
              </a:rPr>
              <a:t>3.20    Documents have become mutilated, soiled, time barred or not obtained</a:t>
            </a:r>
          </a:p>
          <a:p>
            <a:pPr indent="0" algn="just">
              <a:lnSpc>
                <a:spcPts val="1128"/>
              </a:lnSpc>
            </a:pPr>
            <a:r>
              <a:rPr lang="en-US" sz="800">
                <a:latin typeface="Arial"/>
              </a:rPr>
              <a:t>3.21    Opinion report by the field officer for the borrowers not found on record</a:t>
            </a:r>
          </a:p>
          <a:p>
            <a:pPr marR="610108" indent="0">
              <a:lnSpc>
                <a:spcPts val="1128"/>
              </a:lnSpc>
            </a:pPr>
            <a:r>
              <a:rPr lang="en-US" sz="800">
                <a:latin typeface="Arial"/>
              </a:rPr>
              <a:t>3.23    “Nil Encumbrance Certificate/s” or “No Dues Certificate/s” or “No lien Letters” not obtained for the mortgage/s</a:t>
            </a:r>
          </a:p>
          <a:p>
            <a:pPr indent="0" algn="just">
              <a:lnSpc>
                <a:spcPts val="1128"/>
              </a:lnSpc>
            </a:pPr>
            <a:r>
              <a:rPr lang="en-US" sz="800">
                <a:latin typeface="Arial"/>
              </a:rPr>
              <a:t>3.24    Advances for vehicle loans, Registration certificate, transfer certificate, etc. not obtained</a:t>
            </a:r>
          </a:p>
          <a:p>
            <a:pPr indent="0" algn="just">
              <a:lnSpc>
                <a:spcPts val="1128"/>
              </a:lnSpc>
            </a:pPr>
            <a:r>
              <a:rPr lang="en-US" sz="800">
                <a:latin typeface="Arial"/>
              </a:rPr>
              <a:t>3.25    Work completion certificate, sale deeds, share certificates in societies, etc. not on record    for    housing</a:t>
            </a:r>
          </a:p>
          <a:p>
            <a:pPr indent="0" algn="just">
              <a:lnSpc>
                <a:spcPts val="1128"/>
              </a:lnSpc>
            </a:pPr>
            <a:r>
              <a:rPr lang="en-US" sz="800">
                <a:latin typeface="Arial"/>
              </a:rPr>
              <a:t>loans</a:t>
            </a:r>
          </a:p>
          <a:p>
            <a:pPr indent="0" algn="just">
              <a:lnSpc>
                <a:spcPts val="1128"/>
              </a:lnSpc>
            </a:pPr>
            <a:r>
              <a:rPr lang="en-US" sz="800">
                <a:latin typeface="Arial"/>
              </a:rPr>
              <a:t>3.26    Documents are not duly attested/ signed by concerned officials/not renewed</a:t>
            </a:r>
          </a:p>
          <a:p>
            <a:pPr indent="0" algn="just">
              <a:lnSpc>
                <a:spcPts val="1128"/>
              </a:lnSpc>
            </a:pPr>
            <a:r>
              <a:rPr lang="en-US" sz="800">
                <a:latin typeface="Arial"/>
              </a:rPr>
              <a:t>3.27    The agreements for hypothecation do not contain details regarding goods hypothecated</a:t>
            </a:r>
          </a:p>
          <a:p>
            <a:pPr marR="38608" indent="0" algn="just">
              <a:lnSpc>
                <a:spcPts val="1128"/>
              </a:lnSpc>
            </a:pPr>
            <a:r>
              <a:rPr lang="en-US" sz="800">
                <a:latin typeface="Arial"/>
              </a:rPr>
              <a:t>3.28    Copy of Bills/ receipts, on the basis of which the amount was disbursed not found on record. For e.g. Vehicle Loans, Plant &amp; Machinery</a:t>
            </a:r>
          </a:p>
          <a:p>
            <a:pPr indent="0" algn="just">
              <a:lnSpc>
                <a:spcPts val="1128"/>
              </a:lnSpc>
            </a:pPr>
            <a:r>
              <a:rPr lang="en-US" sz="800">
                <a:latin typeface="Arial"/>
              </a:rPr>
              <a:t>3.29    Charge on main &amp;/ or collateral securities not created in terms of sanction letter</a:t>
            </a:r>
          </a:p>
          <a:p>
            <a:pPr indent="0" algn="just">
              <a:lnSpc>
                <a:spcPts val="1128"/>
              </a:lnSpc>
            </a:pPr>
            <a:r>
              <a:rPr lang="en-US" sz="800">
                <a:latin typeface="Arial"/>
              </a:rPr>
              <a:t>3.30    Original security papers/ sale deed/ lease deed/title deed/ agreement of sale not available    on    record</a:t>
            </a:r>
          </a:p>
          <a:p>
            <a:pPr indent="0" algn="just">
              <a:lnSpc>
                <a:spcPts val="1128"/>
              </a:lnSpc>
            </a:pPr>
            <a:r>
              <a:rPr lang="en-US" sz="800">
                <a:latin typeface="Arial"/>
              </a:rPr>
              <a:t>3.31    TDR are not discharged or renewed</a:t>
            </a:r>
          </a:p>
          <a:p>
            <a:pPr indent="0" algn="just">
              <a:lnSpc>
                <a:spcPts val="1128"/>
              </a:lnSpc>
            </a:pPr>
            <a:r>
              <a:rPr lang="en-US" sz="800">
                <a:latin typeface="Arial"/>
              </a:rPr>
              <a:t>3.32    Control returns not sent to the H.O.</a:t>
            </a:r>
          </a:p>
          <a:p>
            <a:pPr indent="0" algn="just">
              <a:lnSpc>
                <a:spcPts val="1128"/>
              </a:lnSpc>
            </a:pPr>
            <a:r>
              <a:rPr lang="en-US" sz="800">
                <a:latin typeface="Arial"/>
              </a:rPr>
              <a:t>3.33    The branch has not taken any action for not compliance with terms of agreement</a:t>
            </a:r>
          </a:p>
          <a:p>
            <a:pPr indent="0" algn="just">
              <a:lnSpc>
                <a:spcPts val="1128"/>
              </a:lnSpc>
            </a:pPr>
            <a:r>
              <a:rPr lang="en-US" sz="800">
                <a:latin typeface="Arial"/>
              </a:rPr>
              <a:t>3.34    No documents executed for enhancement of limit/document not on record</a:t>
            </a:r>
          </a:p>
          <a:p>
            <a:pPr indent="0" algn="just">
              <a:lnSpc>
                <a:spcPts val="1128"/>
              </a:lnSpc>
            </a:pPr>
            <a:r>
              <a:rPr lang="en-US" sz="800">
                <a:latin typeface="Arial"/>
              </a:rPr>
              <a:t>3.35    ECGC Post shipment policy not obtained</a:t>
            </a:r>
          </a:p>
          <a:p>
            <a:pPr indent="0" algn="just">
              <a:lnSpc>
                <a:spcPts val="1128"/>
              </a:lnSpc>
            </a:pPr>
            <a:r>
              <a:rPr lang="en-US" sz="800">
                <a:latin typeface="Arial"/>
              </a:rPr>
              <a:t>3.36    Credit facility released without execution of all necessary documents</a:t>
            </a:r>
          </a:p>
          <a:p>
            <a:pPr indent="0" algn="just">
              <a:lnSpc>
                <a:spcPts val="1128"/>
              </a:lnSpc>
              <a:spcAft>
                <a:spcPts val="1680"/>
              </a:spcAft>
            </a:pPr>
            <a:r>
              <a:rPr lang="en-US" sz="800">
                <a:latin typeface="Arial"/>
              </a:rPr>
              <a:t>3.37    Common Seal not affixed on Letter of Comfort</a:t>
            </a:r>
          </a:p>
        </p:txBody>
      </p:sp>
      <p:sp>
        <p:nvSpPr>
          <p:cNvPr id="3" name="Rectangle 2"/>
          <p:cNvSpPr/>
          <p:nvPr/>
        </p:nvSpPr>
        <p:spPr>
          <a:xfrm>
            <a:off x="1005840" y="4672584"/>
            <a:ext cx="3947160" cy="137160"/>
          </a:xfrm>
          <a:prstGeom prst="rect">
            <a:avLst/>
          </a:prstGeom>
        </p:spPr>
        <p:txBody>
          <a:bodyPr lIns="0" tIns="0" rIns="0" bIns="0">
            <a:noAutofit/>
          </a:bodyPr>
          <a:lstStyle/>
          <a:p>
            <a:pPr indent="0" algn="just">
              <a:spcBef>
                <a:spcPts val="1680"/>
              </a:spcBef>
              <a:spcAft>
                <a:spcPts val="1050"/>
              </a:spcAft>
            </a:pPr>
            <a:r>
              <a:rPr lang="en-US" sz="800">
                <a:latin typeface="Arial"/>
              </a:rPr>
              <a:t>3.38 Confirm orders for export credit not found on record for facilities released</a:t>
            </a:r>
          </a:p>
        </p:txBody>
      </p:sp>
      <p:sp>
        <p:nvSpPr>
          <p:cNvPr id="4" name="Rectangle 3"/>
          <p:cNvSpPr/>
          <p:nvPr/>
        </p:nvSpPr>
        <p:spPr>
          <a:xfrm>
            <a:off x="1005840" y="4989576"/>
            <a:ext cx="3066288" cy="146304"/>
          </a:xfrm>
          <a:prstGeom prst="rect">
            <a:avLst/>
          </a:prstGeom>
        </p:spPr>
        <p:txBody>
          <a:bodyPr lIns="0" tIns="0" rIns="0" bIns="0">
            <a:noAutofit/>
          </a:bodyPr>
          <a:lstStyle/>
          <a:p>
            <a:pPr indent="0" algn="just">
              <a:spcBef>
                <a:spcPts val="1050"/>
              </a:spcBef>
              <a:spcAft>
                <a:spcPts val="2100"/>
              </a:spcAft>
            </a:pPr>
            <a:r>
              <a:rPr lang="en-US" sz="1050" b="1">
                <a:latin typeface="Arial"/>
              </a:rPr>
              <a:t>4. REVIEW/ MONITORING/ SUPERVISION</a:t>
            </a:r>
          </a:p>
        </p:txBody>
      </p:sp>
      <p:sp>
        <p:nvSpPr>
          <p:cNvPr id="5" name="Rectangle 4"/>
          <p:cNvSpPr/>
          <p:nvPr/>
        </p:nvSpPr>
        <p:spPr>
          <a:xfrm>
            <a:off x="1005840" y="5498592"/>
            <a:ext cx="5641848" cy="3581400"/>
          </a:xfrm>
          <a:prstGeom prst="rect">
            <a:avLst/>
          </a:prstGeom>
        </p:spPr>
        <p:txBody>
          <a:bodyPr lIns="0" tIns="0" rIns="0" bIns="0">
            <a:noAutofit/>
          </a:bodyPr>
          <a:lstStyle/>
          <a:p>
            <a:pPr indent="0" algn="just">
              <a:lnSpc>
                <a:spcPts val="1128"/>
              </a:lnSpc>
              <a:spcBef>
                <a:spcPts val="2100"/>
              </a:spcBef>
            </a:pPr>
            <a:r>
              <a:rPr lang="en-US" sz="800">
                <a:latin typeface="Arial"/>
              </a:rPr>
              <a:t>4.1    The    account is frequently overdrawn</a:t>
            </a:r>
          </a:p>
          <a:p>
            <a:pPr indent="0" algn="just">
              <a:lnSpc>
                <a:spcPts val="1128"/>
              </a:lnSpc>
            </a:pPr>
            <a:r>
              <a:rPr lang="en-US" sz="800">
                <a:latin typeface="Arial"/>
              </a:rPr>
              <a:t>4.2    The    account is continuously overdrawn</a:t>
            </a:r>
          </a:p>
          <a:p>
            <a:pPr indent="0" algn="just">
              <a:lnSpc>
                <a:spcPts val="1128"/>
              </a:lnSpc>
            </a:pPr>
            <a:r>
              <a:rPr lang="en-US" sz="800">
                <a:latin typeface="Arial"/>
              </a:rPr>
              <a:t>4.3    The    account is overdrawn and the branches have not taken sufficient steps to regularise the accounts</a:t>
            </a:r>
          </a:p>
          <a:p>
            <a:pPr indent="0" algn="just">
              <a:lnSpc>
                <a:spcPts val="1128"/>
              </a:lnSpc>
            </a:pPr>
            <a:r>
              <a:rPr lang="en-US" sz="800">
                <a:latin typeface="Arial"/>
              </a:rPr>
              <a:t>promptly</a:t>
            </a:r>
          </a:p>
          <a:p>
            <a:pPr indent="0" algn="just">
              <a:lnSpc>
                <a:spcPts val="1128"/>
              </a:lnSpc>
            </a:pPr>
            <a:r>
              <a:rPr lang="en-US" sz="800">
                <a:latin typeface="Arial"/>
              </a:rPr>
              <a:t>4.4    The    balance outstanding have exceeded the drawing power</a:t>
            </a:r>
          </a:p>
          <a:p>
            <a:pPr indent="0" algn="just">
              <a:lnSpc>
                <a:spcPts val="1128"/>
              </a:lnSpc>
            </a:pPr>
            <a:r>
              <a:rPr lang="en-US" sz="800">
                <a:latin typeface="Arial"/>
              </a:rPr>
              <a:t>4.5    Balance confirmation and acknowledgment of debt not obtained</a:t>
            </a:r>
          </a:p>
          <a:p>
            <a:pPr indent="0" algn="just">
              <a:lnSpc>
                <a:spcPts val="1128"/>
              </a:lnSpc>
            </a:pPr>
            <a:r>
              <a:rPr lang="en-US" sz="800">
                <a:latin typeface="Arial"/>
              </a:rPr>
              <a:t>4.6    The stock, book-debts statements not received regularly/ promptly</a:t>
            </a:r>
          </a:p>
          <a:p>
            <a:pPr indent="0" algn="just">
              <a:lnSpc>
                <a:spcPts val="1128"/>
              </a:lnSpc>
            </a:pPr>
            <a:r>
              <a:rPr lang="en-US" sz="800">
                <a:latin typeface="Arial"/>
              </a:rPr>
              <a:t>4.7    The FFI/ financial statements/audited statements/FFR 1 &amp; 2/ other operational    data,    etc.,    not    received</a:t>
            </a:r>
          </a:p>
          <a:p>
            <a:pPr indent="0" algn="just">
              <a:lnSpc>
                <a:spcPts val="1128"/>
              </a:lnSpc>
            </a:pPr>
            <a:r>
              <a:rPr lang="en-US" sz="800">
                <a:latin typeface="Arial"/>
              </a:rPr>
              <a:t>regularly/ promptly</a:t>
            </a:r>
          </a:p>
          <a:p>
            <a:pPr indent="0" algn="just">
              <a:lnSpc>
                <a:spcPts val="1128"/>
              </a:lnSpc>
            </a:pPr>
            <a:r>
              <a:rPr lang="en-US" sz="800">
                <a:latin typeface="Arial"/>
              </a:rPr>
              <a:t>4.8    The stock, book-debts statements, etc., not scrutinised and no suitable action is taken</a:t>
            </a:r>
          </a:p>
          <a:p>
            <a:pPr marR="300736" indent="0" algn="just">
              <a:lnSpc>
                <a:spcPts val="1128"/>
              </a:lnSpc>
            </a:pPr>
            <a:r>
              <a:rPr lang="en-US" sz="800">
                <a:latin typeface="Arial"/>
              </a:rPr>
              <a:t>4.9    The FFI/ financial statements/ audited statements/FFR 1 &amp; 2/ other operational data, etc., not received regularly/ promptly/ not scrutinised and no suitable action is taken</a:t>
            </a:r>
          </a:p>
          <a:p>
            <a:pPr indent="0" algn="just">
              <a:lnSpc>
                <a:spcPts val="1128"/>
              </a:lnSpc>
            </a:pPr>
            <a:r>
              <a:rPr lang="en-US" sz="800">
                <a:latin typeface="Arial"/>
              </a:rPr>
              <a:t>4.10    Non-moving stock is not deducted to arrive at the drawing power</a:t>
            </a:r>
          </a:p>
          <a:p>
            <a:pPr marR="300736" indent="0" algn="just">
              <a:lnSpc>
                <a:spcPts val="1128"/>
              </a:lnSpc>
            </a:pPr>
            <a:r>
              <a:rPr lang="en-US" sz="800">
                <a:latin typeface="Arial"/>
              </a:rPr>
              <a:t>4.11    The age-wise break-up of debtors is not found on record. The borrowers are allowed to draw money on entire outstanding debt, which must rather be for the recent debts as prescribed for particular industries and as per margin prescribed in the sanction letter</a:t>
            </a:r>
          </a:p>
          <a:p>
            <a:pPr marR="300736" indent="0" algn="just">
              <a:lnSpc>
                <a:spcPts val="1128"/>
              </a:lnSpc>
            </a:pPr>
            <a:r>
              <a:rPr lang="en-US" sz="800">
                <a:latin typeface="Arial"/>
              </a:rPr>
              <a:t>4.12    Wide discrepancies observed in the stock statements and stock figures in the annual audited financial statements</a:t>
            </a:r>
          </a:p>
          <a:p>
            <a:pPr indent="0" algn="just">
              <a:lnSpc>
                <a:spcPts val="1128"/>
              </a:lnSpc>
            </a:pPr>
            <a:r>
              <a:rPr lang="en-US" sz="800">
                <a:latin typeface="Arial"/>
              </a:rPr>
              <a:t>4.13    No penal interest has been charged for delay in submission of various    statements    as per    the    terms of</a:t>
            </a:r>
          </a:p>
          <a:p>
            <a:pPr indent="0" algn="just">
              <a:lnSpc>
                <a:spcPts val="1128"/>
              </a:lnSpc>
            </a:pPr>
            <a:r>
              <a:rPr lang="en-US" sz="800">
                <a:latin typeface="Arial"/>
              </a:rPr>
              <a:t>agreement depending upon the type of loan/ credit availed by the borrower</a:t>
            </a:r>
          </a:p>
          <a:p>
            <a:pPr marR="567436" indent="0">
              <a:lnSpc>
                <a:spcPts val="1128"/>
              </a:lnSpc>
            </a:pPr>
            <a:r>
              <a:rPr lang="en-US" sz="800">
                <a:latin typeface="Arial"/>
              </a:rPr>
              <a:t>4.14    Many branches have not adhered to the prescribed frequency of physical verification of securities given against loans &amp; advances</a:t>
            </a:r>
          </a:p>
          <a:p>
            <a:pPr indent="0" algn="just">
              <a:lnSpc>
                <a:spcPts val="1128"/>
              </a:lnSpc>
            </a:pPr>
            <a:r>
              <a:rPr lang="en-US" sz="800">
                <a:latin typeface="Arial"/>
              </a:rPr>
              <a:t>4.15    Drawing power limits are not revised as per market value of shares for advances against security of shares</a:t>
            </a:r>
          </a:p>
          <a:p>
            <a:pPr indent="0" algn="just">
              <a:lnSpc>
                <a:spcPts val="1128"/>
              </a:lnSpc>
            </a:pPr>
            <a:r>
              <a:rPr lang="en-US" sz="800">
                <a:latin typeface="Arial"/>
              </a:rPr>
              <a:t>4.16    End-use of funds not ensured/ not known funds utilised for purpose other than for which granted</a:t>
            </a:r>
          </a:p>
          <a:p>
            <a:pPr indent="0" algn="just">
              <a:lnSpc>
                <a:spcPts val="1128"/>
              </a:lnSpc>
            </a:pPr>
            <a:r>
              <a:rPr lang="en-US" sz="800">
                <a:latin typeface="Arial"/>
              </a:rPr>
              <a:t>4.17    The projections submitted by the borrower stay far beyond the actual performance. Further, no</a:t>
            </a: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005840" y="697992"/>
            <a:ext cx="5574792" cy="7751064"/>
          </a:xfrm>
          <a:prstGeom prst="rect">
            <a:avLst/>
          </a:prstGeom>
        </p:spPr>
        <p:txBody>
          <a:bodyPr lIns="0" tIns="0" rIns="0" bIns="0">
            <a:noAutofit/>
          </a:bodyPr>
          <a:lstStyle/>
          <a:p>
            <a:pPr indent="0" algn="just">
              <a:lnSpc>
                <a:spcPts val="1128"/>
              </a:lnSpc>
            </a:pPr>
            <a:r>
              <a:rPr lang="en-US" sz="800">
                <a:latin typeface="Arial"/>
              </a:rPr>
              <a:t>explanation for the same is taken from the borrower</a:t>
            </a:r>
          </a:p>
          <a:p>
            <a:pPr indent="0" algn="just">
              <a:lnSpc>
                <a:spcPts val="1128"/>
              </a:lnSpc>
            </a:pPr>
            <a:r>
              <a:rPr lang="en-US" sz="800">
                <a:latin typeface="Arial"/>
              </a:rPr>
              <a:t>4.18    Major sale proceeds of the borrower not routed through the Bank</a:t>
            </a:r>
          </a:p>
          <a:p>
            <a:pPr indent="0" algn="just">
              <a:lnSpc>
                <a:spcPts val="1128"/>
              </a:lnSpc>
            </a:pPr>
            <a:r>
              <a:rPr lang="en-US" sz="800">
                <a:latin typeface="Arial"/>
              </a:rPr>
              <a:t>4.19    Audited statements of non-corporate borrowers having limit beyond Rs.10 lacs not received</a:t>
            </a:r>
          </a:p>
          <a:p>
            <a:pPr indent="0" algn="just">
              <a:lnSpc>
                <a:spcPts val="1128"/>
              </a:lnSpc>
            </a:pPr>
            <a:r>
              <a:rPr lang="en-US" sz="800">
                <a:latin typeface="Arial"/>
              </a:rPr>
              <a:t>4.20    Renewal proposals of advances not received on time and in many cases the limits are not renewed</a:t>
            </a:r>
          </a:p>
          <a:p>
            <a:pPr marR="50800" indent="0">
              <a:lnSpc>
                <a:spcPts val="1128"/>
              </a:lnSpc>
            </a:pPr>
            <a:r>
              <a:rPr lang="en-US" sz="800">
                <a:latin typeface="Arial"/>
              </a:rPr>
              <a:t>4.21    Application of wrong rate of interest, processing charges, commission, other charges, etc. resulting in income leakage/ excess booking of interest of the Bank</a:t>
            </a:r>
          </a:p>
          <a:p>
            <a:pPr marR="50800" indent="0" algn="just">
              <a:lnSpc>
                <a:spcPts val="1128"/>
              </a:lnSpc>
            </a:pPr>
            <a:r>
              <a:rPr lang="en-US" sz="800">
                <a:latin typeface="Arial"/>
              </a:rPr>
              <a:t>4.22    Insurance cover for stock/ property is inadequate/ not on record/ not renewed/ not endorsed in favour of the Bank</a:t>
            </a:r>
          </a:p>
          <a:p>
            <a:pPr indent="0" algn="just">
              <a:lnSpc>
                <a:spcPts val="1128"/>
              </a:lnSpc>
            </a:pPr>
            <a:r>
              <a:rPr lang="en-US" sz="800">
                <a:latin typeface="Arial"/>
              </a:rPr>
              <a:t>4.23    Inspection/ physical verification of security charged, not been carried out</a:t>
            </a:r>
          </a:p>
          <a:p>
            <a:pPr indent="0" algn="just">
              <a:lnSpc>
                <a:spcPts val="1128"/>
              </a:lnSpc>
            </a:pPr>
            <a:r>
              <a:rPr lang="en-US" sz="800">
                <a:latin typeface="Arial"/>
              </a:rPr>
              <a:t>4.24    Expired bills/ foreign currency sight bills which are outstanding, have not been crystallised</a:t>
            </a:r>
          </a:p>
          <a:p>
            <a:pPr indent="0" algn="just">
              <a:lnSpc>
                <a:spcPts val="1128"/>
              </a:lnSpc>
            </a:pPr>
            <a:r>
              <a:rPr lang="en-US" sz="800">
                <a:latin typeface="Arial"/>
              </a:rPr>
              <a:t>4.25    EBW statements on write-off of overdue export bills of ECM not found on record</a:t>
            </a:r>
          </a:p>
          <a:p>
            <a:pPr marR="508000" indent="0">
              <a:lnSpc>
                <a:spcPts val="1128"/>
              </a:lnSpc>
              <a:spcAft>
                <a:spcPts val="420"/>
              </a:spcAft>
            </a:pPr>
            <a:r>
              <a:rPr lang="en-US" sz="800">
                <a:latin typeface="Arial"/>
              </a:rPr>
              <a:t>4.26    Confirmation as to genuineness of export transactions not obtained from Bank’s foreign offices/ correspondents/ customs department</a:t>
            </a:r>
          </a:p>
          <a:p>
            <a:pPr indent="0" algn="just">
              <a:lnSpc>
                <a:spcPts val="1128"/>
              </a:lnSpc>
            </a:pPr>
            <a:r>
              <a:rPr lang="en-US" sz="800">
                <a:latin typeface="Arial"/>
              </a:rPr>
              <a:t>4.27    Import credit, bill of entry evidencing import of goods not found</a:t>
            </a:r>
          </a:p>
          <a:p>
            <a:pPr indent="0" algn="just">
              <a:lnSpc>
                <a:spcPts val="1128"/>
              </a:lnSpc>
            </a:pPr>
            <a:r>
              <a:rPr lang="en-US" sz="800">
                <a:latin typeface="Arial"/>
              </a:rPr>
              <a:t>4.28    Documents are not obtained for bills discounted under Letter of Credit</a:t>
            </a:r>
          </a:p>
          <a:p>
            <a:pPr marR="50800" indent="0" algn="just">
              <a:lnSpc>
                <a:spcPts val="1128"/>
              </a:lnSpc>
            </a:pPr>
            <a:r>
              <a:rPr lang="en-US" sz="800">
                <a:latin typeface="Arial"/>
              </a:rPr>
              <a:t>4.29    Advances, which are eligible for whole turnover packing credit guarantee cover of ECGC, are not brought under its cover</a:t>
            </a:r>
          </a:p>
          <a:p>
            <a:pPr marR="50800" indent="0" algn="just">
              <a:lnSpc>
                <a:spcPts val="1128"/>
              </a:lnSpc>
            </a:pPr>
            <a:r>
              <a:rPr lang="en-US" sz="800">
                <a:latin typeface="Arial"/>
              </a:rPr>
              <a:t>4.30    Though government guaranteed accounts are irregular since long, the issue of invocation of guarantee does not seem to have been considered</a:t>
            </a:r>
          </a:p>
          <a:p>
            <a:pPr indent="0" algn="just">
              <a:lnSpc>
                <a:spcPts val="1128"/>
              </a:lnSpc>
            </a:pPr>
            <a:r>
              <a:rPr lang="en-US" sz="800">
                <a:latin typeface="Arial"/>
              </a:rPr>
              <a:t>4.31    Prescribed margins not maintained as per sanctions</a:t>
            </a:r>
          </a:p>
          <a:p>
            <a:pPr marR="50800" indent="0" algn="just">
              <a:lnSpc>
                <a:spcPts val="1128"/>
              </a:lnSpc>
            </a:pPr>
            <a:r>
              <a:rPr lang="en-US" sz="800">
                <a:latin typeface="Arial"/>
              </a:rPr>
              <a:t>4.32    Allocated limits, full terms of sanctions, stock statements, inspection reports, margin, etc. not available at monitoring branches</a:t>
            </a:r>
          </a:p>
          <a:p>
            <a:pPr indent="0" algn="just">
              <a:lnSpc>
                <a:spcPts val="1128"/>
              </a:lnSpc>
            </a:pPr>
            <a:r>
              <a:rPr lang="en-US" sz="800">
                <a:latin typeface="Arial"/>
              </a:rPr>
              <a:t>4.33    For allocated limits, inordinate delays were noticed in responding to transfer by the allocator branch</a:t>
            </a:r>
          </a:p>
          <a:p>
            <a:pPr marR="50800" indent="0" algn="just">
              <a:lnSpc>
                <a:spcPts val="1128"/>
              </a:lnSpc>
            </a:pPr>
            <a:r>
              <a:rPr lang="en-US" sz="800">
                <a:latin typeface="Arial"/>
              </a:rPr>
              <a:t>4.34    Regular meetings not held with other consortium members to review the performance of borrowers and to assess the current state of affairs/not been held as per norms</a:t>
            </a:r>
          </a:p>
          <a:p>
            <a:pPr marR="50800" indent="0" algn="just">
              <a:lnSpc>
                <a:spcPts val="1128"/>
              </a:lnSpc>
            </a:pPr>
            <a:r>
              <a:rPr lang="en-US" sz="800">
                <a:latin typeface="Arial"/>
              </a:rPr>
              <a:t>4.35    Individual members of the consortium are not advised about the quarterly operating limits/ D. P. allocated to each one of them</a:t>
            </a:r>
          </a:p>
          <a:p>
            <a:pPr indent="0" algn="just">
              <a:lnSpc>
                <a:spcPts val="1128"/>
              </a:lnSpc>
            </a:pPr>
            <a:r>
              <a:rPr lang="en-US" sz="800">
                <a:latin typeface="Arial"/>
              </a:rPr>
              <a:t>4.36    Minutes of the consortium meetings not found on record/not been held as per norms</a:t>
            </a:r>
          </a:p>
          <a:p>
            <a:pPr indent="0" algn="just">
              <a:lnSpc>
                <a:spcPts val="1128"/>
              </a:lnSpc>
            </a:pPr>
            <a:r>
              <a:rPr lang="en-US" sz="800">
                <a:latin typeface="Arial"/>
              </a:rPr>
              <a:t>4.37    Inspection report from the consortium members not obtained</a:t>
            </a:r>
          </a:p>
          <a:p>
            <a:pPr marR="50800" indent="0" algn="just">
              <a:lnSpc>
                <a:spcPts val="1128"/>
              </a:lnSpc>
            </a:pPr>
            <a:r>
              <a:rPr lang="en-US" sz="800">
                <a:latin typeface="Arial"/>
              </a:rPr>
              <a:t>4.38    The capital of the borrower has eroded/ networth is negative/ decreasing. Close monitoring needs to be done</a:t>
            </a:r>
          </a:p>
          <a:p>
            <a:pPr marR="50800" indent="0">
              <a:lnSpc>
                <a:spcPts val="1128"/>
              </a:lnSpc>
            </a:pPr>
            <a:r>
              <a:rPr lang="en-US" sz="800">
                <a:latin typeface="Arial"/>
              </a:rPr>
              <a:t>4.39    The drawing power is calculated wrongly and/or hence the borrower is allowed to enjoy excess credit than actually eligible</a:t>
            </a:r>
          </a:p>
          <a:p>
            <a:pPr indent="0" algn="just">
              <a:lnSpc>
                <a:spcPts val="1128"/>
              </a:lnSpc>
            </a:pPr>
            <a:r>
              <a:rPr lang="en-US" sz="800">
                <a:latin typeface="Arial"/>
              </a:rPr>
              <a:t>4.40    Signboard of the bank is not displayed in godown, where the pledged/ hypothecated stock is stored</a:t>
            </a:r>
          </a:p>
          <a:p>
            <a:pPr marR="50800" indent="0" algn="just">
              <a:lnSpc>
                <a:spcPts val="1128"/>
              </a:lnSpc>
            </a:pPr>
            <a:r>
              <a:rPr lang="en-US" sz="800">
                <a:latin typeface="Arial"/>
              </a:rPr>
              <a:t>4.41    Limit not fully utilised by the borrower/No commitment charge is levied for the limit not fully utilised by the borrower</a:t>
            </a:r>
          </a:p>
          <a:p>
            <a:pPr indent="0" algn="just">
              <a:lnSpc>
                <a:spcPts val="1128"/>
              </a:lnSpc>
            </a:pPr>
            <a:r>
              <a:rPr lang="en-US" sz="800">
                <a:latin typeface="Arial"/>
              </a:rPr>
              <a:t>4.42    Loan against TDR/ STDR, which is matured, is neither renewed nor credited to loan account</a:t>
            </a:r>
          </a:p>
          <a:p>
            <a:pPr marR="508000" indent="0">
              <a:lnSpc>
                <a:spcPts val="1128"/>
              </a:lnSpc>
            </a:pPr>
            <a:r>
              <a:rPr lang="en-US" sz="800">
                <a:latin typeface="Arial"/>
              </a:rPr>
              <a:t>4.43    The Stock and Debtors Audit Report not found on record. No audit has been done for accounts of the borrower</a:t>
            </a:r>
          </a:p>
          <a:p>
            <a:pPr marR="50800" indent="0">
              <a:lnSpc>
                <a:spcPts val="1128"/>
              </a:lnSpc>
            </a:pPr>
            <a:r>
              <a:rPr lang="en-US" sz="800">
                <a:latin typeface="Arial"/>
              </a:rPr>
              <a:t>4.44    The valuation report in respect of tangible security from government approved valuer have not been obtained</a:t>
            </a:r>
          </a:p>
          <a:p>
            <a:pPr marR="50800" indent="0" algn="just">
              <a:lnSpc>
                <a:spcPts val="1128"/>
              </a:lnSpc>
            </a:pPr>
            <a:r>
              <a:rPr lang="en-US" sz="800">
                <a:latin typeface="Arial"/>
              </a:rPr>
              <a:t>4.45    Guarantees, Opinion Reports Financial statements, IT assessment orders and etc. of the guarantor are not found on record</a:t>
            </a:r>
          </a:p>
          <a:p>
            <a:pPr indent="0" algn="just">
              <a:lnSpc>
                <a:spcPts val="1128"/>
              </a:lnSpc>
            </a:pPr>
            <a:r>
              <a:rPr lang="en-US" sz="800">
                <a:latin typeface="Arial"/>
              </a:rPr>
              <a:t>4.46    Opinion report on guarantor is not obtained</a:t>
            </a:r>
          </a:p>
          <a:p>
            <a:pPr marR="50800" indent="0" algn="just">
              <a:lnSpc>
                <a:spcPts val="1128"/>
              </a:lnSpc>
            </a:pPr>
            <a:r>
              <a:rPr lang="en-US" sz="800">
                <a:latin typeface="Arial"/>
              </a:rPr>
              <a:t>4.47    For Small Government Sponsored loan accounts, security cover could not be ascertained since neither any record was available at branch nor physical verification conducted by the branch</a:t>
            </a:r>
          </a:p>
          <a:p>
            <a:pPr indent="0" algn="just">
              <a:lnSpc>
                <a:spcPts val="1128"/>
              </a:lnSpc>
            </a:pPr>
            <a:r>
              <a:rPr lang="en-US" sz="800">
                <a:latin typeface="Arial"/>
              </a:rPr>
              <a:t>4.48    Pre-sanctions and/or post-sanctions inspection reports were not on record</a:t>
            </a:r>
          </a:p>
          <a:p>
            <a:pPr indent="0" algn="just">
              <a:lnSpc>
                <a:spcPts val="1128"/>
              </a:lnSpc>
            </a:pPr>
            <a:r>
              <a:rPr lang="en-US" sz="800">
                <a:latin typeface="Arial"/>
              </a:rPr>
              <a:t>4.49    The account was overdue for repayment and/or no credit was received from the borrower for a long time</a:t>
            </a:r>
          </a:p>
          <a:p>
            <a:pPr marR="50800" indent="0">
              <a:lnSpc>
                <a:spcPts val="1128"/>
              </a:lnSpc>
            </a:pPr>
            <a:r>
              <a:rPr lang="en-US" sz="800">
                <a:latin typeface="Arial"/>
              </a:rPr>
              <a:t>4.50    The borrower is absconding or deceased and legal formalities are incomplete and there is wilful default from the borrower. Either establishment was closed or security was disposed off or no action taken by the branch</a:t>
            </a:r>
          </a:p>
          <a:p>
            <a:pPr indent="0" algn="just">
              <a:lnSpc>
                <a:spcPts val="1128"/>
              </a:lnSpc>
            </a:pPr>
            <a:r>
              <a:rPr lang="en-US" sz="800">
                <a:latin typeface="Arial"/>
              </a:rPr>
              <a:t>4.51    Subsidy claim process was incomplete or subsidy was yet to be received or needs follow-up</a:t>
            </a:r>
          </a:p>
          <a:p>
            <a:pPr indent="0" algn="just">
              <a:lnSpc>
                <a:spcPts val="1128"/>
              </a:lnSpc>
            </a:pPr>
            <a:r>
              <a:rPr lang="en-US" sz="800">
                <a:latin typeface="Arial"/>
              </a:rPr>
              <a:t>4.52    Security disposed off/ Entity closed by borrower and no action taken by the branch</a:t>
            </a: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036320" y="612648"/>
            <a:ext cx="5239512" cy="1307592"/>
          </a:xfrm>
          <a:prstGeom prst="rect">
            <a:avLst/>
          </a:prstGeom>
        </p:spPr>
        <p:txBody>
          <a:bodyPr lIns="0" tIns="0" rIns="0" bIns="0">
            <a:noAutofit/>
          </a:bodyPr>
          <a:lstStyle/>
          <a:p>
            <a:pPr indent="0" algn="just">
              <a:lnSpc>
                <a:spcPts val="1128"/>
              </a:lnSpc>
            </a:pPr>
            <a:r>
              <a:rPr lang="en-US" sz="800">
                <a:latin typeface="Arial"/>
              </a:rPr>
              <a:t>4.53    Irregularity not advised to controllers</a:t>
            </a:r>
          </a:p>
          <a:p>
            <a:pPr indent="0" algn="just">
              <a:lnSpc>
                <a:spcPts val="1128"/>
              </a:lnSpc>
            </a:pPr>
            <a:r>
              <a:rPr lang="en-US" sz="800">
                <a:latin typeface="Arial"/>
              </a:rPr>
              <a:t>4.54    Letter of subordination of deposits not taken</a:t>
            </a:r>
          </a:p>
          <a:p>
            <a:pPr indent="0" algn="just">
              <a:lnSpc>
                <a:spcPts val="1128"/>
              </a:lnSpc>
            </a:pPr>
            <a:r>
              <a:rPr lang="en-US" sz="800">
                <a:latin typeface="Arial"/>
              </a:rPr>
              <a:t>4.55    Secured and unsecured portion not segregated properly in advance return of the branch</a:t>
            </a:r>
          </a:p>
          <a:p>
            <a:pPr indent="0" algn="just">
              <a:lnSpc>
                <a:spcPts val="1128"/>
              </a:lnSpc>
            </a:pPr>
            <a:r>
              <a:rPr lang="en-US" sz="800">
                <a:latin typeface="Arial"/>
              </a:rPr>
              <a:t>4.56    Renewal of limits was done before the receipt of financial statements</a:t>
            </a:r>
          </a:p>
          <a:p>
            <a:pPr indent="0" algn="just">
              <a:lnSpc>
                <a:spcPts val="1128"/>
              </a:lnSpc>
            </a:pPr>
            <a:r>
              <a:rPr lang="en-US" sz="800">
                <a:latin typeface="Arial"/>
              </a:rPr>
              <a:t>4.57    Heavy cash withdrawal for which consent of corporate Guarantor is not taken</a:t>
            </a:r>
          </a:p>
          <a:p>
            <a:pPr indent="0" algn="just">
              <a:lnSpc>
                <a:spcPts val="1128"/>
              </a:lnSpc>
            </a:pPr>
            <a:r>
              <a:rPr lang="en-US" sz="800">
                <a:latin typeface="Arial"/>
              </a:rPr>
              <a:t>4.58    Proper valuation of stock not done/ needs critical scrutiny</a:t>
            </a:r>
          </a:p>
          <a:p>
            <a:pPr indent="0" algn="just">
              <a:lnSpc>
                <a:spcPts val="1128"/>
              </a:lnSpc>
            </a:pPr>
            <a:r>
              <a:rPr lang="en-US" sz="800">
                <a:latin typeface="Arial"/>
              </a:rPr>
              <a:t>4.59    Security obtained is inadequate/lower as compared to amount of outstanding/ no collateral security</a:t>
            </a:r>
          </a:p>
          <a:p>
            <a:pPr indent="0" algn="just">
              <a:lnSpc>
                <a:spcPts val="1128"/>
              </a:lnSpc>
            </a:pPr>
            <a:r>
              <a:rPr lang="en-US" sz="800">
                <a:latin typeface="Arial"/>
              </a:rPr>
              <a:t>4.60    The party was dealing with other bank also tough it was not permitted</a:t>
            </a:r>
          </a:p>
          <a:p>
            <a:pPr indent="0" algn="just">
              <a:lnSpc>
                <a:spcPts val="1128"/>
              </a:lnSpc>
              <a:spcAft>
                <a:spcPts val="1470"/>
              </a:spcAft>
            </a:pPr>
            <a:r>
              <a:rPr lang="en-US" sz="800">
                <a:latin typeface="Arial"/>
              </a:rPr>
              <a:t>4.61    Sticky accounts require close follow-up by the management</a:t>
            </a:r>
          </a:p>
        </p:txBody>
      </p:sp>
      <p:sp>
        <p:nvSpPr>
          <p:cNvPr id="3" name="Rectangle 2"/>
          <p:cNvSpPr/>
          <p:nvPr/>
        </p:nvSpPr>
        <p:spPr>
          <a:xfrm>
            <a:off x="1527048" y="2194560"/>
            <a:ext cx="2020824" cy="146304"/>
          </a:xfrm>
          <a:prstGeom prst="rect">
            <a:avLst/>
          </a:prstGeom>
        </p:spPr>
        <p:txBody>
          <a:bodyPr lIns="0" tIns="0" rIns="0" bIns="0">
            <a:noAutofit/>
          </a:bodyPr>
          <a:lstStyle/>
          <a:p>
            <a:pPr marL="17272" indent="0">
              <a:spcBef>
                <a:spcPts val="1470"/>
              </a:spcBef>
              <a:spcAft>
                <a:spcPts val="2100"/>
              </a:spcAft>
            </a:pPr>
            <a:r>
              <a:rPr lang="en-US" sz="1050" b="1">
                <a:latin typeface="Arial"/>
              </a:rPr>
              <a:t>BAD AND DOUBTFUL DEBTS</a:t>
            </a:r>
          </a:p>
        </p:txBody>
      </p:sp>
      <p:sp>
        <p:nvSpPr>
          <p:cNvPr id="4" name="Rectangle 3"/>
          <p:cNvSpPr/>
          <p:nvPr/>
        </p:nvSpPr>
        <p:spPr>
          <a:xfrm>
            <a:off x="1036320" y="2703576"/>
            <a:ext cx="5568696" cy="3294888"/>
          </a:xfrm>
          <a:prstGeom prst="rect">
            <a:avLst/>
          </a:prstGeom>
        </p:spPr>
        <p:txBody>
          <a:bodyPr lIns="0" tIns="0" rIns="0" bIns="0">
            <a:noAutofit/>
          </a:bodyPr>
          <a:lstStyle/>
          <a:p>
            <a:pPr marR="76708" indent="0">
              <a:lnSpc>
                <a:spcPts val="1128"/>
              </a:lnSpc>
              <a:spcBef>
                <a:spcPts val="2100"/>
              </a:spcBef>
            </a:pPr>
            <a:r>
              <a:rPr lang="en-US" sz="800">
                <a:latin typeface="Arial"/>
              </a:rPr>
              <a:t>5.1    The IRAC norms for classification of advances were not followed and the same is implemented through Memorandum of Changes by auditors during audit</a:t>
            </a:r>
          </a:p>
          <a:p>
            <a:pPr indent="0" algn="just">
              <a:lnSpc>
                <a:spcPts val="1128"/>
              </a:lnSpc>
            </a:pPr>
            <a:r>
              <a:rPr lang="en-US" sz="800">
                <a:latin typeface="Arial"/>
              </a:rPr>
              <a:t>5.2    Instalments were not received from the borrowers</a:t>
            </a:r>
          </a:p>
          <a:p>
            <a:pPr indent="0" algn="just">
              <a:lnSpc>
                <a:spcPts val="1128"/>
              </a:lnSpc>
            </a:pPr>
            <a:r>
              <a:rPr lang="en-US" sz="800">
                <a:latin typeface="Arial"/>
              </a:rPr>
              <a:t>5.3    Interest was not received from the borrowers</a:t>
            </a:r>
          </a:p>
          <a:p>
            <a:pPr indent="0" algn="just">
              <a:lnSpc>
                <a:spcPts val="1128"/>
              </a:lnSpc>
            </a:pPr>
            <a:r>
              <a:rPr lang="en-US" sz="800">
                <a:latin typeface="Arial"/>
              </a:rPr>
              <a:t>5.4    Legal action for recovery of advances was not taken although authorised by the Board/</a:t>
            </a:r>
          </a:p>
          <a:p>
            <a:pPr indent="0" algn="just">
              <a:lnSpc>
                <a:spcPts val="1128"/>
              </a:lnSpc>
            </a:pPr>
            <a:r>
              <a:rPr lang="en-US" sz="800">
                <a:latin typeface="Arial"/>
              </a:rPr>
              <a:t>Controlling Authority</a:t>
            </a:r>
          </a:p>
          <a:p>
            <a:pPr indent="0" algn="just">
              <a:lnSpc>
                <a:spcPts val="1128"/>
              </a:lnSpc>
            </a:pPr>
            <a:r>
              <a:rPr lang="en-US" sz="800">
                <a:latin typeface="Arial"/>
              </a:rPr>
              <a:t>5.5    Discontinuance of application of interest not followed although authorised by the Board/</a:t>
            </a:r>
          </a:p>
          <a:p>
            <a:pPr indent="0" algn="just">
              <a:lnSpc>
                <a:spcPts val="1128"/>
              </a:lnSpc>
            </a:pPr>
            <a:r>
              <a:rPr lang="en-US" sz="800">
                <a:latin typeface="Arial"/>
              </a:rPr>
              <a:t>Controlling Authority</a:t>
            </a:r>
          </a:p>
          <a:p>
            <a:pPr indent="0" algn="just">
              <a:lnSpc>
                <a:spcPts val="1128"/>
              </a:lnSpc>
            </a:pPr>
            <a:r>
              <a:rPr lang="en-US" sz="800">
                <a:latin typeface="Arial"/>
              </a:rPr>
              <a:t>5.6    Government guarantees have expired and fresh guarantees not obtained/not renewed</a:t>
            </a:r>
          </a:p>
          <a:p>
            <a:pPr indent="0" algn="just">
              <a:lnSpc>
                <a:spcPts val="1128"/>
              </a:lnSpc>
            </a:pPr>
            <a:r>
              <a:rPr lang="en-US" sz="800">
                <a:latin typeface="Arial"/>
              </a:rPr>
              <a:t>5.7    Terms of the BIFR scheme not complied</a:t>
            </a:r>
          </a:p>
          <a:p>
            <a:pPr marR="76708" indent="0">
              <a:lnSpc>
                <a:spcPts val="1128"/>
              </a:lnSpc>
            </a:pPr>
            <a:r>
              <a:rPr lang="en-US" sz="800">
                <a:latin typeface="Arial"/>
              </a:rPr>
              <a:t>5.8    Payment from government not received although guarantees were unconditional, irrevocable and payable on demand</a:t>
            </a:r>
          </a:p>
          <a:p>
            <a:pPr indent="0" algn="just">
              <a:lnSpc>
                <a:spcPts val="1128"/>
              </a:lnSpc>
            </a:pPr>
            <a:r>
              <a:rPr lang="en-US" sz="800">
                <a:latin typeface="Arial"/>
              </a:rPr>
              <a:t>5.9    Delays in the settlement/ repayment in respect of sanctioned proposals</a:t>
            </a:r>
          </a:p>
          <a:p>
            <a:pPr indent="0" algn="just">
              <a:lnSpc>
                <a:spcPts val="1128"/>
              </a:lnSpc>
            </a:pPr>
            <a:r>
              <a:rPr lang="en-US" sz="800">
                <a:latin typeface="Arial"/>
              </a:rPr>
              <a:t>5.10    The repayment accepted in case of compromise cases inadequate vis-a-vis value of security</a:t>
            </a:r>
          </a:p>
          <a:p>
            <a:pPr marR="76708" indent="0">
              <a:lnSpc>
                <a:spcPts val="1128"/>
              </a:lnSpc>
            </a:pPr>
            <a:r>
              <a:rPr lang="en-US" sz="800">
                <a:latin typeface="Arial"/>
              </a:rPr>
              <a:t>5.11    Compromise proposals pending at various levels where local government/ outside agencies are involved as guarantors</a:t>
            </a:r>
          </a:p>
          <a:p>
            <a:pPr indent="0" algn="just">
              <a:lnSpc>
                <a:spcPts val="1128"/>
              </a:lnSpc>
            </a:pPr>
            <a:r>
              <a:rPr lang="en-US" sz="800">
                <a:latin typeface="Arial"/>
              </a:rPr>
              <a:t>5.12    Copy of Search Report not on record</a:t>
            </a:r>
          </a:p>
          <a:p>
            <a:pPr indent="0" algn="just">
              <a:lnSpc>
                <a:spcPts val="1128"/>
              </a:lnSpc>
            </a:pPr>
            <a:r>
              <a:rPr lang="en-US" sz="800">
                <a:latin typeface="Arial"/>
              </a:rPr>
              <a:t>5.13    Decree awarded but no further steps taken for recovery</a:t>
            </a:r>
          </a:p>
          <a:p>
            <a:pPr indent="0" algn="just">
              <a:lnSpc>
                <a:spcPts val="1128"/>
              </a:lnSpc>
            </a:pPr>
            <a:r>
              <a:rPr lang="en-US" sz="800">
                <a:latin typeface="Arial"/>
              </a:rPr>
              <a:t>5.14    DI&amp;CGC claims submitted/ rejected/ pending data not available</a:t>
            </a:r>
          </a:p>
          <a:p>
            <a:pPr indent="0" algn="just">
              <a:lnSpc>
                <a:spcPts val="1128"/>
              </a:lnSpc>
            </a:pPr>
            <a:r>
              <a:rPr lang="en-US" sz="800">
                <a:latin typeface="Arial"/>
              </a:rPr>
              <a:t>5.15    Irregular/ sticky advance not reported to the controlling authority promptly</a:t>
            </a:r>
          </a:p>
          <a:p>
            <a:pPr indent="0" algn="just">
              <a:lnSpc>
                <a:spcPts val="1128"/>
              </a:lnSpc>
            </a:pPr>
            <a:r>
              <a:rPr lang="en-US" sz="800">
                <a:latin typeface="Arial"/>
              </a:rPr>
              <a:t>5.16    Compromise/ OTS proposal is recommended and is under negotiation since long but not finalised.</a:t>
            </a:r>
          </a:p>
          <a:p>
            <a:pPr indent="0" algn="just">
              <a:lnSpc>
                <a:spcPts val="1128"/>
              </a:lnSpc>
            </a:pPr>
            <a:r>
              <a:rPr lang="en-US" sz="800">
                <a:latin typeface="Arial"/>
              </a:rPr>
              <a:t>Suit is filed in the court/ DRT and pending to be finalized</a:t>
            </a:r>
          </a:p>
          <a:p>
            <a:pPr indent="0" algn="just">
              <a:lnSpc>
                <a:spcPts val="1128"/>
              </a:lnSpc>
            </a:pPr>
            <a:r>
              <a:rPr lang="en-US" sz="800">
                <a:latin typeface="Arial"/>
              </a:rPr>
              <a:t>5.17    ECGC claim not submitted/ lodged for recovery</a:t>
            </a: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767840" y="1706880"/>
            <a:ext cx="4303776" cy="2651760"/>
          </a:xfrm>
          <a:prstGeom prst="rect">
            <a:avLst/>
          </a:prstGeom>
        </p:spPr>
        <p:txBody>
          <a:bodyPr lIns="0" tIns="0" rIns="0" bIns="0">
            <a:noAutofit/>
          </a:bodyPr>
          <a:lstStyle/>
          <a:p>
            <a:pPr indent="0">
              <a:spcAft>
                <a:spcPts val="4830"/>
              </a:spcAft>
            </a:pPr>
            <a:r>
              <a:rPr lang="en-US" sz="2750" b="1">
                <a:latin typeface="Arial"/>
              </a:rPr>
              <a:t>LOANS AND ADVANCES</a:t>
            </a:r>
          </a:p>
          <a:p>
            <a:pPr indent="0" algn="ctr">
              <a:spcAft>
                <a:spcPts val="4830"/>
              </a:spcAft>
            </a:pPr>
            <a:r>
              <a:rPr lang="en-US" sz="2750" b="1">
                <a:latin typeface="Arial"/>
              </a:rPr>
              <a:t>AND</a:t>
            </a:r>
          </a:p>
          <a:p>
            <a:pPr marR="12700" indent="0" algn="r"/>
            <a:r>
              <a:rPr lang="en-US" sz="2750" b="1">
                <a:latin typeface="Arial"/>
              </a:rPr>
              <a:t>PRUDENTIAL NORMS</a:t>
            </a: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25824" y="3343656"/>
            <a:ext cx="2874264" cy="2234184"/>
          </a:xfrm>
          <a:prstGeom prst="rect">
            <a:avLst/>
          </a:prstGeom>
        </p:spPr>
      </p:pic>
      <p:sp>
        <p:nvSpPr>
          <p:cNvPr id="3" name="Rectangle 2"/>
          <p:cNvSpPr/>
          <p:nvPr/>
        </p:nvSpPr>
        <p:spPr>
          <a:xfrm>
            <a:off x="1877568" y="664464"/>
            <a:ext cx="4157472" cy="292608"/>
          </a:xfrm>
          <a:prstGeom prst="rect">
            <a:avLst/>
          </a:prstGeom>
        </p:spPr>
        <p:txBody>
          <a:bodyPr lIns="0" tIns="0" rIns="0" bIns="0">
            <a:noAutofit/>
          </a:bodyPr>
          <a:lstStyle/>
          <a:p>
            <a:pPr indent="0">
              <a:spcAft>
                <a:spcPts val="8820"/>
              </a:spcAft>
            </a:pPr>
            <a:r>
              <a:rPr lang="en-US" sz="2400" b="1" spc="-100">
                <a:latin typeface="Arial"/>
              </a:rPr>
              <a:t>ASSET CLASSIFICATIONS</a:t>
            </a:r>
          </a:p>
        </p:txBody>
      </p:sp>
      <p:sp>
        <p:nvSpPr>
          <p:cNvPr id="4" name="Rectangle 3"/>
          <p:cNvSpPr/>
          <p:nvPr/>
        </p:nvSpPr>
        <p:spPr>
          <a:xfrm>
            <a:off x="4261104" y="2529840"/>
            <a:ext cx="2218944" cy="292608"/>
          </a:xfrm>
          <a:prstGeom prst="rect">
            <a:avLst/>
          </a:prstGeom>
        </p:spPr>
        <p:txBody>
          <a:bodyPr lIns="0" tIns="0" rIns="0" bIns="0">
            <a:noAutofit/>
          </a:bodyPr>
          <a:lstStyle/>
          <a:p>
            <a:pPr marR="45212" indent="0" algn="r">
              <a:spcBef>
                <a:spcPts val="8820"/>
              </a:spcBef>
              <a:spcAft>
                <a:spcPts val="2730"/>
              </a:spcAft>
            </a:pPr>
            <a:r>
              <a:rPr lang="en-US" sz="2450" spc="-50">
                <a:latin typeface="Arial"/>
              </a:rPr>
              <a:t>SECTOR WISE</a:t>
            </a:r>
          </a:p>
        </p:txBody>
      </p:sp>
      <p:sp>
        <p:nvSpPr>
          <p:cNvPr id="5" name="Rectangle 4"/>
          <p:cNvSpPr/>
          <p:nvPr/>
        </p:nvSpPr>
        <p:spPr>
          <a:xfrm>
            <a:off x="5647944" y="5553456"/>
            <a:ext cx="502920" cy="298704"/>
          </a:xfrm>
          <a:prstGeom prst="rect">
            <a:avLst/>
          </a:prstGeom>
        </p:spPr>
        <p:txBody>
          <a:bodyPr lIns="0" tIns="0" rIns="0" bIns="0">
            <a:noAutofit/>
          </a:bodyPr>
          <a:lstStyle/>
          <a:p>
            <a:pPr indent="0"/>
            <a:r>
              <a:rPr lang="en-US" sz="3200" b="1" spc="-50">
                <a:latin typeface="Bookman Old Style"/>
              </a:rPr>
              <a:t>ST</a:t>
            </a:r>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560832" y="499872"/>
            <a:ext cx="6876288" cy="359664"/>
          </a:xfrm>
          <a:prstGeom prst="rect">
            <a:avLst/>
          </a:prstGeom>
        </p:spPr>
        <p:txBody>
          <a:bodyPr lIns="0" tIns="0" rIns="0" bIns="0">
            <a:noAutofit/>
          </a:bodyPr>
          <a:lstStyle/>
          <a:p>
            <a:pPr indent="0">
              <a:spcAft>
                <a:spcPts val="5880"/>
              </a:spcAft>
            </a:pPr>
            <a:r>
              <a:rPr lang="en-US" sz="3150" b="1" spc="-50">
                <a:latin typeface="Arial"/>
              </a:rPr>
              <a:t>SECURITY WISE CLASSIFICATION</a:t>
            </a:r>
          </a:p>
        </p:txBody>
      </p:sp>
      <p:sp>
        <p:nvSpPr>
          <p:cNvPr id="3" name="Rectangle 2"/>
          <p:cNvSpPr/>
          <p:nvPr/>
        </p:nvSpPr>
        <p:spPr>
          <a:xfrm>
            <a:off x="3188208" y="1883664"/>
            <a:ext cx="1944624" cy="609600"/>
          </a:xfrm>
          <a:prstGeom prst="rect">
            <a:avLst/>
          </a:prstGeom>
        </p:spPr>
        <p:txBody>
          <a:bodyPr lIns="0" tIns="0" rIns="0" bIns="0">
            <a:noAutofit/>
          </a:bodyPr>
          <a:lstStyle/>
          <a:p>
            <a:pPr marL="77724" marR="93472" indent="0">
              <a:lnSpc>
                <a:spcPts val="2448"/>
              </a:lnSpc>
              <a:spcBef>
                <a:spcPts val="5880"/>
              </a:spcBef>
              <a:spcAft>
                <a:spcPts val="840"/>
              </a:spcAft>
            </a:pPr>
            <a:r>
              <a:rPr lang="en-US" sz="2450" spc="-50">
                <a:latin typeface="Arial"/>
              </a:rPr>
              <a:t>Security Wise classification</a:t>
            </a:r>
          </a:p>
        </p:txBody>
      </p:sp>
      <p:sp>
        <p:nvSpPr>
          <p:cNvPr id="4" name="Rectangle 3"/>
          <p:cNvSpPr/>
          <p:nvPr/>
        </p:nvSpPr>
        <p:spPr>
          <a:xfrm>
            <a:off x="5169408" y="2822448"/>
            <a:ext cx="176784" cy="170688"/>
          </a:xfrm>
          <a:prstGeom prst="rect">
            <a:avLst/>
          </a:prstGeom>
        </p:spPr>
        <p:txBody>
          <a:bodyPr lIns="0" tIns="0" rIns="0" bIns="0">
            <a:noAutofit/>
          </a:bodyPr>
          <a:lstStyle/>
          <a:p>
            <a:pPr marL="1524" indent="0">
              <a:spcBef>
                <a:spcPts val="840"/>
              </a:spcBef>
              <a:spcAft>
                <a:spcPts val="1680"/>
              </a:spcAft>
            </a:pPr>
            <a:r>
              <a:rPr lang="en-US" sz="1900" i="1">
                <a:latin typeface="Bookman Old Style"/>
              </a:rPr>
              <a:t>J</a:t>
            </a:r>
          </a:p>
        </p:txBody>
      </p:sp>
      <p:graphicFrame>
        <p:nvGraphicFramePr>
          <p:cNvPr id="5" name="Table 4"/>
          <p:cNvGraphicFramePr>
            <a:graphicFrameLocks noGrp="1"/>
          </p:cNvGraphicFramePr>
          <p:nvPr/>
        </p:nvGraphicFramePr>
        <p:xfrm>
          <a:off x="1277112" y="3334512"/>
          <a:ext cx="5486400" cy="1737360"/>
        </p:xfrm>
        <a:graphic>
          <a:graphicData uri="http://schemas.openxmlformats.org/drawingml/2006/table">
            <a:tbl>
              <a:tblPr/>
              <a:tblGrid>
                <a:gridCol w="262128">
                  <a:extLst>
                    <a:ext uri="{9D8B030D-6E8A-4147-A177-3AD203B41FA5}">
                      <a16:colId xmlns:a16="http://schemas.microsoft.com/office/drawing/2014/main" val="20000"/>
                    </a:ext>
                  </a:extLst>
                </a:gridCol>
                <a:gridCol w="2328672">
                  <a:extLst>
                    <a:ext uri="{9D8B030D-6E8A-4147-A177-3AD203B41FA5}">
                      <a16:colId xmlns:a16="http://schemas.microsoft.com/office/drawing/2014/main" val="20001"/>
                    </a:ext>
                  </a:extLst>
                </a:gridCol>
                <a:gridCol w="286512">
                  <a:extLst>
                    <a:ext uri="{9D8B030D-6E8A-4147-A177-3AD203B41FA5}">
                      <a16:colId xmlns:a16="http://schemas.microsoft.com/office/drawing/2014/main" val="20002"/>
                    </a:ext>
                  </a:extLst>
                </a:gridCol>
                <a:gridCol w="252984">
                  <a:extLst>
                    <a:ext uri="{9D8B030D-6E8A-4147-A177-3AD203B41FA5}">
                      <a16:colId xmlns:a16="http://schemas.microsoft.com/office/drawing/2014/main" val="20003"/>
                    </a:ext>
                  </a:extLst>
                </a:gridCol>
                <a:gridCol w="2356104">
                  <a:extLst>
                    <a:ext uri="{9D8B030D-6E8A-4147-A177-3AD203B41FA5}">
                      <a16:colId xmlns:a16="http://schemas.microsoft.com/office/drawing/2014/main" val="20004"/>
                    </a:ext>
                  </a:extLst>
                </a:gridCol>
              </a:tblGrid>
              <a:tr h="243840">
                <a:tc>
                  <a:txBody>
                    <a:bodyPr/>
                    <a:lstStyle/>
                    <a:p>
                      <a:pPr indent="0"/>
                      <a:r>
                        <a:rPr lang="en-US" sz="1550" i="1">
                          <a:latin typeface="Arial"/>
                        </a:rPr>
                        <a:t>r</a:t>
                      </a:r>
                    </a:p>
                  </a:txBody>
                  <a:tcPr marL="0" marR="0" marT="0" marB="0"/>
                </a:tc>
                <a:tc gridSpan="2">
                  <a:txBody>
                    <a:bodyPr/>
                    <a:lstStyle/>
                    <a:p>
                      <a:endParaRPr sz="1200"/>
                    </a:p>
                  </a:txBody>
                  <a:tcPr marL="0" marR="0" marT="0" marB="0"/>
                </a:tc>
                <a:tc hMerge="1">
                  <a:txBody>
                    <a:bodyPr/>
                    <a:lstStyle/>
                    <a:p>
                      <a:endParaRPr sz="1200"/>
                    </a:p>
                  </a:txBody>
                  <a:tcPr marL="0" marR="0" marT="0" marB="0"/>
                </a:tc>
                <a:tc>
                  <a:txBody>
                    <a:bodyPr/>
                    <a:lstStyle/>
                    <a:p>
                      <a:pPr indent="0"/>
                      <a:r>
                        <a:rPr lang="en-US" sz="1550" i="1">
                          <a:latin typeface="Arial"/>
                        </a:rPr>
                        <a:t>r</a:t>
                      </a:r>
                    </a:p>
                  </a:txBody>
                  <a:tcPr marL="0" marR="0" marT="0" marB="0"/>
                </a:tc>
                <a:tc>
                  <a:txBody>
                    <a:bodyPr/>
                    <a:lstStyle/>
                    <a:p>
                      <a:endParaRPr sz="1200"/>
                    </a:p>
                  </a:txBody>
                  <a:tcPr marL="0" marR="0" marT="0" marB="0"/>
                </a:tc>
                <a:extLst>
                  <a:ext uri="{0D108BD9-81ED-4DB2-BD59-A6C34878D82A}">
                    <a16:rowId xmlns:a16="http://schemas.microsoft.com/office/drawing/2014/main" val="10000"/>
                  </a:ext>
                </a:extLst>
              </a:tr>
              <a:tr h="268224">
                <a:tc>
                  <a:txBody>
                    <a:bodyPr/>
                    <a:lstStyle/>
                    <a:p>
                      <a:endParaRPr sz="1300"/>
                    </a:p>
                  </a:txBody>
                  <a:tcPr marL="0" marR="0" marT="0" marB="0"/>
                </a:tc>
                <a:tc>
                  <a:txBody>
                    <a:bodyPr/>
                    <a:lstStyle/>
                    <a:p>
                      <a:pPr marL="50800" indent="0"/>
                      <a:r>
                        <a:rPr lang="en-US" sz="1550" i="1">
                          <a:latin typeface="Arial"/>
                        </a:rPr>
                        <a:t>(</a:t>
                      </a:r>
                      <a:r>
                        <a:rPr lang="en-US" sz="850">
                          <a:latin typeface="Bookman Old Style"/>
                        </a:rPr>
                        <a:t> </a:t>
                      </a:r>
                      <a:r>
                        <a:rPr lang="en-US" sz="1300">
                          <a:latin typeface="Arial"/>
                        </a:rPr>
                        <a:t>i</a:t>
                      </a:r>
                    </a:p>
                  </a:txBody>
                  <a:tcPr marL="0" marR="0" marT="0" marB="0"/>
                </a:tc>
                <a:tc>
                  <a:txBody>
                    <a:bodyPr/>
                    <a:lstStyle/>
                    <a:p>
                      <a:endParaRPr sz="1300"/>
                    </a:p>
                  </a:txBody>
                  <a:tcPr marL="0" marR="0" marT="0" marB="0"/>
                </a:tc>
                <a:tc>
                  <a:txBody>
                    <a:bodyPr/>
                    <a:lstStyle/>
                    <a:p>
                      <a:endParaRPr sz="1300"/>
                    </a:p>
                  </a:txBody>
                  <a:tcPr marL="0" marR="0" marT="0" marB="0"/>
                </a:tc>
                <a:tc>
                  <a:txBody>
                    <a:bodyPr/>
                    <a:lstStyle/>
                    <a:p>
                      <a:pPr indent="0"/>
                      <a:r>
                        <a:rPr lang="en-US" sz="1300" i="1">
                          <a:latin typeface="Arial"/>
                        </a:rPr>
                        <a:t>(</a:t>
                      </a:r>
                      <a:r>
                        <a:rPr lang="en-US" sz="1300">
                          <a:latin typeface="Arial"/>
                        </a:rPr>
                        <a:t> A</a:t>
                      </a:r>
                    </a:p>
                  </a:txBody>
                  <a:tcPr marL="0" marR="0" marT="0" marB="0"/>
                </a:tc>
                <a:extLst>
                  <a:ext uri="{0D108BD9-81ED-4DB2-BD59-A6C34878D82A}">
                    <a16:rowId xmlns:a16="http://schemas.microsoft.com/office/drawing/2014/main" val="10001"/>
                  </a:ext>
                </a:extLst>
              </a:tr>
              <a:tr h="926592">
                <a:tc>
                  <a:txBody>
                    <a:bodyPr/>
                    <a:lstStyle/>
                    <a:p>
                      <a:endParaRPr sz="4400"/>
                    </a:p>
                  </a:txBody>
                  <a:tcPr marL="0" marR="0" marT="0" marB="0"/>
                </a:tc>
                <a:tc>
                  <a:txBody>
                    <a:bodyPr/>
                    <a:lstStyle/>
                    <a:p>
                      <a:pPr indent="0" algn="ctr">
                        <a:lnSpc>
                          <a:spcPts val="2496"/>
                        </a:lnSpc>
                      </a:pPr>
                      <a:r>
                        <a:rPr lang="en-US" sz="2450" spc="-50">
                          <a:latin typeface="Arial"/>
                        </a:rPr>
                        <a:t>Secured- by tangible assets</a:t>
                      </a:r>
                    </a:p>
                  </a:txBody>
                  <a:tcPr marL="0" marR="0" marT="0" marB="0"/>
                </a:tc>
                <a:tc>
                  <a:txBody>
                    <a:bodyPr/>
                    <a:lstStyle/>
                    <a:p>
                      <a:endParaRPr sz="4400"/>
                    </a:p>
                  </a:txBody>
                  <a:tcPr marL="0" marR="0" marT="0" marB="0"/>
                </a:tc>
                <a:tc>
                  <a:txBody>
                    <a:bodyPr/>
                    <a:lstStyle/>
                    <a:p>
                      <a:endParaRPr sz="4400"/>
                    </a:p>
                  </a:txBody>
                  <a:tcPr marL="0" marR="0" marT="0" marB="0"/>
                </a:tc>
                <a:tc>
                  <a:txBody>
                    <a:bodyPr/>
                    <a:lstStyle/>
                    <a:p>
                      <a:pPr indent="0" algn="ctr"/>
                      <a:r>
                        <a:rPr lang="en-US" sz="2450" spc="-50">
                          <a:latin typeface="Arial"/>
                        </a:rPr>
                        <a:t>Unsecured</a:t>
                      </a:r>
                    </a:p>
                  </a:txBody>
                  <a:tcPr marL="0" marR="0" marT="0" marB="0"/>
                </a:tc>
                <a:extLst>
                  <a:ext uri="{0D108BD9-81ED-4DB2-BD59-A6C34878D82A}">
                    <a16:rowId xmlns:a16="http://schemas.microsoft.com/office/drawing/2014/main" val="10002"/>
                  </a:ext>
                </a:extLst>
              </a:tr>
              <a:tr h="298704">
                <a:tc>
                  <a:txBody>
                    <a:bodyPr/>
                    <a:lstStyle/>
                    <a:p>
                      <a:endParaRPr sz="1500"/>
                    </a:p>
                  </a:txBody>
                  <a:tcPr marL="0" marR="0" marT="0" marB="0"/>
                </a:tc>
                <a:tc>
                  <a:txBody>
                    <a:bodyPr/>
                    <a:lstStyle/>
                    <a:p>
                      <a:pPr marL="50800" indent="0"/>
                      <a:r>
                        <a:rPr lang="en-US" sz="850">
                          <a:latin typeface="Bookman Old Style"/>
                        </a:rPr>
                        <a:t>^ </a:t>
                      </a:r>
                      <a:r>
                        <a:rPr lang="en-US" sz="1550" i="1">
                          <a:latin typeface="Arial"/>
                        </a:rPr>
                        <a:t>j</a:t>
                      </a:r>
                    </a:p>
                  </a:txBody>
                  <a:tcPr marL="0" marR="0" marT="0" marB="0"/>
                </a:tc>
                <a:tc gridSpan="2">
                  <a:txBody>
                    <a:bodyPr/>
                    <a:lstStyle/>
                    <a:p>
                      <a:endParaRPr sz="1500"/>
                    </a:p>
                  </a:txBody>
                  <a:tcPr marL="0" marR="0" marT="0" marB="0"/>
                </a:tc>
                <a:tc hMerge="1">
                  <a:txBody>
                    <a:bodyPr/>
                    <a:lstStyle/>
                    <a:p>
                      <a:endParaRPr sz="1500"/>
                    </a:p>
                  </a:txBody>
                  <a:tcPr marL="0" marR="0" marT="0" marB="0"/>
                </a:tc>
                <a:tc>
                  <a:txBody>
                    <a:bodyPr/>
                    <a:lstStyle/>
                    <a:p>
                      <a:pPr indent="0" algn="ctr"/>
                      <a:r>
                        <a:rPr lang="en-US" sz="2450" spc="-50">
                          <a:latin typeface="Arial"/>
                        </a:rPr>
                        <a:t>L </a:t>
                      </a:r>
                      <a:r>
                        <a:rPr lang="en-US" sz="2600" b="1" i="1">
                          <a:latin typeface="Malgun Gothic"/>
                        </a:rPr>
                        <a:t>J</a:t>
                      </a:r>
                    </a:p>
                  </a:txBody>
                  <a:tcPr marL="0" marR="0" marT="0" marB="0"/>
                </a:tc>
                <a:extLst>
                  <a:ext uri="{0D108BD9-81ED-4DB2-BD59-A6C34878D82A}">
                    <a16:rowId xmlns:a16="http://schemas.microsoft.com/office/drawing/2014/main" val="10003"/>
                  </a:ext>
                </a:extLst>
              </a:tr>
            </a:tbl>
          </a:graphicData>
        </a:graphic>
      </p:graphicFrame>
      <p:sp>
        <p:nvSpPr>
          <p:cNvPr id="6" name="Rectangle 5"/>
          <p:cNvSpPr/>
          <p:nvPr/>
        </p:nvSpPr>
        <p:spPr>
          <a:xfrm>
            <a:off x="8769096" y="6470904"/>
            <a:ext cx="374904" cy="179832"/>
          </a:xfrm>
          <a:prstGeom prst="rect">
            <a:avLst/>
          </a:prstGeom>
        </p:spPr>
        <p:txBody>
          <a:bodyPr lIns="0" tIns="0" rIns="0" bIns="0">
            <a:noAutofit/>
          </a:bodyPr>
          <a:lstStyle/>
          <a:p>
            <a:pPr marL="63500" indent="0"/>
            <a:r>
              <a:rPr lang="en-US" sz="1400" spc="-100">
                <a:latin typeface="SimSun"/>
              </a:rPr>
              <a:t>OC</a:t>
            </a:r>
          </a:p>
        </p:txBody>
      </p:sp>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475488" y="624840"/>
            <a:ext cx="8537448" cy="6025896"/>
          </a:xfrm>
          <a:prstGeom prst="rect">
            <a:avLst/>
          </a:prstGeom>
        </p:spPr>
        <p:txBody>
          <a:bodyPr lIns="0" tIns="0" rIns="0" bIns="0">
            <a:noAutofit/>
          </a:bodyPr>
          <a:lstStyle/>
          <a:p>
            <a:pPr marL="342900" indent="-342900" algn="just">
              <a:lnSpc>
                <a:spcPts val="3480"/>
              </a:lnSpc>
            </a:pPr>
            <a:r>
              <a:rPr lang="en-US" sz="2000" b="1" u="sng">
                <a:latin typeface="Arial"/>
              </a:rPr>
              <a:t>SECURED/UNSECURED</a:t>
            </a:r>
          </a:p>
          <a:p>
            <a:pPr marL="342900" indent="-342900" algn="just">
              <a:lnSpc>
                <a:spcPts val="3480"/>
              </a:lnSpc>
            </a:pPr>
            <a:r>
              <a:rPr lang="en-US" sz="2000" b="1">
                <a:latin typeface="Arial"/>
              </a:rPr>
              <a:t>RBI Master Circulardated 1</a:t>
            </a:r>
            <a:r>
              <a:rPr lang="en-US" sz="2000" b="1" baseline="30000">
                <a:latin typeface="Arial"/>
              </a:rPr>
              <a:t>st</a:t>
            </a:r>
            <a:r>
              <a:rPr lang="en-US" sz="2000" b="1">
                <a:latin typeface="Arial"/>
              </a:rPr>
              <a:t> July 2015</a:t>
            </a:r>
          </a:p>
          <a:p>
            <a:pPr marL="342900" indent="-342900" algn="just">
              <a:lnSpc>
                <a:spcPts val="3480"/>
              </a:lnSpc>
              <a:spcAft>
                <a:spcPts val="2310"/>
              </a:spcAft>
            </a:pPr>
            <a:r>
              <a:rPr lang="en-US" sz="2000" b="1">
                <a:latin typeface="Arial"/>
              </a:rPr>
              <a:t>(Annexure-5 (Key Concepts)</a:t>
            </a:r>
          </a:p>
          <a:p>
            <a:pPr marL="342900" indent="-342900" algn="just">
              <a:spcAft>
                <a:spcPts val="3570"/>
              </a:spcAft>
            </a:pPr>
            <a:r>
              <a:rPr lang="en-US" sz="2000">
                <a:latin typeface="Arial"/>
              </a:rPr>
              <a:t>Clause iii-</a:t>
            </a:r>
          </a:p>
          <a:p>
            <a:pPr marL="342900" marR="1016000" indent="-342900" algn="just">
              <a:lnSpc>
                <a:spcPts val="2400"/>
              </a:lnSpc>
              <a:spcAft>
                <a:spcPts val="2940"/>
              </a:spcAft>
            </a:pPr>
            <a:r>
              <a:rPr lang="en-US" sz="2000">
                <a:latin typeface="Arial"/>
              </a:rPr>
              <a:t>1.    Considered fully secured if bank dues are fully covered by value of security .For assessing realizable value of security, value of both primary as well as collateral security will be considered.</a:t>
            </a:r>
          </a:p>
          <a:p>
            <a:pPr marL="342900" marR="1016000" indent="-342900" algn="just">
              <a:lnSpc>
                <a:spcPts val="2400"/>
              </a:lnSpc>
              <a:spcAft>
                <a:spcPts val="2310"/>
              </a:spcAft>
            </a:pPr>
            <a:r>
              <a:rPr lang="en-US" sz="2000">
                <a:latin typeface="Arial"/>
              </a:rPr>
              <a:t>2.    Provided such securities are tangible securities and not in intangible form like guarantee etc except those guarantees which are given by Central or State Governments.</a:t>
            </a:r>
          </a:p>
          <a:p>
            <a:pPr marR="12700" indent="0" algn="r"/>
            <a:r>
              <a:rPr lang="en-US" sz="1550" b="1" spc="-150">
                <a:latin typeface="Bookman Old Style"/>
              </a:rPr>
              <a:t>O)</a:t>
            </a: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893064" y="749808"/>
            <a:ext cx="643128" cy="143256"/>
          </a:xfrm>
          <a:prstGeom prst="rect">
            <a:avLst/>
          </a:prstGeom>
        </p:spPr>
        <p:txBody>
          <a:bodyPr lIns="0" tIns="0" rIns="0" bIns="0">
            <a:noAutofit/>
          </a:bodyPr>
          <a:lstStyle/>
          <a:p>
            <a:pPr indent="0"/>
            <a:r>
              <a:rPr lang="en-US" sz="1050" b="1">
                <a:latin typeface="Arial"/>
              </a:rPr>
              <a:t>I - Assets</a:t>
            </a:r>
          </a:p>
        </p:txBody>
      </p:sp>
      <p:sp>
        <p:nvSpPr>
          <p:cNvPr id="3" name="Rectangle 2"/>
          <p:cNvSpPr/>
          <p:nvPr/>
        </p:nvSpPr>
        <p:spPr>
          <a:xfrm>
            <a:off x="2770632" y="743712"/>
            <a:ext cx="579120" cy="146304"/>
          </a:xfrm>
          <a:prstGeom prst="rect">
            <a:avLst/>
          </a:prstGeom>
        </p:spPr>
        <p:txBody>
          <a:bodyPr lIns="0" tIns="0" rIns="0" bIns="0">
            <a:noAutofit/>
          </a:bodyPr>
          <a:lstStyle/>
          <a:p>
            <a:pPr marL="63500" indent="0"/>
            <a:r>
              <a:rPr lang="en-US" sz="1050" b="1">
                <a:latin typeface="Arial"/>
              </a:rPr>
              <a:t>1. CASH</a:t>
            </a:r>
          </a:p>
        </p:txBody>
      </p:sp>
      <p:sp>
        <p:nvSpPr>
          <p:cNvPr id="4" name="Rectangle 3"/>
          <p:cNvSpPr/>
          <p:nvPr/>
        </p:nvSpPr>
        <p:spPr>
          <a:xfrm>
            <a:off x="896112" y="1094232"/>
            <a:ext cx="804672" cy="222504"/>
          </a:xfrm>
          <a:prstGeom prst="rect">
            <a:avLst/>
          </a:prstGeom>
        </p:spPr>
        <p:txBody>
          <a:bodyPr lIns="0" tIns="0" rIns="0" bIns="0">
            <a:noAutofit/>
          </a:bodyPr>
          <a:lstStyle/>
          <a:p>
            <a:pPr indent="0">
              <a:spcAft>
                <a:spcPts val="1680"/>
              </a:spcAft>
            </a:pPr>
            <a:r>
              <a:rPr lang="en-US" sz="1050" b="1">
                <a:latin typeface="Arial"/>
              </a:rPr>
              <a:t>Significantly Balances</a:t>
            </a:r>
          </a:p>
        </p:txBody>
      </p:sp>
      <p:sp>
        <p:nvSpPr>
          <p:cNvPr id="5" name="Rectangle 4"/>
          <p:cNvSpPr/>
          <p:nvPr/>
        </p:nvSpPr>
        <p:spPr>
          <a:xfrm>
            <a:off x="1737360" y="1078992"/>
            <a:ext cx="847344" cy="128016"/>
          </a:xfrm>
          <a:prstGeom prst="rect">
            <a:avLst/>
          </a:prstGeom>
        </p:spPr>
        <p:txBody>
          <a:bodyPr lIns="0" tIns="0" rIns="0" bIns="0">
            <a:noAutofit/>
          </a:bodyPr>
          <a:lstStyle/>
          <a:p>
            <a:pPr indent="0"/>
            <a:r>
              <a:rPr lang="en-US" sz="1050" b="1">
                <a:latin typeface="Arial"/>
              </a:rPr>
              <a:t>excess Cash</a:t>
            </a:r>
          </a:p>
        </p:txBody>
      </p:sp>
      <p:sp>
        <p:nvSpPr>
          <p:cNvPr id="6" name="Rectangle 5"/>
          <p:cNvSpPr/>
          <p:nvPr/>
        </p:nvSpPr>
        <p:spPr>
          <a:xfrm>
            <a:off x="893064" y="1621536"/>
            <a:ext cx="1795272" cy="609600"/>
          </a:xfrm>
          <a:prstGeom prst="rect">
            <a:avLst/>
          </a:prstGeom>
        </p:spPr>
        <p:txBody>
          <a:bodyPr lIns="0" tIns="0" rIns="0" bIns="0">
            <a:noAutofit/>
          </a:bodyPr>
          <a:lstStyle/>
          <a:p>
            <a:pPr marL="12700" indent="0">
              <a:lnSpc>
                <a:spcPts val="1488"/>
              </a:lnSpc>
              <a:spcBef>
                <a:spcPts val="1680"/>
              </a:spcBef>
              <a:spcAft>
                <a:spcPts val="1680"/>
              </a:spcAft>
            </a:pPr>
            <a:r>
              <a:rPr lang="en-US" sz="1050" b="1">
                <a:latin typeface="Arial"/>
              </a:rPr>
              <a:t>Insurance cover for Cash at Branch / In Transit Joint Custody of Cash</a:t>
            </a:r>
          </a:p>
        </p:txBody>
      </p:sp>
      <p:sp>
        <p:nvSpPr>
          <p:cNvPr id="7" name="Rectangle 6"/>
          <p:cNvSpPr/>
          <p:nvPr/>
        </p:nvSpPr>
        <p:spPr>
          <a:xfrm>
            <a:off x="893064" y="2615184"/>
            <a:ext cx="1484376" cy="335280"/>
          </a:xfrm>
          <a:prstGeom prst="rect">
            <a:avLst/>
          </a:prstGeom>
        </p:spPr>
        <p:txBody>
          <a:bodyPr lIns="0" tIns="0" rIns="0" bIns="0">
            <a:noAutofit/>
          </a:bodyPr>
          <a:lstStyle/>
          <a:p>
            <a:pPr marL="12700" indent="0">
              <a:lnSpc>
                <a:spcPts val="1488"/>
              </a:lnSpc>
              <a:spcBef>
                <a:spcPts val="1680"/>
              </a:spcBef>
            </a:pPr>
            <a:r>
              <a:rPr lang="en-US" sz="1050" b="1">
                <a:latin typeface="Arial"/>
              </a:rPr>
              <a:t>Verification of cash at Periodical intervals</a:t>
            </a:r>
          </a:p>
        </p:txBody>
      </p:sp>
      <p:sp>
        <p:nvSpPr>
          <p:cNvPr id="8" name="Rectangle 7"/>
          <p:cNvSpPr/>
          <p:nvPr/>
        </p:nvSpPr>
        <p:spPr>
          <a:xfrm>
            <a:off x="3069336" y="1078992"/>
            <a:ext cx="3919728" cy="2097024"/>
          </a:xfrm>
          <a:prstGeom prst="rect">
            <a:avLst/>
          </a:prstGeom>
        </p:spPr>
        <p:txBody>
          <a:bodyPr lIns="0" tIns="0" rIns="0" bIns="0">
            <a:noAutofit/>
          </a:bodyPr>
          <a:lstStyle/>
          <a:p>
            <a:pPr marR="38100" indent="0"/>
            <a:r>
              <a:rPr lang="en-US" sz="1050" b="1">
                <a:latin typeface="Arial"/>
              </a:rPr>
              <a:t>Check Limits Fixed for retention, including ATM. Check cash records for the entire audit period to report excess. Check Insurance Policy. Check for cash in hand within insured limits and comment. Check Policy of Bank. Check the operations during audit visit. Check policy of Bank. Check whether such verification has been conducted during the year.</a:t>
            </a:r>
          </a:p>
        </p:txBody>
      </p:sp>
      <p:sp>
        <p:nvSpPr>
          <p:cNvPr id="9" name="Rectangle 8"/>
          <p:cNvSpPr/>
          <p:nvPr/>
        </p:nvSpPr>
        <p:spPr>
          <a:xfrm>
            <a:off x="896112" y="3633216"/>
            <a:ext cx="3532632" cy="167640"/>
          </a:xfrm>
          <a:prstGeom prst="rect">
            <a:avLst/>
          </a:prstGeom>
        </p:spPr>
        <p:txBody>
          <a:bodyPr lIns="0" tIns="0" rIns="0" bIns="0">
            <a:noAutofit/>
          </a:bodyPr>
          <a:lstStyle/>
          <a:p>
            <a:pPr marL="17272" indent="0">
              <a:spcAft>
                <a:spcPts val="1050"/>
              </a:spcAft>
            </a:pPr>
            <a:r>
              <a:rPr lang="en-US" sz="1050" b="1">
                <a:latin typeface="Arial"/>
              </a:rPr>
              <a:t>I - Assets 2. Balance with RBI, SBI and Other Banks</a:t>
            </a:r>
          </a:p>
        </p:txBody>
      </p:sp>
      <p:graphicFrame>
        <p:nvGraphicFramePr>
          <p:cNvPr id="10" name="Table 9"/>
          <p:cNvGraphicFramePr>
            <a:graphicFrameLocks noGrp="1"/>
          </p:cNvGraphicFramePr>
          <p:nvPr/>
        </p:nvGraphicFramePr>
        <p:xfrm>
          <a:off x="789432" y="3989832"/>
          <a:ext cx="6236208" cy="1950720"/>
        </p:xfrm>
        <a:graphic>
          <a:graphicData uri="http://schemas.openxmlformats.org/drawingml/2006/table">
            <a:tbl>
              <a:tblPr/>
              <a:tblGrid>
                <a:gridCol w="2170176">
                  <a:extLst>
                    <a:ext uri="{9D8B030D-6E8A-4147-A177-3AD203B41FA5}">
                      <a16:colId xmlns:a16="http://schemas.microsoft.com/office/drawing/2014/main" val="20000"/>
                    </a:ext>
                  </a:extLst>
                </a:gridCol>
                <a:gridCol w="4066032">
                  <a:extLst>
                    <a:ext uri="{9D8B030D-6E8A-4147-A177-3AD203B41FA5}">
                      <a16:colId xmlns:a16="http://schemas.microsoft.com/office/drawing/2014/main" val="20001"/>
                    </a:ext>
                  </a:extLst>
                </a:gridCol>
              </a:tblGrid>
              <a:tr h="1042416">
                <a:tc>
                  <a:txBody>
                    <a:bodyPr/>
                    <a:lstStyle/>
                    <a:p>
                      <a:pPr marL="114300" marR="38100" indent="0">
                        <a:lnSpc>
                          <a:spcPts val="1584"/>
                        </a:lnSpc>
                      </a:pPr>
                      <a:r>
                        <a:rPr lang="en-US" sz="800">
                          <a:latin typeface="Arial"/>
                        </a:rPr>
                        <a:t>Balance Confirmation &amp; Reconciliation Statements</a:t>
                      </a:r>
                    </a:p>
                  </a:txBody>
                  <a:tcPr marL="0" marR="0" marT="0" marB="0"/>
                </a:tc>
                <a:tc>
                  <a:txBody>
                    <a:bodyPr/>
                    <a:lstStyle/>
                    <a:p>
                      <a:pPr marL="114300" indent="0">
                        <a:lnSpc>
                          <a:spcPts val="1536"/>
                        </a:lnSpc>
                      </a:pPr>
                      <a:r>
                        <a:rPr lang="en-US" sz="800">
                          <a:latin typeface="Arial"/>
                        </a:rPr>
                        <a:t>Check Balance confirmation Certificates.</a:t>
                      </a:r>
                    </a:p>
                    <a:p>
                      <a:pPr marL="114300" indent="0">
                        <a:lnSpc>
                          <a:spcPts val="1536"/>
                        </a:lnSpc>
                      </a:pPr>
                      <a:r>
                        <a:rPr lang="en-US" sz="800">
                          <a:latin typeface="Arial"/>
                        </a:rPr>
                        <a:t>Check Reconciliation Statement</a:t>
                      </a:r>
                    </a:p>
                    <a:p>
                      <a:pPr marL="114300" indent="0">
                        <a:lnSpc>
                          <a:spcPts val="1536"/>
                        </a:lnSpc>
                      </a:pPr>
                      <a:r>
                        <a:rPr lang="en-US" sz="800">
                          <a:latin typeface="Arial"/>
                        </a:rPr>
                        <a:t>Report on transactions appearing in reconciliation</a:t>
                      </a:r>
                    </a:p>
                    <a:p>
                      <a:pPr marL="114300" indent="0">
                        <a:lnSpc>
                          <a:spcPts val="1536"/>
                        </a:lnSpc>
                      </a:pPr>
                      <a:r>
                        <a:rPr lang="en-US" sz="800">
                          <a:latin typeface="Arial"/>
                        </a:rPr>
                        <a:t>Review reconciliation process and comment</a:t>
                      </a:r>
                    </a:p>
                  </a:txBody>
                  <a:tcPr marL="0" marR="0" marT="0" marB="0"/>
                </a:tc>
                <a:extLst>
                  <a:ext uri="{0D108BD9-81ED-4DB2-BD59-A6C34878D82A}">
                    <a16:rowId xmlns:a16="http://schemas.microsoft.com/office/drawing/2014/main" val="10000"/>
                  </a:ext>
                </a:extLst>
              </a:tr>
              <a:tr h="533400">
                <a:tc>
                  <a:txBody>
                    <a:bodyPr/>
                    <a:lstStyle/>
                    <a:p>
                      <a:pPr marL="114300" marR="38100" indent="0">
                        <a:lnSpc>
                          <a:spcPts val="1560"/>
                        </a:lnSpc>
                      </a:pPr>
                      <a:r>
                        <a:rPr lang="en-US" sz="800">
                          <a:latin typeface="Arial"/>
                        </a:rPr>
                        <a:t>Observations on Reconciliation Statements</a:t>
                      </a:r>
                    </a:p>
                  </a:txBody>
                  <a:tcPr marL="0" marR="0" marT="0" marB="0"/>
                </a:tc>
                <a:tc>
                  <a:txBody>
                    <a:bodyPr/>
                    <a:lstStyle/>
                    <a:p>
                      <a:pPr marL="114300" marR="406400" indent="0">
                        <a:lnSpc>
                          <a:spcPts val="1560"/>
                        </a:lnSpc>
                      </a:pPr>
                      <a:r>
                        <a:rPr lang="en-US" sz="800">
                          <a:latin typeface="Arial"/>
                        </a:rPr>
                        <a:t>Cash transactions remaining unresponded. Revenue items requiring accounting for the year.</a:t>
                      </a:r>
                    </a:p>
                  </a:txBody>
                  <a:tcPr marL="0" marR="0" marT="0" marB="0"/>
                </a:tc>
                <a:extLst>
                  <a:ext uri="{0D108BD9-81ED-4DB2-BD59-A6C34878D82A}">
                    <a16:rowId xmlns:a16="http://schemas.microsoft.com/office/drawing/2014/main" val="10001"/>
                  </a:ext>
                </a:extLst>
              </a:tr>
              <a:tr h="374904">
                <a:tc gridSpan="2">
                  <a:txBody>
                    <a:bodyPr/>
                    <a:lstStyle/>
                    <a:p>
                      <a:pPr marL="114300" indent="0"/>
                      <a:r>
                        <a:rPr lang="en-US" sz="800">
                          <a:latin typeface="Arial"/>
                        </a:rPr>
                        <a:t>Any special observation</a:t>
                      </a:r>
                    </a:p>
                    <a:p>
                      <a:pPr marL="114300" indent="0"/>
                      <a:r>
                        <a:rPr lang="en-US" sz="800">
                          <a:latin typeface="Arial"/>
                        </a:rPr>
                        <a:t>Any other item which may be reported to controlling office</a:t>
                      </a:r>
                    </a:p>
                  </a:txBody>
                  <a:tcPr marL="0" marR="0" marT="0" marB="0"/>
                </a:tc>
                <a:tc hMerge="1">
                  <a:txBody>
                    <a:bodyPr/>
                    <a:lstStyle/>
                    <a:p>
                      <a:endParaRPr sz="1800"/>
                    </a:p>
                  </a:txBody>
                  <a:tcPr marL="0" marR="0" marT="0" marB="0"/>
                </a:tc>
                <a:extLst>
                  <a:ext uri="{0D108BD9-81ED-4DB2-BD59-A6C34878D82A}">
                    <a16:rowId xmlns:a16="http://schemas.microsoft.com/office/drawing/2014/main" val="10002"/>
                  </a:ext>
                </a:extLst>
              </a:tr>
            </a:tbl>
          </a:graphicData>
        </a:graphic>
      </p:graphicFrame>
      <p:sp>
        <p:nvSpPr>
          <p:cNvPr id="11" name="Rectangle 10"/>
          <p:cNvSpPr/>
          <p:nvPr/>
        </p:nvSpPr>
        <p:spPr>
          <a:xfrm>
            <a:off x="911352" y="6275832"/>
            <a:ext cx="2228088" cy="137160"/>
          </a:xfrm>
          <a:prstGeom prst="rect">
            <a:avLst/>
          </a:prstGeom>
        </p:spPr>
        <p:txBody>
          <a:bodyPr lIns="0" tIns="0" rIns="0" bIns="0">
            <a:noAutofit/>
          </a:bodyPr>
          <a:lstStyle/>
          <a:p>
            <a:pPr indent="0"/>
            <a:r>
              <a:rPr lang="en-US" sz="800">
                <a:latin typeface="Arial"/>
              </a:rPr>
              <a:t>I - Assets 3. Money at Call and Short Notice</a:t>
            </a:r>
          </a:p>
        </p:txBody>
      </p:sp>
      <p:graphicFrame>
        <p:nvGraphicFramePr>
          <p:cNvPr id="12" name="Table 11"/>
          <p:cNvGraphicFramePr>
            <a:graphicFrameLocks noGrp="1"/>
          </p:cNvGraphicFramePr>
          <p:nvPr/>
        </p:nvGraphicFramePr>
        <p:xfrm>
          <a:off x="789432" y="6577584"/>
          <a:ext cx="6236208" cy="1213104"/>
        </p:xfrm>
        <a:graphic>
          <a:graphicData uri="http://schemas.openxmlformats.org/drawingml/2006/table">
            <a:tbl>
              <a:tblPr/>
              <a:tblGrid>
                <a:gridCol w="2170176">
                  <a:extLst>
                    <a:ext uri="{9D8B030D-6E8A-4147-A177-3AD203B41FA5}">
                      <a16:colId xmlns:a16="http://schemas.microsoft.com/office/drawing/2014/main" val="20000"/>
                    </a:ext>
                  </a:extLst>
                </a:gridCol>
                <a:gridCol w="4066032">
                  <a:extLst>
                    <a:ext uri="{9D8B030D-6E8A-4147-A177-3AD203B41FA5}">
                      <a16:colId xmlns:a16="http://schemas.microsoft.com/office/drawing/2014/main" val="20001"/>
                    </a:ext>
                  </a:extLst>
                </a:gridCol>
              </a:tblGrid>
              <a:tr h="701040">
                <a:tc>
                  <a:txBody>
                    <a:bodyPr/>
                    <a:lstStyle/>
                    <a:p>
                      <a:pPr marL="12700" marR="12700" indent="0" algn="just">
                        <a:lnSpc>
                          <a:spcPts val="1536"/>
                        </a:lnSpc>
                      </a:pPr>
                      <a:r>
                        <a:rPr lang="en-US" sz="800">
                          <a:latin typeface="Arial"/>
                        </a:rPr>
                        <a:t>Has the branch kept money at call and short notice during the year?</a:t>
                      </a:r>
                    </a:p>
                  </a:txBody>
                  <a:tcPr marL="0" marR="0" marT="0" marB="0"/>
                </a:tc>
                <a:tc>
                  <a:txBody>
                    <a:bodyPr/>
                    <a:lstStyle/>
                    <a:p>
                      <a:pPr marL="114300" indent="0">
                        <a:spcAft>
                          <a:spcPts val="420"/>
                        </a:spcAft>
                      </a:pPr>
                      <a:r>
                        <a:rPr lang="en-US" sz="800">
                          <a:latin typeface="Arial"/>
                        </a:rPr>
                        <a:t>Check whether such transactions exists at the branch.</a:t>
                      </a:r>
                    </a:p>
                    <a:p>
                      <a:pPr marL="114300" indent="0"/>
                      <a:r>
                        <a:rPr lang="en-US" sz="800">
                          <a:latin typeface="Arial"/>
                        </a:rPr>
                        <a:t>If yes, verify the transactions with deal notes, ledger accounts.</a:t>
                      </a:r>
                    </a:p>
                  </a:txBody>
                  <a:tcPr marL="0" marR="0" marT="0" marB="0"/>
                </a:tc>
                <a:extLst>
                  <a:ext uri="{0D108BD9-81ED-4DB2-BD59-A6C34878D82A}">
                    <a16:rowId xmlns:a16="http://schemas.microsoft.com/office/drawing/2014/main" val="10000"/>
                  </a:ext>
                </a:extLst>
              </a:tr>
              <a:tr h="512064">
                <a:tc>
                  <a:txBody>
                    <a:bodyPr/>
                    <a:lstStyle/>
                    <a:p>
                      <a:pPr marL="12700" marR="12700" indent="0" algn="just">
                        <a:lnSpc>
                          <a:spcPts val="1512"/>
                        </a:lnSpc>
                      </a:pPr>
                      <a:r>
                        <a:rPr lang="en-US" sz="800">
                          <a:latin typeface="Arial"/>
                        </a:rPr>
                        <a:t>Whether guidelines are complied with properly?</a:t>
                      </a:r>
                    </a:p>
                  </a:txBody>
                  <a:tcPr marL="0" marR="0" marT="0" marB="0"/>
                </a:tc>
                <a:tc>
                  <a:txBody>
                    <a:bodyPr/>
                    <a:lstStyle/>
                    <a:p>
                      <a:pPr marL="114300" indent="0"/>
                      <a:r>
                        <a:rPr lang="en-US" sz="800">
                          <a:latin typeface="Arial"/>
                        </a:rPr>
                        <a:t>Check Bank Policy. Report non compliances.</a:t>
                      </a:r>
                    </a:p>
                  </a:txBody>
                  <a:tcPr marL="0" marR="0" marT="0" marB="0"/>
                </a:tc>
                <a:extLst>
                  <a:ext uri="{0D108BD9-81ED-4DB2-BD59-A6C34878D82A}">
                    <a16:rowId xmlns:a16="http://schemas.microsoft.com/office/drawing/2014/main" val="10001"/>
                  </a:ext>
                </a:extLst>
              </a:tr>
            </a:tbl>
          </a:graphicData>
        </a:graphic>
      </p:graphicFrame>
      <p:sp>
        <p:nvSpPr>
          <p:cNvPr id="13" name="Rectangle 12"/>
          <p:cNvSpPr/>
          <p:nvPr/>
        </p:nvSpPr>
        <p:spPr>
          <a:xfrm>
            <a:off x="899160" y="8144256"/>
            <a:ext cx="1905000" cy="158496"/>
          </a:xfrm>
          <a:prstGeom prst="rect">
            <a:avLst/>
          </a:prstGeom>
        </p:spPr>
        <p:txBody>
          <a:bodyPr lIns="0" tIns="0" rIns="0" bIns="0">
            <a:noAutofit/>
          </a:bodyPr>
          <a:lstStyle/>
          <a:p>
            <a:pPr marL="14224" indent="0">
              <a:spcBef>
                <a:spcPts val="1680"/>
              </a:spcBef>
              <a:spcAft>
                <a:spcPts val="1050"/>
              </a:spcAft>
            </a:pPr>
            <a:r>
              <a:rPr lang="en-US" sz="1050" b="1">
                <a:latin typeface="Arial"/>
              </a:rPr>
              <a:t>I - Assets 4. Investments</a:t>
            </a:r>
          </a:p>
        </p:txBody>
      </p:sp>
      <p:graphicFrame>
        <p:nvGraphicFramePr>
          <p:cNvPr id="14" name="Table 13"/>
          <p:cNvGraphicFramePr>
            <a:graphicFrameLocks noGrp="1"/>
          </p:cNvGraphicFramePr>
          <p:nvPr/>
        </p:nvGraphicFramePr>
        <p:xfrm>
          <a:off x="789432" y="8513064"/>
          <a:ext cx="5876544" cy="758952"/>
        </p:xfrm>
        <a:graphic>
          <a:graphicData uri="http://schemas.openxmlformats.org/drawingml/2006/table">
            <a:tbl>
              <a:tblPr/>
              <a:tblGrid>
                <a:gridCol w="2170176">
                  <a:extLst>
                    <a:ext uri="{9D8B030D-6E8A-4147-A177-3AD203B41FA5}">
                      <a16:colId xmlns:a16="http://schemas.microsoft.com/office/drawing/2014/main" val="20000"/>
                    </a:ext>
                  </a:extLst>
                </a:gridCol>
                <a:gridCol w="3706368">
                  <a:extLst>
                    <a:ext uri="{9D8B030D-6E8A-4147-A177-3AD203B41FA5}">
                      <a16:colId xmlns:a16="http://schemas.microsoft.com/office/drawing/2014/main" val="20001"/>
                    </a:ext>
                  </a:extLst>
                </a:gridCol>
              </a:tblGrid>
              <a:tr h="182880">
                <a:tc>
                  <a:txBody>
                    <a:bodyPr/>
                    <a:lstStyle/>
                    <a:p>
                      <a:pPr marL="114300" indent="0"/>
                      <a:r>
                        <a:rPr lang="en-US" sz="800">
                          <a:latin typeface="Arial"/>
                        </a:rPr>
                        <a:t>Are there investments held by</a:t>
                      </a:r>
                    </a:p>
                  </a:txBody>
                  <a:tcPr marL="0" marR="0" marT="0" marB="0"/>
                </a:tc>
                <a:tc>
                  <a:txBody>
                    <a:bodyPr/>
                    <a:lstStyle/>
                    <a:p>
                      <a:pPr marL="114300" indent="0"/>
                      <a:r>
                        <a:rPr lang="en-US" sz="800">
                          <a:latin typeface="Arial"/>
                        </a:rPr>
                        <a:t>Physical verification of investments with holding statement,</a:t>
                      </a:r>
                    </a:p>
                  </a:txBody>
                  <a:tcPr marL="0" marR="0" marT="0" marB="0"/>
                </a:tc>
                <a:extLst>
                  <a:ext uri="{0D108BD9-81ED-4DB2-BD59-A6C34878D82A}">
                    <a16:rowId xmlns:a16="http://schemas.microsoft.com/office/drawing/2014/main" val="10000"/>
                  </a:ext>
                </a:extLst>
              </a:tr>
              <a:tr h="219456">
                <a:tc>
                  <a:txBody>
                    <a:bodyPr/>
                    <a:lstStyle/>
                    <a:p>
                      <a:pPr marL="114300" indent="0"/>
                      <a:r>
                        <a:rPr lang="en-US" sz="800">
                          <a:latin typeface="Arial"/>
                        </a:rPr>
                        <a:t>branches on behalf of bank?</a:t>
                      </a:r>
                    </a:p>
                  </a:txBody>
                  <a:tcPr marL="0" marR="0" marT="0" marB="0"/>
                </a:tc>
                <a:tc>
                  <a:txBody>
                    <a:bodyPr/>
                    <a:lstStyle/>
                    <a:p>
                      <a:pPr marL="114300" indent="0"/>
                      <a:r>
                        <a:rPr lang="en-US" sz="800">
                          <a:latin typeface="Arial"/>
                        </a:rPr>
                        <a:t>certificates, deal slips etc.</a:t>
                      </a:r>
                    </a:p>
                  </a:txBody>
                  <a:tcPr marL="0" marR="0" marT="0" marB="0"/>
                </a:tc>
                <a:extLst>
                  <a:ext uri="{0D108BD9-81ED-4DB2-BD59-A6C34878D82A}">
                    <a16:rowId xmlns:a16="http://schemas.microsoft.com/office/drawing/2014/main" val="10001"/>
                  </a:ext>
                </a:extLst>
              </a:tr>
              <a:tr h="356616">
                <a:tc>
                  <a:txBody>
                    <a:bodyPr/>
                    <a:lstStyle/>
                    <a:p>
                      <a:endParaRPr sz="1700"/>
                    </a:p>
                  </a:txBody>
                  <a:tcPr marL="0" marR="0" marT="0" marB="0"/>
                </a:tc>
                <a:tc>
                  <a:txBody>
                    <a:bodyPr/>
                    <a:lstStyle/>
                    <a:p>
                      <a:pPr marL="114300" indent="0"/>
                      <a:r>
                        <a:rPr lang="en-US" sz="800">
                          <a:latin typeface="Arial"/>
                        </a:rPr>
                        <a:t>Report discrepancies.</a:t>
                      </a:r>
                    </a:p>
                  </a:txBody>
                  <a:tcPr marL="0" marR="0" marT="0" marB="0"/>
                </a:tc>
                <a:extLst>
                  <a:ext uri="{0D108BD9-81ED-4DB2-BD59-A6C34878D82A}">
                    <a16:rowId xmlns:a16="http://schemas.microsoft.com/office/drawing/2014/main" val="10002"/>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396240" y="594360"/>
            <a:ext cx="7242048" cy="502920"/>
          </a:xfrm>
          <a:prstGeom prst="rect">
            <a:avLst/>
          </a:prstGeom>
        </p:spPr>
        <p:txBody>
          <a:bodyPr lIns="0" tIns="0" rIns="0" bIns="0">
            <a:noAutofit/>
          </a:bodyPr>
          <a:lstStyle/>
          <a:p>
            <a:pPr marL="12700" indent="0">
              <a:lnSpc>
                <a:spcPts val="2184"/>
              </a:lnSpc>
              <a:spcAft>
                <a:spcPts val="2730"/>
              </a:spcAft>
            </a:pPr>
            <a:r>
              <a:rPr lang="en-US" sz="2000" b="1" u="sng">
                <a:latin typeface="Arial"/>
              </a:rPr>
              <a:t>Valuation of security for provisioning purposes- Para 5.3. of</a:t>
            </a:r>
            <a:r>
              <a:rPr lang="en-US" sz="2000" b="1">
                <a:latin typeface="Arial"/>
              </a:rPr>
              <a:t> master circular dated 1.7.2015</a:t>
            </a:r>
          </a:p>
        </p:txBody>
      </p:sp>
      <p:sp>
        <p:nvSpPr>
          <p:cNvPr id="3" name="Rectangle 2"/>
          <p:cNvSpPr/>
          <p:nvPr/>
        </p:nvSpPr>
        <p:spPr>
          <a:xfrm>
            <a:off x="396240" y="1691640"/>
            <a:ext cx="2008632" cy="225552"/>
          </a:xfrm>
          <a:prstGeom prst="rect">
            <a:avLst/>
          </a:prstGeom>
        </p:spPr>
        <p:txBody>
          <a:bodyPr lIns="0" tIns="0" rIns="0" bIns="0">
            <a:noAutofit/>
          </a:bodyPr>
          <a:lstStyle/>
          <a:p>
            <a:pPr marL="12700" indent="0" algn="just">
              <a:spcBef>
                <a:spcPts val="2730"/>
              </a:spcBef>
              <a:spcAft>
                <a:spcPts val="3360"/>
              </a:spcAft>
            </a:pPr>
            <a:r>
              <a:rPr lang="en-US" sz="2000" b="1">
                <a:latin typeface="Arial"/>
              </a:rPr>
              <a:t>Stock valuation-</a:t>
            </a:r>
          </a:p>
        </p:txBody>
      </p:sp>
      <p:sp>
        <p:nvSpPr>
          <p:cNvPr id="4" name="Rectangle 3"/>
          <p:cNvSpPr/>
          <p:nvPr/>
        </p:nvSpPr>
        <p:spPr>
          <a:xfrm>
            <a:off x="396240" y="2511552"/>
            <a:ext cx="7607808" cy="502920"/>
          </a:xfrm>
          <a:prstGeom prst="rect">
            <a:avLst/>
          </a:prstGeom>
        </p:spPr>
        <p:txBody>
          <a:bodyPr lIns="0" tIns="0" rIns="0" bIns="0">
            <a:noAutofit/>
          </a:bodyPr>
          <a:lstStyle/>
          <a:p>
            <a:pPr marL="12700" marR="12700" indent="0" algn="just">
              <a:lnSpc>
                <a:spcPts val="2184"/>
              </a:lnSpc>
              <a:spcBef>
                <a:spcPts val="3360"/>
              </a:spcBef>
              <a:spcAft>
                <a:spcPts val="2730"/>
              </a:spcAft>
            </a:pPr>
            <a:r>
              <a:rPr lang="en-US" sz="2000">
                <a:latin typeface="Arial"/>
              </a:rPr>
              <a:t>Through stock audit in cases of NPAs with balance of Rs. 5 crore and above at annual intervals</a:t>
            </a:r>
          </a:p>
        </p:txBody>
      </p:sp>
      <p:sp>
        <p:nvSpPr>
          <p:cNvPr id="5" name="Rectangle 4"/>
          <p:cNvSpPr/>
          <p:nvPr/>
        </p:nvSpPr>
        <p:spPr>
          <a:xfrm>
            <a:off x="396240" y="3621024"/>
            <a:ext cx="2779776" cy="274320"/>
          </a:xfrm>
          <a:prstGeom prst="rect">
            <a:avLst/>
          </a:prstGeom>
        </p:spPr>
        <p:txBody>
          <a:bodyPr lIns="0" tIns="0" rIns="0" bIns="0">
            <a:noAutofit/>
          </a:bodyPr>
          <a:lstStyle/>
          <a:p>
            <a:pPr marL="12700" indent="0" algn="just">
              <a:spcBef>
                <a:spcPts val="2730"/>
              </a:spcBef>
              <a:spcAft>
                <a:spcPts val="3360"/>
              </a:spcAft>
            </a:pPr>
            <a:r>
              <a:rPr lang="en-US" sz="2000" b="1" u="sng">
                <a:latin typeface="Arial"/>
              </a:rPr>
              <a:t>Immovable Properties-</a:t>
            </a:r>
          </a:p>
        </p:txBody>
      </p:sp>
      <p:sp>
        <p:nvSpPr>
          <p:cNvPr id="6" name="Rectangle 5"/>
          <p:cNvSpPr/>
          <p:nvPr/>
        </p:nvSpPr>
        <p:spPr>
          <a:xfrm>
            <a:off x="396240" y="4437888"/>
            <a:ext cx="7607808" cy="1322832"/>
          </a:xfrm>
          <a:prstGeom prst="rect">
            <a:avLst/>
          </a:prstGeom>
        </p:spPr>
        <p:txBody>
          <a:bodyPr lIns="0" tIns="0" rIns="0" bIns="0">
            <a:noAutofit/>
          </a:bodyPr>
          <a:lstStyle/>
          <a:p>
            <a:pPr marL="12700" marR="12700" indent="0" algn="just">
              <a:lnSpc>
                <a:spcPts val="2136"/>
              </a:lnSpc>
              <a:spcBef>
                <a:spcPts val="3360"/>
              </a:spcBef>
            </a:pPr>
            <a:r>
              <a:rPr lang="en-US" sz="2000">
                <a:latin typeface="Arial"/>
              </a:rPr>
              <a:t>Once in three years by approved valuers. Applicable for all loans secured against immovable properties including housing loans and LAP in case of NPA accounts. In case of standard accounts, revaluation in case of housing loans as per credit policy of the bank.</a:t>
            </a:r>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43840" y="441960"/>
            <a:ext cx="7205472" cy="502920"/>
          </a:xfrm>
          <a:prstGeom prst="rect">
            <a:avLst/>
          </a:prstGeom>
        </p:spPr>
        <p:txBody>
          <a:bodyPr lIns="0" tIns="0" rIns="0" bIns="0">
            <a:noAutofit/>
          </a:bodyPr>
          <a:lstStyle/>
          <a:p>
            <a:pPr marL="12700" marR="42672" indent="0">
              <a:lnSpc>
                <a:spcPts val="2208"/>
              </a:lnSpc>
              <a:spcAft>
                <a:spcPts val="2730"/>
              </a:spcAft>
            </a:pPr>
            <a:r>
              <a:rPr lang="en-US" sz="2000" b="1">
                <a:latin typeface="Arial"/>
              </a:rPr>
              <a:t>WILL THE ACCOUNT BE CONSIDERED AS UNSECURED IF BANK’S CHARGE IS NOT REGISTERED WITH ROC/CERSAI</a:t>
            </a:r>
          </a:p>
        </p:txBody>
      </p:sp>
      <p:sp>
        <p:nvSpPr>
          <p:cNvPr id="3" name="Rectangle 2"/>
          <p:cNvSpPr/>
          <p:nvPr/>
        </p:nvSpPr>
        <p:spPr>
          <a:xfrm>
            <a:off x="243840" y="1539240"/>
            <a:ext cx="7772400" cy="554736"/>
          </a:xfrm>
          <a:prstGeom prst="rect">
            <a:avLst/>
          </a:prstGeom>
        </p:spPr>
        <p:txBody>
          <a:bodyPr lIns="0" tIns="0" rIns="0" bIns="0">
            <a:noAutofit/>
          </a:bodyPr>
          <a:lstStyle/>
          <a:p>
            <a:pPr marL="12700" marR="76200" indent="0">
              <a:lnSpc>
                <a:spcPts val="2184"/>
              </a:lnSpc>
              <a:spcBef>
                <a:spcPts val="2730"/>
              </a:spcBef>
              <a:spcAft>
                <a:spcPts val="2730"/>
              </a:spcAft>
            </a:pPr>
            <a:r>
              <a:rPr lang="en-US" sz="2000" b="1">
                <a:latin typeface="Arial"/>
              </a:rPr>
              <a:t>-ROC- </a:t>
            </a:r>
            <a:r>
              <a:rPr lang="en-US" sz="2000">
                <a:latin typeface="Arial"/>
              </a:rPr>
              <a:t>No </a:t>
            </a:r>
            <a:r>
              <a:rPr lang="en-US" sz="2000" b="1" i="1" spc="-50">
                <a:latin typeface="Arial"/>
              </a:rPr>
              <a:t>till the company is a going concern and has not gone into liquidation</a:t>
            </a:r>
          </a:p>
        </p:txBody>
      </p:sp>
      <p:sp>
        <p:nvSpPr>
          <p:cNvPr id="4" name="Rectangle 3"/>
          <p:cNvSpPr/>
          <p:nvPr/>
        </p:nvSpPr>
        <p:spPr>
          <a:xfrm>
            <a:off x="243840" y="2636520"/>
            <a:ext cx="7763256" cy="554736"/>
          </a:xfrm>
          <a:prstGeom prst="rect">
            <a:avLst/>
          </a:prstGeom>
        </p:spPr>
        <p:txBody>
          <a:bodyPr lIns="0" tIns="0" rIns="0" bIns="0">
            <a:noAutofit/>
          </a:bodyPr>
          <a:lstStyle/>
          <a:p>
            <a:pPr marL="12700" marR="67056" indent="0">
              <a:lnSpc>
                <a:spcPts val="2208"/>
              </a:lnSpc>
              <a:spcBef>
                <a:spcPts val="2730"/>
              </a:spcBef>
              <a:spcAft>
                <a:spcPts val="2730"/>
              </a:spcAft>
            </a:pPr>
            <a:r>
              <a:rPr lang="en-US" sz="600" i="1">
                <a:latin typeface="Arial"/>
              </a:rPr>
              <a:t>— </a:t>
            </a:r>
            <a:r>
              <a:rPr lang="en-US" sz="2000" b="1">
                <a:latin typeface="Arial"/>
              </a:rPr>
              <a:t>CERSAI- </a:t>
            </a:r>
            <a:r>
              <a:rPr lang="en-US" sz="2000">
                <a:latin typeface="Arial"/>
              </a:rPr>
              <a:t>No . However, as per amendment carried out in Section 26D of the SARFESI Act 2002 w.e.f.24</a:t>
            </a:r>
            <a:r>
              <a:rPr lang="en-US" sz="2000" baseline="30000">
                <a:latin typeface="Arial"/>
              </a:rPr>
              <a:t>th</a:t>
            </a:r>
            <a:r>
              <a:rPr lang="en-US" sz="2000">
                <a:latin typeface="Arial"/>
              </a:rPr>
              <a:t> January 2020-</a:t>
            </a:r>
          </a:p>
        </p:txBody>
      </p:sp>
      <p:sp>
        <p:nvSpPr>
          <p:cNvPr id="5" name="Rectangle 4"/>
          <p:cNvSpPr/>
          <p:nvPr/>
        </p:nvSpPr>
        <p:spPr>
          <a:xfrm>
            <a:off x="243840" y="3733800"/>
            <a:ext cx="7671816" cy="777240"/>
          </a:xfrm>
          <a:prstGeom prst="rect">
            <a:avLst/>
          </a:prstGeom>
        </p:spPr>
        <p:txBody>
          <a:bodyPr lIns="0" tIns="0" rIns="0" bIns="0">
            <a:noAutofit/>
          </a:bodyPr>
          <a:lstStyle/>
          <a:p>
            <a:pPr marL="469900" indent="-457200">
              <a:lnSpc>
                <a:spcPts val="2160"/>
              </a:lnSpc>
              <a:spcBef>
                <a:spcPts val="2730"/>
              </a:spcBef>
              <a:spcAft>
                <a:spcPts val="2730"/>
              </a:spcAft>
            </a:pPr>
            <a:r>
              <a:rPr lang="en-US" sz="2000">
                <a:latin typeface="Arial"/>
              </a:rPr>
              <a:t>a) In case of non registration under CERSAI, unregistered secured creditor losses the right of enforcement under SAREFSI Act </a:t>
            </a:r>
            <a:r>
              <a:rPr lang="en-US" sz="1950" b="1">
                <a:latin typeface="Arial"/>
              </a:rPr>
              <a:t>2002</a:t>
            </a:r>
            <a:r>
              <a:rPr lang="en-US" sz="1700">
                <a:latin typeface="Arial"/>
              </a:rPr>
              <a:t>.</a:t>
            </a:r>
          </a:p>
        </p:txBody>
      </p:sp>
      <p:sp>
        <p:nvSpPr>
          <p:cNvPr id="6" name="Rectangle 5"/>
          <p:cNvSpPr/>
          <p:nvPr/>
        </p:nvSpPr>
        <p:spPr>
          <a:xfrm>
            <a:off x="243840" y="5105400"/>
            <a:ext cx="7629144" cy="554736"/>
          </a:xfrm>
          <a:prstGeom prst="rect">
            <a:avLst/>
          </a:prstGeom>
        </p:spPr>
        <p:txBody>
          <a:bodyPr lIns="0" tIns="0" rIns="0" bIns="0">
            <a:noAutofit/>
          </a:bodyPr>
          <a:lstStyle/>
          <a:p>
            <a:pPr marL="469900" indent="-457200">
              <a:lnSpc>
                <a:spcPts val="2184"/>
              </a:lnSpc>
              <a:spcBef>
                <a:spcPts val="2730"/>
              </a:spcBef>
            </a:pPr>
            <a:r>
              <a:rPr lang="en-US" sz="2000">
                <a:latin typeface="Arial"/>
              </a:rPr>
              <a:t>b) Gives priority to the dues of secured registered creditors over all other dues including statutory dues and taxes.</a:t>
            </a: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25880" y="1551432"/>
            <a:ext cx="6324600" cy="1280160"/>
          </a:xfrm>
          <a:prstGeom prst="rect">
            <a:avLst/>
          </a:prstGeom>
        </p:spPr>
      </p:pic>
      <p:pic>
        <p:nvPicPr>
          <p:cNvPr id="3" name="Picture 2"/>
          <p:cNvPicPr>
            <a:picLocks noChangeAspect="1"/>
          </p:cNvPicPr>
          <p:nvPr/>
        </p:nvPicPr>
        <p:blipFill>
          <a:blip r:embed="rId3"/>
          <a:stretch>
            <a:fillRect/>
          </a:stretch>
        </p:blipFill>
        <p:spPr>
          <a:xfrm>
            <a:off x="6626352" y="3584448"/>
            <a:ext cx="1042416" cy="1249680"/>
          </a:xfrm>
          <a:prstGeom prst="rect">
            <a:avLst/>
          </a:prstGeom>
        </p:spPr>
      </p:pic>
      <p:sp>
        <p:nvSpPr>
          <p:cNvPr id="4" name="Rectangle 3"/>
          <p:cNvSpPr/>
          <p:nvPr/>
        </p:nvSpPr>
        <p:spPr>
          <a:xfrm>
            <a:off x="579120" y="487680"/>
            <a:ext cx="6824472" cy="316992"/>
          </a:xfrm>
          <a:prstGeom prst="rect">
            <a:avLst/>
          </a:prstGeom>
          <a:solidFill>
            <a:srgbClr val="000000"/>
          </a:solidFill>
        </p:spPr>
        <p:txBody>
          <a:bodyPr lIns="0" tIns="0" rIns="0" bIns="0">
            <a:noAutofit/>
          </a:bodyPr>
          <a:lstStyle/>
          <a:p>
            <a:pPr indent="0"/>
            <a:r>
              <a:rPr lang="en-US" sz="2950" spc="-100">
                <a:solidFill>
                  <a:srgbClr val="FFFFFF"/>
                </a:solidFill>
                <a:latin typeface="Arial Unicode MS"/>
              </a:rPr>
              <a:t>PRUDENTIAL NORMS CLASSIFICATION</a:t>
            </a:r>
          </a:p>
        </p:txBody>
      </p:sp>
      <p:sp>
        <p:nvSpPr>
          <p:cNvPr id="5" name="Rectangle 4"/>
          <p:cNvSpPr/>
          <p:nvPr/>
        </p:nvSpPr>
        <p:spPr>
          <a:xfrm>
            <a:off x="1167384" y="3054096"/>
            <a:ext cx="667512" cy="323088"/>
          </a:xfrm>
          <a:prstGeom prst="rect">
            <a:avLst/>
          </a:prstGeom>
          <a:solidFill>
            <a:srgbClr val="000000"/>
          </a:solidFill>
        </p:spPr>
        <p:txBody>
          <a:bodyPr lIns="0" tIns="0" rIns="0" bIns="0">
            <a:noAutofit/>
          </a:bodyPr>
          <a:lstStyle/>
          <a:p>
            <a:pPr indent="0">
              <a:spcBef>
                <a:spcPts val="1050"/>
              </a:spcBef>
              <a:spcAft>
                <a:spcPts val="210"/>
              </a:spcAft>
            </a:pPr>
            <a:r>
              <a:rPr lang="en-US" sz="1050" b="1">
                <a:solidFill>
                  <a:srgbClr val="FFFFFF"/>
                </a:solidFill>
                <a:latin typeface="Arial"/>
              </a:rPr>
              <a:t>Standard</a:t>
            </a:r>
          </a:p>
          <a:p>
            <a:pPr marL="139700" indent="0"/>
            <a:r>
              <a:rPr lang="en-US" sz="1050" b="1">
                <a:solidFill>
                  <a:srgbClr val="FFFFFF"/>
                </a:solidFill>
                <a:latin typeface="Arial"/>
              </a:rPr>
              <a:t>Loans</a:t>
            </a:r>
          </a:p>
        </p:txBody>
      </p:sp>
      <p:sp>
        <p:nvSpPr>
          <p:cNvPr id="6" name="Rectangle 5"/>
          <p:cNvSpPr/>
          <p:nvPr/>
        </p:nvSpPr>
        <p:spPr>
          <a:xfrm>
            <a:off x="6614160" y="3060192"/>
            <a:ext cx="871728" cy="152400"/>
          </a:xfrm>
          <a:prstGeom prst="rect">
            <a:avLst/>
          </a:prstGeom>
          <a:solidFill>
            <a:srgbClr val="000000"/>
          </a:solidFill>
        </p:spPr>
        <p:txBody>
          <a:bodyPr lIns="0" tIns="0" rIns="0" bIns="0">
            <a:noAutofit/>
          </a:bodyPr>
          <a:lstStyle/>
          <a:p>
            <a:pPr marL="63500" indent="0"/>
            <a:r>
              <a:rPr lang="en-US" sz="1050" b="1">
                <a:solidFill>
                  <a:srgbClr val="FFFFFF"/>
                </a:solidFill>
                <a:latin typeface="Arial"/>
              </a:rPr>
              <a:t>NPA Loans</a:t>
            </a:r>
          </a:p>
        </p:txBody>
      </p:sp>
      <p:sp>
        <p:nvSpPr>
          <p:cNvPr id="7" name="Rectangle 6"/>
          <p:cNvSpPr/>
          <p:nvPr/>
        </p:nvSpPr>
        <p:spPr>
          <a:xfrm>
            <a:off x="749808" y="4242816"/>
            <a:ext cx="688848" cy="365760"/>
          </a:xfrm>
          <a:prstGeom prst="rect">
            <a:avLst/>
          </a:prstGeom>
          <a:solidFill>
            <a:srgbClr val="000000"/>
          </a:solidFill>
        </p:spPr>
        <p:txBody>
          <a:bodyPr lIns="0" tIns="0" rIns="0" bIns="0">
            <a:noAutofit/>
          </a:bodyPr>
          <a:lstStyle/>
          <a:p>
            <a:pPr marL="88900" indent="0">
              <a:spcAft>
                <a:spcPts val="210"/>
              </a:spcAft>
            </a:pPr>
            <a:r>
              <a:rPr lang="en-US" sz="1050" b="1">
                <a:solidFill>
                  <a:srgbClr val="FFFFFF"/>
                </a:solidFill>
                <a:latin typeface="Arial"/>
              </a:rPr>
              <a:t>Standard</a:t>
            </a:r>
          </a:p>
          <a:p>
            <a:pPr marL="88900" indent="0"/>
            <a:r>
              <a:rPr lang="en-US" sz="1050" b="1">
                <a:solidFill>
                  <a:srgbClr val="FFFFFF"/>
                </a:solidFill>
                <a:latin typeface="Arial"/>
              </a:rPr>
              <a:t>Regular</a:t>
            </a:r>
          </a:p>
        </p:txBody>
      </p:sp>
      <p:sp>
        <p:nvSpPr>
          <p:cNvPr id="8" name="Rectangle 7"/>
          <p:cNvSpPr/>
          <p:nvPr/>
        </p:nvSpPr>
        <p:spPr>
          <a:xfrm>
            <a:off x="1950720" y="4181856"/>
            <a:ext cx="1176528" cy="542544"/>
          </a:xfrm>
          <a:prstGeom prst="rect">
            <a:avLst/>
          </a:prstGeom>
          <a:solidFill>
            <a:srgbClr val="000000"/>
          </a:solidFill>
        </p:spPr>
        <p:txBody>
          <a:bodyPr lIns="0" tIns="0" rIns="0" bIns="0">
            <a:noAutofit/>
          </a:bodyPr>
          <a:lstStyle/>
          <a:p>
            <a:pPr indent="0" algn="ctr">
              <a:lnSpc>
                <a:spcPts val="1344"/>
              </a:lnSpc>
            </a:pPr>
            <a:r>
              <a:rPr lang="en-US" sz="1050" b="1">
                <a:solidFill>
                  <a:srgbClr val="FFFFFF"/>
                </a:solidFill>
                <a:latin typeface="Arial"/>
              </a:rPr>
              <a:t>Special Mention Account (SMA)</a:t>
            </a:r>
          </a:p>
        </p:txBody>
      </p:sp>
      <p:sp>
        <p:nvSpPr>
          <p:cNvPr id="9" name="Rectangle 8"/>
          <p:cNvSpPr/>
          <p:nvPr/>
        </p:nvSpPr>
        <p:spPr>
          <a:xfrm>
            <a:off x="3779520" y="4328160"/>
            <a:ext cx="969264" cy="164592"/>
          </a:xfrm>
          <a:prstGeom prst="rect">
            <a:avLst/>
          </a:prstGeom>
          <a:solidFill>
            <a:srgbClr val="000000"/>
          </a:solidFill>
        </p:spPr>
        <p:txBody>
          <a:bodyPr lIns="0" tIns="0" rIns="0" bIns="0">
            <a:noAutofit/>
          </a:bodyPr>
          <a:lstStyle/>
          <a:p>
            <a:pPr marL="63500" indent="0"/>
            <a:r>
              <a:rPr lang="en-US" sz="1050" b="1">
                <a:solidFill>
                  <a:srgbClr val="FFFFFF"/>
                </a:solidFill>
                <a:latin typeface="Arial"/>
              </a:rPr>
              <a:t>Substandard</a:t>
            </a:r>
          </a:p>
        </p:txBody>
      </p:sp>
      <p:sp>
        <p:nvSpPr>
          <p:cNvPr id="10" name="Rectangle 9"/>
          <p:cNvSpPr/>
          <p:nvPr/>
        </p:nvSpPr>
        <p:spPr>
          <a:xfrm>
            <a:off x="2706624" y="5090160"/>
            <a:ext cx="2481072" cy="1395984"/>
          </a:xfrm>
          <a:prstGeom prst="rect">
            <a:avLst/>
          </a:prstGeom>
        </p:spPr>
        <p:txBody>
          <a:bodyPr lIns="0" tIns="0" rIns="0" bIns="0">
            <a:noAutofit/>
          </a:bodyPr>
          <a:lstStyle/>
          <a:p>
            <a:pPr marL="12700" indent="0">
              <a:spcAft>
                <a:spcPts val="1470"/>
              </a:spcAft>
            </a:pPr>
            <a:r>
              <a:rPr lang="en-US" sz="1350">
                <a:latin typeface="Arial"/>
              </a:rPr>
              <a:t>SMA 0 (Overdue upto 30 days)</a:t>
            </a:r>
          </a:p>
          <a:p>
            <a:pPr marL="12700" marR="20320" indent="0">
              <a:lnSpc>
                <a:spcPts val="1728"/>
              </a:lnSpc>
              <a:spcAft>
                <a:spcPts val="420"/>
              </a:spcAft>
            </a:pPr>
            <a:r>
              <a:rPr lang="en-US" sz="1350">
                <a:latin typeface="Arial"/>
              </a:rPr>
              <a:t>SMA 1 (Overdue between 31 to 60 days)</a:t>
            </a:r>
          </a:p>
          <a:p>
            <a:pPr marL="12700" marR="20320" indent="0">
              <a:lnSpc>
                <a:spcPts val="1728"/>
              </a:lnSpc>
            </a:pPr>
            <a:r>
              <a:rPr lang="en-US" sz="1350">
                <a:latin typeface="Arial"/>
              </a:rPr>
              <a:t>SMA 2 (Overdue between61 days to 90 days)    _</a:t>
            </a:r>
          </a:p>
        </p:txBody>
      </p:sp>
      <p:sp>
        <p:nvSpPr>
          <p:cNvPr id="11" name="Rectangle 10"/>
          <p:cNvSpPr/>
          <p:nvPr/>
        </p:nvSpPr>
        <p:spPr>
          <a:xfrm>
            <a:off x="5498592" y="4334256"/>
            <a:ext cx="652272" cy="152400"/>
          </a:xfrm>
          <a:prstGeom prst="rect">
            <a:avLst/>
          </a:prstGeom>
          <a:solidFill>
            <a:srgbClr val="000000"/>
          </a:solidFill>
        </p:spPr>
        <p:txBody>
          <a:bodyPr lIns="0" tIns="0" rIns="0" bIns="0">
            <a:noAutofit/>
          </a:bodyPr>
          <a:lstStyle/>
          <a:p>
            <a:pPr marL="63500" indent="0"/>
            <a:r>
              <a:rPr lang="en-US" sz="1050" b="1">
                <a:solidFill>
                  <a:srgbClr val="FFFFFF"/>
                </a:solidFill>
                <a:latin typeface="Arial"/>
              </a:rPr>
              <a:t>Doubtful</a:t>
            </a:r>
          </a:p>
        </p:txBody>
      </p:sp>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142744" y="335280"/>
            <a:ext cx="2398776" cy="228600"/>
          </a:xfrm>
          <a:prstGeom prst="rect">
            <a:avLst/>
          </a:prstGeom>
        </p:spPr>
        <p:txBody>
          <a:bodyPr lIns="0" tIns="0" rIns="0" bIns="0">
            <a:noAutofit/>
          </a:bodyPr>
          <a:lstStyle/>
          <a:p>
            <a:pPr marL="21844" indent="0">
              <a:spcAft>
                <a:spcPts val="2730"/>
              </a:spcAft>
            </a:pPr>
            <a:r>
              <a:rPr lang="en-US" sz="2000" b="1">
                <a:latin typeface="Arial"/>
              </a:rPr>
              <a:t>SOME KEY POINTS</a:t>
            </a:r>
          </a:p>
        </p:txBody>
      </p:sp>
      <p:sp>
        <p:nvSpPr>
          <p:cNvPr id="3" name="Rectangle 2"/>
          <p:cNvSpPr/>
          <p:nvPr/>
        </p:nvSpPr>
        <p:spPr>
          <a:xfrm>
            <a:off x="323088" y="1024128"/>
            <a:ext cx="7702296" cy="4687824"/>
          </a:xfrm>
          <a:prstGeom prst="rect">
            <a:avLst/>
          </a:prstGeom>
        </p:spPr>
        <p:txBody>
          <a:bodyPr lIns="0" tIns="0" rIns="0" bIns="0">
            <a:noAutofit/>
          </a:bodyPr>
          <a:lstStyle/>
          <a:p>
            <a:pPr marL="469900" marR="28448" indent="-469900" algn="just">
              <a:lnSpc>
                <a:spcPts val="1920"/>
              </a:lnSpc>
              <a:spcBef>
                <a:spcPts val="2730"/>
              </a:spcBef>
              <a:spcAft>
                <a:spcPts val="2730"/>
              </a:spcAft>
            </a:pPr>
            <a:r>
              <a:rPr lang="en-US" sz="2000">
                <a:latin typeface="Arial"/>
              </a:rPr>
              <a:t>a) Guided by I RAC norms of RBI master circular dated 1</a:t>
            </a:r>
            <a:r>
              <a:rPr lang="en-US" sz="2000" baseline="30000">
                <a:latin typeface="Arial"/>
              </a:rPr>
              <a:t>st</a:t>
            </a:r>
            <a:r>
              <a:rPr lang="en-US" sz="2000">
                <a:latin typeface="Arial"/>
              </a:rPr>
              <a:t> July 2015 on Income Recognition and Assets Classification . (Updated as per RBI circular 1</a:t>
            </a:r>
            <a:r>
              <a:rPr lang="en-US" sz="2000" baseline="30000">
                <a:latin typeface="Arial"/>
              </a:rPr>
              <a:t>st</a:t>
            </a:r>
            <a:r>
              <a:rPr lang="en-US" sz="2000">
                <a:latin typeface="Arial"/>
              </a:rPr>
              <a:t> Oct. 2021)</a:t>
            </a:r>
          </a:p>
          <a:p>
            <a:pPr marL="469900" marR="28448" indent="-469900" algn="just">
              <a:lnSpc>
                <a:spcPts val="1944"/>
              </a:lnSpc>
              <a:spcAft>
                <a:spcPts val="2730"/>
              </a:spcAft>
            </a:pPr>
            <a:r>
              <a:rPr lang="en-US" sz="2000">
                <a:latin typeface="Arial"/>
              </a:rPr>
              <a:t>c)    NPA norms are borrower wise and not account wise. Hence, if one account is NPA , all accounts of the same borrower identified by CBS through CUST ID in that bank is NPA.</a:t>
            </a:r>
          </a:p>
          <a:p>
            <a:pPr marL="469900" indent="-469900" algn="just">
              <a:spcAft>
                <a:spcPts val="2940"/>
              </a:spcAft>
            </a:pPr>
            <a:r>
              <a:rPr lang="en-US" sz="2000">
                <a:latin typeface="Arial"/>
              </a:rPr>
              <a:t>d)    No restriction on down grade and upgrade during a year.</a:t>
            </a:r>
          </a:p>
          <a:p>
            <a:pPr marL="469900" indent="-469900" algn="just">
              <a:spcAft>
                <a:spcPts val="2940"/>
              </a:spcAft>
            </a:pPr>
            <a:r>
              <a:rPr lang="en-US" sz="2000">
                <a:latin typeface="Arial"/>
              </a:rPr>
              <a:t>e)    No system of upgradation within NPA sub classifications.</a:t>
            </a:r>
          </a:p>
          <a:p>
            <a:pPr marL="469900" marR="218948" indent="-469900">
              <a:lnSpc>
                <a:spcPts val="2976"/>
              </a:lnSpc>
            </a:pPr>
            <a:r>
              <a:rPr lang="en-US" sz="2000">
                <a:latin typeface="Arial"/>
              </a:rPr>
              <a:t>f)    Accounts guaranteed by Central Government will not become NPA. however, interest in such accounts will not be booked</a:t>
            </a:r>
          </a:p>
        </p:txBody>
      </p:sp>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2999232" y="624840"/>
            <a:ext cx="2231136" cy="225552"/>
          </a:xfrm>
          <a:prstGeom prst="rect">
            <a:avLst/>
          </a:prstGeom>
        </p:spPr>
        <p:txBody>
          <a:bodyPr lIns="0" tIns="0" rIns="0" bIns="0">
            <a:noAutofit/>
          </a:bodyPr>
          <a:lstStyle/>
          <a:p>
            <a:pPr marL="22860" indent="0">
              <a:spcAft>
                <a:spcPts val="3570"/>
              </a:spcAft>
            </a:pPr>
            <a:r>
              <a:rPr lang="en-US" sz="2000" b="1">
                <a:latin typeface="Arial"/>
              </a:rPr>
              <a:t>RESTRUCTURING</a:t>
            </a:r>
          </a:p>
        </p:txBody>
      </p:sp>
      <p:sp>
        <p:nvSpPr>
          <p:cNvPr id="3" name="Rectangle 2"/>
          <p:cNvSpPr/>
          <p:nvPr/>
        </p:nvSpPr>
        <p:spPr>
          <a:xfrm>
            <a:off x="469392" y="1508760"/>
            <a:ext cx="7555992" cy="3517392"/>
          </a:xfrm>
          <a:prstGeom prst="rect">
            <a:avLst/>
          </a:prstGeom>
        </p:spPr>
        <p:txBody>
          <a:bodyPr lIns="0" tIns="0" rIns="0" bIns="0">
            <a:noAutofit/>
          </a:bodyPr>
          <a:lstStyle/>
          <a:p>
            <a:pPr marL="25400" marR="37592" indent="0" algn="just">
              <a:lnSpc>
                <a:spcPts val="2400"/>
              </a:lnSpc>
              <a:spcBef>
                <a:spcPts val="3570"/>
              </a:spcBef>
              <a:spcAft>
                <a:spcPts val="2940"/>
              </a:spcAft>
            </a:pPr>
            <a:r>
              <a:rPr lang="en-US" sz="2000">
                <a:latin typeface="Arial"/>
              </a:rPr>
              <a:t>■Providing any benefit to a borrower (not a class of borrowers) under stress who is not otherwise entitled like increase if repayment period or providing concession in rate of interest</a:t>
            </a:r>
          </a:p>
          <a:p>
            <a:pPr marL="25400" marR="37592" indent="0" algn="just">
              <a:lnSpc>
                <a:spcPts val="2400"/>
              </a:lnSpc>
              <a:spcAft>
                <a:spcPts val="2940"/>
              </a:spcAft>
            </a:pPr>
            <a:r>
              <a:rPr lang="en-US" sz="2000">
                <a:latin typeface="Arial"/>
              </a:rPr>
              <a:t>■Separate Restructuring norms for MSME , Agriculture and Individuals and small business (governed by RBI circular dated 5</a:t>
            </a:r>
            <a:r>
              <a:rPr lang="en-US" sz="2000" baseline="30000">
                <a:latin typeface="Arial"/>
              </a:rPr>
              <a:t>th</a:t>
            </a:r>
            <a:r>
              <a:rPr lang="en-US" sz="2000">
                <a:latin typeface="Arial"/>
              </a:rPr>
              <a:t> May 2021)</a:t>
            </a:r>
          </a:p>
          <a:p>
            <a:pPr marL="25400" marR="37592" indent="0" algn="just">
              <a:lnSpc>
                <a:spcPts val="2400"/>
              </a:lnSpc>
            </a:pPr>
            <a:r>
              <a:rPr lang="en-US" sz="2000">
                <a:latin typeface="Arial"/>
              </a:rPr>
              <a:t>■ If restructuring is not done as per the above guidelines, account will be classified as NPA</a:t>
            </a:r>
          </a:p>
        </p:txBody>
      </p:sp>
    </p:spTree>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320040" y="445008"/>
            <a:ext cx="8116824" cy="5251704"/>
          </a:xfrm>
          <a:prstGeom prst="rect">
            <a:avLst/>
          </a:prstGeom>
        </p:spPr>
        <p:txBody>
          <a:bodyPr lIns="0" tIns="0" rIns="0" bIns="0">
            <a:noAutofit/>
          </a:bodyPr>
          <a:lstStyle/>
          <a:p>
            <a:pPr marL="469900" indent="-457200" algn="just">
              <a:spcAft>
                <a:spcPts val="210"/>
              </a:spcAft>
            </a:pPr>
            <a:r>
              <a:rPr lang="en-US" sz="1750" b="1">
                <a:latin typeface="Arial"/>
              </a:rPr>
              <a:t>CERTAIN POINTS FOR CONSIDERATION FOR AUDITORS IN RESPECT</a:t>
            </a:r>
          </a:p>
          <a:p>
            <a:pPr marL="469900" indent="-457200" algn="just">
              <a:spcAft>
                <a:spcPts val="1050"/>
              </a:spcAft>
            </a:pPr>
            <a:r>
              <a:rPr lang="en-US" sz="1750" b="1">
                <a:latin typeface="Arial"/>
              </a:rPr>
              <a:t>OF RESTRUCTURING-</a:t>
            </a:r>
          </a:p>
          <a:p>
            <a:pPr marL="2616200" indent="0">
              <a:spcAft>
                <a:spcPts val="3150"/>
              </a:spcAft>
            </a:pPr>
            <a:r>
              <a:rPr lang="en-US" sz="1750" b="1" u="sng">
                <a:latin typeface="Arial"/>
              </a:rPr>
              <a:t>MSME-</a:t>
            </a:r>
          </a:p>
          <a:p>
            <a:pPr marL="469900" marR="12700" indent="-457200" algn="just">
              <a:lnSpc>
                <a:spcPts val="2040"/>
              </a:lnSpc>
              <a:spcAft>
                <a:spcPts val="630"/>
              </a:spcAft>
            </a:pPr>
            <a:r>
              <a:rPr lang="en-US" sz="2000">
                <a:latin typeface="Arial"/>
              </a:rPr>
              <a:t>a)    One time restructuring allowed. If an account has already been restructured on the basis of earlier circulars dated 1</a:t>
            </a:r>
            <a:r>
              <a:rPr lang="en-US" sz="2000" baseline="30000">
                <a:latin typeface="Arial"/>
              </a:rPr>
              <a:t>st</a:t>
            </a:r>
            <a:r>
              <a:rPr lang="en-US" sz="2000">
                <a:latin typeface="Arial"/>
              </a:rPr>
              <a:t> January 2019, 11</a:t>
            </a:r>
            <a:r>
              <a:rPr lang="en-US" sz="2000" baseline="30000">
                <a:latin typeface="Arial"/>
              </a:rPr>
              <a:t>th</a:t>
            </a:r>
            <a:r>
              <a:rPr lang="en-US" sz="2000">
                <a:latin typeface="Arial"/>
              </a:rPr>
              <a:t> February 2020 and 6</a:t>
            </a:r>
            <a:r>
              <a:rPr lang="en-US" sz="2000" baseline="30000">
                <a:latin typeface="Arial"/>
              </a:rPr>
              <a:t>th</a:t>
            </a:r>
            <a:r>
              <a:rPr lang="en-US" sz="2000">
                <a:latin typeface="Arial"/>
              </a:rPr>
              <a:t> August 2020, it can be restructured during the current year.</a:t>
            </a:r>
          </a:p>
          <a:p>
            <a:pPr marL="469900" marR="12700" indent="-457200" algn="just">
              <a:lnSpc>
                <a:spcPts val="1992"/>
              </a:lnSpc>
              <a:spcAft>
                <a:spcPts val="630"/>
              </a:spcAft>
            </a:pPr>
            <a:r>
              <a:rPr lang="en-US" sz="2000">
                <a:latin typeface="Arial"/>
              </a:rPr>
              <a:t>b)    Aggregate exposure (including non fund) not to exceed Rs 50 crore from all lending institutions</a:t>
            </a:r>
          </a:p>
          <a:p>
            <a:pPr marL="469900" indent="-457200" algn="just">
              <a:spcAft>
                <a:spcPts val="1050"/>
              </a:spcAft>
            </a:pPr>
            <a:r>
              <a:rPr lang="en-US" sz="2000">
                <a:latin typeface="Arial"/>
              </a:rPr>
              <a:t>c) Account to be standard as on 31</a:t>
            </a:r>
            <a:r>
              <a:rPr lang="en-US" sz="2000" baseline="30000">
                <a:latin typeface="Arial"/>
              </a:rPr>
              <a:t>st</a:t>
            </a:r>
            <a:r>
              <a:rPr lang="en-US" sz="2000">
                <a:latin typeface="Arial"/>
              </a:rPr>
              <a:t> March 2021</a:t>
            </a:r>
          </a:p>
          <a:p>
            <a:pPr marL="469900" marR="12700" indent="-457200" algn="just">
              <a:lnSpc>
                <a:spcPts val="2016"/>
              </a:lnSpc>
              <a:spcAft>
                <a:spcPts val="630"/>
              </a:spcAft>
            </a:pPr>
            <a:r>
              <a:rPr lang="en-US" sz="2000">
                <a:latin typeface="Arial"/>
              </a:rPr>
              <a:t>d) Mandatory GST registration (not for GST exempted entities) and registration in Udyam portal</a:t>
            </a:r>
          </a:p>
          <a:p>
            <a:pPr marL="469900" marR="12700" indent="-457200" algn="just">
              <a:lnSpc>
                <a:spcPts val="2016"/>
              </a:lnSpc>
              <a:spcAft>
                <a:spcPts val="630"/>
              </a:spcAft>
            </a:pPr>
            <a:r>
              <a:rPr lang="en-US" sz="2000">
                <a:latin typeface="Arial"/>
              </a:rPr>
              <a:t>e)    Restructuring invoked before 30</a:t>
            </a:r>
            <a:r>
              <a:rPr lang="en-US" sz="2000" baseline="30000">
                <a:latin typeface="Arial"/>
              </a:rPr>
              <a:t>th</a:t>
            </a:r>
            <a:r>
              <a:rPr lang="en-US" sz="2000">
                <a:latin typeface="Arial"/>
              </a:rPr>
              <a:t> Sept 2021 and implemented within 90 days of invocation</a:t>
            </a:r>
          </a:p>
          <a:p>
            <a:pPr marL="469900" indent="-457200" algn="just"/>
            <a:r>
              <a:rPr lang="en-US" sz="2000">
                <a:latin typeface="Arial"/>
              </a:rPr>
              <a:t>f)    Restructuring as per Board Policy of the Bank</a:t>
            </a:r>
          </a:p>
        </p:txBody>
      </p:sp>
    </p:spTree>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707136" y="548640"/>
            <a:ext cx="4919472" cy="277368"/>
          </a:xfrm>
          <a:prstGeom prst="rect">
            <a:avLst/>
          </a:prstGeom>
        </p:spPr>
        <p:txBody>
          <a:bodyPr lIns="0" tIns="0" rIns="0" bIns="0">
            <a:noAutofit/>
          </a:bodyPr>
          <a:lstStyle/>
          <a:p>
            <a:pPr marL="12700" indent="0">
              <a:spcAft>
                <a:spcPts val="3570"/>
              </a:spcAft>
            </a:pPr>
            <a:r>
              <a:rPr lang="en-US" sz="2000" b="1" u="sng">
                <a:latin typeface="Arial"/>
              </a:rPr>
              <a:t>If restructuring done as per RBI circular-</a:t>
            </a:r>
          </a:p>
        </p:txBody>
      </p:sp>
      <p:sp>
        <p:nvSpPr>
          <p:cNvPr id="3" name="Rectangle 2"/>
          <p:cNvSpPr/>
          <p:nvPr/>
        </p:nvSpPr>
        <p:spPr>
          <a:xfrm>
            <a:off x="707136" y="1435608"/>
            <a:ext cx="6879336" cy="530352"/>
          </a:xfrm>
          <a:prstGeom prst="rect">
            <a:avLst/>
          </a:prstGeom>
        </p:spPr>
        <p:txBody>
          <a:bodyPr lIns="0" tIns="0" rIns="0" bIns="0">
            <a:noAutofit/>
          </a:bodyPr>
          <a:lstStyle/>
          <a:p>
            <a:pPr marL="12700" indent="0">
              <a:lnSpc>
                <a:spcPts val="2424"/>
              </a:lnSpc>
              <a:spcBef>
                <a:spcPts val="3570"/>
              </a:spcBef>
              <a:spcAft>
                <a:spcPts val="2940"/>
              </a:spcAft>
            </a:pPr>
            <a:r>
              <a:rPr lang="en-US" sz="2000">
                <a:latin typeface="Arial"/>
              </a:rPr>
              <a:t>-Asset classification of borrower classified as standard will be retained as such</a:t>
            </a:r>
          </a:p>
        </p:txBody>
      </p:sp>
      <p:sp>
        <p:nvSpPr>
          <p:cNvPr id="4" name="Rectangle 3"/>
          <p:cNvSpPr/>
          <p:nvPr/>
        </p:nvSpPr>
        <p:spPr>
          <a:xfrm>
            <a:off x="707136" y="2618232"/>
            <a:ext cx="7266432" cy="896112"/>
          </a:xfrm>
          <a:prstGeom prst="rect">
            <a:avLst/>
          </a:prstGeom>
        </p:spPr>
        <p:txBody>
          <a:bodyPr lIns="0" tIns="0" rIns="0" bIns="0">
            <a:noAutofit/>
          </a:bodyPr>
          <a:lstStyle/>
          <a:p>
            <a:pPr marL="12700" marR="9652" indent="0">
              <a:lnSpc>
                <a:spcPts val="2400"/>
              </a:lnSpc>
              <a:spcBef>
                <a:spcPts val="2940"/>
              </a:spcBef>
              <a:spcAft>
                <a:spcPts val="2940"/>
              </a:spcAft>
            </a:pPr>
            <a:r>
              <a:rPr lang="en-US" sz="2000">
                <a:latin typeface="Arial"/>
              </a:rPr>
              <a:t>- If account slipped into NPA category between April 1</a:t>
            </a:r>
            <a:r>
              <a:rPr lang="en-US" sz="2000" baseline="30000">
                <a:latin typeface="Arial"/>
              </a:rPr>
              <a:t>st</a:t>
            </a:r>
            <a:r>
              <a:rPr lang="en-US" sz="2000">
                <a:latin typeface="Arial"/>
              </a:rPr>
              <a:t>, 2021 and date of implementation of restructuring, the account may be upgraded as “ Standard Asset”</a:t>
            </a:r>
          </a:p>
        </p:txBody>
      </p:sp>
      <p:sp>
        <p:nvSpPr>
          <p:cNvPr id="5" name="Rectangle 4"/>
          <p:cNvSpPr/>
          <p:nvPr/>
        </p:nvSpPr>
        <p:spPr>
          <a:xfrm>
            <a:off x="707136" y="4114800"/>
            <a:ext cx="1877568" cy="225552"/>
          </a:xfrm>
          <a:prstGeom prst="rect">
            <a:avLst/>
          </a:prstGeom>
        </p:spPr>
        <p:txBody>
          <a:bodyPr lIns="0" tIns="0" rIns="0" bIns="0">
            <a:noAutofit/>
          </a:bodyPr>
          <a:lstStyle/>
          <a:p>
            <a:pPr marL="12700" indent="0">
              <a:spcBef>
                <a:spcPts val="2940"/>
              </a:spcBef>
            </a:pPr>
            <a:r>
              <a:rPr lang="en-US" sz="2000">
                <a:latin typeface="Arial"/>
              </a:rPr>
              <a:t>-Provision- 10%</a:t>
            </a:r>
          </a:p>
        </p:txBody>
      </p:sp>
    </p:spTree>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780288" y="432816"/>
            <a:ext cx="7406640" cy="252984"/>
          </a:xfrm>
          <a:prstGeom prst="rect">
            <a:avLst/>
          </a:prstGeom>
        </p:spPr>
        <p:txBody>
          <a:bodyPr lIns="0" tIns="0" rIns="0" bIns="0">
            <a:noAutofit/>
          </a:bodyPr>
          <a:lstStyle/>
          <a:p>
            <a:pPr marL="12700" indent="0" algn="just">
              <a:spcAft>
                <a:spcPts val="3150"/>
              </a:spcAft>
            </a:pPr>
            <a:r>
              <a:rPr lang="en-US" sz="1750" b="1" u="sng">
                <a:latin typeface="Arial"/>
              </a:rPr>
              <a:t>Restructuring of individuals and small business (Other than MSME)</a:t>
            </a:r>
          </a:p>
        </p:txBody>
      </p:sp>
      <p:sp>
        <p:nvSpPr>
          <p:cNvPr id="3" name="Rectangle 2"/>
          <p:cNvSpPr/>
          <p:nvPr/>
        </p:nvSpPr>
        <p:spPr>
          <a:xfrm>
            <a:off x="780288" y="1203960"/>
            <a:ext cx="7437120" cy="1325880"/>
          </a:xfrm>
          <a:prstGeom prst="rect">
            <a:avLst/>
          </a:prstGeom>
        </p:spPr>
        <p:txBody>
          <a:bodyPr lIns="0" tIns="0" rIns="0" bIns="0">
            <a:noAutofit/>
          </a:bodyPr>
          <a:lstStyle/>
          <a:p>
            <a:pPr marL="12700" indent="0" algn="just">
              <a:spcBef>
                <a:spcPts val="3150"/>
              </a:spcBef>
              <a:spcAft>
                <a:spcPts val="1050"/>
              </a:spcAft>
            </a:pPr>
            <a:r>
              <a:rPr lang="en-US" sz="2000">
                <a:latin typeface="Arial"/>
              </a:rPr>
              <a:t>a)    Exposure not more than Rs 50 crore as on 31</a:t>
            </a:r>
            <a:r>
              <a:rPr lang="en-US" sz="2000" baseline="30000">
                <a:latin typeface="Arial"/>
              </a:rPr>
              <a:t>st</a:t>
            </a:r>
            <a:r>
              <a:rPr lang="en-US" sz="2000">
                <a:latin typeface="Arial"/>
              </a:rPr>
              <a:t> March 2021</a:t>
            </a:r>
          </a:p>
          <a:p>
            <a:pPr marL="469900" marR="18288" indent="-457200">
              <a:lnSpc>
                <a:spcPts val="2088"/>
              </a:lnSpc>
              <a:spcAft>
                <a:spcPts val="630"/>
              </a:spcAft>
            </a:pPr>
            <a:r>
              <a:rPr lang="en-US" sz="2000">
                <a:latin typeface="Arial"/>
              </a:rPr>
              <a:t>b)    Invocation of resolution by 30</a:t>
            </a:r>
            <a:r>
              <a:rPr lang="en-US" sz="2000" baseline="30000">
                <a:latin typeface="Arial"/>
              </a:rPr>
              <a:t>th</a:t>
            </a:r>
            <a:r>
              <a:rPr lang="en-US" sz="2000">
                <a:latin typeface="Arial"/>
              </a:rPr>
              <a:t> September 2021 and implementation by 31</a:t>
            </a:r>
            <a:r>
              <a:rPr lang="en-US" sz="2000" baseline="30000">
                <a:latin typeface="Arial"/>
              </a:rPr>
              <a:t>st</a:t>
            </a:r>
            <a:r>
              <a:rPr lang="en-US" sz="2000">
                <a:latin typeface="Arial"/>
              </a:rPr>
              <a:t> December 2021</a:t>
            </a:r>
          </a:p>
          <a:p>
            <a:pPr marL="12700" indent="0" algn="just">
              <a:spcAft>
                <a:spcPts val="3150"/>
              </a:spcAft>
            </a:pPr>
            <a:r>
              <a:rPr lang="en-US" sz="2000">
                <a:latin typeface="Arial"/>
              </a:rPr>
              <a:t>c)    Maximum moratorium of 2 years</a:t>
            </a:r>
          </a:p>
        </p:txBody>
      </p:sp>
      <p:sp>
        <p:nvSpPr>
          <p:cNvPr id="4" name="Rectangle 3"/>
          <p:cNvSpPr/>
          <p:nvPr/>
        </p:nvSpPr>
        <p:spPr>
          <a:xfrm>
            <a:off x="780288" y="3057144"/>
            <a:ext cx="7461504" cy="2188464"/>
          </a:xfrm>
          <a:prstGeom prst="rect">
            <a:avLst/>
          </a:prstGeom>
        </p:spPr>
        <p:txBody>
          <a:bodyPr lIns="0" tIns="0" rIns="0" bIns="0">
            <a:noAutofit/>
          </a:bodyPr>
          <a:lstStyle/>
          <a:p>
            <a:pPr marL="12700" indent="0" algn="just">
              <a:spcBef>
                <a:spcPts val="3150"/>
              </a:spcBef>
              <a:spcAft>
                <a:spcPts val="1050"/>
              </a:spcAft>
            </a:pPr>
            <a:r>
              <a:rPr lang="en-US" sz="1750" b="1" u="sng">
                <a:latin typeface="Arial"/>
              </a:rPr>
              <a:t>If restructuring done as per RBI circular-</a:t>
            </a:r>
          </a:p>
          <a:p>
            <a:pPr marL="12700" marR="42672" indent="0">
              <a:lnSpc>
                <a:spcPts val="2016"/>
              </a:lnSpc>
              <a:spcAft>
                <a:spcPts val="630"/>
              </a:spcAft>
            </a:pPr>
            <a:r>
              <a:rPr lang="en-US" sz="2000">
                <a:latin typeface="Arial"/>
              </a:rPr>
              <a:t>-Asset classification of borrower classified as standard will be retained as such</a:t>
            </a:r>
          </a:p>
          <a:p>
            <a:pPr marL="12700" marR="42672" indent="0">
              <a:lnSpc>
                <a:spcPts val="2064"/>
              </a:lnSpc>
            </a:pPr>
            <a:r>
              <a:rPr lang="en-US" sz="2000">
                <a:latin typeface="Arial"/>
              </a:rPr>
              <a:t>- If account slipped into NPA category between April 1</a:t>
            </a:r>
            <a:r>
              <a:rPr lang="en-US" sz="2000" baseline="30000">
                <a:latin typeface="Arial"/>
              </a:rPr>
              <a:t>st</a:t>
            </a:r>
            <a:r>
              <a:rPr lang="en-US" sz="2000">
                <a:latin typeface="Arial"/>
              </a:rPr>
              <a:t>, 2021 and date of implementation of restructuring,    the account may be</a:t>
            </a:r>
          </a:p>
          <a:p>
            <a:pPr marL="12700" indent="0" algn="just">
              <a:lnSpc>
                <a:spcPts val="2064"/>
              </a:lnSpc>
              <a:spcAft>
                <a:spcPts val="630"/>
              </a:spcAft>
            </a:pPr>
            <a:r>
              <a:rPr lang="en-US" sz="2000">
                <a:latin typeface="Arial"/>
              </a:rPr>
              <a:t>upgraded as “ Standard Asset”</a:t>
            </a:r>
          </a:p>
          <a:p>
            <a:pPr marL="12700" indent="0" algn="just"/>
            <a:r>
              <a:rPr lang="en-US" sz="2000">
                <a:latin typeface="Arial"/>
              </a:rPr>
              <a:t>-Provision- 10%</a:t>
            </a:r>
          </a:p>
        </p:txBody>
      </p:sp>
    </p:spTree>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444752" y="701040"/>
            <a:ext cx="4404360" cy="225552"/>
          </a:xfrm>
          <a:prstGeom prst="rect">
            <a:avLst/>
          </a:prstGeom>
        </p:spPr>
        <p:txBody>
          <a:bodyPr lIns="0" tIns="0" rIns="0" bIns="0">
            <a:noAutofit/>
          </a:bodyPr>
          <a:lstStyle/>
          <a:p>
            <a:pPr marL="18796" indent="0">
              <a:spcAft>
                <a:spcPts val="3570"/>
              </a:spcAft>
            </a:pPr>
            <a:r>
              <a:rPr lang="en-US" sz="2000" b="1">
                <a:latin typeface="Arial"/>
              </a:rPr>
              <a:t>UPGRADATION OF NPA ACCOUNTS</a:t>
            </a:r>
          </a:p>
        </p:txBody>
      </p:sp>
      <p:graphicFrame>
        <p:nvGraphicFramePr>
          <p:cNvPr id="3" name="Table 2"/>
          <p:cNvGraphicFramePr>
            <a:graphicFrameLocks noGrp="1"/>
          </p:cNvGraphicFramePr>
          <p:nvPr/>
        </p:nvGraphicFramePr>
        <p:xfrm>
          <a:off x="615696" y="1606296"/>
          <a:ext cx="7379208" cy="3188208"/>
        </p:xfrm>
        <a:graphic>
          <a:graphicData uri="http://schemas.openxmlformats.org/drawingml/2006/table">
            <a:tbl>
              <a:tblPr/>
              <a:tblGrid>
                <a:gridCol w="3041904">
                  <a:extLst>
                    <a:ext uri="{9D8B030D-6E8A-4147-A177-3AD203B41FA5}">
                      <a16:colId xmlns:a16="http://schemas.microsoft.com/office/drawing/2014/main" val="20000"/>
                    </a:ext>
                  </a:extLst>
                </a:gridCol>
                <a:gridCol w="4337304">
                  <a:extLst>
                    <a:ext uri="{9D8B030D-6E8A-4147-A177-3AD203B41FA5}">
                      <a16:colId xmlns:a16="http://schemas.microsoft.com/office/drawing/2014/main" val="20001"/>
                    </a:ext>
                  </a:extLst>
                </a:gridCol>
              </a:tblGrid>
              <a:tr h="1100328">
                <a:tc>
                  <a:txBody>
                    <a:bodyPr/>
                    <a:lstStyle/>
                    <a:p>
                      <a:pPr marL="101600" marR="101600" indent="0" algn="just">
                        <a:lnSpc>
                          <a:spcPts val="2160"/>
                        </a:lnSpc>
                      </a:pPr>
                      <a:r>
                        <a:rPr lang="en-US" sz="1750" b="1">
                          <a:solidFill>
                            <a:srgbClr val="FFFFFF"/>
                          </a:solidFill>
                          <a:latin typeface="Arial"/>
                        </a:rPr>
                        <a:t>Non restructured accounts-</a:t>
                      </a:r>
                    </a:p>
                  </a:txBody>
                  <a:tcPr marL="0" marR="0" marT="0" marB="0"/>
                </a:tc>
                <a:tc>
                  <a:txBody>
                    <a:bodyPr/>
                    <a:lstStyle/>
                    <a:p>
                      <a:pPr marL="101600" marR="101600" indent="0" algn="just">
                        <a:lnSpc>
                          <a:spcPts val="2160"/>
                        </a:lnSpc>
                      </a:pPr>
                      <a:r>
                        <a:rPr lang="en-US" sz="1750" b="1">
                          <a:solidFill>
                            <a:srgbClr val="FFFFFF"/>
                          </a:solidFill>
                          <a:latin typeface="Arial"/>
                        </a:rPr>
                        <a:t>Up gradation on recovery of entire overdue (principle as well as interest) on all credit facilities of the borrower</a:t>
                      </a:r>
                    </a:p>
                  </a:txBody>
                  <a:tcPr marL="0" marR="0" marT="0" marB="0"/>
                </a:tc>
                <a:extLst>
                  <a:ext uri="{0D108BD9-81ED-4DB2-BD59-A6C34878D82A}">
                    <a16:rowId xmlns:a16="http://schemas.microsoft.com/office/drawing/2014/main" val="10000"/>
                  </a:ext>
                </a:extLst>
              </a:tr>
              <a:tr h="911352">
                <a:tc>
                  <a:txBody>
                    <a:bodyPr/>
                    <a:lstStyle/>
                    <a:p>
                      <a:pPr marL="101600" marR="101600" indent="0" algn="just">
                        <a:lnSpc>
                          <a:spcPts val="2160"/>
                        </a:lnSpc>
                      </a:pPr>
                      <a:r>
                        <a:rPr lang="en-US" sz="1750">
                          <a:latin typeface="Arial"/>
                        </a:rPr>
                        <a:t>Restructured accounts- as per RBI guidelines</a:t>
                      </a:r>
                    </a:p>
                  </a:txBody>
                  <a:tcPr marL="0" marR="0" marT="0" marB="0"/>
                </a:tc>
                <a:tc>
                  <a:txBody>
                    <a:bodyPr/>
                    <a:lstStyle/>
                    <a:p>
                      <a:pPr marL="101600" marR="101600" indent="0" algn="just">
                        <a:lnSpc>
                          <a:spcPts val="2184"/>
                        </a:lnSpc>
                      </a:pPr>
                      <a:r>
                        <a:rPr lang="en-US" sz="1750">
                          <a:latin typeface="Arial"/>
                        </a:rPr>
                        <a:t>May be upgraded at the time of implementation of restructuring</a:t>
                      </a:r>
                    </a:p>
                  </a:txBody>
                  <a:tcPr marL="0" marR="0" marT="0" marB="0"/>
                </a:tc>
                <a:extLst>
                  <a:ext uri="{0D108BD9-81ED-4DB2-BD59-A6C34878D82A}">
                    <a16:rowId xmlns:a16="http://schemas.microsoft.com/office/drawing/2014/main" val="10001"/>
                  </a:ext>
                </a:extLst>
              </a:tr>
              <a:tr h="1176528">
                <a:tc>
                  <a:txBody>
                    <a:bodyPr/>
                    <a:lstStyle/>
                    <a:p>
                      <a:pPr marL="101600" marR="101600" indent="0" algn="just">
                        <a:lnSpc>
                          <a:spcPts val="2160"/>
                        </a:lnSpc>
                      </a:pPr>
                      <a:r>
                        <a:rPr lang="en-US" sz="1750">
                          <a:latin typeface="Arial"/>
                        </a:rPr>
                        <a:t>Restructured accounts- not as per RBI guidelines (MSME accounts)</a:t>
                      </a:r>
                    </a:p>
                  </a:txBody>
                  <a:tcPr marL="0" marR="0" marT="0" marB="0"/>
                </a:tc>
                <a:tc>
                  <a:txBody>
                    <a:bodyPr/>
                    <a:lstStyle/>
                    <a:p>
                      <a:pPr marL="101600" marR="101600" indent="0" algn="just">
                        <a:lnSpc>
                          <a:spcPts val="2160"/>
                        </a:lnSpc>
                      </a:pPr>
                      <a:r>
                        <a:rPr lang="en-US" sz="1750">
                          <a:latin typeface="Arial"/>
                        </a:rPr>
                        <a:t>One year since the date of first repayment provided during this period , at no time, the account is overdue for more than 30 days</a:t>
                      </a:r>
                    </a:p>
                  </a:txBody>
                  <a:tcPr marL="0" marR="0" marT="0" marB="0"/>
                </a:tc>
                <a:extLst>
                  <a:ext uri="{0D108BD9-81ED-4DB2-BD59-A6C34878D82A}">
                    <a16:rowId xmlns:a16="http://schemas.microsoft.com/office/drawing/2014/main" val="10002"/>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316992" y="829056"/>
            <a:ext cx="7687056" cy="926592"/>
          </a:xfrm>
          <a:prstGeom prst="rect">
            <a:avLst/>
          </a:prstGeom>
        </p:spPr>
        <p:txBody>
          <a:bodyPr lIns="0" tIns="0" rIns="0" bIns="0">
            <a:noAutofit/>
          </a:bodyPr>
          <a:lstStyle/>
          <a:p>
            <a:pPr marL="241300" indent="0">
              <a:spcAft>
                <a:spcPts val="840"/>
              </a:spcAft>
            </a:pPr>
            <a:r>
              <a:rPr lang="en-US" sz="2000" b="1" spc="-100">
                <a:latin typeface="Arial"/>
              </a:rPr>
              <a:t>CAN A LOAN AGAINST FDR/NSC/KVP/LIC BE NPA</a:t>
            </a:r>
          </a:p>
          <a:p>
            <a:pPr marL="12700" marR="12700" indent="0" algn="just">
              <a:lnSpc>
                <a:spcPts val="2256"/>
              </a:lnSpc>
              <a:spcAft>
                <a:spcPts val="2730"/>
              </a:spcAft>
            </a:pPr>
            <a:r>
              <a:rPr lang="en-US" sz="2400" b="1" spc="-150">
                <a:latin typeface="Arial"/>
              </a:rPr>
              <a:t>Yes </a:t>
            </a:r>
            <a:r>
              <a:rPr lang="en-US" sz="2000">
                <a:latin typeface="Arial"/>
              </a:rPr>
              <a:t>if the value of such securities is lower than outstanding balance.</a:t>
            </a:r>
          </a:p>
        </p:txBody>
      </p:sp>
      <p:sp>
        <p:nvSpPr>
          <p:cNvPr id="3" name="Rectangle 2"/>
          <p:cNvSpPr/>
          <p:nvPr/>
        </p:nvSpPr>
        <p:spPr>
          <a:xfrm>
            <a:off x="316992" y="2359152"/>
            <a:ext cx="7687056" cy="2746248"/>
          </a:xfrm>
          <a:prstGeom prst="rect">
            <a:avLst/>
          </a:prstGeom>
        </p:spPr>
        <p:txBody>
          <a:bodyPr lIns="0" tIns="0" rIns="0" bIns="0">
            <a:noAutofit/>
          </a:bodyPr>
          <a:lstStyle/>
          <a:p>
            <a:pPr marL="12700" indent="0" algn="just">
              <a:spcBef>
                <a:spcPts val="2730"/>
              </a:spcBef>
              <a:spcAft>
                <a:spcPts val="3360"/>
              </a:spcAft>
            </a:pPr>
            <a:r>
              <a:rPr lang="en-US" sz="2000">
                <a:latin typeface="Arial"/>
              </a:rPr>
              <a:t>Circumstances when value may be lower than outstanding-</a:t>
            </a:r>
          </a:p>
          <a:p>
            <a:pPr marL="12700" marR="12700" indent="0" algn="just">
              <a:lnSpc>
                <a:spcPts val="2160"/>
              </a:lnSpc>
              <a:spcAft>
                <a:spcPts val="2730"/>
              </a:spcAft>
            </a:pPr>
            <a:r>
              <a:rPr lang="en-US" sz="2000" b="1">
                <a:latin typeface="Arial"/>
              </a:rPr>
              <a:t>FDR- </a:t>
            </a:r>
            <a:r>
              <a:rPr lang="en-US" sz="2000">
                <a:latin typeface="Arial"/>
              </a:rPr>
              <a:t>Loan granted against FDR at higher rate of interest. At the time of auto renewal of the FDR when rate of interest on FDR declined but corresponding reduction effect in rate of interest is not made in the loan account. In addition, if sufficient margin is not kept while granting loan against FDR, the value of FDR at one stage may be lesser that the outstanding loan due to higher ROI in loan account as compared to FDR rate of interest.</a:t>
            </a:r>
          </a:p>
        </p:txBody>
      </p:sp>
      <p:sp>
        <p:nvSpPr>
          <p:cNvPr id="4" name="Rectangle 3"/>
          <p:cNvSpPr/>
          <p:nvPr/>
        </p:nvSpPr>
        <p:spPr>
          <a:xfrm>
            <a:off x="320040" y="5647944"/>
            <a:ext cx="6867144" cy="280416"/>
          </a:xfrm>
          <a:prstGeom prst="rect">
            <a:avLst/>
          </a:prstGeom>
        </p:spPr>
        <p:txBody>
          <a:bodyPr lIns="0" tIns="0" rIns="0" bIns="0">
            <a:noAutofit/>
          </a:bodyPr>
          <a:lstStyle/>
          <a:p>
            <a:pPr marL="9652" indent="0" algn="just">
              <a:spcBef>
                <a:spcPts val="2730"/>
              </a:spcBef>
            </a:pPr>
            <a:r>
              <a:rPr lang="en-US" sz="2000" b="1">
                <a:latin typeface="Arial"/>
              </a:rPr>
              <a:t>LIC/NSC/KVP- </a:t>
            </a:r>
            <a:r>
              <a:rPr lang="en-US" sz="2000">
                <a:latin typeface="Arial"/>
              </a:rPr>
              <a:t>The securities matured but loan not adjusted</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26592" y="731520"/>
          <a:ext cx="5876544" cy="2356104"/>
        </p:xfrm>
        <a:graphic>
          <a:graphicData uri="http://schemas.openxmlformats.org/drawingml/2006/table">
            <a:tbl>
              <a:tblPr/>
              <a:tblGrid>
                <a:gridCol w="2170176">
                  <a:extLst>
                    <a:ext uri="{9D8B030D-6E8A-4147-A177-3AD203B41FA5}">
                      <a16:colId xmlns:a16="http://schemas.microsoft.com/office/drawing/2014/main" val="20000"/>
                    </a:ext>
                  </a:extLst>
                </a:gridCol>
                <a:gridCol w="3706368">
                  <a:extLst>
                    <a:ext uri="{9D8B030D-6E8A-4147-A177-3AD203B41FA5}">
                      <a16:colId xmlns:a16="http://schemas.microsoft.com/office/drawing/2014/main" val="20001"/>
                    </a:ext>
                  </a:extLst>
                </a:gridCol>
              </a:tblGrid>
              <a:tr h="862584">
                <a:tc>
                  <a:txBody>
                    <a:bodyPr/>
                    <a:lstStyle/>
                    <a:p>
                      <a:pPr marL="114300" marR="139700" indent="0">
                        <a:lnSpc>
                          <a:spcPts val="1560"/>
                        </a:lnSpc>
                      </a:pPr>
                      <a:r>
                        <a:rPr lang="en-US" sz="800">
                          <a:latin typeface="Arial"/>
                        </a:rPr>
                        <a:t>Interest Income if any whether transferred to respective department</a:t>
                      </a:r>
                    </a:p>
                  </a:txBody>
                  <a:tcPr marL="0" marR="0" marT="0" marB="0"/>
                </a:tc>
                <a:tc>
                  <a:txBody>
                    <a:bodyPr/>
                    <a:lstStyle/>
                    <a:p>
                      <a:pPr marL="114300" marR="63500" indent="0">
                        <a:lnSpc>
                          <a:spcPts val="1536"/>
                        </a:lnSpc>
                      </a:pPr>
                      <a:r>
                        <a:rPr lang="en-US" sz="800">
                          <a:latin typeface="Arial"/>
                        </a:rPr>
                        <a:t>Verify from ledger accounts the periodical income is recorded in books of account and transferred to head office as per banks policy.</a:t>
                      </a:r>
                    </a:p>
                  </a:txBody>
                  <a:tcPr marL="0" marR="0" marT="0" marB="0"/>
                </a:tc>
                <a:extLst>
                  <a:ext uri="{0D108BD9-81ED-4DB2-BD59-A6C34878D82A}">
                    <a16:rowId xmlns:a16="http://schemas.microsoft.com/office/drawing/2014/main" val="10000"/>
                  </a:ext>
                </a:extLst>
              </a:tr>
              <a:tr h="588264">
                <a:tc>
                  <a:txBody>
                    <a:bodyPr/>
                    <a:lstStyle/>
                    <a:p>
                      <a:pPr marL="114300" indent="0"/>
                      <a:r>
                        <a:rPr lang="en-US" sz="800">
                          <a:latin typeface="Arial"/>
                        </a:rPr>
                        <a:t>Investments overdue / not encashed</a:t>
                      </a:r>
                    </a:p>
                  </a:txBody>
                  <a:tcPr marL="0" marR="0" marT="0" marB="0"/>
                </a:tc>
                <a:tc>
                  <a:txBody>
                    <a:bodyPr/>
                    <a:lstStyle/>
                    <a:p>
                      <a:pPr marL="114300" indent="0"/>
                      <a:r>
                        <a:rPr lang="en-US" sz="800">
                          <a:latin typeface="Arial"/>
                        </a:rPr>
                        <a:t>Verify such investments, report on deficiencies on recovery</a:t>
                      </a:r>
                    </a:p>
                  </a:txBody>
                  <a:tcPr marL="0" marR="0" marT="0" marB="0"/>
                </a:tc>
                <a:extLst>
                  <a:ext uri="{0D108BD9-81ED-4DB2-BD59-A6C34878D82A}">
                    <a16:rowId xmlns:a16="http://schemas.microsoft.com/office/drawing/2014/main" val="10001"/>
                  </a:ext>
                </a:extLst>
              </a:tr>
              <a:tr h="905256">
                <a:tc gridSpan="2">
                  <a:txBody>
                    <a:bodyPr/>
                    <a:lstStyle/>
                    <a:p>
                      <a:pPr marL="114300" indent="0" algn="just">
                        <a:lnSpc>
                          <a:spcPts val="1512"/>
                        </a:lnSpc>
                      </a:pPr>
                      <a:r>
                        <a:rPr lang="en-US" sz="800">
                          <a:latin typeface="Arial"/>
                        </a:rPr>
                        <a:t>Same questions for Branches in India and Outside India</a:t>
                      </a:r>
                    </a:p>
                    <a:p>
                      <a:pPr marL="114300" marR="50800" indent="0" algn="just">
                        <a:lnSpc>
                          <a:spcPts val="1512"/>
                        </a:lnSpc>
                      </a:pPr>
                      <a:r>
                        <a:rPr lang="en-US" sz="800">
                          <a:latin typeface="Arial"/>
                        </a:rPr>
                        <a:t>Bank Branch can not held investment in its own name except investments held for collection on revenue on behalf of the HO.</a:t>
                      </a:r>
                    </a:p>
                  </a:txBody>
                  <a:tcPr marL="0" marR="0" marT="0" marB="0"/>
                </a:tc>
                <a:tc hMerge="1">
                  <a:txBody>
                    <a:bodyPr/>
                    <a:lstStyle/>
                    <a:p>
                      <a:endParaRPr sz="4300"/>
                    </a:p>
                  </a:txBody>
                  <a:tcPr marL="0" marR="0" marT="0" marB="0"/>
                </a:tc>
                <a:extLst>
                  <a:ext uri="{0D108BD9-81ED-4DB2-BD59-A6C34878D82A}">
                    <a16:rowId xmlns:a16="http://schemas.microsoft.com/office/drawing/2014/main" val="10002"/>
                  </a:ext>
                </a:extLst>
              </a:tr>
            </a:tbl>
          </a:graphicData>
        </a:graphic>
      </p:graphicFrame>
      <p:sp>
        <p:nvSpPr>
          <p:cNvPr id="3" name="Rectangle 2"/>
          <p:cNvSpPr/>
          <p:nvPr/>
        </p:nvSpPr>
        <p:spPr>
          <a:xfrm>
            <a:off x="1036320" y="3441192"/>
            <a:ext cx="1691640" cy="158496"/>
          </a:xfrm>
          <a:prstGeom prst="rect">
            <a:avLst/>
          </a:prstGeom>
        </p:spPr>
        <p:txBody>
          <a:bodyPr lIns="0" tIns="0" rIns="0" bIns="0">
            <a:noAutofit/>
          </a:bodyPr>
          <a:lstStyle/>
          <a:p>
            <a:pPr marL="14224" indent="0">
              <a:spcBef>
                <a:spcPts val="1890"/>
              </a:spcBef>
              <a:spcAft>
                <a:spcPts val="1050"/>
              </a:spcAft>
            </a:pPr>
            <a:r>
              <a:rPr lang="en-US" sz="1050" b="1">
                <a:latin typeface="Arial"/>
              </a:rPr>
              <a:t>I - Assets 5. Advances</a:t>
            </a:r>
          </a:p>
        </p:txBody>
      </p:sp>
      <p:graphicFrame>
        <p:nvGraphicFramePr>
          <p:cNvPr id="4" name="Table 3"/>
          <p:cNvGraphicFramePr>
            <a:graphicFrameLocks noGrp="1"/>
          </p:cNvGraphicFramePr>
          <p:nvPr/>
        </p:nvGraphicFramePr>
        <p:xfrm>
          <a:off x="926592" y="3810000"/>
          <a:ext cx="5964936" cy="5507736"/>
        </p:xfrm>
        <a:graphic>
          <a:graphicData uri="http://schemas.openxmlformats.org/drawingml/2006/table">
            <a:tbl>
              <a:tblPr/>
              <a:tblGrid>
                <a:gridCol w="2081784">
                  <a:extLst>
                    <a:ext uri="{9D8B030D-6E8A-4147-A177-3AD203B41FA5}">
                      <a16:colId xmlns:a16="http://schemas.microsoft.com/office/drawing/2014/main" val="20000"/>
                    </a:ext>
                  </a:extLst>
                </a:gridCol>
                <a:gridCol w="3883152">
                  <a:extLst>
                    <a:ext uri="{9D8B030D-6E8A-4147-A177-3AD203B41FA5}">
                      <a16:colId xmlns:a16="http://schemas.microsoft.com/office/drawing/2014/main" val="20001"/>
                    </a:ext>
                  </a:extLst>
                </a:gridCol>
              </a:tblGrid>
              <a:tr h="554736">
                <a:tc gridSpan="2">
                  <a:txBody>
                    <a:bodyPr/>
                    <a:lstStyle/>
                    <a:p>
                      <a:pPr marL="12700" indent="0" algn="ctr"/>
                      <a:r>
                        <a:rPr lang="en-US" sz="1050" b="1">
                          <a:latin typeface="Arial"/>
                        </a:rPr>
                        <a:t>Credit Appraisal</a:t>
                      </a:r>
                    </a:p>
                  </a:txBody>
                  <a:tcPr marL="0" marR="0" marT="0" marB="0"/>
                </a:tc>
                <a:tc hMerge="1">
                  <a:txBody>
                    <a:bodyPr/>
                    <a:lstStyle/>
                    <a:p>
                      <a:endParaRPr sz="2700"/>
                    </a:p>
                  </a:txBody>
                  <a:tcPr marL="0" marR="0" marT="0" marB="0"/>
                </a:tc>
                <a:extLst>
                  <a:ext uri="{0D108BD9-81ED-4DB2-BD59-A6C34878D82A}">
                    <a16:rowId xmlns:a16="http://schemas.microsoft.com/office/drawing/2014/main" val="10000"/>
                  </a:ext>
                </a:extLst>
              </a:tr>
              <a:tr h="2365248">
                <a:tc>
                  <a:txBody>
                    <a:bodyPr/>
                    <a:lstStyle/>
                    <a:p>
                      <a:pPr marL="114300" marR="139700" indent="0">
                        <a:lnSpc>
                          <a:spcPts val="1536"/>
                        </a:lnSpc>
                      </a:pPr>
                      <a:r>
                        <a:rPr lang="en-US" sz="800">
                          <a:latin typeface="Arial"/>
                        </a:rPr>
                        <a:t>In your opinion, has the branch generally complied with the procedures/ instructions of the controlling authorities of the bank regarding loan applications, preparation of proposals for grant / renewal of advances, enhancement of limits, etc., including adequate appraisal documentation in respect thereof.</a:t>
                      </a:r>
                    </a:p>
                  </a:txBody>
                  <a:tcPr marL="0" marR="0" marT="0" marB="0"/>
                </a:tc>
                <a:tc>
                  <a:txBody>
                    <a:bodyPr/>
                    <a:lstStyle/>
                    <a:p>
                      <a:pPr marL="114300" marR="254000" indent="0" algn="just">
                        <a:lnSpc>
                          <a:spcPts val="1536"/>
                        </a:lnSpc>
                      </a:pPr>
                      <a:r>
                        <a:rPr lang="en-US" sz="800">
                          <a:latin typeface="Arial"/>
                        </a:rPr>
                        <a:t>Mention number of borrower accounts tested and then comment in separate annexure, giving details of account such as name, account number, sanctioned limits, balance outstanding, and your observations.</a:t>
                      </a:r>
                    </a:p>
                  </a:txBody>
                  <a:tcPr marL="0" marR="0" marT="0" marB="0"/>
                </a:tc>
                <a:extLst>
                  <a:ext uri="{0D108BD9-81ED-4DB2-BD59-A6C34878D82A}">
                    <a16:rowId xmlns:a16="http://schemas.microsoft.com/office/drawing/2014/main" val="10001"/>
                  </a:ext>
                </a:extLst>
              </a:tr>
              <a:tr h="615696">
                <a:tc gridSpan="2">
                  <a:txBody>
                    <a:bodyPr/>
                    <a:lstStyle/>
                    <a:p>
                      <a:pPr marL="12700" indent="0" algn="ctr"/>
                      <a:r>
                        <a:rPr lang="en-US" sz="1050" b="1">
                          <a:latin typeface="Arial"/>
                        </a:rPr>
                        <a:t>Sanctioned / Disbursed</a:t>
                      </a:r>
                    </a:p>
                  </a:txBody>
                  <a:tcPr marL="0" marR="0" marT="0" marB="0"/>
                </a:tc>
                <a:tc hMerge="1">
                  <a:txBody>
                    <a:bodyPr/>
                    <a:lstStyle/>
                    <a:p>
                      <a:endParaRPr sz="3000"/>
                    </a:p>
                  </a:txBody>
                  <a:tcPr marL="0" marR="0" marT="0" marB="0"/>
                </a:tc>
                <a:extLst>
                  <a:ext uri="{0D108BD9-81ED-4DB2-BD59-A6C34878D82A}">
                    <a16:rowId xmlns:a16="http://schemas.microsoft.com/office/drawing/2014/main" val="10002"/>
                  </a:ext>
                </a:extLst>
              </a:tr>
              <a:tr h="1011936">
                <a:tc>
                  <a:txBody>
                    <a:bodyPr/>
                    <a:lstStyle/>
                    <a:p>
                      <a:pPr marL="114300" marR="558800" indent="0">
                        <a:lnSpc>
                          <a:spcPts val="1536"/>
                        </a:lnSpc>
                      </a:pPr>
                      <a:r>
                        <a:rPr lang="en-US" sz="800">
                          <a:latin typeface="Arial"/>
                        </a:rPr>
                        <a:t>Facilities sanctioned beyond delegated authorities</a:t>
                      </a:r>
                    </a:p>
                  </a:txBody>
                  <a:tcPr marL="0" marR="0" marT="0" marB="0"/>
                </a:tc>
                <a:tc>
                  <a:txBody>
                    <a:bodyPr/>
                    <a:lstStyle/>
                    <a:p>
                      <a:pPr marL="114300" marR="76200" indent="0">
                        <a:lnSpc>
                          <a:spcPts val="1536"/>
                        </a:lnSpc>
                      </a:pPr>
                      <a:r>
                        <a:rPr lang="en-US" sz="800">
                          <a:latin typeface="Arial"/>
                        </a:rPr>
                        <a:t>Mention number of accounts tested and report deficiencies with Account number, account name, limit sanctioned, balance outstanding and observations</a:t>
                      </a:r>
                    </a:p>
                  </a:txBody>
                  <a:tcPr marL="0" marR="0" marT="0" marB="0"/>
                </a:tc>
                <a:extLst>
                  <a:ext uri="{0D108BD9-81ED-4DB2-BD59-A6C34878D82A}">
                    <a16:rowId xmlns:a16="http://schemas.microsoft.com/office/drawing/2014/main" val="10003"/>
                  </a:ext>
                </a:extLst>
              </a:tr>
              <a:tr h="960120">
                <a:tc>
                  <a:txBody>
                    <a:bodyPr/>
                    <a:lstStyle/>
                    <a:p>
                      <a:pPr marL="114300" marR="254000" indent="0">
                        <a:lnSpc>
                          <a:spcPts val="1536"/>
                        </a:lnSpc>
                      </a:pPr>
                      <a:r>
                        <a:rPr lang="en-US" sz="800">
                          <a:latin typeface="Arial"/>
                        </a:rPr>
                        <a:t>Disbursement without complying with terms and conditions</a:t>
                      </a:r>
                    </a:p>
                  </a:txBody>
                  <a:tcPr marL="0" marR="0" marT="0" marB="0"/>
                </a:tc>
                <a:tc>
                  <a:txBody>
                    <a:bodyPr/>
                    <a:lstStyle/>
                    <a:p>
                      <a:pPr marL="114300" marR="76200" indent="0">
                        <a:lnSpc>
                          <a:spcPts val="1536"/>
                        </a:lnSpc>
                      </a:pPr>
                      <a:r>
                        <a:rPr lang="en-US" sz="800">
                          <a:latin typeface="Arial"/>
                        </a:rPr>
                        <a:t>Mention number of accounts tested and report deficiencies with Account number, account name, limit sanctioned, balance outstanding and observations</a:t>
                      </a:r>
                    </a:p>
                  </a:txBody>
                  <a:tcPr marL="0" marR="0" marT="0" marB="0"/>
                </a:tc>
                <a:extLst>
                  <a:ext uri="{0D108BD9-81ED-4DB2-BD59-A6C34878D82A}">
                    <a16:rowId xmlns:a16="http://schemas.microsoft.com/office/drawing/2014/main" val="10004"/>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554736" y="701040"/>
            <a:ext cx="6912864" cy="262128"/>
          </a:xfrm>
          <a:prstGeom prst="rect">
            <a:avLst/>
          </a:prstGeom>
        </p:spPr>
        <p:txBody>
          <a:bodyPr lIns="0" tIns="0" rIns="0" bIns="0">
            <a:noAutofit/>
          </a:bodyPr>
          <a:lstStyle/>
          <a:p>
            <a:pPr marL="15748" indent="0">
              <a:spcAft>
                <a:spcPts val="1890"/>
              </a:spcAft>
            </a:pPr>
            <a:r>
              <a:rPr lang="en-US" sz="2400" b="1" spc="-100">
                <a:latin typeface="Arial"/>
              </a:rPr>
              <a:t>INCOME RECOGNITION IN NPA ACCOUNTS</a:t>
            </a:r>
          </a:p>
        </p:txBody>
      </p:sp>
      <p:sp>
        <p:nvSpPr>
          <p:cNvPr id="3" name="Rectangle 2"/>
          <p:cNvSpPr/>
          <p:nvPr/>
        </p:nvSpPr>
        <p:spPr>
          <a:xfrm>
            <a:off x="329184" y="1286256"/>
            <a:ext cx="7671816" cy="725424"/>
          </a:xfrm>
          <a:prstGeom prst="rect">
            <a:avLst/>
          </a:prstGeom>
        </p:spPr>
        <p:txBody>
          <a:bodyPr lIns="0" tIns="0" rIns="0" bIns="0">
            <a:noAutofit/>
          </a:bodyPr>
          <a:lstStyle/>
          <a:p>
            <a:pPr marL="457200" marR="19304" indent="-444500" algn="just">
              <a:lnSpc>
                <a:spcPts val="2016"/>
              </a:lnSpc>
              <a:spcBef>
                <a:spcPts val="1890"/>
              </a:spcBef>
              <a:spcAft>
                <a:spcPts val="2730"/>
              </a:spcAft>
            </a:pPr>
            <a:r>
              <a:rPr lang="en-US" sz="1750">
                <a:latin typeface="Arial"/>
              </a:rPr>
              <a:t>1. The banks should not charge and take to income account interest on any NPA. This will apply to Government guaranteed accounts also.</a:t>
            </a:r>
          </a:p>
        </p:txBody>
      </p:sp>
      <p:sp>
        <p:nvSpPr>
          <p:cNvPr id="4" name="Rectangle 3"/>
          <p:cNvSpPr/>
          <p:nvPr/>
        </p:nvSpPr>
        <p:spPr>
          <a:xfrm>
            <a:off x="329184" y="2590800"/>
            <a:ext cx="7677912" cy="2054352"/>
          </a:xfrm>
          <a:prstGeom prst="rect">
            <a:avLst/>
          </a:prstGeom>
        </p:spPr>
        <p:txBody>
          <a:bodyPr lIns="0" tIns="0" rIns="0" bIns="0">
            <a:noAutofit/>
          </a:bodyPr>
          <a:lstStyle/>
          <a:p>
            <a:pPr marL="457200" marR="25400" indent="-444500" algn="just">
              <a:lnSpc>
                <a:spcPts val="2136"/>
              </a:lnSpc>
              <a:spcBef>
                <a:spcPts val="2730"/>
              </a:spcBef>
              <a:spcAft>
                <a:spcPts val="420"/>
              </a:spcAft>
            </a:pPr>
            <a:r>
              <a:rPr lang="en-US" sz="1750">
                <a:latin typeface="Arial"/>
              </a:rPr>
              <a:t>1. Reversal of unrealized interest in NPA accounts. However, no reversal is required in case-</a:t>
            </a:r>
          </a:p>
          <a:p>
            <a:pPr marL="457200" marR="25400" indent="0" algn="just">
              <a:lnSpc>
                <a:spcPts val="2064"/>
              </a:lnSpc>
              <a:spcAft>
                <a:spcPts val="420"/>
              </a:spcAft>
            </a:pPr>
            <a:r>
              <a:rPr lang="en-US" sz="1750">
                <a:latin typeface="Arial"/>
              </a:rPr>
              <a:t>a)    there is a moratorium in interest payment as per terms of sanction i.e. interest, though debited to the account, is scheduled for payment at later dates</a:t>
            </a:r>
          </a:p>
          <a:p>
            <a:pPr marL="457200" marR="25400" indent="0" algn="just">
              <a:lnSpc>
                <a:spcPts val="2064"/>
              </a:lnSpc>
              <a:spcAft>
                <a:spcPts val="2730"/>
              </a:spcAft>
            </a:pPr>
            <a:r>
              <a:rPr lang="en-US" sz="1750">
                <a:latin typeface="Arial"/>
              </a:rPr>
              <a:t>b)    Before the due date for payment of interest , the account slips into NPA.</a:t>
            </a:r>
          </a:p>
        </p:txBody>
      </p:sp>
      <p:sp>
        <p:nvSpPr>
          <p:cNvPr id="5" name="Rectangle 4"/>
          <p:cNvSpPr/>
          <p:nvPr/>
        </p:nvSpPr>
        <p:spPr>
          <a:xfrm>
            <a:off x="329184" y="5215128"/>
            <a:ext cx="7677912" cy="786384"/>
          </a:xfrm>
          <a:prstGeom prst="rect">
            <a:avLst/>
          </a:prstGeom>
        </p:spPr>
        <p:txBody>
          <a:bodyPr lIns="0" tIns="0" rIns="0" bIns="0">
            <a:noAutofit/>
          </a:bodyPr>
          <a:lstStyle/>
          <a:p>
            <a:pPr marL="457200" marR="25400" indent="-444500" algn="just">
              <a:lnSpc>
                <a:spcPts val="2040"/>
              </a:lnSpc>
              <a:spcBef>
                <a:spcPts val="2730"/>
              </a:spcBef>
            </a:pPr>
            <a:r>
              <a:rPr lang="en-US" sz="1750">
                <a:latin typeface="Arial"/>
              </a:rPr>
              <a:t>3. In case of recovery in NPA accounts, interest realized may be taken to income account provided the recovery is not on account of granting fresh credit facility.</a:t>
            </a:r>
          </a:p>
        </p:txBody>
      </p:sp>
    </p:spTree>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758952" y="445008"/>
            <a:ext cx="6873240" cy="225552"/>
          </a:xfrm>
          <a:prstGeom prst="rect">
            <a:avLst/>
          </a:prstGeom>
        </p:spPr>
        <p:txBody>
          <a:bodyPr lIns="0" tIns="0" rIns="0" bIns="0">
            <a:noAutofit/>
          </a:bodyPr>
          <a:lstStyle/>
          <a:p>
            <a:pPr marL="24384" indent="0">
              <a:spcAft>
                <a:spcPts val="3150"/>
              </a:spcAft>
            </a:pPr>
            <a:r>
              <a:rPr lang="en-US" sz="2000" b="1" spc="-100">
                <a:latin typeface="Arial"/>
              </a:rPr>
              <a:t>APPROPRIATION OF RECOVERY IN NPA ACCOUNTS</a:t>
            </a:r>
          </a:p>
        </p:txBody>
      </p:sp>
      <p:sp>
        <p:nvSpPr>
          <p:cNvPr id="3" name="Rectangle 2"/>
          <p:cNvSpPr/>
          <p:nvPr/>
        </p:nvSpPr>
        <p:spPr>
          <a:xfrm>
            <a:off x="554736" y="1234440"/>
            <a:ext cx="7461504" cy="3130296"/>
          </a:xfrm>
          <a:prstGeom prst="rect">
            <a:avLst/>
          </a:prstGeom>
        </p:spPr>
        <p:txBody>
          <a:bodyPr lIns="0" tIns="0" rIns="0" bIns="0">
            <a:noAutofit/>
          </a:bodyPr>
          <a:lstStyle/>
          <a:p>
            <a:pPr marL="12700" marR="12700" indent="0" algn="just">
              <a:lnSpc>
                <a:spcPts val="2400"/>
              </a:lnSpc>
              <a:spcBef>
                <a:spcPts val="3150"/>
              </a:spcBef>
              <a:spcAft>
                <a:spcPts val="3150"/>
              </a:spcAft>
            </a:pPr>
            <a:r>
              <a:rPr lang="en-US" sz="2000">
                <a:latin typeface="Arial"/>
              </a:rPr>
              <a:t>The accounting treatment for recovery in NPA account shall depend on the credit policy approved by the Board of Directors of respective banks. For example-</a:t>
            </a:r>
          </a:p>
          <a:p>
            <a:pPr marL="469900" marR="12700" indent="-457200" algn="just">
              <a:lnSpc>
                <a:spcPts val="2400"/>
              </a:lnSpc>
              <a:spcAft>
                <a:spcPts val="630"/>
              </a:spcAft>
            </a:pPr>
            <a:r>
              <a:rPr lang="en-US" sz="2000">
                <a:latin typeface="Arial"/>
              </a:rPr>
              <a:t>a)    In normal NPA accounts , it could be in order of adjustment of service charges, interest and principle</a:t>
            </a:r>
          </a:p>
          <a:p>
            <a:pPr marL="469900" marR="12700" indent="-457200" algn="just">
              <a:lnSpc>
                <a:spcPts val="2400"/>
              </a:lnSpc>
            </a:pPr>
            <a:r>
              <a:rPr lang="en-US" sz="2000">
                <a:latin typeface="Arial"/>
              </a:rPr>
              <a:t>b)    For OTS accounts, restructured accounts or accounts under IBC, it could be in order of adjustment of principle, service charges and interest.</a:t>
            </a:r>
          </a:p>
        </p:txBody>
      </p:sp>
    </p:spTree>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48056" y="3419856"/>
            <a:ext cx="7629144" cy="941832"/>
          </a:xfrm>
          <a:prstGeom prst="rect">
            <a:avLst/>
          </a:prstGeom>
        </p:spPr>
      </p:pic>
      <p:sp>
        <p:nvSpPr>
          <p:cNvPr id="3" name="Rectangle 2"/>
          <p:cNvSpPr/>
          <p:nvPr/>
        </p:nvSpPr>
        <p:spPr>
          <a:xfrm>
            <a:off x="542544" y="722376"/>
            <a:ext cx="6608064" cy="289560"/>
          </a:xfrm>
          <a:prstGeom prst="rect">
            <a:avLst/>
          </a:prstGeom>
        </p:spPr>
        <p:txBody>
          <a:bodyPr lIns="0" tIns="0" rIns="0" bIns="0">
            <a:noAutofit/>
          </a:bodyPr>
          <a:lstStyle/>
          <a:p>
            <a:pPr marL="16764" indent="0">
              <a:spcAft>
                <a:spcPts val="4200"/>
              </a:spcAft>
            </a:pPr>
            <a:r>
              <a:rPr lang="en-US" sz="2900" spc="-50">
                <a:latin typeface="Franklin Gothic Demi"/>
              </a:rPr>
              <a:t>STAGES OF ASSET CLASSIFICATION</a:t>
            </a:r>
          </a:p>
        </p:txBody>
      </p:sp>
      <p:sp>
        <p:nvSpPr>
          <p:cNvPr id="4" name="Rectangle 3"/>
          <p:cNvSpPr/>
          <p:nvPr/>
        </p:nvSpPr>
        <p:spPr>
          <a:xfrm>
            <a:off x="499872" y="1767840"/>
            <a:ext cx="7028688" cy="1316736"/>
          </a:xfrm>
          <a:prstGeom prst="rect">
            <a:avLst/>
          </a:prstGeom>
        </p:spPr>
        <p:txBody>
          <a:bodyPr lIns="0" tIns="0" rIns="0" bIns="0">
            <a:noAutofit/>
          </a:bodyPr>
          <a:lstStyle/>
          <a:p>
            <a:pPr marL="59436" indent="0" algn="just">
              <a:spcBef>
                <a:spcPts val="4200"/>
              </a:spcBef>
              <a:spcAft>
                <a:spcPts val="1050"/>
              </a:spcAft>
            </a:pPr>
            <a:r>
              <a:rPr lang="en-US" sz="2000">
                <a:latin typeface="Arial"/>
              </a:rPr>
              <a:t>SUBSTANDARD    NPA UPTO 1 YEAR</a:t>
            </a:r>
          </a:p>
          <a:p>
            <a:pPr marL="59436" indent="0" algn="just">
              <a:spcAft>
                <a:spcPts val="1050"/>
              </a:spcAft>
            </a:pPr>
            <a:r>
              <a:rPr lang="en-US" sz="2000">
                <a:latin typeface="Arial"/>
              </a:rPr>
              <a:t>DOUBTFUL    OVER 1 YEAR</a:t>
            </a:r>
          </a:p>
          <a:p>
            <a:pPr marL="59436" indent="0" algn="just">
              <a:lnSpc>
                <a:spcPts val="2184"/>
              </a:lnSpc>
            </a:pPr>
            <a:r>
              <a:rPr lang="en-US" sz="2000">
                <a:latin typeface="Arial"/>
              </a:rPr>
              <a:t>LOSS    DECLARED AS A LOSS    BY THE</a:t>
            </a:r>
          </a:p>
          <a:p>
            <a:pPr marL="59436" indent="0" algn="just">
              <a:lnSpc>
                <a:spcPts val="2184"/>
              </a:lnSpc>
              <a:spcAft>
                <a:spcPts val="1680"/>
              </a:spcAft>
            </a:pPr>
            <a:r>
              <a:rPr lang="en-US" sz="2000">
                <a:latin typeface="Arial"/>
              </a:rPr>
              <a:t>AUDITORS</a:t>
            </a:r>
          </a:p>
        </p:txBody>
      </p:sp>
      <p:sp>
        <p:nvSpPr>
          <p:cNvPr id="5" name="Rectangle 4"/>
          <p:cNvSpPr/>
          <p:nvPr/>
        </p:nvSpPr>
        <p:spPr>
          <a:xfrm>
            <a:off x="512064" y="4760976"/>
            <a:ext cx="7089648" cy="1042416"/>
          </a:xfrm>
          <a:prstGeom prst="rect">
            <a:avLst/>
          </a:prstGeom>
        </p:spPr>
        <p:txBody>
          <a:bodyPr lIns="0" tIns="0" rIns="0" bIns="0">
            <a:noAutofit/>
          </a:bodyPr>
          <a:lstStyle/>
          <a:p>
            <a:pPr marL="47244" indent="0" algn="just">
              <a:lnSpc>
                <a:spcPts val="3216"/>
              </a:lnSpc>
              <a:spcBef>
                <a:spcPts val="2310"/>
              </a:spcBef>
            </a:pPr>
            <a:r>
              <a:rPr lang="en-US" sz="1750" b="1">
                <a:latin typeface="Arial"/>
              </a:rPr>
              <a:t>• IF THERE IS AN EROSION IN THE VALUE OF ASSETS</a:t>
            </a:r>
          </a:p>
          <a:p>
            <a:pPr marL="47244" indent="0" algn="just">
              <a:lnSpc>
                <a:spcPts val="3216"/>
              </a:lnSpc>
            </a:pPr>
            <a:r>
              <a:rPr lang="en-US" sz="2000">
                <a:latin typeface="Arial"/>
              </a:rPr>
              <a:t>BETWEEN 50% TO 90%    DOUBTFUL</a:t>
            </a:r>
          </a:p>
          <a:p>
            <a:pPr marL="47244" indent="0" algn="just">
              <a:lnSpc>
                <a:spcPts val="3216"/>
              </a:lnSpc>
            </a:pPr>
            <a:r>
              <a:rPr lang="en-US" sz="2000">
                <a:latin typeface="Arial"/>
              </a:rPr>
              <a:t>OVER 90%    LOSS</a:t>
            </a:r>
          </a:p>
        </p:txBody>
      </p:sp>
    </p:spTree>
  </p:cSld>
  <p:clrMapOvr>
    <a:overrideClrMapping bg1="lt1" tx1="dk1" bg2="lt2" tx2="dk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426720" y="652272"/>
            <a:ext cx="2581656" cy="344424"/>
          </a:xfrm>
          <a:prstGeom prst="rect">
            <a:avLst/>
          </a:prstGeom>
        </p:spPr>
        <p:txBody>
          <a:bodyPr lIns="0" tIns="0" rIns="0" bIns="0">
            <a:noAutofit/>
          </a:bodyPr>
          <a:lstStyle/>
          <a:p>
            <a:pPr indent="0">
              <a:spcAft>
                <a:spcPts val="9030"/>
              </a:spcAft>
            </a:pPr>
            <a:r>
              <a:rPr lang="en-US" sz="3150" b="1" spc="-50">
                <a:latin typeface="Arial"/>
              </a:rPr>
              <a:t>NPA NORMS-</a:t>
            </a:r>
          </a:p>
        </p:txBody>
      </p:sp>
      <p:sp>
        <p:nvSpPr>
          <p:cNvPr id="3" name="Rectangle 2"/>
          <p:cNvSpPr/>
          <p:nvPr/>
        </p:nvSpPr>
        <p:spPr>
          <a:xfrm>
            <a:off x="1072896" y="2645664"/>
            <a:ext cx="5458968" cy="344424"/>
          </a:xfrm>
          <a:prstGeom prst="rect">
            <a:avLst/>
          </a:prstGeom>
        </p:spPr>
        <p:txBody>
          <a:bodyPr lIns="0" tIns="0" rIns="0" bIns="0">
            <a:noAutofit/>
          </a:bodyPr>
          <a:lstStyle/>
          <a:p>
            <a:pPr marR="12700" indent="0" algn="r">
              <a:spcBef>
                <a:spcPts val="9030"/>
              </a:spcBef>
            </a:pPr>
            <a:r>
              <a:rPr lang="en-US" sz="3150" b="1" spc="-50">
                <a:latin typeface="Arial"/>
              </a:rPr>
              <a:t>CASH CREDIT/OVERDRAFT</a:t>
            </a:r>
          </a:p>
        </p:txBody>
      </p:sp>
    </p:spTree>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90488" y="3877056"/>
            <a:ext cx="2273808" cy="445008"/>
          </a:xfrm>
          <a:prstGeom prst="rect">
            <a:avLst/>
          </a:prstGeom>
        </p:spPr>
      </p:pic>
      <p:sp>
        <p:nvSpPr>
          <p:cNvPr id="3" name="Rectangle 2"/>
          <p:cNvSpPr/>
          <p:nvPr/>
        </p:nvSpPr>
        <p:spPr>
          <a:xfrm>
            <a:off x="2081784" y="137160"/>
            <a:ext cx="3270504" cy="192024"/>
          </a:xfrm>
          <a:prstGeom prst="rect">
            <a:avLst/>
          </a:prstGeom>
        </p:spPr>
        <p:txBody>
          <a:bodyPr lIns="0" tIns="0" rIns="0" bIns="0">
            <a:noAutofit/>
          </a:bodyPr>
          <a:lstStyle/>
          <a:p>
            <a:pPr indent="0">
              <a:spcAft>
                <a:spcPts val="1680"/>
              </a:spcAft>
            </a:pPr>
            <a:r>
              <a:rPr lang="en-US" sz="2000" b="1" spc="-100">
                <a:latin typeface="Arial"/>
              </a:rPr>
              <a:t>NPA NORMS- CC AND OD</a:t>
            </a:r>
          </a:p>
        </p:txBody>
      </p:sp>
      <p:sp>
        <p:nvSpPr>
          <p:cNvPr id="4" name="Rectangle 3"/>
          <p:cNvSpPr/>
          <p:nvPr/>
        </p:nvSpPr>
        <p:spPr>
          <a:xfrm>
            <a:off x="822960" y="679704"/>
            <a:ext cx="7144512" cy="371856"/>
          </a:xfrm>
          <a:prstGeom prst="rect">
            <a:avLst/>
          </a:prstGeom>
        </p:spPr>
        <p:txBody>
          <a:bodyPr lIns="0" tIns="0" rIns="0" bIns="0">
            <a:noAutofit/>
          </a:bodyPr>
          <a:lstStyle/>
          <a:p>
            <a:pPr indent="0">
              <a:lnSpc>
                <a:spcPts val="1728"/>
              </a:lnSpc>
            </a:pPr>
            <a:r>
              <a:rPr lang="en-US" sz="1550" b="1">
                <a:latin typeface="Arial"/>
              </a:rPr>
              <a:t>SUB STANDARD ACCOUNTS- CASH CREDIT/ OD ACCOUNTS - FINANCIAL REASONS</a:t>
            </a:r>
          </a:p>
        </p:txBody>
      </p:sp>
      <p:sp>
        <p:nvSpPr>
          <p:cNvPr id="5" name="Rectangle 4"/>
          <p:cNvSpPr/>
          <p:nvPr/>
        </p:nvSpPr>
        <p:spPr>
          <a:xfrm>
            <a:off x="7812024" y="1048512"/>
            <a:ext cx="234696" cy="167640"/>
          </a:xfrm>
          <a:prstGeom prst="rect">
            <a:avLst/>
          </a:prstGeom>
        </p:spPr>
        <p:txBody>
          <a:bodyPr lIns="0" tIns="0" rIns="0" bIns="0">
            <a:noAutofit/>
          </a:bodyPr>
          <a:lstStyle/>
          <a:p>
            <a:pPr indent="0"/>
            <a:r>
              <a:rPr lang="en-US" sz="1750">
                <a:latin typeface="Arial"/>
              </a:rPr>
              <a:t>90</a:t>
            </a:r>
          </a:p>
        </p:txBody>
      </p:sp>
      <p:sp>
        <p:nvSpPr>
          <p:cNvPr id="6" name="Rectangle 5"/>
          <p:cNvSpPr/>
          <p:nvPr/>
        </p:nvSpPr>
        <p:spPr>
          <a:xfrm>
            <a:off x="780288" y="1264920"/>
            <a:ext cx="7519416" cy="274320"/>
          </a:xfrm>
          <a:prstGeom prst="rect">
            <a:avLst/>
          </a:prstGeom>
        </p:spPr>
        <p:txBody>
          <a:bodyPr lIns="0" tIns="0" rIns="0" bIns="0">
            <a:noAutofit/>
          </a:bodyPr>
          <a:lstStyle/>
          <a:p>
            <a:pPr indent="0" algn="just">
              <a:spcAft>
                <a:spcPts val="420"/>
              </a:spcAft>
            </a:pPr>
            <a:r>
              <a:rPr lang="en-US" sz="1750">
                <a:latin typeface="Arial"/>
              </a:rPr>
              <a:t>❖ Account overdrawn&gt; Lesser of (Sanctioned limit or drawing d</a:t>
            </a:r>
            <a:r>
              <a:rPr lang="en-US" sz="1750" baseline="-25000">
                <a:latin typeface="Arial"/>
              </a:rPr>
              <a:t>a</a:t>
            </a:r>
            <a:r>
              <a:rPr lang="en-US" sz="1750">
                <a:latin typeface="Arial"/>
              </a:rPr>
              <a:t>y</a:t>
            </a:r>
            <a:r>
              <a:rPr lang="en-US" sz="1750" baseline="-25000">
                <a:latin typeface="Arial"/>
              </a:rPr>
              <a:t>S</a:t>
            </a:r>
            <a:r>
              <a:rPr lang="en-US" sz="1750">
                <a:latin typeface="Arial"/>
              </a:rPr>
              <a:t> or</a:t>
            </a:r>
          </a:p>
        </p:txBody>
      </p:sp>
      <p:sp>
        <p:nvSpPr>
          <p:cNvPr id="7" name="Rectangle 6"/>
          <p:cNvSpPr/>
          <p:nvPr/>
        </p:nvSpPr>
        <p:spPr>
          <a:xfrm>
            <a:off x="762000" y="2429256"/>
            <a:ext cx="7022592" cy="515112"/>
          </a:xfrm>
          <a:prstGeom prst="rect">
            <a:avLst/>
          </a:prstGeom>
        </p:spPr>
        <p:txBody>
          <a:bodyPr lIns="0" tIns="0" rIns="0" bIns="0">
            <a:noAutofit/>
          </a:bodyPr>
          <a:lstStyle/>
          <a:p>
            <a:pPr marL="325628" marR="20320" indent="-304800">
              <a:lnSpc>
                <a:spcPts val="2016"/>
              </a:lnSpc>
              <a:spcBef>
                <a:spcPts val="3780"/>
              </a:spcBef>
              <a:spcAft>
                <a:spcPts val="2310"/>
              </a:spcAft>
            </a:pPr>
            <a:r>
              <a:rPr lang="en-US" sz="1750">
                <a:latin typeface="Arial"/>
              </a:rPr>
              <a:t>❖ No credits or credits insufficient to cover the interest during the previous quarter.</a:t>
            </a:r>
          </a:p>
        </p:txBody>
      </p:sp>
      <p:sp>
        <p:nvSpPr>
          <p:cNvPr id="8" name="Rectangle 7"/>
          <p:cNvSpPr/>
          <p:nvPr/>
        </p:nvSpPr>
        <p:spPr>
          <a:xfrm>
            <a:off x="804672" y="3416808"/>
            <a:ext cx="7443216" cy="408432"/>
          </a:xfrm>
          <a:prstGeom prst="rect">
            <a:avLst/>
          </a:prstGeom>
        </p:spPr>
        <p:txBody>
          <a:bodyPr lIns="0" tIns="0" rIns="0" bIns="0">
            <a:noAutofit/>
          </a:bodyPr>
          <a:lstStyle/>
          <a:p>
            <a:pPr marR="39116" indent="0">
              <a:lnSpc>
                <a:spcPts val="1728"/>
              </a:lnSpc>
              <a:spcBef>
                <a:spcPts val="2310"/>
              </a:spcBef>
              <a:spcAft>
                <a:spcPts val="630"/>
              </a:spcAft>
            </a:pPr>
            <a:r>
              <a:rPr lang="en-US" sz="1550" b="1">
                <a:latin typeface="Arial"/>
              </a:rPr>
              <a:t>SUB STANDARD ACCOUNTS- CASH CREDIT/ OD ACCOUNTS - TEMPORARY DEFICIENCIES</a:t>
            </a:r>
          </a:p>
        </p:txBody>
      </p:sp>
      <p:sp>
        <p:nvSpPr>
          <p:cNvPr id="9" name="Rectangle 8"/>
          <p:cNvSpPr/>
          <p:nvPr/>
        </p:nvSpPr>
        <p:spPr>
          <a:xfrm>
            <a:off x="719328" y="4785360"/>
            <a:ext cx="6806184" cy="518160"/>
          </a:xfrm>
          <a:prstGeom prst="rect">
            <a:avLst/>
          </a:prstGeom>
        </p:spPr>
        <p:txBody>
          <a:bodyPr lIns="0" tIns="0" rIns="0" bIns="0">
            <a:noAutofit/>
          </a:bodyPr>
          <a:lstStyle/>
          <a:p>
            <a:pPr marL="368300" marR="15240" indent="-304800">
              <a:lnSpc>
                <a:spcPts val="2016"/>
              </a:lnSpc>
              <a:spcBef>
                <a:spcPts val="1680"/>
              </a:spcBef>
              <a:spcAft>
                <a:spcPts val="1680"/>
              </a:spcAft>
            </a:pPr>
            <a:r>
              <a:rPr lang="en-US" sz="1750">
                <a:latin typeface="Arial"/>
              </a:rPr>
              <a:t>❖ DP calculated from stock statement older than 3 months and continuance of such irregularity for</a:t>
            </a:r>
          </a:p>
        </p:txBody>
      </p:sp>
      <p:sp>
        <p:nvSpPr>
          <p:cNvPr id="10" name="Rectangle 9"/>
          <p:cNvSpPr/>
          <p:nvPr/>
        </p:nvSpPr>
        <p:spPr>
          <a:xfrm>
            <a:off x="6598920" y="1545336"/>
            <a:ext cx="1597152" cy="243840"/>
          </a:xfrm>
          <a:prstGeom prst="rect">
            <a:avLst/>
          </a:prstGeom>
        </p:spPr>
        <p:txBody>
          <a:bodyPr lIns="0" tIns="0" rIns="0" bIns="0">
            <a:noAutofit/>
          </a:bodyPr>
          <a:lstStyle/>
          <a:p>
            <a:pPr marL="13208" indent="0">
              <a:spcBef>
                <a:spcPts val="420"/>
              </a:spcBef>
              <a:spcAft>
                <a:spcPts val="3780"/>
              </a:spcAft>
            </a:pPr>
            <a:r>
              <a:rPr lang="en-US" sz="2000">
                <a:latin typeface="Arial"/>
              </a:rPr>
              <a:t>power\ </a:t>
            </a:r>
            <a:r>
              <a:rPr lang="en-US" sz="2000" baseline="-25000">
                <a:latin typeface="Arial"/>
              </a:rPr>
              <a:t>m0</a:t>
            </a:r>
            <a:r>
              <a:rPr lang="en-US" sz="2000">
                <a:latin typeface="Arial"/>
              </a:rPr>
              <a:t>re</a:t>
            </a:r>
          </a:p>
        </p:txBody>
      </p:sp>
      <p:sp>
        <p:nvSpPr>
          <p:cNvPr id="11" name="Rectangle 10"/>
          <p:cNvSpPr/>
          <p:nvPr/>
        </p:nvSpPr>
        <p:spPr>
          <a:xfrm>
            <a:off x="1042416" y="3995928"/>
            <a:ext cx="1709928" cy="259080"/>
          </a:xfrm>
          <a:prstGeom prst="rect">
            <a:avLst/>
          </a:prstGeom>
        </p:spPr>
        <p:txBody>
          <a:bodyPr lIns="0" tIns="0" rIns="0" bIns="0">
            <a:noAutofit/>
          </a:bodyPr>
          <a:lstStyle/>
          <a:p>
            <a:pPr indent="0" algn="just">
              <a:spcBef>
                <a:spcPts val="630"/>
              </a:spcBef>
              <a:spcAft>
                <a:spcPts val="420"/>
              </a:spcAft>
            </a:pPr>
            <a:r>
              <a:rPr lang="en-US" sz="1500">
                <a:latin typeface="Arial"/>
              </a:rPr>
              <a:t>Renewal </a:t>
            </a:r>
            <a:r>
              <a:rPr lang="en-US" sz="1750">
                <a:latin typeface="Arial"/>
              </a:rPr>
              <a:t>pending</a:t>
            </a:r>
          </a:p>
        </p:txBody>
      </p:sp>
      <p:sp>
        <p:nvSpPr>
          <p:cNvPr id="12" name="Rectangle 11"/>
          <p:cNvSpPr/>
          <p:nvPr/>
        </p:nvSpPr>
        <p:spPr>
          <a:xfrm>
            <a:off x="6958584" y="4273296"/>
            <a:ext cx="505968" cy="249936"/>
          </a:xfrm>
          <a:prstGeom prst="rect">
            <a:avLst/>
          </a:prstGeom>
        </p:spPr>
        <p:txBody>
          <a:bodyPr lIns="0" tIns="0" rIns="0" bIns="0">
            <a:noAutofit/>
          </a:bodyPr>
          <a:lstStyle/>
          <a:p>
            <a:pPr indent="0"/>
            <a:r>
              <a:rPr lang="en-US" sz="1750">
                <a:latin typeface="Arial"/>
              </a:rPr>
              <a:t>days</a:t>
            </a:r>
          </a:p>
        </p:txBody>
      </p:sp>
      <p:sp>
        <p:nvSpPr>
          <p:cNvPr id="13" name="Rectangle 12"/>
          <p:cNvSpPr/>
          <p:nvPr/>
        </p:nvSpPr>
        <p:spPr>
          <a:xfrm>
            <a:off x="6217920" y="5650992"/>
            <a:ext cx="1911096" cy="249936"/>
          </a:xfrm>
          <a:prstGeom prst="rect">
            <a:avLst/>
          </a:prstGeom>
        </p:spPr>
        <p:txBody>
          <a:bodyPr lIns="0" tIns="0" rIns="0" bIns="0">
            <a:noAutofit/>
          </a:bodyPr>
          <a:lstStyle/>
          <a:p>
            <a:pPr marL="13208" indent="0">
              <a:spcBef>
                <a:spcPts val="1680"/>
              </a:spcBef>
            </a:pPr>
            <a:r>
              <a:rPr lang="en-US" sz="1750">
                <a:latin typeface="Arial"/>
              </a:rPr>
              <a:t>More than 90 days</a:t>
            </a:r>
          </a:p>
        </p:txBody>
      </p:sp>
    </p:spTree>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499872" y="734568"/>
            <a:ext cx="2584704" cy="341376"/>
          </a:xfrm>
          <a:prstGeom prst="rect">
            <a:avLst/>
          </a:prstGeom>
        </p:spPr>
        <p:txBody>
          <a:bodyPr lIns="0" tIns="0" rIns="0" bIns="0">
            <a:noAutofit/>
          </a:bodyPr>
          <a:lstStyle/>
          <a:p>
            <a:pPr indent="0">
              <a:spcAft>
                <a:spcPts val="9240"/>
              </a:spcAft>
            </a:pPr>
            <a:r>
              <a:rPr lang="en-US" sz="3150" b="1" spc="-50">
                <a:latin typeface="Arial"/>
              </a:rPr>
              <a:t>NPA NORMS-</a:t>
            </a:r>
          </a:p>
        </p:txBody>
      </p:sp>
      <p:sp>
        <p:nvSpPr>
          <p:cNvPr id="3" name="Rectangle 2"/>
          <p:cNvSpPr/>
          <p:nvPr/>
        </p:nvSpPr>
        <p:spPr>
          <a:xfrm>
            <a:off x="2493264" y="2724912"/>
            <a:ext cx="2694432" cy="344424"/>
          </a:xfrm>
          <a:prstGeom prst="rect">
            <a:avLst/>
          </a:prstGeom>
        </p:spPr>
        <p:txBody>
          <a:bodyPr lIns="0" tIns="0" rIns="0" bIns="0">
            <a:noAutofit/>
          </a:bodyPr>
          <a:lstStyle/>
          <a:p>
            <a:pPr indent="0" algn="r">
              <a:spcBef>
                <a:spcPts val="9240"/>
              </a:spcBef>
            </a:pPr>
            <a:r>
              <a:rPr lang="en-US" sz="3150" b="1" spc="-50">
                <a:latin typeface="Arial"/>
              </a:rPr>
              <a:t>TERM LOANS</a:t>
            </a:r>
          </a:p>
        </p:txBody>
      </p:sp>
    </p:spTree>
  </p:cSld>
  <p:clrMapOvr>
    <a:overrideClrMapping bg1="lt1" tx1="dk1" bg2="lt2" tx2="dk2" accent1="accent1" accent2="accent2" accent3="accent3" accent4="accent4" accent5="accent5" accent6="accent6" hlink="hlink" folHlink="folHlink"/>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874776" y="396240"/>
            <a:ext cx="6946392" cy="1103376"/>
          </a:xfrm>
          <a:prstGeom prst="rect">
            <a:avLst/>
          </a:prstGeom>
        </p:spPr>
        <p:txBody>
          <a:bodyPr lIns="0" tIns="0" rIns="0" bIns="0">
            <a:noAutofit/>
          </a:bodyPr>
          <a:lstStyle/>
          <a:p>
            <a:pPr marL="42672" indent="0">
              <a:spcAft>
                <a:spcPts val="1470"/>
              </a:spcAft>
            </a:pPr>
            <a:r>
              <a:rPr lang="en-US" sz="2000" b="1">
                <a:latin typeface="Arial"/>
              </a:rPr>
              <a:t>SUB STANDARD ACCOUNTS-TERM LOANS</a:t>
            </a:r>
          </a:p>
          <a:p>
            <a:pPr marL="42672" marR="5080" indent="4572000">
              <a:lnSpc>
                <a:spcPts val="2208"/>
              </a:lnSpc>
              <a:spcAft>
                <a:spcPts val="7980"/>
              </a:spcAft>
            </a:pPr>
            <a:r>
              <a:rPr lang="en-US" sz="1750">
                <a:latin typeface="Arial"/>
              </a:rPr>
              <a:t>/ More than 90 days </a:t>
            </a:r>
            <a:r>
              <a:rPr lang="en-US" sz="2000">
                <a:latin typeface="Arial"/>
              </a:rPr>
              <a:t>Interest and /or principal remain overdue^------</a:t>
            </a:r>
          </a:p>
        </p:txBody>
      </p:sp>
      <p:sp>
        <p:nvSpPr>
          <p:cNvPr id="3" name="Rectangle 2"/>
          <p:cNvSpPr/>
          <p:nvPr/>
        </p:nvSpPr>
        <p:spPr>
          <a:xfrm>
            <a:off x="841248" y="2999232"/>
            <a:ext cx="7629144" cy="2636520"/>
          </a:xfrm>
          <a:prstGeom prst="rect">
            <a:avLst/>
          </a:prstGeom>
        </p:spPr>
        <p:txBody>
          <a:bodyPr lIns="0" tIns="0" rIns="0" bIns="0">
            <a:noAutofit/>
          </a:bodyPr>
          <a:lstStyle/>
          <a:p>
            <a:pPr marL="76200" indent="0">
              <a:spcBef>
                <a:spcPts val="7980"/>
              </a:spcBef>
              <a:spcAft>
                <a:spcPts val="3570"/>
              </a:spcAft>
            </a:pPr>
            <a:r>
              <a:rPr lang="en-US" sz="2000" b="1" u="sng">
                <a:latin typeface="Arial"/>
              </a:rPr>
              <a:t>Meaning of Overdue-</a:t>
            </a:r>
          </a:p>
          <a:p>
            <a:pPr marL="76200" marR="19304" indent="0">
              <a:lnSpc>
                <a:spcPts val="2400"/>
              </a:lnSpc>
              <a:spcAft>
                <a:spcPts val="2940"/>
              </a:spcAft>
            </a:pPr>
            <a:r>
              <a:rPr lang="en-US" sz="2000">
                <a:latin typeface="Arial"/>
              </a:rPr>
              <a:t>As per para 2.3. of RBI master circular dated 1</a:t>
            </a:r>
            <a:r>
              <a:rPr lang="en-US" sz="2000" baseline="30000">
                <a:latin typeface="Arial"/>
              </a:rPr>
              <a:t>st</a:t>
            </a:r>
            <a:r>
              <a:rPr lang="en-US" sz="2000">
                <a:latin typeface="Arial"/>
              </a:rPr>
              <a:t> July 2015, an account is overdue if not paid on the due date fixed by the bank.</a:t>
            </a:r>
          </a:p>
          <a:p>
            <a:pPr marL="76200" marR="19304" indent="0">
              <a:lnSpc>
                <a:spcPts val="2400"/>
              </a:lnSpc>
            </a:pPr>
            <a:r>
              <a:rPr lang="en-US" sz="2000">
                <a:latin typeface="Arial"/>
              </a:rPr>
              <a:t>Hence , if a term loan account is overdue since 1</a:t>
            </a:r>
            <a:r>
              <a:rPr lang="en-US" sz="2000" baseline="30000">
                <a:latin typeface="Arial"/>
              </a:rPr>
              <a:t>st</a:t>
            </a:r>
            <a:r>
              <a:rPr lang="en-US" sz="2000">
                <a:latin typeface="Arial"/>
              </a:rPr>
              <a:t> January 2020 or earlier, the account will be classified as NPA.</a:t>
            </a:r>
          </a:p>
        </p:txBody>
      </p:sp>
    </p:spTree>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402336" y="548640"/>
            <a:ext cx="4059936" cy="225552"/>
          </a:xfrm>
          <a:prstGeom prst="rect">
            <a:avLst/>
          </a:prstGeom>
        </p:spPr>
        <p:txBody>
          <a:bodyPr lIns="0" tIns="0" rIns="0" bIns="0">
            <a:noAutofit/>
          </a:bodyPr>
          <a:lstStyle/>
          <a:p>
            <a:pPr marL="457200" indent="-457200" algn="just">
              <a:spcAft>
                <a:spcPts val="3570"/>
              </a:spcAft>
            </a:pPr>
            <a:r>
              <a:rPr lang="en-US" sz="2000" b="1">
                <a:latin typeface="Arial"/>
              </a:rPr>
              <a:t>NPA NORMS FOR AGRICULTURE</a:t>
            </a:r>
          </a:p>
        </p:txBody>
      </p:sp>
      <p:sp>
        <p:nvSpPr>
          <p:cNvPr id="3" name="Rectangle 2"/>
          <p:cNvSpPr/>
          <p:nvPr/>
        </p:nvSpPr>
        <p:spPr>
          <a:xfrm>
            <a:off x="402336" y="1435608"/>
            <a:ext cx="7607808" cy="579120"/>
          </a:xfrm>
          <a:prstGeom prst="rect">
            <a:avLst/>
          </a:prstGeom>
        </p:spPr>
        <p:txBody>
          <a:bodyPr lIns="0" tIns="0" rIns="0" bIns="0">
            <a:noAutofit/>
          </a:bodyPr>
          <a:lstStyle/>
          <a:p>
            <a:pPr marL="457200" marR="12700" indent="-457200" algn="just">
              <a:lnSpc>
                <a:spcPts val="2424"/>
              </a:lnSpc>
              <a:spcBef>
                <a:spcPts val="3570"/>
              </a:spcBef>
              <a:spcAft>
                <a:spcPts val="2940"/>
              </a:spcAft>
            </a:pPr>
            <a:r>
              <a:rPr lang="en-US" sz="2000">
                <a:latin typeface="Arial"/>
              </a:rPr>
              <a:t>a) Separate NPA norms for agriculture is only for farm credit (like crop loans, loans under KCC etc).</a:t>
            </a:r>
          </a:p>
        </p:txBody>
      </p:sp>
      <p:sp>
        <p:nvSpPr>
          <p:cNvPr id="4" name="Rectangle 3"/>
          <p:cNvSpPr/>
          <p:nvPr/>
        </p:nvSpPr>
        <p:spPr>
          <a:xfrm>
            <a:off x="402336" y="2627376"/>
            <a:ext cx="7607808" cy="2069592"/>
          </a:xfrm>
          <a:prstGeom prst="rect">
            <a:avLst/>
          </a:prstGeom>
        </p:spPr>
        <p:txBody>
          <a:bodyPr lIns="0" tIns="0" rIns="0" bIns="0">
            <a:noAutofit/>
          </a:bodyPr>
          <a:lstStyle/>
          <a:p>
            <a:pPr marL="457200" marR="12700" indent="-457200" algn="just">
              <a:lnSpc>
                <a:spcPts val="2376"/>
              </a:lnSpc>
              <a:spcBef>
                <a:spcPts val="2940"/>
              </a:spcBef>
              <a:spcAft>
                <a:spcPts val="2940"/>
              </a:spcAft>
            </a:pPr>
            <a:r>
              <a:rPr lang="en-US" sz="2000">
                <a:latin typeface="Arial"/>
              </a:rPr>
              <a:t>b)    Detail for activities are listed in Annexure 2 of RBI Master Circular dated 1</a:t>
            </a:r>
            <a:r>
              <a:rPr lang="en-US" sz="2000" baseline="30000">
                <a:latin typeface="Arial"/>
              </a:rPr>
              <a:t>st</a:t>
            </a:r>
            <a:r>
              <a:rPr lang="en-US" sz="2000">
                <a:latin typeface="Arial"/>
              </a:rPr>
              <a:t> July 2015.</a:t>
            </a:r>
          </a:p>
          <a:p>
            <a:pPr marL="457200" marR="12700" indent="-457200" algn="just">
              <a:lnSpc>
                <a:spcPts val="2400"/>
              </a:lnSpc>
            </a:pPr>
            <a:r>
              <a:rPr lang="en-US" sz="2000">
                <a:latin typeface="Arial"/>
              </a:rPr>
              <a:t>c)    For agriculture loans not covered in Annexure 2 of the above Master Circular, normal 90 days as applicable to non agriculture loans will apply.</a:t>
            </a:r>
          </a:p>
        </p:txBody>
      </p:sp>
    </p:spTree>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316992" y="289560"/>
            <a:ext cx="7373112" cy="4480560"/>
          </a:xfrm>
          <a:prstGeom prst="rect">
            <a:avLst/>
          </a:prstGeom>
        </p:spPr>
        <p:txBody>
          <a:bodyPr lIns="0" tIns="0" rIns="0" bIns="0">
            <a:noAutofit/>
          </a:bodyPr>
          <a:lstStyle/>
          <a:p>
            <a:pPr marL="12700" marR="850900" indent="0">
              <a:lnSpc>
                <a:spcPts val="2208"/>
              </a:lnSpc>
              <a:spcAft>
                <a:spcPts val="2730"/>
              </a:spcAft>
            </a:pPr>
            <a:r>
              <a:rPr lang="en-US" sz="2000" b="1">
                <a:latin typeface="Arial"/>
              </a:rPr>
              <a:t>THREE KEY ELEMENTS FOR AGRICULTURE NPA CLASSIFICATION </a:t>
            </a:r>
            <a:r>
              <a:rPr lang="en-US" sz="2000" b="1" u="sng">
                <a:latin typeface="Arial"/>
              </a:rPr>
              <a:t>Duration of crop-</a:t>
            </a:r>
          </a:p>
          <a:p>
            <a:pPr marL="12700" marR="850900" indent="0">
              <a:lnSpc>
                <a:spcPts val="3312"/>
              </a:lnSpc>
              <a:spcAft>
                <a:spcPts val="2100"/>
              </a:spcAft>
            </a:pPr>
            <a:r>
              <a:rPr lang="en-US" sz="2000">
                <a:latin typeface="Arial"/>
              </a:rPr>
              <a:t>Long duration crop- with crop season longer than 1 year Short duration crop- with crop season less than 1 year</a:t>
            </a:r>
          </a:p>
          <a:p>
            <a:pPr marL="12700" indent="0">
              <a:spcAft>
                <a:spcPts val="3360"/>
              </a:spcAft>
            </a:pPr>
            <a:r>
              <a:rPr lang="en-US" sz="2000" b="1" u="sng">
                <a:latin typeface="Arial"/>
              </a:rPr>
              <a:t>Crop season</a:t>
            </a:r>
          </a:p>
          <a:p>
            <a:pPr marL="12700" marR="12700" indent="0">
              <a:lnSpc>
                <a:spcPts val="2184"/>
              </a:lnSpc>
              <a:spcAft>
                <a:spcPts val="2730"/>
              </a:spcAft>
            </a:pPr>
            <a:r>
              <a:rPr lang="en-US" sz="2000">
                <a:latin typeface="Arial"/>
              </a:rPr>
              <a:t>As decided by state level banker’s committee- refer notification of SBLC</a:t>
            </a:r>
          </a:p>
        </p:txBody>
      </p:sp>
      <p:sp>
        <p:nvSpPr>
          <p:cNvPr id="3" name="Rectangle 2"/>
          <p:cNvSpPr/>
          <p:nvPr/>
        </p:nvSpPr>
        <p:spPr>
          <a:xfrm>
            <a:off x="323088" y="5373624"/>
            <a:ext cx="6440424" cy="277368"/>
          </a:xfrm>
          <a:prstGeom prst="rect">
            <a:avLst/>
          </a:prstGeom>
        </p:spPr>
        <p:txBody>
          <a:bodyPr lIns="0" tIns="0" rIns="0" bIns="0">
            <a:noAutofit/>
          </a:bodyPr>
          <a:lstStyle/>
          <a:p>
            <a:pPr marL="6604" indent="0">
              <a:spcBef>
                <a:spcPts val="2730"/>
              </a:spcBef>
            </a:pPr>
            <a:r>
              <a:rPr lang="en-US" sz="2000">
                <a:latin typeface="Arial"/>
              </a:rPr>
              <a:t>Repayment period as fixed by bank- Refer sanction letter</a:t>
            </a:r>
          </a:p>
        </p:txBody>
      </p:sp>
    </p:spTree>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402336" y="624840"/>
            <a:ext cx="5263896" cy="277368"/>
          </a:xfrm>
          <a:prstGeom prst="rect">
            <a:avLst/>
          </a:prstGeom>
        </p:spPr>
        <p:txBody>
          <a:bodyPr lIns="0" tIns="0" rIns="0" bIns="0">
            <a:noAutofit/>
          </a:bodyPr>
          <a:lstStyle/>
          <a:p>
            <a:pPr marL="12700" indent="0">
              <a:spcAft>
                <a:spcPts val="3570"/>
              </a:spcAft>
            </a:pPr>
            <a:r>
              <a:rPr lang="en-US" sz="2000" b="1" u="sng">
                <a:latin typeface="Arial"/>
              </a:rPr>
              <a:t>Sub Standard Advances-Agriculture Loans</a:t>
            </a:r>
          </a:p>
        </p:txBody>
      </p:sp>
      <p:sp>
        <p:nvSpPr>
          <p:cNvPr id="3" name="Rectangle 2"/>
          <p:cNvSpPr/>
          <p:nvPr/>
        </p:nvSpPr>
        <p:spPr>
          <a:xfrm>
            <a:off x="402336" y="1508760"/>
            <a:ext cx="7623048" cy="2468880"/>
          </a:xfrm>
          <a:prstGeom prst="rect">
            <a:avLst/>
          </a:prstGeom>
        </p:spPr>
        <p:txBody>
          <a:bodyPr lIns="0" tIns="0" rIns="0" bIns="0">
            <a:noAutofit/>
          </a:bodyPr>
          <a:lstStyle/>
          <a:p>
            <a:pPr marL="355600" marR="25400" indent="-342900">
              <a:lnSpc>
                <a:spcPts val="2400"/>
              </a:lnSpc>
              <a:spcBef>
                <a:spcPts val="3570"/>
              </a:spcBef>
              <a:spcAft>
                <a:spcPts val="630"/>
              </a:spcAft>
            </a:pPr>
            <a:r>
              <a:rPr lang="en-US" sz="2000">
                <a:latin typeface="Arial"/>
              </a:rPr>
              <a:t>•    </a:t>
            </a:r>
            <a:r>
              <a:rPr lang="en-US" sz="2000" u="sng">
                <a:latin typeface="Arial"/>
              </a:rPr>
              <a:t>Short Duration Crops</a:t>
            </a:r>
            <a:r>
              <a:rPr lang="en-US" sz="2000">
                <a:latin typeface="Arial"/>
              </a:rPr>
              <a:t> : If principal or interest remains overdue for 2 crop seasons</a:t>
            </a:r>
          </a:p>
          <a:p>
            <a:pPr marL="355600" marR="25400" indent="-342900">
              <a:lnSpc>
                <a:spcPts val="2400"/>
              </a:lnSpc>
              <a:spcAft>
                <a:spcPts val="3150"/>
              </a:spcAft>
            </a:pPr>
            <a:r>
              <a:rPr lang="en-US" sz="2000">
                <a:latin typeface="Arial"/>
              </a:rPr>
              <a:t>•    </a:t>
            </a:r>
            <a:r>
              <a:rPr lang="en-US" sz="2000" u="sng">
                <a:latin typeface="Arial"/>
              </a:rPr>
              <a:t>Long Duration Crops</a:t>
            </a:r>
            <a:r>
              <a:rPr lang="en-US" sz="2000">
                <a:latin typeface="Arial"/>
              </a:rPr>
              <a:t> : If principal or interest remains overdue for 1 crop season.</a:t>
            </a:r>
          </a:p>
          <a:p>
            <a:pPr marL="12700" marR="25400" indent="0">
              <a:lnSpc>
                <a:spcPts val="2400"/>
              </a:lnSpc>
            </a:pPr>
            <a:r>
              <a:rPr lang="en-US" sz="2000">
                <a:latin typeface="Arial"/>
              </a:rPr>
              <a:t>The crop season is decided by the State Level Bankers’ Committee in each state.</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926592" y="697992"/>
          <a:ext cx="5964936" cy="8650224"/>
        </p:xfrm>
        <a:graphic>
          <a:graphicData uri="http://schemas.openxmlformats.org/drawingml/2006/table">
            <a:tbl>
              <a:tblPr/>
              <a:tblGrid>
                <a:gridCol w="2081784">
                  <a:extLst>
                    <a:ext uri="{9D8B030D-6E8A-4147-A177-3AD203B41FA5}">
                      <a16:colId xmlns:a16="http://schemas.microsoft.com/office/drawing/2014/main" val="20000"/>
                    </a:ext>
                  </a:extLst>
                </a:gridCol>
                <a:gridCol w="3883152">
                  <a:extLst>
                    <a:ext uri="{9D8B030D-6E8A-4147-A177-3AD203B41FA5}">
                      <a16:colId xmlns:a16="http://schemas.microsoft.com/office/drawing/2014/main" val="20001"/>
                    </a:ext>
                  </a:extLst>
                </a:gridCol>
              </a:tblGrid>
              <a:tr h="606552">
                <a:tc gridSpan="2">
                  <a:txBody>
                    <a:bodyPr/>
                    <a:lstStyle/>
                    <a:p>
                      <a:pPr indent="0" algn="ctr"/>
                      <a:r>
                        <a:rPr lang="en-US" sz="1050" b="1">
                          <a:latin typeface="Arial"/>
                        </a:rPr>
                        <a:t>Documentation</a:t>
                      </a:r>
                    </a:p>
                  </a:txBody>
                  <a:tcPr marL="0" marR="0" marT="0" marB="0"/>
                </a:tc>
                <a:tc hMerge="1">
                  <a:txBody>
                    <a:bodyPr/>
                    <a:lstStyle/>
                    <a:p>
                      <a:endParaRPr sz="2900"/>
                    </a:p>
                  </a:txBody>
                  <a:tcPr marL="0" marR="0" marT="0" marB="0"/>
                </a:tc>
                <a:extLst>
                  <a:ext uri="{0D108BD9-81ED-4DB2-BD59-A6C34878D82A}">
                    <a16:rowId xmlns:a16="http://schemas.microsoft.com/office/drawing/2014/main" val="10000"/>
                  </a:ext>
                </a:extLst>
              </a:tr>
              <a:tr h="524256">
                <a:tc>
                  <a:txBody>
                    <a:bodyPr/>
                    <a:lstStyle/>
                    <a:p>
                      <a:pPr marL="114300" marR="38100" indent="0" algn="just">
                        <a:lnSpc>
                          <a:spcPts val="1536"/>
                        </a:lnSpc>
                      </a:pPr>
                      <a:r>
                        <a:rPr lang="en-US" sz="800">
                          <a:latin typeface="Arial"/>
                        </a:rPr>
                        <a:t>Disbursement without executing loan documents</a:t>
                      </a:r>
                    </a:p>
                  </a:txBody>
                  <a:tcPr marL="0" marR="0" marT="0" marB="0"/>
                </a:tc>
                <a:tc>
                  <a:txBody>
                    <a:bodyPr/>
                    <a:lstStyle/>
                    <a:p>
                      <a:pPr marL="101600" indent="0"/>
                      <a:r>
                        <a:rPr lang="en-US" sz="800">
                          <a:latin typeface="Arial"/>
                        </a:rPr>
                        <a:t>Verify sample accounts and comment accordingly.</a:t>
                      </a:r>
                    </a:p>
                  </a:txBody>
                  <a:tcPr marL="0" marR="0" marT="0" marB="0"/>
                </a:tc>
                <a:extLst>
                  <a:ext uri="{0D108BD9-81ED-4DB2-BD59-A6C34878D82A}">
                    <a16:rowId xmlns:a16="http://schemas.microsoft.com/office/drawing/2014/main" val="10001"/>
                  </a:ext>
                </a:extLst>
              </a:tr>
              <a:tr h="899160">
                <a:tc>
                  <a:txBody>
                    <a:bodyPr/>
                    <a:lstStyle/>
                    <a:p>
                      <a:pPr marL="114300" indent="0" algn="just"/>
                      <a:r>
                        <a:rPr lang="en-US" sz="800">
                          <a:latin typeface="Arial"/>
                        </a:rPr>
                        <a:t>Deficiencies in Documentation</a:t>
                      </a:r>
                    </a:p>
                  </a:txBody>
                  <a:tcPr marL="0" marR="0" marT="0" marB="0"/>
                </a:tc>
                <a:tc>
                  <a:txBody>
                    <a:bodyPr/>
                    <a:lstStyle/>
                    <a:p>
                      <a:pPr marL="101600" marR="101600" indent="0">
                        <a:lnSpc>
                          <a:spcPts val="1536"/>
                        </a:lnSpc>
                      </a:pPr>
                      <a:r>
                        <a:rPr lang="en-US" sz="800">
                          <a:latin typeface="Arial"/>
                        </a:rPr>
                        <a:t>Mention number of accounts tested and report deficiencies with Account number, account name, limit sanctioned, balance outstanding and observations</a:t>
                      </a:r>
                    </a:p>
                  </a:txBody>
                  <a:tcPr marL="0" marR="0" marT="0" marB="0"/>
                </a:tc>
                <a:extLst>
                  <a:ext uri="{0D108BD9-81ED-4DB2-BD59-A6C34878D82A}">
                    <a16:rowId xmlns:a16="http://schemas.microsoft.com/office/drawing/2014/main" val="10002"/>
                  </a:ext>
                </a:extLst>
              </a:tr>
              <a:tr h="542544">
                <a:tc>
                  <a:txBody>
                    <a:bodyPr/>
                    <a:lstStyle/>
                    <a:p>
                      <a:pPr marL="114300" indent="0" algn="just"/>
                      <a:r>
                        <a:rPr lang="en-US" sz="800">
                          <a:latin typeface="Arial"/>
                        </a:rPr>
                        <a:t>Marking of lien on Bank Deposits</a:t>
                      </a:r>
                    </a:p>
                  </a:txBody>
                  <a:tcPr marL="0" marR="0" marT="0" marB="0"/>
                </a:tc>
                <a:tc>
                  <a:txBody>
                    <a:bodyPr/>
                    <a:lstStyle/>
                    <a:p>
                      <a:pPr marL="101600" marR="101600" indent="0">
                        <a:lnSpc>
                          <a:spcPts val="1560"/>
                        </a:lnSpc>
                      </a:pPr>
                      <a:r>
                        <a:rPr lang="en-US" sz="800">
                          <a:latin typeface="Arial"/>
                        </a:rPr>
                        <a:t>Test the Account Master of CBS for Term Deposits and comment accordingly.</a:t>
                      </a:r>
                    </a:p>
                  </a:txBody>
                  <a:tcPr marL="0" marR="0" marT="0" marB="0"/>
                </a:tc>
                <a:extLst>
                  <a:ext uri="{0D108BD9-81ED-4DB2-BD59-A6C34878D82A}">
                    <a16:rowId xmlns:a16="http://schemas.microsoft.com/office/drawing/2014/main" val="10003"/>
                  </a:ext>
                </a:extLst>
              </a:tr>
              <a:tr h="472440">
                <a:tc gridSpan="2">
                  <a:txBody>
                    <a:bodyPr/>
                    <a:lstStyle/>
                    <a:p>
                      <a:pPr indent="0" algn="ctr"/>
                      <a:r>
                        <a:rPr lang="en-US" sz="1050" b="1">
                          <a:latin typeface="Arial"/>
                        </a:rPr>
                        <a:t>Review/Monitoring/Supervision</a:t>
                      </a:r>
                    </a:p>
                  </a:txBody>
                  <a:tcPr marL="0" marR="0" marT="0" marB="0"/>
                </a:tc>
                <a:tc hMerge="1">
                  <a:txBody>
                    <a:bodyPr/>
                    <a:lstStyle/>
                    <a:p>
                      <a:endParaRPr sz="2300"/>
                    </a:p>
                  </a:txBody>
                  <a:tcPr marL="0" marR="0" marT="0" marB="0"/>
                </a:tc>
                <a:extLst>
                  <a:ext uri="{0D108BD9-81ED-4DB2-BD59-A6C34878D82A}">
                    <a16:rowId xmlns:a16="http://schemas.microsoft.com/office/drawing/2014/main" val="10004"/>
                  </a:ext>
                </a:extLst>
              </a:tr>
              <a:tr h="694944">
                <a:tc>
                  <a:txBody>
                    <a:bodyPr/>
                    <a:lstStyle/>
                    <a:p>
                      <a:pPr marL="63500" marR="12700" indent="0" algn="just">
                        <a:lnSpc>
                          <a:spcPts val="1560"/>
                        </a:lnSpc>
                      </a:pPr>
                      <a:r>
                        <a:rPr lang="en-US" sz="800">
                          <a:latin typeface="Arial"/>
                        </a:rPr>
                        <a:t>Periodic Review / Balance Confirmation / Letter of Acknowledgement of Debts</a:t>
                      </a:r>
                    </a:p>
                  </a:txBody>
                  <a:tcPr marL="0" marR="0" marT="0" marB="0"/>
                </a:tc>
                <a:tc>
                  <a:txBody>
                    <a:bodyPr/>
                    <a:lstStyle/>
                    <a:p>
                      <a:pPr marL="101600" marR="101600" indent="0">
                        <a:lnSpc>
                          <a:spcPts val="1512"/>
                        </a:lnSpc>
                      </a:pPr>
                      <a:r>
                        <a:rPr lang="en-US" sz="800">
                          <a:latin typeface="Arial"/>
                        </a:rPr>
                        <a:t>Verify sample accounts and comment accordingly. Comment on Blank LAD</a:t>
                      </a:r>
                    </a:p>
                  </a:txBody>
                  <a:tcPr marL="0" marR="0" marT="0" marB="0"/>
                </a:tc>
                <a:extLst>
                  <a:ext uri="{0D108BD9-81ED-4DB2-BD59-A6C34878D82A}">
                    <a16:rowId xmlns:a16="http://schemas.microsoft.com/office/drawing/2014/main" val="10005"/>
                  </a:ext>
                </a:extLst>
              </a:tr>
              <a:tr h="691896">
                <a:tc>
                  <a:txBody>
                    <a:bodyPr/>
                    <a:lstStyle/>
                    <a:p>
                      <a:pPr marL="63500" marR="393700" indent="0" algn="just">
                        <a:lnSpc>
                          <a:spcPts val="1512"/>
                        </a:lnSpc>
                      </a:pPr>
                      <a:r>
                        <a:rPr lang="en-US" sz="800">
                          <a:latin typeface="Arial"/>
                        </a:rPr>
                        <a:t>Scrutiny of Stock &amp; Book Debts Statements / Other Financial Statements</a:t>
                      </a:r>
                    </a:p>
                  </a:txBody>
                  <a:tcPr marL="0" marR="0" marT="0" marB="0"/>
                </a:tc>
                <a:tc>
                  <a:txBody>
                    <a:bodyPr/>
                    <a:lstStyle/>
                    <a:p>
                      <a:pPr marL="101600" marR="101600" indent="0">
                        <a:lnSpc>
                          <a:spcPts val="1536"/>
                        </a:lnSpc>
                      </a:pPr>
                      <a:r>
                        <a:rPr lang="en-US" sz="800">
                          <a:latin typeface="Arial"/>
                        </a:rPr>
                        <a:t>Verify sample accounts and comment accordingly. Verify CBS data for recording of DP. Verify the CBS Master for advances and comment.</a:t>
                      </a:r>
                    </a:p>
                  </a:txBody>
                  <a:tcPr marL="0" marR="0" marT="0" marB="0"/>
                </a:tc>
                <a:extLst>
                  <a:ext uri="{0D108BD9-81ED-4DB2-BD59-A6C34878D82A}">
                    <a16:rowId xmlns:a16="http://schemas.microsoft.com/office/drawing/2014/main" val="10006"/>
                  </a:ext>
                </a:extLst>
              </a:tr>
              <a:tr h="496824">
                <a:tc>
                  <a:txBody>
                    <a:bodyPr/>
                    <a:lstStyle/>
                    <a:p>
                      <a:pPr marL="63500" indent="0" algn="just"/>
                      <a:r>
                        <a:rPr lang="en-US" sz="800">
                          <a:latin typeface="Arial"/>
                        </a:rPr>
                        <a:t>Reports of Stock Audits</a:t>
                      </a:r>
                    </a:p>
                  </a:txBody>
                  <a:tcPr marL="0" marR="0" marT="0" marB="0"/>
                </a:tc>
                <a:tc>
                  <a:txBody>
                    <a:bodyPr/>
                    <a:lstStyle/>
                    <a:p>
                      <a:pPr marL="101600" marR="101600" indent="0">
                        <a:lnSpc>
                          <a:spcPts val="1560"/>
                        </a:lnSpc>
                      </a:pPr>
                      <a:r>
                        <a:rPr lang="en-US" sz="800">
                          <a:latin typeface="Arial"/>
                        </a:rPr>
                        <a:t>Verify sample accounts and comment accordingly. Any adverse comment of Stock Auditors must be appropriately dealt with.</a:t>
                      </a:r>
                    </a:p>
                  </a:txBody>
                  <a:tcPr marL="0" marR="0" marT="0" marB="0"/>
                </a:tc>
                <a:extLst>
                  <a:ext uri="{0D108BD9-81ED-4DB2-BD59-A6C34878D82A}">
                    <a16:rowId xmlns:a16="http://schemas.microsoft.com/office/drawing/2014/main" val="10007"/>
                  </a:ext>
                </a:extLst>
              </a:tr>
              <a:tr h="472440">
                <a:tc gridSpan="2">
                  <a:txBody>
                    <a:bodyPr/>
                    <a:lstStyle/>
                    <a:p>
                      <a:pPr indent="0" algn="ctr"/>
                      <a:r>
                        <a:rPr lang="en-US" sz="1050" b="1">
                          <a:latin typeface="Arial"/>
                        </a:rPr>
                        <a:t>Review/Monitoring/Supervision</a:t>
                      </a:r>
                    </a:p>
                  </a:txBody>
                  <a:tcPr marL="0" marR="0" marT="0" marB="0"/>
                </a:tc>
                <a:tc hMerge="1">
                  <a:txBody>
                    <a:bodyPr/>
                    <a:lstStyle/>
                    <a:p>
                      <a:endParaRPr sz="2300"/>
                    </a:p>
                  </a:txBody>
                  <a:tcPr marL="0" marR="0" marT="0" marB="0"/>
                </a:tc>
                <a:extLst>
                  <a:ext uri="{0D108BD9-81ED-4DB2-BD59-A6C34878D82A}">
                    <a16:rowId xmlns:a16="http://schemas.microsoft.com/office/drawing/2014/main" val="10008"/>
                  </a:ext>
                </a:extLst>
              </a:tr>
              <a:tr h="694944">
                <a:tc>
                  <a:txBody>
                    <a:bodyPr/>
                    <a:lstStyle/>
                    <a:p>
                      <a:pPr marL="127000" marR="101600" indent="0">
                        <a:lnSpc>
                          <a:spcPts val="1512"/>
                        </a:lnSpc>
                      </a:pPr>
                      <a:r>
                        <a:rPr lang="en-US" sz="800">
                          <a:latin typeface="Arial"/>
                        </a:rPr>
                        <a:t>Non corporate entities with limits of Rs.10 Lacs and above, whether audited FS obtained</a:t>
                      </a:r>
                    </a:p>
                  </a:txBody>
                  <a:tcPr marL="0" marR="0" marT="0" marB="0"/>
                </a:tc>
                <a:tc>
                  <a:txBody>
                    <a:bodyPr/>
                    <a:lstStyle/>
                    <a:p>
                      <a:pPr marL="101600" marR="101600" indent="0">
                        <a:lnSpc>
                          <a:spcPts val="1488"/>
                        </a:lnSpc>
                      </a:pPr>
                      <a:r>
                        <a:rPr lang="en-US" sz="800">
                          <a:latin typeface="Arial"/>
                        </a:rPr>
                        <a:t>Each bank has to specify this limit. Whether borrowers have complied with requirements.</a:t>
                      </a:r>
                    </a:p>
                  </a:txBody>
                  <a:tcPr marL="0" marR="0" marT="0" marB="0"/>
                </a:tc>
                <a:extLst>
                  <a:ext uri="{0D108BD9-81ED-4DB2-BD59-A6C34878D82A}">
                    <a16:rowId xmlns:a16="http://schemas.microsoft.com/office/drawing/2014/main" val="10009"/>
                  </a:ext>
                </a:extLst>
              </a:tr>
              <a:tr h="475488">
                <a:tc>
                  <a:txBody>
                    <a:bodyPr/>
                    <a:lstStyle/>
                    <a:p>
                      <a:pPr marL="127000" indent="0"/>
                      <a:r>
                        <a:rPr lang="en-US" sz="800">
                          <a:latin typeface="Arial"/>
                        </a:rPr>
                        <a:t>Inspection of Securities</a:t>
                      </a:r>
                    </a:p>
                  </a:txBody>
                  <a:tcPr marL="0" marR="0" marT="0" marB="0"/>
                </a:tc>
                <a:tc>
                  <a:txBody>
                    <a:bodyPr/>
                    <a:lstStyle/>
                    <a:p>
                      <a:pPr marL="101600" indent="0"/>
                      <a:r>
                        <a:rPr lang="en-US" sz="800">
                          <a:latin typeface="Arial"/>
                        </a:rPr>
                        <a:t>Check the visit register, visit reports and comment</a:t>
                      </a:r>
                    </a:p>
                  </a:txBody>
                  <a:tcPr marL="0" marR="0" marT="0" marB="0"/>
                </a:tc>
                <a:extLst>
                  <a:ext uri="{0D108BD9-81ED-4DB2-BD59-A6C34878D82A}">
                    <a16:rowId xmlns:a16="http://schemas.microsoft.com/office/drawing/2014/main" val="10010"/>
                  </a:ext>
                </a:extLst>
              </a:tr>
              <a:tr h="493776">
                <a:tc>
                  <a:txBody>
                    <a:bodyPr/>
                    <a:lstStyle/>
                    <a:p>
                      <a:pPr marL="127000" indent="0"/>
                      <a:r>
                        <a:rPr lang="en-US" sz="800">
                          <a:latin typeface="Arial"/>
                        </a:rPr>
                        <a:t>Insurance of Securities</a:t>
                      </a:r>
                    </a:p>
                  </a:txBody>
                  <a:tcPr marL="0" marR="0" marT="0" marB="0"/>
                </a:tc>
                <a:tc>
                  <a:txBody>
                    <a:bodyPr/>
                    <a:lstStyle/>
                    <a:p>
                      <a:pPr marL="101600" marR="101600" indent="0">
                        <a:lnSpc>
                          <a:spcPts val="1584"/>
                        </a:lnSpc>
                      </a:pPr>
                      <a:r>
                        <a:rPr lang="en-US" sz="800">
                          <a:latin typeface="Arial"/>
                        </a:rPr>
                        <a:t>Verify the policies and report Non Renewal, under insurance, no bank clause</a:t>
                      </a:r>
                    </a:p>
                  </a:txBody>
                  <a:tcPr marL="0" marR="0" marT="0" marB="0"/>
                </a:tc>
                <a:extLst>
                  <a:ext uri="{0D108BD9-81ED-4DB2-BD59-A6C34878D82A}">
                    <a16:rowId xmlns:a16="http://schemas.microsoft.com/office/drawing/2014/main" val="10011"/>
                  </a:ext>
                </a:extLst>
              </a:tr>
              <a:tr h="496824">
                <a:tc>
                  <a:txBody>
                    <a:bodyPr/>
                    <a:lstStyle/>
                    <a:p>
                      <a:pPr marL="127000" indent="0"/>
                      <a:r>
                        <a:rPr lang="en-US" sz="800">
                          <a:latin typeface="Arial"/>
                        </a:rPr>
                        <a:t>IRAC Classification of Advances</a:t>
                      </a:r>
                    </a:p>
                  </a:txBody>
                  <a:tcPr marL="0" marR="0" marT="0" marB="0"/>
                </a:tc>
                <a:tc>
                  <a:txBody>
                    <a:bodyPr/>
                    <a:lstStyle/>
                    <a:p>
                      <a:pPr marL="101600" marR="101600" indent="0">
                        <a:lnSpc>
                          <a:spcPts val="1536"/>
                        </a:lnSpc>
                      </a:pPr>
                      <a:r>
                        <a:rPr lang="en-US" sz="800">
                          <a:latin typeface="Arial"/>
                        </a:rPr>
                        <a:t>Verify opening/ closing statements, movement, during the year. Check provisions</a:t>
                      </a:r>
                    </a:p>
                  </a:txBody>
                  <a:tcPr marL="0" marR="0" marT="0" marB="0"/>
                </a:tc>
                <a:extLst>
                  <a:ext uri="{0D108BD9-81ED-4DB2-BD59-A6C34878D82A}">
                    <a16:rowId xmlns:a16="http://schemas.microsoft.com/office/drawing/2014/main" val="10012"/>
                  </a:ext>
                </a:extLst>
              </a:tr>
              <a:tr h="475488">
                <a:tc>
                  <a:txBody>
                    <a:bodyPr/>
                    <a:lstStyle/>
                    <a:p>
                      <a:pPr marL="127000" indent="0"/>
                      <a:r>
                        <a:rPr lang="en-US" sz="800">
                          <a:latin typeface="Arial"/>
                        </a:rPr>
                        <a:t>Major Deficiencies.</a:t>
                      </a:r>
                    </a:p>
                  </a:txBody>
                  <a:tcPr marL="0" marR="0" marT="0" marB="0"/>
                </a:tc>
                <a:tc>
                  <a:txBody>
                    <a:bodyPr/>
                    <a:lstStyle/>
                    <a:p>
                      <a:pPr marL="101600" indent="0"/>
                      <a:r>
                        <a:rPr lang="en-US" sz="800">
                          <a:latin typeface="Arial"/>
                        </a:rPr>
                        <a:t>Report Separately.</a:t>
                      </a:r>
                    </a:p>
                  </a:txBody>
                  <a:tcPr marL="0" marR="0" marT="0" marB="0"/>
                </a:tc>
                <a:extLst>
                  <a:ext uri="{0D108BD9-81ED-4DB2-BD59-A6C34878D82A}">
                    <a16:rowId xmlns:a16="http://schemas.microsoft.com/office/drawing/2014/main" val="10013"/>
                  </a:ext>
                </a:extLst>
              </a:tr>
              <a:tr h="612648">
                <a:tc gridSpan="2">
                  <a:txBody>
                    <a:bodyPr/>
                    <a:lstStyle/>
                    <a:p>
                      <a:pPr indent="0" algn="ctr"/>
                      <a:r>
                        <a:rPr lang="en-US" sz="1050" b="1">
                          <a:latin typeface="Arial"/>
                        </a:rPr>
                        <a:t>Guarantees / Letter of Credits / Letter of Comforts</a:t>
                      </a:r>
                    </a:p>
                  </a:txBody>
                  <a:tcPr marL="0" marR="0" marT="0" marB="0"/>
                </a:tc>
                <a:tc hMerge="1">
                  <a:txBody>
                    <a:bodyPr/>
                    <a:lstStyle/>
                    <a:p>
                      <a:endParaRPr sz="2900"/>
                    </a:p>
                  </a:txBody>
                  <a:tcPr marL="0" marR="0" marT="0" marB="0"/>
                </a:tc>
                <a:extLst>
                  <a:ext uri="{0D108BD9-81ED-4DB2-BD59-A6C34878D82A}">
                    <a16:rowId xmlns:a16="http://schemas.microsoft.com/office/drawing/2014/main" val="10014"/>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1341120" y="746760"/>
            <a:ext cx="4916424" cy="225552"/>
          </a:xfrm>
          <a:prstGeom prst="rect">
            <a:avLst/>
          </a:prstGeom>
        </p:spPr>
        <p:txBody>
          <a:bodyPr lIns="0" tIns="0" rIns="0" bIns="0">
            <a:noAutofit/>
          </a:bodyPr>
          <a:lstStyle/>
          <a:p>
            <a:pPr indent="0" algn="ctr">
              <a:spcAft>
                <a:spcPts val="3990"/>
              </a:spcAft>
            </a:pPr>
            <a:r>
              <a:rPr lang="en-US" sz="2000" b="1">
                <a:latin typeface="Arial"/>
              </a:rPr>
              <a:t>AN EXAMPLE FOR SINGLE CROP LOAN</a:t>
            </a:r>
          </a:p>
        </p:txBody>
      </p:sp>
      <p:sp>
        <p:nvSpPr>
          <p:cNvPr id="3" name="Rectangle 2"/>
          <p:cNvSpPr/>
          <p:nvPr/>
        </p:nvSpPr>
        <p:spPr>
          <a:xfrm>
            <a:off x="917448" y="1682496"/>
            <a:ext cx="5202936" cy="252984"/>
          </a:xfrm>
          <a:prstGeom prst="rect">
            <a:avLst/>
          </a:prstGeom>
          <a:solidFill>
            <a:srgbClr val="000000"/>
          </a:solidFill>
        </p:spPr>
        <p:txBody>
          <a:bodyPr lIns="0" tIns="0" rIns="0" bIns="0">
            <a:noAutofit/>
          </a:bodyPr>
          <a:lstStyle/>
          <a:p>
            <a:pPr marL="12700" indent="0" algn="just">
              <a:spcBef>
                <a:spcPts val="3990"/>
              </a:spcBef>
              <a:spcAft>
                <a:spcPts val="420"/>
              </a:spcAft>
            </a:pPr>
            <a:r>
              <a:rPr lang="en-US" sz="1750" b="1">
                <a:solidFill>
                  <a:srgbClr val="FFFFFF"/>
                </a:solidFill>
                <a:latin typeface="Arial"/>
              </a:rPr>
              <a:t>Type of Crop    Short    duration    crop</a:t>
            </a:r>
          </a:p>
        </p:txBody>
      </p:sp>
      <p:graphicFrame>
        <p:nvGraphicFramePr>
          <p:cNvPr id="4" name="Table 3"/>
          <p:cNvGraphicFramePr>
            <a:graphicFrameLocks noGrp="1"/>
          </p:cNvGraphicFramePr>
          <p:nvPr/>
        </p:nvGraphicFramePr>
        <p:xfrm>
          <a:off x="844296" y="1990344"/>
          <a:ext cx="6083808" cy="2636520"/>
        </p:xfrm>
        <a:graphic>
          <a:graphicData uri="http://schemas.openxmlformats.org/drawingml/2006/table">
            <a:tbl>
              <a:tblPr/>
              <a:tblGrid>
                <a:gridCol w="3038856">
                  <a:extLst>
                    <a:ext uri="{9D8B030D-6E8A-4147-A177-3AD203B41FA5}">
                      <a16:colId xmlns:a16="http://schemas.microsoft.com/office/drawing/2014/main" val="20000"/>
                    </a:ext>
                  </a:extLst>
                </a:gridCol>
                <a:gridCol w="1301496">
                  <a:extLst>
                    <a:ext uri="{9D8B030D-6E8A-4147-A177-3AD203B41FA5}">
                      <a16:colId xmlns:a16="http://schemas.microsoft.com/office/drawing/2014/main" val="20001"/>
                    </a:ext>
                  </a:extLst>
                </a:gridCol>
                <a:gridCol w="1743456">
                  <a:extLst>
                    <a:ext uri="{9D8B030D-6E8A-4147-A177-3AD203B41FA5}">
                      <a16:colId xmlns:a16="http://schemas.microsoft.com/office/drawing/2014/main" val="20002"/>
                    </a:ext>
                  </a:extLst>
                </a:gridCol>
              </a:tblGrid>
              <a:tr h="341376">
                <a:tc>
                  <a:txBody>
                    <a:bodyPr/>
                    <a:lstStyle/>
                    <a:p>
                      <a:pPr marL="101600" indent="0"/>
                      <a:r>
                        <a:rPr lang="en-US" sz="1750">
                          <a:latin typeface="Arial"/>
                        </a:rPr>
                        <a:t>Date of release of loan</a:t>
                      </a:r>
                    </a:p>
                  </a:txBody>
                  <a:tcPr marL="0" marR="0" marT="0" marB="0"/>
                </a:tc>
                <a:tc gridSpan="2">
                  <a:txBody>
                    <a:bodyPr/>
                    <a:lstStyle/>
                    <a:p>
                      <a:pPr marL="127000" indent="0"/>
                      <a:r>
                        <a:rPr lang="en-US" sz="1750">
                          <a:latin typeface="Arial"/>
                        </a:rPr>
                        <a:t>1/5/2017</a:t>
                      </a:r>
                    </a:p>
                  </a:txBody>
                  <a:tcPr marL="0" marR="0" marT="0" marB="0"/>
                </a:tc>
                <a:tc hMerge="1">
                  <a:txBody>
                    <a:bodyPr/>
                    <a:lstStyle/>
                    <a:p>
                      <a:endParaRPr sz="1700"/>
                    </a:p>
                  </a:txBody>
                  <a:tcPr marL="0" marR="0" marT="0" marB="0"/>
                </a:tc>
                <a:extLst>
                  <a:ext uri="{0D108BD9-81ED-4DB2-BD59-A6C34878D82A}">
                    <a16:rowId xmlns:a16="http://schemas.microsoft.com/office/drawing/2014/main" val="10000"/>
                  </a:ext>
                </a:extLst>
              </a:tr>
              <a:tr h="390144">
                <a:tc>
                  <a:txBody>
                    <a:bodyPr/>
                    <a:lstStyle/>
                    <a:p>
                      <a:pPr marL="101600" indent="0"/>
                      <a:r>
                        <a:rPr lang="en-US" sz="1750">
                          <a:latin typeface="Arial"/>
                        </a:rPr>
                        <a:t>Due date of repayment</a:t>
                      </a:r>
                    </a:p>
                  </a:txBody>
                  <a:tcPr marL="0" marR="0" marT="0" marB="0"/>
                </a:tc>
                <a:tc>
                  <a:txBody>
                    <a:bodyPr/>
                    <a:lstStyle/>
                    <a:p>
                      <a:pPr marL="101600" indent="0"/>
                      <a:r>
                        <a:rPr lang="en-US" sz="1750">
                          <a:latin typeface="Arial"/>
                        </a:rPr>
                        <a:t>30/9/2017</a:t>
                      </a:r>
                    </a:p>
                  </a:txBody>
                  <a:tcPr marL="0" marR="0" marT="0" marB="0"/>
                </a:tc>
                <a:tc>
                  <a:txBody>
                    <a:bodyPr/>
                    <a:lstStyle/>
                    <a:p>
                      <a:endParaRPr sz="1900"/>
                    </a:p>
                  </a:txBody>
                  <a:tcPr marL="0" marR="0" marT="0" marB="0"/>
                </a:tc>
                <a:extLst>
                  <a:ext uri="{0D108BD9-81ED-4DB2-BD59-A6C34878D82A}">
                    <a16:rowId xmlns:a16="http://schemas.microsoft.com/office/drawing/2014/main" val="10001"/>
                  </a:ext>
                </a:extLst>
              </a:tr>
              <a:tr h="621792">
                <a:tc>
                  <a:txBody>
                    <a:bodyPr/>
                    <a:lstStyle/>
                    <a:p>
                      <a:pPr marL="101600" marR="635000" indent="0">
                        <a:lnSpc>
                          <a:spcPts val="2184"/>
                        </a:lnSpc>
                      </a:pPr>
                      <a:r>
                        <a:rPr lang="en-US" sz="1750">
                          <a:latin typeface="Arial"/>
                        </a:rPr>
                        <a:t>Account not repaid and became overdue on</a:t>
                      </a:r>
                    </a:p>
                  </a:txBody>
                  <a:tcPr marL="0" marR="0" marT="0" marB="0"/>
                </a:tc>
                <a:tc gridSpan="2">
                  <a:txBody>
                    <a:bodyPr/>
                    <a:lstStyle/>
                    <a:p>
                      <a:pPr marL="101600" indent="0"/>
                      <a:r>
                        <a:rPr lang="en-US" sz="1750">
                          <a:latin typeface="Arial"/>
                        </a:rPr>
                        <a:t>30/9/2017</a:t>
                      </a:r>
                    </a:p>
                  </a:txBody>
                  <a:tcPr marL="0" marR="0" marT="0" marB="0"/>
                </a:tc>
                <a:tc hMerge="1">
                  <a:txBody>
                    <a:bodyPr/>
                    <a:lstStyle/>
                    <a:p>
                      <a:endParaRPr sz="3000"/>
                    </a:p>
                  </a:txBody>
                  <a:tcPr marL="0" marR="0" marT="0" marB="0"/>
                </a:tc>
                <a:extLst>
                  <a:ext uri="{0D108BD9-81ED-4DB2-BD59-A6C34878D82A}">
                    <a16:rowId xmlns:a16="http://schemas.microsoft.com/office/drawing/2014/main" val="10002"/>
                  </a:ext>
                </a:extLst>
              </a:tr>
              <a:tr h="658368">
                <a:tc>
                  <a:txBody>
                    <a:bodyPr/>
                    <a:lstStyle/>
                    <a:p>
                      <a:pPr marL="101600" marR="139700" indent="0">
                        <a:lnSpc>
                          <a:spcPts val="2160"/>
                        </a:lnSpc>
                      </a:pPr>
                      <a:r>
                        <a:rPr lang="en-US" sz="1750">
                          <a:latin typeface="Arial"/>
                        </a:rPr>
                        <a:t>Two crop seasons after due date</a:t>
                      </a:r>
                    </a:p>
                  </a:txBody>
                  <a:tcPr marL="0" marR="0" marT="0" marB="0"/>
                </a:tc>
                <a:tc>
                  <a:txBody>
                    <a:bodyPr/>
                    <a:lstStyle/>
                    <a:p>
                      <a:pPr marL="114300" marR="127000" indent="0">
                        <a:lnSpc>
                          <a:spcPts val="2184"/>
                        </a:lnSpc>
                      </a:pPr>
                      <a:r>
                        <a:rPr lang="en-US" sz="1750">
                          <a:latin typeface="Arial"/>
                        </a:rPr>
                        <a:t>First on Second on</a:t>
                      </a:r>
                    </a:p>
                  </a:txBody>
                  <a:tcPr marL="0" marR="0" marT="0" marB="0"/>
                </a:tc>
                <a:tc>
                  <a:txBody>
                    <a:bodyPr/>
                    <a:lstStyle/>
                    <a:p>
                      <a:pPr marL="139700" indent="0">
                        <a:spcAft>
                          <a:spcPts val="420"/>
                        </a:spcAft>
                      </a:pPr>
                      <a:r>
                        <a:rPr lang="en-US" sz="1750">
                          <a:latin typeface="Arial"/>
                        </a:rPr>
                        <a:t>31/3/2018</a:t>
                      </a:r>
                    </a:p>
                    <a:p>
                      <a:pPr marL="139700" indent="0"/>
                      <a:r>
                        <a:rPr lang="en-US" sz="1750">
                          <a:latin typeface="Arial"/>
                        </a:rPr>
                        <a:t>30/9/2018</a:t>
                      </a:r>
                    </a:p>
                  </a:txBody>
                  <a:tcPr marL="0" marR="0" marT="0" marB="0"/>
                </a:tc>
                <a:extLst>
                  <a:ext uri="{0D108BD9-81ED-4DB2-BD59-A6C34878D82A}">
                    <a16:rowId xmlns:a16="http://schemas.microsoft.com/office/drawing/2014/main" val="10003"/>
                  </a:ext>
                </a:extLst>
              </a:tr>
              <a:tr h="624840">
                <a:tc>
                  <a:txBody>
                    <a:bodyPr/>
                    <a:lstStyle/>
                    <a:p>
                      <a:pPr marL="101600" marR="139700" indent="0">
                        <a:lnSpc>
                          <a:spcPts val="2160"/>
                        </a:lnSpc>
                      </a:pPr>
                      <a:r>
                        <a:rPr lang="en-US" sz="1750">
                          <a:latin typeface="Arial"/>
                        </a:rPr>
                        <a:t>If account is still unpaid it will NPA on</a:t>
                      </a:r>
                    </a:p>
                  </a:txBody>
                  <a:tcPr marL="0" marR="0" marT="0" marB="0"/>
                </a:tc>
                <a:tc gridSpan="2">
                  <a:txBody>
                    <a:bodyPr/>
                    <a:lstStyle/>
                    <a:p>
                      <a:pPr marL="101600" indent="0"/>
                      <a:r>
                        <a:rPr lang="en-US" sz="1750">
                          <a:latin typeface="Arial"/>
                        </a:rPr>
                        <a:t>30/9/2018</a:t>
                      </a:r>
                    </a:p>
                  </a:txBody>
                  <a:tcPr marL="0" marR="0" marT="0" marB="0"/>
                </a:tc>
                <a:tc hMerge="1">
                  <a:txBody>
                    <a:bodyPr/>
                    <a:lstStyle/>
                    <a:p>
                      <a:endParaRPr sz="3000"/>
                    </a:p>
                  </a:txBody>
                  <a:tcPr marL="0" marR="0" marT="0" marB="0"/>
                </a:tc>
                <a:extLst>
                  <a:ext uri="{0D108BD9-81ED-4DB2-BD59-A6C34878D82A}">
                    <a16:rowId xmlns:a16="http://schemas.microsoft.com/office/drawing/2014/main" val="10004"/>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393192" y="441960"/>
            <a:ext cx="7531608" cy="966216"/>
          </a:xfrm>
          <a:prstGeom prst="rect">
            <a:avLst/>
          </a:prstGeom>
        </p:spPr>
        <p:txBody>
          <a:bodyPr lIns="0" tIns="0" rIns="0" bIns="0">
            <a:noAutofit/>
          </a:bodyPr>
          <a:lstStyle/>
          <a:p>
            <a:pPr marL="12700" indent="0" algn="just">
              <a:lnSpc>
                <a:spcPts val="2184"/>
              </a:lnSpc>
              <a:spcAft>
                <a:spcPts val="630"/>
              </a:spcAft>
            </a:pPr>
            <a:r>
              <a:rPr lang="en-US" sz="2000" b="1">
                <a:latin typeface="Arial"/>
              </a:rPr>
              <a:t>Howto approach instances where KCC are adjusted and fresh </a:t>
            </a:r>
            <a:r>
              <a:rPr lang="en-US" sz="2000" b="1" u="sng">
                <a:latin typeface="Arial"/>
              </a:rPr>
              <a:t>loan is released on the same date</a:t>
            </a:r>
          </a:p>
          <a:p>
            <a:pPr marL="12700" indent="0" algn="just">
              <a:spcAft>
                <a:spcPts val="3150"/>
              </a:spcAft>
            </a:pPr>
            <a:r>
              <a:rPr lang="en-US" sz="2000">
                <a:latin typeface="Arial"/>
              </a:rPr>
              <a:t>Timely repayment provides:</a:t>
            </a:r>
          </a:p>
        </p:txBody>
      </p:sp>
      <p:sp>
        <p:nvSpPr>
          <p:cNvPr id="3" name="Rectangle 2"/>
          <p:cNvSpPr/>
          <p:nvPr/>
        </p:nvSpPr>
        <p:spPr>
          <a:xfrm>
            <a:off x="393192" y="1938528"/>
            <a:ext cx="7607808" cy="1883664"/>
          </a:xfrm>
          <a:prstGeom prst="rect">
            <a:avLst/>
          </a:prstGeom>
        </p:spPr>
        <p:txBody>
          <a:bodyPr lIns="0" tIns="0" rIns="0" bIns="0">
            <a:noAutofit/>
          </a:bodyPr>
          <a:lstStyle/>
          <a:p>
            <a:pPr marL="12700" indent="0" algn="just">
              <a:lnSpc>
                <a:spcPts val="1944"/>
              </a:lnSpc>
              <a:spcBef>
                <a:spcPts val="3150"/>
              </a:spcBef>
            </a:pPr>
            <a:r>
              <a:rPr lang="en-US" sz="1750">
                <a:latin typeface="Arial"/>
              </a:rPr>
              <a:t>a)    an additional interest incentive of 3% ( in addition to normal    2%    for</a:t>
            </a:r>
          </a:p>
          <a:p>
            <a:pPr marL="469900" indent="0" algn="just">
              <a:lnSpc>
                <a:spcPts val="1944"/>
              </a:lnSpc>
            </a:pPr>
            <a:r>
              <a:rPr lang="en-US" sz="1750">
                <a:latin typeface="Arial"/>
              </a:rPr>
              <a:t>crop loans upto Rs 3 lacs ( sub limit Rs 2 lacs for fisheries and    animal</a:t>
            </a:r>
          </a:p>
          <a:p>
            <a:pPr marL="469900" indent="0" algn="just">
              <a:lnSpc>
                <a:spcPts val="1944"/>
              </a:lnSpc>
              <a:spcAft>
                <a:spcPts val="630"/>
              </a:spcAft>
            </a:pPr>
            <a:r>
              <a:rPr lang="en-US" sz="1750">
                <a:latin typeface="Arial"/>
              </a:rPr>
              <a:t>husbandry) for loans repayable within one year.</a:t>
            </a:r>
          </a:p>
          <a:p>
            <a:pPr marL="12700" indent="0" algn="just">
              <a:lnSpc>
                <a:spcPts val="2952"/>
              </a:lnSpc>
            </a:pPr>
            <a:r>
              <a:rPr lang="en-US" sz="1750">
                <a:latin typeface="Arial"/>
              </a:rPr>
              <a:t>b)    allows branch to release fresh loan with enhancement</a:t>
            </a:r>
          </a:p>
          <a:p>
            <a:pPr marL="12700" indent="0" algn="just">
              <a:lnSpc>
                <a:spcPts val="2952"/>
              </a:lnSpc>
            </a:pPr>
            <a:r>
              <a:rPr lang="en-US" sz="1750">
                <a:latin typeface="Arial"/>
              </a:rPr>
              <a:t>c)    makes the account eligible for relief under natural calamities</a:t>
            </a:r>
          </a:p>
          <a:p>
            <a:pPr marL="12700" indent="0" algn="just">
              <a:lnSpc>
                <a:spcPts val="2952"/>
              </a:lnSpc>
              <a:spcAft>
                <a:spcPts val="1890"/>
              </a:spcAft>
            </a:pPr>
            <a:r>
              <a:rPr lang="en-US" sz="1750">
                <a:latin typeface="Arial"/>
              </a:rPr>
              <a:t>d)    Saves the account form being classified as NPA if it is overdue</a:t>
            </a:r>
          </a:p>
        </p:txBody>
      </p:sp>
      <p:sp>
        <p:nvSpPr>
          <p:cNvPr id="4" name="Rectangle 3"/>
          <p:cNvSpPr/>
          <p:nvPr/>
        </p:nvSpPr>
        <p:spPr>
          <a:xfrm>
            <a:off x="393192" y="4325112"/>
            <a:ext cx="7607808" cy="1508760"/>
          </a:xfrm>
          <a:prstGeom prst="rect">
            <a:avLst/>
          </a:prstGeom>
        </p:spPr>
        <p:txBody>
          <a:bodyPr lIns="0" tIns="0" rIns="0" bIns="0">
            <a:noAutofit/>
          </a:bodyPr>
          <a:lstStyle/>
          <a:p>
            <a:pPr marL="12700" indent="0" algn="just">
              <a:spcBef>
                <a:spcPts val="1890"/>
              </a:spcBef>
              <a:spcAft>
                <a:spcPts val="1050"/>
              </a:spcAft>
            </a:pPr>
            <a:r>
              <a:rPr lang="en-US" sz="1750">
                <a:latin typeface="Arial"/>
              </a:rPr>
              <a:t>In case of same date adjustment and fresh loan , to ensure that the cash</a:t>
            </a:r>
          </a:p>
          <a:p>
            <a:pPr marL="12700" marR="38100" indent="0" algn="just">
              <a:lnSpc>
                <a:spcPts val="1944"/>
              </a:lnSpc>
              <a:spcAft>
                <a:spcPts val="630"/>
              </a:spcAft>
            </a:pPr>
            <a:r>
              <a:rPr lang="en-US" sz="1750">
                <a:latin typeface="Arial"/>
              </a:rPr>
              <a:t>deposit and payment transaction is genuine. This can be verified from the cash deposit slip showing the denomination as well as entry in cash scroll</a:t>
            </a:r>
          </a:p>
          <a:p>
            <a:pPr marL="12700" marR="38100" indent="0" algn="just">
              <a:lnSpc>
                <a:spcPts val="1944"/>
              </a:lnSpc>
            </a:pPr>
            <a:r>
              <a:rPr lang="en-US" sz="1750">
                <a:latin typeface="Arial"/>
              </a:rPr>
              <a:t>having same denomination while the payment can be vouched from with drawl slip.</a:t>
            </a:r>
          </a:p>
        </p:txBody>
      </p:sp>
    </p:spTree>
  </p:cSld>
  <p:clrMapOvr>
    <a:overrideClrMapping bg1="lt1" tx1="dk1" bg2="lt2" tx2="dk2" accent1="accent1" accent2="accent2" accent3="accent3" accent4="accent4" accent5="accent5" accent6="accent6" hlink="hlink" folHlink="folHlink"/>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548640" y="292608"/>
            <a:ext cx="6787896" cy="277368"/>
          </a:xfrm>
          <a:prstGeom prst="rect">
            <a:avLst/>
          </a:prstGeom>
        </p:spPr>
        <p:txBody>
          <a:bodyPr lIns="0" tIns="0" rIns="0" bIns="0">
            <a:noAutofit/>
          </a:bodyPr>
          <a:lstStyle/>
          <a:p>
            <a:pPr marL="25400" indent="0" algn="just">
              <a:spcAft>
                <a:spcPts val="3360"/>
              </a:spcAft>
            </a:pPr>
            <a:r>
              <a:rPr lang="en-US" sz="2000" b="1" u="sng">
                <a:latin typeface="Arial"/>
              </a:rPr>
              <a:t>Accounts regularised nearaboutthe balance sheet date</a:t>
            </a:r>
          </a:p>
        </p:txBody>
      </p:sp>
      <p:sp>
        <p:nvSpPr>
          <p:cNvPr id="3" name="Rectangle 2"/>
          <p:cNvSpPr/>
          <p:nvPr/>
        </p:nvSpPr>
        <p:spPr>
          <a:xfrm>
            <a:off x="548640" y="1109472"/>
            <a:ext cx="7467600" cy="4541520"/>
          </a:xfrm>
          <a:prstGeom prst="rect">
            <a:avLst/>
          </a:prstGeom>
        </p:spPr>
        <p:txBody>
          <a:bodyPr lIns="0" tIns="0" rIns="0" bIns="0">
            <a:noAutofit/>
          </a:bodyPr>
          <a:lstStyle/>
          <a:p>
            <a:pPr marL="25400" marR="685800" indent="0">
              <a:lnSpc>
                <a:spcPts val="3216"/>
              </a:lnSpc>
              <a:spcBef>
                <a:spcPts val="3360"/>
              </a:spcBef>
              <a:spcAft>
                <a:spcPts val="2100"/>
              </a:spcAft>
            </a:pPr>
            <a:r>
              <a:rPr lang="en-US" sz="2000">
                <a:latin typeface="Arial"/>
              </a:rPr>
              <a:t>RBI Circular No DBR.No.BRBC.2/21.04.048/2015-16 Dated July 1, 2015</a:t>
            </a:r>
          </a:p>
          <a:p>
            <a:pPr marL="25400" indent="0" algn="just">
              <a:spcAft>
                <a:spcPts val="3360"/>
              </a:spcAft>
            </a:pPr>
            <a:r>
              <a:rPr lang="en-US" sz="2000" u="sng">
                <a:latin typeface="Arial"/>
              </a:rPr>
              <a:t>Para 4.2.6</a:t>
            </a:r>
          </a:p>
          <a:p>
            <a:pPr marL="25400" marR="12700" indent="0" algn="just">
              <a:lnSpc>
                <a:spcPts val="2160"/>
              </a:lnSpc>
            </a:pPr>
            <a:r>
              <a:rPr lang="en-US" sz="2000">
                <a:latin typeface="Arial"/>
              </a:rPr>
              <a:t>The asset classification of borrowal accounts where a solitary or a few credits are recorded before the balance sheet date should be handled with care and without scope for subjectivity. Where the account indicates inherent weakness on the basis of the data available, the account should be deemed as a NPA. In other genuine cases, the banks must furnish satisfactory evidence to the Statutory Auditors/Inspecting Officers about the manner of regularisation of the account to eliminate doubts on their performing status.</a:t>
            </a: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35152" y="728472"/>
          <a:ext cx="5964936" cy="2587752"/>
        </p:xfrm>
        <a:graphic>
          <a:graphicData uri="http://schemas.openxmlformats.org/drawingml/2006/table">
            <a:tbl>
              <a:tblPr/>
              <a:tblGrid>
                <a:gridCol w="2081784">
                  <a:extLst>
                    <a:ext uri="{9D8B030D-6E8A-4147-A177-3AD203B41FA5}">
                      <a16:colId xmlns:a16="http://schemas.microsoft.com/office/drawing/2014/main" val="20000"/>
                    </a:ext>
                  </a:extLst>
                </a:gridCol>
                <a:gridCol w="3883152">
                  <a:extLst>
                    <a:ext uri="{9D8B030D-6E8A-4147-A177-3AD203B41FA5}">
                      <a16:colId xmlns:a16="http://schemas.microsoft.com/office/drawing/2014/main" val="20001"/>
                    </a:ext>
                  </a:extLst>
                </a:gridCol>
              </a:tblGrid>
              <a:tr h="774192">
                <a:tc>
                  <a:txBody>
                    <a:bodyPr/>
                    <a:lstStyle/>
                    <a:p>
                      <a:pPr marL="63500" marR="12700" indent="0" algn="just">
                        <a:lnSpc>
                          <a:spcPts val="1560"/>
                        </a:lnSpc>
                      </a:pPr>
                      <a:r>
                        <a:rPr lang="en-US" sz="800">
                          <a:latin typeface="Arial"/>
                        </a:rPr>
                        <a:t>Guarantees invoked and funded by branch.</a:t>
                      </a:r>
                    </a:p>
                  </a:txBody>
                  <a:tcPr marL="0" marR="0" marT="0" marB="0"/>
                </a:tc>
                <a:tc>
                  <a:txBody>
                    <a:bodyPr/>
                    <a:lstStyle/>
                    <a:p>
                      <a:pPr marL="114300" marR="101600" indent="0">
                        <a:lnSpc>
                          <a:spcPts val="1560"/>
                        </a:lnSpc>
                      </a:pPr>
                      <a:r>
                        <a:rPr lang="en-US" sz="800">
                          <a:latin typeface="Arial"/>
                        </a:rPr>
                        <a:t>Check the correspondence. List of guarantees invoked and paid. Steps taken for recovery. Debit to customers.</a:t>
                      </a:r>
                    </a:p>
                  </a:txBody>
                  <a:tcPr marL="0" marR="0" marT="0" marB="0"/>
                </a:tc>
                <a:extLst>
                  <a:ext uri="{0D108BD9-81ED-4DB2-BD59-A6C34878D82A}">
                    <a16:rowId xmlns:a16="http://schemas.microsoft.com/office/drawing/2014/main" val="10000"/>
                  </a:ext>
                </a:extLst>
              </a:tr>
              <a:tr h="813816">
                <a:tc>
                  <a:txBody>
                    <a:bodyPr/>
                    <a:lstStyle/>
                    <a:p>
                      <a:pPr marL="63500" marR="12700" indent="0" algn="just">
                        <a:lnSpc>
                          <a:spcPts val="1536"/>
                        </a:lnSpc>
                      </a:pPr>
                      <a:r>
                        <a:rPr lang="en-US" sz="800">
                          <a:latin typeface="Arial"/>
                        </a:rPr>
                        <a:t>List of guarantees Invoked, paid but not adjusted &amp; Invoked but not paid.</a:t>
                      </a:r>
                    </a:p>
                  </a:txBody>
                  <a:tcPr marL="0" marR="0" marT="0" marB="0"/>
                </a:tc>
                <a:tc>
                  <a:txBody>
                    <a:bodyPr/>
                    <a:lstStyle/>
                    <a:p>
                      <a:pPr marL="114300" marR="101600" indent="0">
                        <a:lnSpc>
                          <a:spcPts val="1536"/>
                        </a:lnSpc>
                      </a:pPr>
                      <a:r>
                        <a:rPr lang="en-US" sz="800">
                          <a:latin typeface="Arial"/>
                        </a:rPr>
                        <a:t>Check the details in prescribed format prepared by branch and comment.</a:t>
                      </a:r>
                    </a:p>
                  </a:txBody>
                  <a:tcPr marL="0" marR="0" marT="0" marB="0"/>
                </a:tc>
                <a:extLst>
                  <a:ext uri="{0D108BD9-81ED-4DB2-BD59-A6C34878D82A}">
                    <a16:rowId xmlns:a16="http://schemas.microsoft.com/office/drawing/2014/main" val="10001"/>
                  </a:ext>
                </a:extLst>
              </a:tr>
              <a:tr h="999744">
                <a:tc>
                  <a:txBody>
                    <a:bodyPr/>
                    <a:lstStyle/>
                    <a:p>
                      <a:pPr marL="63500" marR="177800" indent="0" algn="just">
                        <a:lnSpc>
                          <a:spcPts val="1536"/>
                        </a:lnSpc>
                      </a:pPr>
                      <a:r>
                        <a:rPr lang="en-US" sz="800">
                          <a:latin typeface="Arial"/>
                        </a:rPr>
                        <a:t>Details of outstanding amounts of LC/LOC/Co acceptances funded by branch in prescribed format</a:t>
                      </a:r>
                    </a:p>
                  </a:txBody>
                  <a:tcPr marL="0" marR="0" marT="0" marB="0"/>
                </a:tc>
                <a:tc>
                  <a:txBody>
                    <a:bodyPr/>
                    <a:lstStyle/>
                    <a:p>
                      <a:pPr marL="114300" marR="520700" indent="0">
                        <a:lnSpc>
                          <a:spcPts val="1536"/>
                        </a:lnSpc>
                      </a:pPr>
                      <a:r>
                        <a:rPr lang="en-US" sz="800">
                          <a:latin typeface="Arial"/>
                        </a:rPr>
                        <a:t>Check the details in prescribed format prepared by branch and comment.</a:t>
                      </a:r>
                    </a:p>
                  </a:txBody>
                  <a:tcPr marL="0" marR="0" marT="0" marB="0"/>
                </a:tc>
                <a:extLst>
                  <a:ext uri="{0D108BD9-81ED-4DB2-BD59-A6C34878D82A}">
                    <a16:rowId xmlns:a16="http://schemas.microsoft.com/office/drawing/2014/main" val="10002"/>
                  </a:ext>
                </a:extLst>
              </a:tr>
            </a:tbl>
          </a:graphicData>
        </a:graphic>
      </p:graphicFrame>
      <p:sp>
        <p:nvSpPr>
          <p:cNvPr id="3" name="Rectangle 2"/>
          <p:cNvSpPr/>
          <p:nvPr/>
        </p:nvSpPr>
        <p:spPr>
          <a:xfrm>
            <a:off x="944880" y="3669792"/>
            <a:ext cx="3102864" cy="158496"/>
          </a:xfrm>
          <a:prstGeom prst="rect">
            <a:avLst/>
          </a:prstGeom>
        </p:spPr>
        <p:txBody>
          <a:bodyPr lIns="0" tIns="0" rIns="0" bIns="0">
            <a:noAutofit/>
          </a:bodyPr>
          <a:lstStyle/>
          <a:p>
            <a:pPr marL="14224" indent="0" algn="just">
              <a:spcBef>
                <a:spcPts val="1890"/>
              </a:spcBef>
              <a:spcAft>
                <a:spcPts val="2940"/>
              </a:spcAft>
            </a:pPr>
            <a:r>
              <a:rPr lang="en-US" sz="1050" b="1">
                <a:latin typeface="Arial"/>
              </a:rPr>
              <a:t>I - Assets    6.    Other    Assets</a:t>
            </a:r>
          </a:p>
        </p:txBody>
      </p:sp>
      <p:graphicFrame>
        <p:nvGraphicFramePr>
          <p:cNvPr id="4" name="Table 3"/>
          <p:cNvGraphicFramePr>
            <a:graphicFrameLocks noGrp="1"/>
          </p:cNvGraphicFramePr>
          <p:nvPr/>
        </p:nvGraphicFramePr>
        <p:xfrm>
          <a:off x="835152" y="4364736"/>
          <a:ext cx="6147816" cy="4956048"/>
        </p:xfrm>
        <a:graphic>
          <a:graphicData uri="http://schemas.openxmlformats.org/drawingml/2006/table">
            <a:tbl>
              <a:tblPr/>
              <a:tblGrid>
                <a:gridCol w="1898904">
                  <a:extLst>
                    <a:ext uri="{9D8B030D-6E8A-4147-A177-3AD203B41FA5}">
                      <a16:colId xmlns:a16="http://schemas.microsoft.com/office/drawing/2014/main" val="20000"/>
                    </a:ext>
                  </a:extLst>
                </a:gridCol>
                <a:gridCol w="362712">
                  <a:extLst>
                    <a:ext uri="{9D8B030D-6E8A-4147-A177-3AD203B41FA5}">
                      <a16:colId xmlns:a16="http://schemas.microsoft.com/office/drawing/2014/main" val="20001"/>
                    </a:ext>
                  </a:extLst>
                </a:gridCol>
                <a:gridCol w="3886200">
                  <a:extLst>
                    <a:ext uri="{9D8B030D-6E8A-4147-A177-3AD203B41FA5}">
                      <a16:colId xmlns:a16="http://schemas.microsoft.com/office/drawing/2014/main" val="20002"/>
                    </a:ext>
                  </a:extLst>
                </a:gridCol>
              </a:tblGrid>
              <a:tr h="694944">
                <a:tc gridSpan="3">
                  <a:txBody>
                    <a:bodyPr/>
                    <a:lstStyle/>
                    <a:p>
                      <a:pPr indent="0" algn="ctr"/>
                      <a:r>
                        <a:rPr lang="en-US" sz="1050" b="1">
                          <a:latin typeface="Arial"/>
                        </a:rPr>
                        <a:t>Stationery And Stamps</a:t>
                      </a:r>
                    </a:p>
                  </a:txBody>
                  <a:tcPr marL="0" marR="0" marT="0" marB="0"/>
                </a:tc>
                <a:tc hMerge="1">
                  <a:txBody>
                    <a:bodyPr/>
                    <a:lstStyle/>
                    <a:p>
                      <a:endParaRPr sz="3300"/>
                    </a:p>
                  </a:txBody>
                  <a:tcPr marL="0" marR="0" marT="0" marB="0"/>
                </a:tc>
                <a:tc hMerge="1">
                  <a:txBody>
                    <a:bodyPr/>
                    <a:lstStyle/>
                    <a:p>
                      <a:endParaRPr sz="3300"/>
                    </a:p>
                  </a:txBody>
                  <a:tcPr marL="0" marR="0" marT="0" marB="0"/>
                </a:tc>
                <a:extLst>
                  <a:ext uri="{0D108BD9-81ED-4DB2-BD59-A6C34878D82A}">
                    <a16:rowId xmlns:a16="http://schemas.microsoft.com/office/drawing/2014/main" val="10000"/>
                  </a:ext>
                </a:extLst>
              </a:tr>
              <a:tr h="1216152">
                <a:tc gridSpan="2">
                  <a:txBody>
                    <a:bodyPr/>
                    <a:lstStyle/>
                    <a:p>
                      <a:pPr marL="114300" marR="152400" indent="0" algn="just">
                        <a:lnSpc>
                          <a:spcPts val="1536"/>
                        </a:lnSpc>
                      </a:pPr>
                      <a:r>
                        <a:rPr lang="en-US" sz="800">
                          <a:latin typeface="Arial"/>
                        </a:rPr>
                        <a:t>Internal Control over issue and custody of TDR/ Drafts/ Pay Orders/ Travelers cheques etc.</a:t>
                      </a:r>
                    </a:p>
                  </a:txBody>
                  <a:tcPr marL="0" marR="0" marT="0" marB="0"/>
                </a:tc>
                <a:tc hMerge="1">
                  <a:txBody>
                    <a:bodyPr/>
                    <a:lstStyle/>
                    <a:p>
                      <a:endParaRPr sz="5800"/>
                    </a:p>
                  </a:txBody>
                  <a:tcPr marL="0" marR="0" marT="0" marB="0"/>
                </a:tc>
                <a:tc>
                  <a:txBody>
                    <a:bodyPr/>
                    <a:lstStyle/>
                    <a:p>
                      <a:pPr marL="114300" marR="63500" indent="0" algn="just">
                        <a:lnSpc>
                          <a:spcPts val="1536"/>
                        </a:lnSpc>
                      </a:pPr>
                      <a:r>
                        <a:rPr lang="en-US" sz="800">
                          <a:latin typeface="Arial"/>
                        </a:rPr>
                        <a:t>Review the system and comment. Verify the items of stationery on test check and report observations. Check for maker check controls. Special attention to sensitive stationery as its fraud prone area.</a:t>
                      </a:r>
                    </a:p>
                  </a:txBody>
                  <a:tcPr marL="0" marR="0" marT="0" marB="0"/>
                </a:tc>
                <a:extLst>
                  <a:ext uri="{0D108BD9-81ED-4DB2-BD59-A6C34878D82A}">
                    <a16:rowId xmlns:a16="http://schemas.microsoft.com/office/drawing/2014/main" val="10001"/>
                  </a:ext>
                </a:extLst>
              </a:tr>
              <a:tr h="627888">
                <a:tc gridSpan="2">
                  <a:txBody>
                    <a:bodyPr/>
                    <a:lstStyle/>
                    <a:p>
                      <a:pPr marL="114300" indent="0" algn="just"/>
                      <a:r>
                        <a:rPr lang="en-US" sz="800">
                          <a:latin typeface="Arial"/>
                        </a:rPr>
                        <a:t>Missing / lost items of such stationery</a:t>
                      </a:r>
                    </a:p>
                  </a:txBody>
                  <a:tcPr marL="0" marR="0" marT="0" marB="0"/>
                </a:tc>
                <a:tc hMerge="1">
                  <a:txBody>
                    <a:bodyPr/>
                    <a:lstStyle/>
                    <a:p>
                      <a:endParaRPr sz="3000"/>
                    </a:p>
                  </a:txBody>
                  <a:tcPr marL="0" marR="0" marT="0" marB="0"/>
                </a:tc>
                <a:tc>
                  <a:txBody>
                    <a:bodyPr/>
                    <a:lstStyle/>
                    <a:p>
                      <a:pPr marL="114300" indent="0" algn="just"/>
                      <a:r>
                        <a:rPr lang="en-US" sz="800">
                          <a:latin typeface="Arial"/>
                        </a:rPr>
                        <a:t>Report missing / lost items with appropriate details.</a:t>
                      </a:r>
                    </a:p>
                  </a:txBody>
                  <a:tcPr marL="0" marR="0" marT="0" marB="0"/>
                </a:tc>
                <a:extLst>
                  <a:ext uri="{0D108BD9-81ED-4DB2-BD59-A6C34878D82A}">
                    <a16:rowId xmlns:a16="http://schemas.microsoft.com/office/drawing/2014/main" val="10002"/>
                  </a:ext>
                </a:extLst>
              </a:tr>
              <a:tr h="493776">
                <a:tc gridSpan="3">
                  <a:txBody>
                    <a:bodyPr/>
                    <a:lstStyle/>
                    <a:p>
                      <a:pPr indent="0" algn="ctr"/>
                      <a:r>
                        <a:rPr lang="en-US" sz="1050" b="1">
                          <a:latin typeface="Arial"/>
                        </a:rPr>
                        <a:t>Suspense Account / Sundry Assets</a:t>
                      </a:r>
                    </a:p>
                  </a:txBody>
                  <a:tcPr marL="0" marR="0" marT="0" marB="0"/>
                </a:tc>
                <a:tc hMerge="1">
                  <a:txBody>
                    <a:bodyPr/>
                    <a:lstStyle/>
                    <a:p>
                      <a:endParaRPr sz="2400"/>
                    </a:p>
                  </a:txBody>
                  <a:tcPr marL="0" marR="0" marT="0" marB="0"/>
                </a:tc>
                <a:tc hMerge="1">
                  <a:txBody>
                    <a:bodyPr/>
                    <a:lstStyle/>
                    <a:p>
                      <a:endParaRPr sz="2400"/>
                    </a:p>
                  </a:txBody>
                  <a:tcPr marL="0" marR="0" marT="0" marB="0"/>
                </a:tc>
                <a:extLst>
                  <a:ext uri="{0D108BD9-81ED-4DB2-BD59-A6C34878D82A}">
                    <a16:rowId xmlns:a16="http://schemas.microsoft.com/office/drawing/2014/main" val="10003"/>
                  </a:ext>
                </a:extLst>
              </a:tr>
              <a:tr h="1213104">
                <a:tc>
                  <a:txBody>
                    <a:bodyPr/>
                    <a:lstStyle/>
                    <a:p>
                      <a:pPr marL="114300" marR="190500" indent="0" algn="just">
                        <a:lnSpc>
                          <a:spcPts val="1536"/>
                        </a:lnSpc>
                      </a:pPr>
                      <a:r>
                        <a:rPr lang="en-US" sz="800">
                          <a:latin typeface="Arial"/>
                        </a:rPr>
                        <a:t>Expeditious clearance of items debited to Suspense Account / Year wise break up to be given.</a:t>
                      </a:r>
                    </a:p>
                  </a:txBody>
                  <a:tcPr marL="0" marR="0" marT="0" marB="0"/>
                </a:tc>
                <a:tc gridSpan="2">
                  <a:txBody>
                    <a:bodyPr/>
                    <a:lstStyle/>
                    <a:p>
                      <a:pPr marL="12700" marR="12700" indent="0" algn="just">
                        <a:lnSpc>
                          <a:spcPts val="1536"/>
                        </a:lnSpc>
                      </a:pPr>
                      <a:r>
                        <a:rPr lang="en-US" sz="800">
                          <a:latin typeface="Arial"/>
                        </a:rPr>
                        <a:t>Review the system and comment. Scrutinise to evaluate normal time taken to clear such entries. Verify the items appearing in the list with sufficient details such as narration of the transaction. Check the year wise break up and tally it with trial balance.</a:t>
                      </a:r>
                    </a:p>
                  </a:txBody>
                  <a:tcPr marL="0" marR="0" marT="0" marB="0"/>
                </a:tc>
                <a:tc hMerge="1">
                  <a:txBody>
                    <a:bodyPr/>
                    <a:lstStyle/>
                    <a:p>
                      <a:endParaRPr sz="5800"/>
                    </a:p>
                  </a:txBody>
                  <a:tcPr marL="0" marR="0" marT="0" marB="0"/>
                </a:tc>
                <a:extLst>
                  <a:ext uri="{0D108BD9-81ED-4DB2-BD59-A6C34878D82A}">
                    <a16:rowId xmlns:a16="http://schemas.microsoft.com/office/drawing/2014/main" val="10004"/>
                  </a:ext>
                </a:extLst>
              </a:tr>
              <a:tr h="710184">
                <a:tc>
                  <a:txBody>
                    <a:bodyPr/>
                    <a:lstStyle/>
                    <a:p>
                      <a:pPr marL="114300" marR="190500" indent="0">
                        <a:lnSpc>
                          <a:spcPts val="1536"/>
                        </a:lnSpc>
                      </a:pPr>
                      <a:r>
                        <a:rPr lang="en-US" sz="800">
                          <a:latin typeface="Arial"/>
                        </a:rPr>
                        <a:t>Unusual items / material withdrawals in these accounts</a:t>
                      </a:r>
                    </a:p>
                  </a:txBody>
                  <a:tcPr marL="0" marR="0" marT="0" marB="0"/>
                </a:tc>
                <a:tc gridSpan="2">
                  <a:txBody>
                    <a:bodyPr/>
                    <a:lstStyle/>
                    <a:p>
                      <a:pPr marL="114300" indent="0"/>
                      <a:r>
                        <a:rPr lang="en-US" sz="800">
                          <a:latin typeface="Arial"/>
                        </a:rPr>
                        <a:t>Report all unusual items / material withdrawals in suspense / sundries.</a:t>
                      </a:r>
                    </a:p>
                  </a:txBody>
                  <a:tcPr marL="0" marR="0" marT="0" marB="0"/>
                </a:tc>
                <a:tc hMerge="1">
                  <a:txBody>
                    <a:bodyPr/>
                    <a:lstStyle/>
                    <a:p>
                      <a:endParaRPr sz="3400"/>
                    </a:p>
                  </a:txBody>
                  <a:tcPr marL="0" marR="0" marT="0" marB="0"/>
                </a:tc>
                <a:extLst>
                  <a:ext uri="{0D108BD9-81ED-4DB2-BD59-A6C34878D82A}">
                    <a16:rowId xmlns:a16="http://schemas.microsoft.com/office/drawing/2014/main" val="10005"/>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926592" y="670560"/>
            <a:ext cx="993648" cy="158496"/>
          </a:xfrm>
          <a:prstGeom prst="rect">
            <a:avLst/>
          </a:prstGeom>
        </p:spPr>
        <p:txBody>
          <a:bodyPr lIns="0" tIns="0" rIns="0" bIns="0">
            <a:noAutofit/>
          </a:bodyPr>
          <a:lstStyle/>
          <a:p>
            <a:pPr indent="0" algn="just">
              <a:spcAft>
                <a:spcPts val="2940"/>
              </a:spcAft>
            </a:pPr>
            <a:r>
              <a:rPr lang="en-US" sz="1050" b="1">
                <a:latin typeface="Arial"/>
              </a:rPr>
              <a:t>II - Liabilities</a:t>
            </a:r>
          </a:p>
        </p:txBody>
      </p:sp>
      <p:sp>
        <p:nvSpPr>
          <p:cNvPr id="3" name="Rectangle 2"/>
          <p:cNvSpPr/>
          <p:nvPr/>
        </p:nvSpPr>
        <p:spPr>
          <a:xfrm>
            <a:off x="2819400" y="676656"/>
            <a:ext cx="886968" cy="185928"/>
          </a:xfrm>
          <a:prstGeom prst="rect">
            <a:avLst/>
          </a:prstGeom>
        </p:spPr>
        <p:txBody>
          <a:bodyPr lIns="0" tIns="0" rIns="0" bIns="0">
            <a:noAutofit/>
          </a:bodyPr>
          <a:lstStyle/>
          <a:p>
            <a:pPr marL="63500" indent="0"/>
            <a:r>
              <a:rPr lang="en-US" sz="1050" b="1">
                <a:latin typeface="Arial"/>
              </a:rPr>
              <a:t>1. Deposits</a:t>
            </a:r>
          </a:p>
        </p:txBody>
      </p:sp>
      <p:graphicFrame>
        <p:nvGraphicFramePr>
          <p:cNvPr id="4" name="Table 3"/>
          <p:cNvGraphicFramePr>
            <a:graphicFrameLocks noGrp="1"/>
          </p:cNvGraphicFramePr>
          <p:nvPr/>
        </p:nvGraphicFramePr>
        <p:xfrm>
          <a:off x="835152" y="1365504"/>
          <a:ext cx="6147816" cy="2581656"/>
        </p:xfrm>
        <a:graphic>
          <a:graphicData uri="http://schemas.openxmlformats.org/drawingml/2006/table">
            <a:tbl>
              <a:tblPr/>
              <a:tblGrid>
                <a:gridCol w="1990344">
                  <a:extLst>
                    <a:ext uri="{9D8B030D-6E8A-4147-A177-3AD203B41FA5}">
                      <a16:colId xmlns:a16="http://schemas.microsoft.com/office/drawing/2014/main" val="20000"/>
                    </a:ext>
                  </a:extLst>
                </a:gridCol>
                <a:gridCol w="4157472">
                  <a:extLst>
                    <a:ext uri="{9D8B030D-6E8A-4147-A177-3AD203B41FA5}">
                      <a16:colId xmlns:a16="http://schemas.microsoft.com/office/drawing/2014/main" val="20001"/>
                    </a:ext>
                  </a:extLst>
                </a:gridCol>
              </a:tblGrid>
              <a:tr h="847344">
                <a:tc>
                  <a:txBody>
                    <a:bodyPr/>
                    <a:lstStyle/>
                    <a:p>
                      <a:pPr marL="114300" marR="546100" indent="0">
                        <a:lnSpc>
                          <a:spcPts val="1536"/>
                        </a:lnSpc>
                      </a:pPr>
                      <a:r>
                        <a:rPr lang="en-US" sz="800">
                          <a:latin typeface="Arial"/>
                        </a:rPr>
                        <a:t>Conduct and operation in Inoperative Accounts.</a:t>
                      </a:r>
                    </a:p>
                  </a:txBody>
                  <a:tcPr marL="0" marR="0" marT="0" marB="0"/>
                </a:tc>
                <a:tc>
                  <a:txBody>
                    <a:bodyPr/>
                    <a:lstStyle/>
                    <a:p>
                      <a:pPr marL="114300" marR="254000" indent="0" algn="just">
                        <a:lnSpc>
                          <a:spcPts val="1536"/>
                        </a:lnSpc>
                      </a:pPr>
                      <a:r>
                        <a:rPr lang="en-US" sz="800">
                          <a:latin typeface="Arial"/>
                        </a:rPr>
                        <a:t>Obtain list of inoperative accounts &amp; verify the transaction on test check basis. Check bank policy for operations, &amp; verify. Report deficiencies.</a:t>
                      </a:r>
                    </a:p>
                  </a:txBody>
                  <a:tcPr marL="0" marR="0" marT="0" marB="0"/>
                </a:tc>
                <a:extLst>
                  <a:ext uri="{0D108BD9-81ED-4DB2-BD59-A6C34878D82A}">
                    <a16:rowId xmlns:a16="http://schemas.microsoft.com/office/drawing/2014/main" val="10000"/>
                  </a:ext>
                </a:extLst>
              </a:tr>
              <a:tr h="1085088">
                <a:tc>
                  <a:txBody>
                    <a:bodyPr/>
                    <a:lstStyle/>
                    <a:p>
                      <a:pPr marL="114300" marR="63500" indent="0">
                        <a:lnSpc>
                          <a:spcPts val="1536"/>
                        </a:lnSpc>
                      </a:pPr>
                      <a:r>
                        <a:rPr lang="en-US" sz="800">
                          <a:latin typeface="Arial"/>
                        </a:rPr>
                        <a:t>Unusual large movements (increase or decrease) in the aggregate deposit held at the year end</a:t>
                      </a:r>
                    </a:p>
                  </a:txBody>
                  <a:tcPr marL="0" marR="0" marT="0" marB="0"/>
                </a:tc>
                <a:tc>
                  <a:txBody>
                    <a:bodyPr/>
                    <a:lstStyle/>
                    <a:p>
                      <a:pPr marL="114300" marR="254000" indent="0" algn="just">
                        <a:lnSpc>
                          <a:spcPts val="1536"/>
                        </a:lnSpc>
                      </a:pPr>
                      <a:r>
                        <a:rPr lang="en-US" sz="800">
                          <a:latin typeface="Arial"/>
                        </a:rPr>
                        <a:t>Prepare comparative chart for all quarters in the year. Obtain comments from branch for unusual large movements and comment. Also check after balance sheet date figures.</a:t>
                      </a:r>
                    </a:p>
                  </a:txBody>
                  <a:tcPr marL="0" marR="0" marT="0" marB="0"/>
                </a:tc>
                <a:extLst>
                  <a:ext uri="{0D108BD9-81ED-4DB2-BD59-A6C34878D82A}">
                    <a16:rowId xmlns:a16="http://schemas.microsoft.com/office/drawing/2014/main" val="10001"/>
                  </a:ext>
                </a:extLst>
              </a:tr>
              <a:tr h="649224">
                <a:tc>
                  <a:txBody>
                    <a:bodyPr/>
                    <a:lstStyle/>
                    <a:p>
                      <a:pPr marL="114300" marR="63500" indent="0">
                        <a:lnSpc>
                          <a:spcPts val="1536"/>
                        </a:lnSpc>
                      </a:pPr>
                      <a:r>
                        <a:rPr lang="en-US" sz="800">
                          <a:latin typeface="Arial"/>
                        </a:rPr>
                        <a:t>Overdue/ matured term deposits al the end of the year</a:t>
                      </a:r>
                    </a:p>
                  </a:txBody>
                  <a:tcPr marL="0" marR="0" marT="0" marB="0"/>
                </a:tc>
                <a:tc>
                  <a:txBody>
                    <a:bodyPr/>
                    <a:lstStyle/>
                    <a:p>
                      <a:pPr marL="114300" indent="0" algn="just"/>
                      <a:r>
                        <a:rPr lang="en-US" sz="800">
                          <a:latin typeface="Arial"/>
                        </a:rPr>
                        <a:t>Report such deposits. Check Interest provisions on the same.</a:t>
                      </a:r>
                    </a:p>
                  </a:txBody>
                  <a:tcPr marL="0" marR="0" marT="0" marB="0"/>
                </a:tc>
                <a:extLst>
                  <a:ext uri="{0D108BD9-81ED-4DB2-BD59-A6C34878D82A}">
                    <a16:rowId xmlns:a16="http://schemas.microsoft.com/office/drawing/2014/main" val="10002"/>
                  </a:ext>
                </a:extLst>
              </a:tr>
            </a:tbl>
          </a:graphicData>
        </a:graphic>
      </p:graphicFrame>
      <p:sp>
        <p:nvSpPr>
          <p:cNvPr id="5" name="Rectangle 4"/>
          <p:cNvSpPr/>
          <p:nvPr/>
        </p:nvSpPr>
        <p:spPr>
          <a:xfrm>
            <a:off x="941832" y="4279392"/>
            <a:ext cx="2167128" cy="423672"/>
          </a:xfrm>
          <a:prstGeom prst="rect">
            <a:avLst/>
          </a:prstGeom>
        </p:spPr>
        <p:txBody>
          <a:bodyPr lIns="0" tIns="0" rIns="0" bIns="0">
            <a:noAutofit/>
          </a:bodyPr>
          <a:lstStyle/>
          <a:p>
            <a:pPr marL="17272" indent="0">
              <a:spcBef>
                <a:spcPts val="1680"/>
              </a:spcBef>
              <a:spcAft>
                <a:spcPts val="1050"/>
              </a:spcAft>
            </a:pPr>
            <a:r>
              <a:rPr lang="en-US" sz="800">
                <a:latin typeface="Arial"/>
              </a:rPr>
              <a:t>II - Liabilities 2. Other Liabilities</a:t>
            </a:r>
          </a:p>
          <a:p>
            <a:pPr marL="918972" indent="0" algn="just">
              <a:spcAft>
                <a:spcPts val="2940"/>
              </a:spcAft>
            </a:pPr>
            <a:r>
              <a:rPr lang="en-US" sz="800">
                <a:latin typeface="Arial"/>
              </a:rPr>
              <a:t>3. Contingent Liabilities</a:t>
            </a:r>
          </a:p>
        </p:txBody>
      </p:sp>
      <p:graphicFrame>
        <p:nvGraphicFramePr>
          <p:cNvPr id="6" name="Table 5"/>
          <p:cNvGraphicFramePr>
            <a:graphicFrameLocks noGrp="1"/>
          </p:cNvGraphicFramePr>
          <p:nvPr/>
        </p:nvGraphicFramePr>
        <p:xfrm>
          <a:off x="835152" y="5227320"/>
          <a:ext cx="6173216" cy="4145280"/>
        </p:xfrm>
        <a:graphic>
          <a:graphicData uri="http://schemas.openxmlformats.org/drawingml/2006/table">
            <a:tbl>
              <a:tblPr/>
              <a:tblGrid>
                <a:gridCol w="1990344">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3974592">
                  <a:extLst>
                    <a:ext uri="{9D8B030D-6E8A-4147-A177-3AD203B41FA5}">
                      <a16:colId xmlns:a16="http://schemas.microsoft.com/office/drawing/2014/main" val="20002"/>
                    </a:ext>
                  </a:extLst>
                </a:gridCol>
              </a:tblGrid>
              <a:tr h="524256">
                <a:tc gridSpan="3">
                  <a:txBody>
                    <a:bodyPr/>
                    <a:lstStyle/>
                    <a:p>
                      <a:pPr marL="127000" indent="0"/>
                      <a:r>
                        <a:rPr lang="en-US" sz="800">
                          <a:latin typeface="Arial"/>
                        </a:rPr>
                        <a:t>Bills Payable / Sundry Deposits</a:t>
                      </a:r>
                    </a:p>
                  </a:txBody>
                  <a:tcPr marL="0" marR="0" marT="0" marB="0"/>
                </a:tc>
                <a:tc hMerge="1">
                  <a:txBody>
                    <a:bodyPr/>
                    <a:lstStyle/>
                    <a:p>
                      <a:endParaRPr sz="2500"/>
                    </a:p>
                  </a:txBody>
                  <a:tcPr marL="0" marR="0" marT="0" marB="0"/>
                </a:tc>
                <a:tc hMerge="1">
                  <a:txBody>
                    <a:bodyPr/>
                    <a:lstStyle/>
                    <a:p>
                      <a:endParaRPr sz="2500"/>
                    </a:p>
                  </a:txBody>
                  <a:tcPr marL="0" marR="0" marT="0" marB="0"/>
                </a:tc>
                <a:extLst>
                  <a:ext uri="{0D108BD9-81ED-4DB2-BD59-A6C34878D82A}">
                    <a16:rowId xmlns:a16="http://schemas.microsoft.com/office/drawing/2014/main" val="10000"/>
                  </a:ext>
                </a:extLst>
              </a:tr>
              <a:tr h="1054608">
                <a:tc>
                  <a:txBody>
                    <a:bodyPr/>
                    <a:lstStyle/>
                    <a:p>
                      <a:pPr marL="114300" marR="152400" indent="0" algn="just">
                        <a:lnSpc>
                          <a:spcPts val="1536"/>
                        </a:lnSpc>
                      </a:pPr>
                      <a:r>
                        <a:rPr lang="en-US" sz="800">
                          <a:latin typeface="Arial"/>
                        </a:rPr>
                        <a:t>Number of items &amp; the aggregate amount of old outstanding items pending for 3 years or more.</a:t>
                      </a:r>
                    </a:p>
                  </a:txBody>
                  <a:tcPr marL="0" marR="0" marT="0" marB="0"/>
                </a:tc>
                <a:tc gridSpan="2">
                  <a:txBody>
                    <a:bodyPr/>
                    <a:lstStyle/>
                    <a:p>
                      <a:pPr marL="101600" marR="177800" indent="0">
                        <a:lnSpc>
                          <a:spcPts val="1536"/>
                        </a:lnSpc>
                      </a:pPr>
                      <a:r>
                        <a:rPr lang="en-US" sz="800">
                          <a:latin typeface="Arial"/>
                        </a:rPr>
                        <a:t>Obtain List and check all items pending for more than 3 years. Scrutinize the narration and account details.</a:t>
                      </a:r>
                    </a:p>
                  </a:txBody>
                  <a:tcPr marL="0" marR="0" marT="0" marB="0"/>
                </a:tc>
                <a:tc hMerge="1">
                  <a:txBody>
                    <a:bodyPr/>
                    <a:lstStyle/>
                    <a:p>
                      <a:endParaRPr sz="5000"/>
                    </a:p>
                  </a:txBody>
                  <a:tcPr marL="0" marR="0" marT="0" marB="0"/>
                </a:tc>
                <a:extLst>
                  <a:ext uri="{0D108BD9-81ED-4DB2-BD59-A6C34878D82A}">
                    <a16:rowId xmlns:a16="http://schemas.microsoft.com/office/drawing/2014/main" val="10001"/>
                  </a:ext>
                </a:extLst>
              </a:tr>
              <a:tr h="816864">
                <a:tc>
                  <a:txBody>
                    <a:bodyPr/>
                    <a:lstStyle/>
                    <a:p>
                      <a:pPr marL="114300" marR="317500" indent="0">
                        <a:lnSpc>
                          <a:spcPts val="1536"/>
                        </a:lnSpc>
                      </a:pPr>
                      <a:r>
                        <a:rPr lang="en-US" sz="800">
                          <a:latin typeface="Arial"/>
                        </a:rPr>
                        <a:t>Unusual items or material withdrawals or debits in these accounts</a:t>
                      </a:r>
                    </a:p>
                  </a:txBody>
                  <a:tcPr marL="0" marR="0" marT="0" marB="0"/>
                </a:tc>
                <a:tc gridSpan="2">
                  <a:txBody>
                    <a:bodyPr/>
                    <a:lstStyle/>
                    <a:p>
                      <a:pPr marL="101600" indent="0"/>
                      <a:r>
                        <a:rPr lang="en-US" sz="800">
                          <a:latin typeface="Arial"/>
                        </a:rPr>
                        <a:t>Verify transactions during the year and report such transactions</a:t>
                      </a:r>
                    </a:p>
                  </a:txBody>
                  <a:tcPr marL="0" marR="0" marT="0" marB="0"/>
                </a:tc>
                <a:tc hMerge="1">
                  <a:txBody>
                    <a:bodyPr/>
                    <a:lstStyle/>
                    <a:p>
                      <a:endParaRPr sz="3900"/>
                    </a:p>
                  </a:txBody>
                  <a:tcPr marL="0" marR="0" marT="0" marB="0"/>
                </a:tc>
                <a:extLst>
                  <a:ext uri="{0D108BD9-81ED-4DB2-BD59-A6C34878D82A}">
                    <a16:rowId xmlns:a16="http://schemas.microsoft.com/office/drawing/2014/main" val="10002"/>
                  </a:ext>
                </a:extLst>
              </a:tr>
              <a:tr h="515112">
                <a:tc gridSpan="3">
                  <a:txBody>
                    <a:bodyPr/>
                    <a:lstStyle/>
                    <a:p>
                      <a:pPr marL="114300" indent="0"/>
                      <a:r>
                        <a:rPr lang="en-US" sz="800">
                          <a:latin typeface="Arial"/>
                        </a:rPr>
                        <a:t>Contingent Liabilities</a:t>
                      </a:r>
                    </a:p>
                  </a:txBody>
                  <a:tcPr marL="0" marR="0" marT="0" marB="0"/>
                </a:tc>
                <a:tc hMerge="1">
                  <a:txBody>
                    <a:bodyPr/>
                    <a:lstStyle/>
                    <a:p>
                      <a:endParaRPr sz="2500"/>
                    </a:p>
                  </a:txBody>
                  <a:tcPr marL="0" marR="0" marT="0" marB="0"/>
                </a:tc>
                <a:tc hMerge="1">
                  <a:txBody>
                    <a:bodyPr/>
                    <a:lstStyle/>
                    <a:p>
                      <a:endParaRPr sz="2500"/>
                    </a:p>
                  </a:txBody>
                  <a:tcPr marL="0" marR="0" marT="0" marB="0"/>
                </a:tc>
                <a:extLst>
                  <a:ext uri="{0D108BD9-81ED-4DB2-BD59-A6C34878D82A}">
                    <a16:rowId xmlns:a16="http://schemas.microsoft.com/office/drawing/2014/main" val="10003"/>
                  </a:ext>
                </a:extLst>
              </a:tr>
              <a:tr h="1234440">
                <a:tc gridSpan="2">
                  <a:txBody>
                    <a:bodyPr/>
                    <a:lstStyle/>
                    <a:p>
                      <a:pPr marL="114300" marR="139700" indent="0">
                        <a:lnSpc>
                          <a:spcPts val="1536"/>
                        </a:lnSpc>
                      </a:pPr>
                      <a:r>
                        <a:rPr lang="en-US" sz="800">
                          <a:latin typeface="Arial"/>
                        </a:rPr>
                        <a:t>Contingent Liabilities Not acknowledged as debts (other than guarantees / letter of credits / acceptances / endorsements)</a:t>
                      </a:r>
                    </a:p>
                  </a:txBody>
                  <a:tcPr marL="0" marR="0" marT="0" marB="0"/>
                </a:tc>
                <a:tc hMerge="1">
                  <a:txBody>
                    <a:bodyPr/>
                    <a:lstStyle/>
                    <a:p>
                      <a:endParaRPr sz="5900"/>
                    </a:p>
                  </a:txBody>
                  <a:tcPr marL="0" marR="0" marT="0" marB="0"/>
                </a:tc>
                <a:tc>
                  <a:txBody>
                    <a:bodyPr/>
                    <a:lstStyle/>
                    <a:p>
                      <a:pPr marL="114300" marR="177800" indent="0">
                        <a:lnSpc>
                          <a:spcPts val="1536"/>
                        </a:lnSpc>
                      </a:pPr>
                      <a:r>
                        <a:rPr lang="en-US" sz="800">
                          <a:latin typeface="Arial"/>
                        </a:rPr>
                        <a:t>Check opening Balances from previous Audited statements. Inquire for contingent liabilities, correspondence with CO to be verified.</a:t>
                      </a:r>
                    </a:p>
                  </a:txBody>
                  <a:tcPr marL="0" marR="0" marT="0" marB="0"/>
                </a:tc>
                <a:extLst>
                  <a:ext uri="{0D108BD9-81ED-4DB2-BD59-A6C34878D82A}">
                    <a16:rowId xmlns:a16="http://schemas.microsoft.com/office/drawing/2014/main" val="10004"/>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1"/>
          <p:cNvSpPr/>
          <p:nvPr/>
        </p:nvSpPr>
        <p:spPr>
          <a:xfrm>
            <a:off x="899160" y="966216"/>
            <a:ext cx="1965960" cy="158496"/>
          </a:xfrm>
          <a:prstGeom prst="rect">
            <a:avLst/>
          </a:prstGeom>
        </p:spPr>
        <p:txBody>
          <a:bodyPr lIns="0" tIns="0" rIns="0" bIns="0">
            <a:noAutofit/>
          </a:bodyPr>
          <a:lstStyle/>
          <a:p>
            <a:pPr marL="14224" indent="0" algn="just">
              <a:spcAft>
                <a:spcPts val="2940"/>
              </a:spcAft>
            </a:pPr>
            <a:r>
              <a:rPr lang="en-US" sz="1050" b="1">
                <a:latin typeface="Arial"/>
              </a:rPr>
              <a:t>III - Profit &amp; Loss Account</a:t>
            </a:r>
          </a:p>
        </p:txBody>
      </p:sp>
      <p:graphicFrame>
        <p:nvGraphicFramePr>
          <p:cNvPr id="3" name="Table 2"/>
          <p:cNvGraphicFramePr>
            <a:graphicFrameLocks noGrp="1"/>
          </p:cNvGraphicFramePr>
          <p:nvPr/>
        </p:nvGraphicFramePr>
        <p:xfrm>
          <a:off x="789432" y="1658112"/>
          <a:ext cx="6147816" cy="3544824"/>
        </p:xfrm>
        <a:graphic>
          <a:graphicData uri="http://schemas.openxmlformats.org/drawingml/2006/table">
            <a:tbl>
              <a:tblPr/>
              <a:tblGrid>
                <a:gridCol w="2261616">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734568">
                <a:tc>
                  <a:txBody>
                    <a:bodyPr/>
                    <a:lstStyle/>
                    <a:p>
                      <a:pPr marL="114300" marR="50800" indent="0">
                        <a:lnSpc>
                          <a:spcPts val="1536"/>
                        </a:lnSpc>
                      </a:pPr>
                      <a:r>
                        <a:rPr lang="en-US" sz="800">
                          <a:latin typeface="Arial"/>
                        </a:rPr>
                        <a:t>Comment on discrepancies in interest (paid/received), discount and timely adjustments thereof</a:t>
                      </a:r>
                    </a:p>
                  </a:txBody>
                  <a:tcPr marL="0" marR="0" marT="0" marB="0"/>
                </a:tc>
                <a:tc>
                  <a:txBody>
                    <a:bodyPr/>
                    <a:lstStyle/>
                    <a:p>
                      <a:pPr marL="114300" marR="177800" indent="0">
                        <a:lnSpc>
                          <a:spcPts val="1536"/>
                        </a:lnSpc>
                      </a:pPr>
                      <a:r>
                        <a:rPr lang="en-US" sz="800">
                          <a:latin typeface="Arial"/>
                        </a:rPr>
                        <a:t>Review system followed by branch during the year. Check approvals as per DOP in case of concessions.</a:t>
                      </a:r>
                    </a:p>
                  </a:txBody>
                  <a:tcPr marL="0" marR="0" marT="0" marB="0"/>
                </a:tc>
                <a:extLst>
                  <a:ext uri="{0D108BD9-81ED-4DB2-BD59-A6C34878D82A}">
                    <a16:rowId xmlns:a16="http://schemas.microsoft.com/office/drawing/2014/main" val="10000"/>
                  </a:ext>
                </a:extLst>
              </a:tr>
              <a:tr h="728472">
                <a:tc>
                  <a:txBody>
                    <a:bodyPr/>
                    <a:lstStyle/>
                    <a:p>
                      <a:pPr marL="114300" marR="50800" indent="0">
                        <a:lnSpc>
                          <a:spcPts val="1512"/>
                        </a:lnSpc>
                      </a:pPr>
                      <a:r>
                        <a:rPr lang="en-US" sz="800">
                          <a:latin typeface="Arial"/>
                        </a:rPr>
                        <a:t>Compliance with the Income Recognition norms prescribed by RBI</a:t>
                      </a:r>
                    </a:p>
                  </a:txBody>
                  <a:tcPr marL="0" marR="0" marT="0" marB="0"/>
                </a:tc>
                <a:tc>
                  <a:txBody>
                    <a:bodyPr/>
                    <a:lstStyle/>
                    <a:p>
                      <a:pPr marL="114300" indent="0"/>
                      <a:r>
                        <a:rPr lang="en-US" sz="800">
                          <a:latin typeface="Arial"/>
                        </a:rPr>
                        <a:t>Check as per requirements of Master Circular on IRAC issued by RBI.</a:t>
                      </a:r>
                    </a:p>
                  </a:txBody>
                  <a:tcPr marL="0" marR="0" marT="0" marB="0"/>
                </a:tc>
                <a:extLst>
                  <a:ext uri="{0D108BD9-81ED-4DB2-BD59-A6C34878D82A}">
                    <a16:rowId xmlns:a16="http://schemas.microsoft.com/office/drawing/2014/main" val="10001"/>
                  </a:ext>
                </a:extLst>
              </a:tr>
              <a:tr h="890016">
                <a:tc>
                  <a:txBody>
                    <a:bodyPr/>
                    <a:lstStyle/>
                    <a:p>
                      <a:pPr marL="114300" marR="279400" indent="0" algn="just">
                        <a:lnSpc>
                          <a:spcPts val="1560"/>
                        </a:lnSpc>
                      </a:pPr>
                      <a:r>
                        <a:rPr lang="en-US" sz="800">
                          <a:latin typeface="Arial"/>
                        </a:rPr>
                        <a:t>Verification of provision for interest accrued on overdue / matured term deposits</a:t>
                      </a:r>
                    </a:p>
                  </a:txBody>
                  <a:tcPr marL="0" marR="0" marT="0" marB="0"/>
                </a:tc>
                <a:tc>
                  <a:txBody>
                    <a:bodyPr/>
                    <a:lstStyle/>
                    <a:p>
                      <a:pPr marL="114300" indent="0"/>
                      <a:r>
                        <a:rPr lang="en-US" sz="800">
                          <a:latin typeface="Arial"/>
                        </a:rPr>
                        <a:t>Check the policy of bank. Generally provided at HO through CBS.</a:t>
                      </a:r>
                    </a:p>
                  </a:txBody>
                  <a:tcPr marL="0" marR="0" marT="0" marB="0"/>
                </a:tc>
                <a:extLst>
                  <a:ext uri="{0D108BD9-81ED-4DB2-BD59-A6C34878D82A}">
                    <a16:rowId xmlns:a16="http://schemas.microsoft.com/office/drawing/2014/main" val="10002"/>
                  </a:ext>
                </a:extLst>
              </a:tr>
              <a:tr h="1191768">
                <a:tc>
                  <a:txBody>
                    <a:bodyPr/>
                    <a:lstStyle/>
                    <a:p>
                      <a:pPr marL="114300" marR="50800" indent="0">
                        <a:lnSpc>
                          <a:spcPts val="1536"/>
                        </a:lnSpc>
                      </a:pPr>
                      <a:r>
                        <a:rPr lang="en-US" sz="800">
                          <a:latin typeface="Arial"/>
                        </a:rPr>
                        <a:t>Comment on any divergent trends in major items of income and expenditure, which are not satisfactorily explained by the branch</a:t>
                      </a:r>
                    </a:p>
                  </a:txBody>
                  <a:tcPr marL="0" marR="0" marT="0" marB="0"/>
                </a:tc>
                <a:tc>
                  <a:txBody>
                    <a:bodyPr/>
                    <a:lstStyle/>
                    <a:p>
                      <a:pPr marL="114300" marR="177800" indent="0">
                        <a:lnSpc>
                          <a:spcPts val="1536"/>
                        </a:lnSpc>
                      </a:pPr>
                      <a:r>
                        <a:rPr lang="en-US" sz="800">
                          <a:latin typeface="Arial"/>
                        </a:rPr>
                        <a:t>Analyse comparative data for all quarters in the year as well as post balance sheet date and comment.</a:t>
                      </a:r>
                    </a:p>
                  </a:txBody>
                  <a:tcPr marL="0" marR="0" marT="0" marB="0"/>
                </a:tc>
                <a:extLst>
                  <a:ext uri="{0D108BD9-81ED-4DB2-BD59-A6C34878D82A}">
                    <a16:rowId xmlns:a16="http://schemas.microsoft.com/office/drawing/2014/main" val="10003"/>
                  </a:ext>
                </a:extLst>
              </a:tr>
            </a:tbl>
          </a:graphicData>
        </a:graphic>
      </p:graphicFrame>
      <p:sp>
        <p:nvSpPr>
          <p:cNvPr id="4" name="Rectangle 3"/>
          <p:cNvSpPr/>
          <p:nvPr/>
        </p:nvSpPr>
        <p:spPr>
          <a:xfrm>
            <a:off x="896112" y="5535168"/>
            <a:ext cx="2365248" cy="146304"/>
          </a:xfrm>
          <a:prstGeom prst="rect">
            <a:avLst/>
          </a:prstGeom>
        </p:spPr>
        <p:txBody>
          <a:bodyPr lIns="0" tIns="0" rIns="0" bIns="0">
            <a:noAutofit/>
          </a:bodyPr>
          <a:lstStyle/>
          <a:p>
            <a:pPr marL="17272" indent="0" algn="just">
              <a:spcBef>
                <a:spcPts val="1680"/>
              </a:spcBef>
              <a:spcAft>
                <a:spcPts val="1050"/>
              </a:spcAft>
            </a:pPr>
            <a:r>
              <a:rPr lang="en-US" sz="1050" b="1">
                <a:latin typeface="Arial"/>
              </a:rPr>
              <a:t>IV - General 1. Books and Records</a:t>
            </a:r>
          </a:p>
        </p:txBody>
      </p:sp>
      <p:graphicFrame>
        <p:nvGraphicFramePr>
          <p:cNvPr id="5" name="Table 4"/>
          <p:cNvGraphicFramePr>
            <a:graphicFrameLocks noGrp="1"/>
          </p:cNvGraphicFramePr>
          <p:nvPr/>
        </p:nvGraphicFramePr>
        <p:xfrm>
          <a:off x="789432" y="5891784"/>
          <a:ext cx="6236208" cy="3179064"/>
        </p:xfrm>
        <a:graphic>
          <a:graphicData uri="http://schemas.openxmlformats.org/drawingml/2006/table">
            <a:tbl>
              <a:tblPr/>
              <a:tblGrid>
                <a:gridCol w="2170176">
                  <a:extLst>
                    <a:ext uri="{9D8B030D-6E8A-4147-A177-3AD203B41FA5}">
                      <a16:colId xmlns:a16="http://schemas.microsoft.com/office/drawing/2014/main" val="20000"/>
                    </a:ext>
                  </a:extLst>
                </a:gridCol>
                <a:gridCol w="4066032">
                  <a:extLst>
                    <a:ext uri="{9D8B030D-6E8A-4147-A177-3AD203B41FA5}">
                      <a16:colId xmlns:a16="http://schemas.microsoft.com/office/drawing/2014/main" val="20001"/>
                    </a:ext>
                  </a:extLst>
                </a:gridCol>
              </a:tblGrid>
              <a:tr h="643128">
                <a:tc>
                  <a:txBody>
                    <a:bodyPr/>
                    <a:lstStyle/>
                    <a:p>
                      <a:pPr marL="114300" indent="0"/>
                      <a:r>
                        <a:rPr lang="en-US" sz="800">
                          <a:latin typeface="Arial"/>
                        </a:rPr>
                        <a:t>Manual / Computerised</a:t>
                      </a:r>
                    </a:p>
                  </a:txBody>
                  <a:tcPr marL="0" marR="0" marT="0" marB="0"/>
                </a:tc>
                <a:tc>
                  <a:txBody>
                    <a:bodyPr/>
                    <a:lstStyle/>
                    <a:p>
                      <a:pPr marL="114300" indent="0"/>
                      <a:r>
                        <a:rPr lang="en-US" sz="800">
                          <a:latin typeface="Arial"/>
                        </a:rPr>
                        <a:t>Obtain list of manual registers and verify. Also obtain status of CBS version.</a:t>
                      </a:r>
                    </a:p>
                  </a:txBody>
                  <a:tcPr marL="0" marR="0" marT="0" marB="0"/>
                </a:tc>
                <a:extLst>
                  <a:ext uri="{0D108BD9-81ED-4DB2-BD59-A6C34878D82A}">
                    <a16:rowId xmlns:a16="http://schemas.microsoft.com/office/drawing/2014/main" val="10000"/>
                  </a:ext>
                </a:extLst>
              </a:tr>
              <a:tr h="722376">
                <a:tc>
                  <a:txBody>
                    <a:bodyPr/>
                    <a:lstStyle/>
                    <a:p>
                      <a:pPr marL="114300" marR="279400" indent="0">
                        <a:lnSpc>
                          <a:spcPts val="1536"/>
                        </a:lnSpc>
                      </a:pPr>
                      <a:r>
                        <a:rPr lang="en-US" sz="800">
                          <a:latin typeface="Arial"/>
                        </a:rPr>
                        <a:t>Whether Inked out / Hard Copies printed</a:t>
                      </a:r>
                    </a:p>
                  </a:txBody>
                  <a:tcPr marL="0" marR="0" marT="0" marB="0"/>
                </a:tc>
                <a:tc>
                  <a:txBody>
                    <a:bodyPr/>
                    <a:lstStyle/>
                    <a:p>
                      <a:pPr marL="114300" marR="25400" indent="0">
                        <a:lnSpc>
                          <a:spcPts val="1536"/>
                        </a:lnSpc>
                      </a:pPr>
                      <a:r>
                        <a:rPr lang="en-US" sz="800">
                          <a:latin typeface="Arial"/>
                        </a:rPr>
                        <a:t>Check the prints of reports through CBS as per policy/circular. Check manual registers and verify the records.</a:t>
                      </a:r>
                    </a:p>
                  </a:txBody>
                  <a:tcPr marL="0" marR="0" marT="0" marB="0"/>
                </a:tc>
                <a:extLst>
                  <a:ext uri="{0D108BD9-81ED-4DB2-BD59-A6C34878D82A}">
                    <a16:rowId xmlns:a16="http://schemas.microsoft.com/office/drawing/2014/main" val="10001"/>
                  </a:ext>
                </a:extLst>
              </a:tr>
              <a:tr h="768096">
                <a:tc>
                  <a:txBody>
                    <a:bodyPr/>
                    <a:lstStyle/>
                    <a:p>
                      <a:pPr marL="114300" marR="279400" indent="0">
                        <a:lnSpc>
                          <a:spcPts val="1536"/>
                        </a:lnSpc>
                      </a:pPr>
                      <a:r>
                        <a:rPr lang="en-US" sz="800">
                          <a:latin typeface="Arial"/>
                        </a:rPr>
                        <a:t>Access and data security, Adequate Internal Controls</a:t>
                      </a:r>
                    </a:p>
                  </a:txBody>
                  <a:tcPr marL="0" marR="0" marT="0" marB="0"/>
                </a:tc>
                <a:tc>
                  <a:txBody>
                    <a:bodyPr/>
                    <a:lstStyle/>
                    <a:p>
                      <a:pPr marL="114300" marR="25400" indent="0">
                        <a:lnSpc>
                          <a:spcPts val="1536"/>
                        </a:lnSpc>
                      </a:pPr>
                      <a:r>
                        <a:rPr lang="en-US" sz="800">
                          <a:latin typeface="Arial"/>
                        </a:rPr>
                        <a:t>Review the process of access controls and data security. Check internal controls on computer system and other sensitive information</a:t>
                      </a:r>
                    </a:p>
                  </a:txBody>
                  <a:tcPr marL="0" marR="0" marT="0" marB="0"/>
                </a:tc>
                <a:extLst>
                  <a:ext uri="{0D108BD9-81ED-4DB2-BD59-A6C34878D82A}">
                    <a16:rowId xmlns:a16="http://schemas.microsoft.com/office/drawing/2014/main" val="10002"/>
                  </a:ext>
                </a:extLst>
              </a:tr>
              <a:tr h="493776">
                <a:tc>
                  <a:txBody>
                    <a:bodyPr/>
                    <a:lstStyle/>
                    <a:p>
                      <a:pPr marL="114300" indent="0"/>
                      <a:r>
                        <a:rPr lang="en-US" sz="800">
                          <a:latin typeface="Arial"/>
                        </a:rPr>
                        <a:t>Back ups / Disaster recovery plan</a:t>
                      </a:r>
                    </a:p>
                  </a:txBody>
                  <a:tcPr marL="0" marR="0" marT="0" marB="0"/>
                </a:tc>
                <a:tc>
                  <a:txBody>
                    <a:bodyPr/>
                    <a:lstStyle/>
                    <a:p>
                      <a:pPr marL="114300" indent="0"/>
                      <a:r>
                        <a:rPr lang="en-US" sz="800">
                          <a:latin typeface="Arial"/>
                        </a:rPr>
                        <a:t>Check system followed and report discrepancies.</a:t>
                      </a:r>
                    </a:p>
                  </a:txBody>
                  <a:tcPr marL="0" marR="0" marT="0" marB="0"/>
                </a:tc>
                <a:extLst>
                  <a:ext uri="{0D108BD9-81ED-4DB2-BD59-A6C34878D82A}">
                    <a16:rowId xmlns:a16="http://schemas.microsoft.com/office/drawing/2014/main" val="10003"/>
                  </a:ext>
                </a:extLst>
              </a:tr>
              <a:tr h="551688">
                <a:tc gridSpan="2">
                  <a:txBody>
                    <a:bodyPr/>
                    <a:lstStyle/>
                    <a:p>
                      <a:pPr marR="12700" indent="0" algn="ctr"/>
                      <a:r>
                        <a:rPr lang="en-US" sz="1050" b="1">
                          <a:latin typeface="Arial"/>
                        </a:rPr>
                        <a:t>Reconciliation of Control and Subsidiary Records</a:t>
                      </a:r>
                    </a:p>
                  </a:txBody>
                  <a:tcPr marL="0" marR="0" marT="0" marB="0"/>
                </a:tc>
                <a:tc hMerge="1">
                  <a:txBody>
                    <a:bodyPr/>
                    <a:lstStyle/>
                    <a:p>
                      <a:endParaRPr sz="2700"/>
                    </a:p>
                  </a:txBody>
                  <a:tcPr marL="0" marR="0" marT="0" marB="0"/>
                </a:tc>
                <a:extLst>
                  <a:ext uri="{0D108BD9-81ED-4DB2-BD59-A6C34878D82A}">
                    <a16:rowId xmlns:a16="http://schemas.microsoft.com/office/drawing/2014/main" val="10004"/>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89432" y="612648"/>
          <a:ext cx="6264656" cy="8820912"/>
        </p:xfrm>
        <a:graphic>
          <a:graphicData uri="http://schemas.openxmlformats.org/drawingml/2006/table">
            <a:tbl>
              <a:tblPr/>
              <a:tblGrid>
                <a:gridCol w="2170176">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3886200">
                  <a:extLst>
                    <a:ext uri="{9D8B030D-6E8A-4147-A177-3AD203B41FA5}">
                      <a16:colId xmlns:a16="http://schemas.microsoft.com/office/drawing/2014/main" val="20002"/>
                    </a:ext>
                  </a:extLst>
                </a:gridCol>
              </a:tblGrid>
              <a:tr h="914400">
                <a:tc>
                  <a:txBody>
                    <a:bodyPr/>
                    <a:lstStyle/>
                    <a:p>
                      <a:pPr marL="114300" marR="25400" indent="0">
                        <a:lnSpc>
                          <a:spcPts val="1560"/>
                        </a:lnSpc>
                      </a:pPr>
                      <a:r>
                        <a:rPr lang="en-US" sz="800">
                          <a:latin typeface="Arial"/>
                        </a:rPr>
                        <a:t>Have the figures, as at the year- end, in the control and subsidiary records been reconciled</a:t>
                      </a:r>
                    </a:p>
                  </a:txBody>
                  <a:tcPr marL="0" marR="0" marT="0" marB="0"/>
                </a:tc>
                <a:tc gridSpan="2">
                  <a:txBody>
                    <a:bodyPr/>
                    <a:lstStyle/>
                    <a:p>
                      <a:pPr marL="114300" marR="88900" indent="0">
                        <a:lnSpc>
                          <a:spcPts val="1560"/>
                        </a:lnSpc>
                      </a:pPr>
                      <a:r>
                        <a:rPr lang="en-US" sz="800">
                          <a:latin typeface="Arial"/>
                        </a:rPr>
                        <a:t>Check Reconciliation. All accounts must tall at EOD in CBS. Check the process followed by branch.</a:t>
                      </a:r>
                    </a:p>
                  </a:txBody>
                  <a:tcPr marL="0" marR="0" marT="0" marB="0"/>
                </a:tc>
                <a:tc hMerge="1">
                  <a:txBody>
                    <a:bodyPr/>
                    <a:lstStyle/>
                    <a:p>
                      <a:endParaRPr sz="4400"/>
                    </a:p>
                  </a:txBody>
                  <a:tcPr marL="0" marR="0" marT="0" marB="0"/>
                </a:tc>
                <a:extLst>
                  <a:ext uri="{0D108BD9-81ED-4DB2-BD59-A6C34878D82A}">
                    <a16:rowId xmlns:a16="http://schemas.microsoft.com/office/drawing/2014/main" val="10000"/>
                  </a:ext>
                </a:extLst>
              </a:tr>
              <a:tr h="536448">
                <a:tc gridSpan="3">
                  <a:txBody>
                    <a:bodyPr/>
                    <a:lstStyle/>
                    <a:p>
                      <a:pPr marR="12700" indent="0" algn="ctr"/>
                      <a:r>
                        <a:rPr lang="en-US" sz="1050" b="1">
                          <a:latin typeface="Arial"/>
                        </a:rPr>
                        <a:t>Inter Branch Accounts</a:t>
                      </a:r>
                    </a:p>
                  </a:txBody>
                  <a:tcPr marL="0" marR="0" marT="0" marB="0"/>
                </a:tc>
                <a:tc hMerge="1">
                  <a:txBody>
                    <a:bodyPr/>
                    <a:lstStyle/>
                    <a:p>
                      <a:endParaRPr sz="2600"/>
                    </a:p>
                  </a:txBody>
                  <a:tcPr marL="0" marR="0" marT="0" marB="0"/>
                </a:tc>
                <a:tc hMerge="1">
                  <a:txBody>
                    <a:bodyPr/>
                    <a:lstStyle/>
                    <a:p>
                      <a:endParaRPr sz="2600"/>
                    </a:p>
                  </a:txBody>
                  <a:tcPr marL="0" marR="0" marT="0" marB="0"/>
                </a:tc>
                <a:extLst>
                  <a:ext uri="{0D108BD9-81ED-4DB2-BD59-A6C34878D82A}">
                    <a16:rowId xmlns:a16="http://schemas.microsoft.com/office/drawing/2014/main" val="10001"/>
                  </a:ext>
                </a:extLst>
              </a:tr>
              <a:tr h="819912">
                <a:tc>
                  <a:txBody>
                    <a:bodyPr/>
                    <a:lstStyle/>
                    <a:p>
                      <a:pPr marL="114300" marR="76200" indent="0">
                        <a:lnSpc>
                          <a:spcPts val="1560"/>
                        </a:lnSpc>
                      </a:pPr>
                      <a:r>
                        <a:rPr lang="en-US" sz="800">
                          <a:latin typeface="Arial"/>
                        </a:rPr>
                        <a:t>Outstanding entries in HO / Other branch accounts are properly responded / reconciled.</a:t>
                      </a:r>
                    </a:p>
                  </a:txBody>
                  <a:tcPr marL="0" marR="0" marT="0" marB="0"/>
                </a:tc>
                <a:tc gridSpan="2">
                  <a:txBody>
                    <a:bodyPr/>
                    <a:lstStyle/>
                    <a:p>
                      <a:pPr marL="114300" marR="88900" indent="0">
                        <a:lnSpc>
                          <a:spcPts val="1560"/>
                        </a:lnSpc>
                      </a:pPr>
                      <a:r>
                        <a:rPr lang="en-US" sz="800">
                          <a:latin typeface="Arial"/>
                        </a:rPr>
                        <a:t>In CBS all entries must be tallied. Check the details of outstanding entries. Report discrepancies.</a:t>
                      </a:r>
                    </a:p>
                  </a:txBody>
                  <a:tcPr marL="0" marR="0" marT="0" marB="0"/>
                </a:tc>
                <a:tc hMerge="1">
                  <a:txBody>
                    <a:bodyPr/>
                    <a:lstStyle/>
                    <a:p>
                      <a:endParaRPr sz="3900"/>
                    </a:p>
                  </a:txBody>
                  <a:tcPr marL="0" marR="0" marT="0" marB="0"/>
                </a:tc>
                <a:extLst>
                  <a:ext uri="{0D108BD9-81ED-4DB2-BD59-A6C34878D82A}">
                    <a16:rowId xmlns:a16="http://schemas.microsoft.com/office/drawing/2014/main" val="10002"/>
                  </a:ext>
                </a:extLst>
              </a:tr>
              <a:tr h="621792">
                <a:tc>
                  <a:txBody>
                    <a:bodyPr/>
                    <a:lstStyle/>
                    <a:p>
                      <a:pPr marL="114300" indent="0"/>
                      <a:r>
                        <a:rPr lang="en-US" sz="800">
                          <a:latin typeface="Arial"/>
                        </a:rPr>
                        <a:t>Old Outstanding debits in this account</a:t>
                      </a:r>
                    </a:p>
                  </a:txBody>
                  <a:tcPr marL="0" marR="0" marT="0" marB="0"/>
                </a:tc>
                <a:tc gridSpan="2">
                  <a:txBody>
                    <a:bodyPr/>
                    <a:lstStyle/>
                    <a:p>
                      <a:pPr marL="114300" indent="0"/>
                      <a:r>
                        <a:rPr lang="en-US" sz="800">
                          <a:latin typeface="Arial"/>
                        </a:rPr>
                        <a:t>Check all such entries and verify narration / explanation</a:t>
                      </a:r>
                    </a:p>
                  </a:txBody>
                  <a:tcPr marL="0" marR="0" marT="0" marB="0"/>
                </a:tc>
                <a:tc hMerge="1">
                  <a:txBody>
                    <a:bodyPr/>
                    <a:lstStyle/>
                    <a:p>
                      <a:endParaRPr sz="3000"/>
                    </a:p>
                  </a:txBody>
                  <a:tcPr marL="0" marR="0" marT="0" marB="0"/>
                </a:tc>
                <a:extLst>
                  <a:ext uri="{0D108BD9-81ED-4DB2-BD59-A6C34878D82A}">
                    <a16:rowId xmlns:a16="http://schemas.microsoft.com/office/drawing/2014/main" val="10003"/>
                  </a:ext>
                </a:extLst>
              </a:tr>
              <a:tr h="624840">
                <a:tc>
                  <a:txBody>
                    <a:bodyPr/>
                    <a:lstStyle/>
                    <a:p>
                      <a:pPr marL="114300" marR="76200" indent="0">
                        <a:lnSpc>
                          <a:spcPts val="1560"/>
                        </a:lnSpc>
                      </a:pPr>
                      <a:r>
                        <a:rPr lang="en-US" sz="800">
                          <a:latin typeface="Arial"/>
                        </a:rPr>
                        <a:t>Double responses in Head Office Account</a:t>
                      </a:r>
                    </a:p>
                  </a:txBody>
                  <a:tcPr marL="0" marR="0" marT="0" marB="0"/>
                </a:tc>
                <a:tc gridSpan="2">
                  <a:txBody>
                    <a:bodyPr/>
                    <a:lstStyle/>
                    <a:p>
                      <a:pPr marL="114300" indent="0"/>
                      <a:r>
                        <a:rPr lang="en-US" sz="800">
                          <a:latin typeface="Arial"/>
                        </a:rPr>
                        <a:t>Check all the transactions for such entries and report.</a:t>
                      </a:r>
                    </a:p>
                  </a:txBody>
                  <a:tcPr marL="0" marR="0" marT="0" marB="0"/>
                </a:tc>
                <a:tc hMerge="1">
                  <a:txBody>
                    <a:bodyPr/>
                    <a:lstStyle/>
                    <a:p>
                      <a:endParaRPr sz="3000"/>
                    </a:p>
                  </a:txBody>
                  <a:tcPr marL="0" marR="0" marT="0" marB="0"/>
                </a:tc>
                <a:extLst>
                  <a:ext uri="{0D108BD9-81ED-4DB2-BD59-A6C34878D82A}">
                    <a16:rowId xmlns:a16="http://schemas.microsoft.com/office/drawing/2014/main" val="10004"/>
                  </a:ext>
                </a:extLst>
              </a:tr>
              <a:tr h="515112">
                <a:tc gridSpan="3">
                  <a:txBody>
                    <a:bodyPr/>
                    <a:lstStyle/>
                    <a:p>
                      <a:pPr marL="12700" indent="0" algn="ctr"/>
                      <a:r>
                        <a:rPr lang="en-US" sz="1050" b="1">
                          <a:latin typeface="Arial"/>
                        </a:rPr>
                        <a:t>Audits and Inspection</a:t>
                      </a:r>
                    </a:p>
                  </a:txBody>
                  <a:tcPr marL="0" marR="0" marT="0" marB="0"/>
                </a:tc>
                <a:tc hMerge="1">
                  <a:txBody>
                    <a:bodyPr/>
                    <a:lstStyle/>
                    <a:p>
                      <a:endParaRPr sz="2500"/>
                    </a:p>
                  </a:txBody>
                  <a:tcPr marL="0" marR="0" marT="0" marB="0"/>
                </a:tc>
                <a:tc hMerge="1">
                  <a:txBody>
                    <a:bodyPr/>
                    <a:lstStyle/>
                    <a:p>
                      <a:endParaRPr sz="2500"/>
                    </a:p>
                  </a:txBody>
                  <a:tcPr marL="0" marR="0" marT="0" marB="0"/>
                </a:tc>
                <a:extLst>
                  <a:ext uri="{0D108BD9-81ED-4DB2-BD59-A6C34878D82A}">
                    <a16:rowId xmlns:a16="http://schemas.microsoft.com/office/drawing/2014/main" val="10005"/>
                  </a:ext>
                </a:extLst>
              </a:tr>
              <a:tr h="658368">
                <a:tc gridSpan="2">
                  <a:txBody>
                    <a:bodyPr/>
                    <a:lstStyle/>
                    <a:p>
                      <a:pPr marL="114300" indent="0" algn="just"/>
                      <a:r>
                        <a:rPr lang="en-US" sz="800">
                          <a:latin typeface="Arial"/>
                        </a:rPr>
                        <a:t>Concurrent Audit or any other audit.</a:t>
                      </a:r>
                    </a:p>
                  </a:txBody>
                  <a:tcPr marL="0" marR="0" marT="0" marB="0"/>
                </a:tc>
                <a:tc hMerge="1">
                  <a:txBody>
                    <a:bodyPr/>
                    <a:lstStyle/>
                    <a:p>
                      <a:endParaRPr sz="3200"/>
                    </a:p>
                  </a:txBody>
                  <a:tcPr marL="0" marR="0" marT="0" marB="0"/>
                </a:tc>
                <a:tc>
                  <a:txBody>
                    <a:bodyPr/>
                    <a:lstStyle/>
                    <a:p>
                      <a:pPr marL="12700" marR="12700" indent="0" algn="just">
                        <a:lnSpc>
                          <a:spcPts val="1536"/>
                        </a:lnSpc>
                      </a:pPr>
                      <a:r>
                        <a:rPr lang="en-US" sz="800">
                          <a:latin typeface="Arial"/>
                        </a:rPr>
                        <a:t>Inquire &amp; report fact whether branch covered by concurrent audit or any other audit</a:t>
                      </a:r>
                    </a:p>
                  </a:txBody>
                  <a:tcPr marL="0" marR="0" marT="0" marB="0"/>
                </a:tc>
                <a:extLst>
                  <a:ext uri="{0D108BD9-81ED-4DB2-BD59-A6C34878D82A}">
                    <a16:rowId xmlns:a16="http://schemas.microsoft.com/office/drawing/2014/main" val="10006"/>
                  </a:ext>
                </a:extLst>
              </a:tr>
              <a:tr h="990600">
                <a:tc gridSpan="2">
                  <a:txBody>
                    <a:bodyPr/>
                    <a:lstStyle/>
                    <a:p>
                      <a:pPr marL="114300" marR="177800" indent="0" algn="just">
                        <a:lnSpc>
                          <a:spcPts val="1560"/>
                        </a:lnSpc>
                      </a:pPr>
                      <a:r>
                        <a:rPr lang="en-US" sz="800">
                          <a:latin typeface="Arial"/>
                        </a:rPr>
                        <a:t>Auditor to consider major irregularities / adverse comments arising out of these various reports.</a:t>
                      </a:r>
                    </a:p>
                  </a:txBody>
                  <a:tcPr marL="0" marR="0" marT="0" marB="0"/>
                </a:tc>
                <a:tc hMerge="1">
                  <a:txBody>
                    <a:bodyPr/>
                    <a:lstStyle/>
                    <a:p>
                      <a:endParaRPr sz="4700"/>
                    </a:p>
                  </a:txBody>
                  <a:tcPr marL="0" marR="0" marT="0" marB="0"/>
                </a:tc>
                <a:tc>
                  <a:txBody>
                    <a:bodyPr/>
                    <a:lstStyle/>
                    <a:p>
                      <a:pPr marL="12700" marR="12700" indent="0" algn="just">
                        <a:lnSpc>
                          <a:spcPts val="1560"/>
                        </a:lnSpc>
                      </a:pPr>
                      <a:r>
                        <a:rPr lang="en-US" sz="800">
                          <a:latin typeface="Arial"/>
                        </a:rPr>
                        <a:t>Review comments of auditors &amp; compliance by branch, check list of pending compliance for such reports.</a:t>
                      </a:r>
                    </a:p>
                  </a:txBody>
                  <a:tcPr marL="0" marR="0" marT="0" marB="0"/>
                </a:tc>
                <a:extLst>
                  <a:ext uri="{0D108BD9-81ED-4DB2-BD59-A6C34878D82A}">
                    <a16:rowId xmlns:a16="http://schemas.microsoft.com/office/drawing/2014/main" val="10007"/>
                  </a:ext>
                </a:extLst>
              </a:tr>
              <a:tr h="481584">
                <a:tc gridSpan="3">
                  <a:txBody>
                    <a:bodyPr/>
                    <a:lstStyle/>
                    <a:p>
                      <a:pPr indent="0" algn="ctr"/>
                      <a:r>
                        <a:rPr lang="en-US" sz="1050" b="1">
                          <a:latin typeface="Arial"/>
                        </a:rPr>
                        <a:t>Frauds</a:t>
                      </a:r>
                    </a:p>
                  </a:txBody>
                  <a:tcPr marL="0" marR="0" marT="0" marB="0"/>
                </a:tc>
                <a:tc hMerge="1">
                  <a:txBody>
                    <a:bodyPr/>
                    <a:lstStyle/>
                    <a:p>
                      <a:endParaRPr sz="2300"/>
                    </a:p>
                  </a:txBody>
                  <a:tcPr marL="0" marR="0" marT="0" marB="0"/>
                </a:tc>
                <a:tc hMerge="1">
                  <a:txBody>
                    <a:bodyPr/>
                    <a:lstStyle/>
                    <a:p>
                      <a:endParaRPr sz="2300"/>
                    </a:p>
                  </a:txBody>
                  <a:tcPr marL="0" marR="0" marT="0" marB="0"/>
                </a:tc>
                <a:extLst>
                  <a:ext uri="{0D108BD9-81ED-4DB2-BD59-A6C34878D82A}">
                    <a16:rowId xmlns:a16="http://schemas.microsoft.com/office/drawing/2014/main" val="10008"/>
                  </a:ext>
                </a:extLst>
              </a:tr>
              <a:tr h="1304544">
                <a:tc gridSpan="2">
                  <a:txBody>
                    <a:bodyPr/>
                    <a:lstStyle/>
                    <a:p>
                      <a:pPr marL="114300" marR="76200" indent="0">
                        <a:lnSpc>
                          <a:spcPts val="1512"/>
                        </a:lnSpc>
                      </a:pPr>
                      <a:r>
                        <a:rPr lang="en-US" sz="800">
                          <a:latin typeface="Arial"/>
                        </a:rPr>
                        <a:t>Furnish particulars of frauds discovered during the year under audit at the branch, together with your suggestions, if any, to minimize the possibilities of their occurrence.</a:t>
                      </a:r>
                    </a:p>
                  </a:txBody>
                  <a:tcPr marL="0" marR="0" marT="0" marB="0"/>
                </a:tc>
                <a:tc hMerge="1">
                  <a:txBody>
                    <a:bodyPr/>
                    <a:lstStyle/>
                    <a:p>
                      <a:endParaRPr sz="6200"/>
                    </a:p>
                  </a:txBody>
                  <a:tcPr marL="0" marR="0" marT="0" marB="0"/>
                </a:tc>
                <a:tc>
                  <a:txBody>
                    <a:bodyPr/>
                    <a:lstStyle/>
                    <a:p>
                      <a:pPr marL="12700" marR="12700" indent="0" algn="just">
                        <a:lnSpc>
                          <a:spcPts val="1536"/>
                        </a:lnSpc>
                      </a:pPr>
                      <a:r>
                        <a:rPr lang="en-US" sz="800">
                          <a:latin typeface="Arial"/>
                        </a:rPr>
                        <a:t>Inquire and understand process of recording fraud. Inquire for frauds discovered during the year and comment on status as at year end. Examine requirement for provision, if any.</a:t>
                      </a:r>
                    </a:p>
                  </a:txBody>
                  <a:tcPr marL="0" marR="0" marT="0" marB="0"/>
                </a:tc>
                <a:extLst>
                  <a:ext uri="{0D108BD9-81ED-4DB2-BD59-A6C34878D82A}">
                    <a16:rowId xmlns:a16="http://schemas.microsoft.com/office/drawing/2014/main" val="10009"/>
                  </a:ext>
                </a:extLst>
              </a:tr>
              <a:tr h="518160">
                <a:tc gridSpan="3">
                  <a:txBody>
                    <a:bodyPr/>
                    <a:lstStyle/>
                    <a:p>
                      <a:pPr indent="0" algn="ctr"/>
                      <a:r>
                        <a:rPr lang="en-US" sz="1050" b="1">
                          <a:latin typeface="Arial"/>
                        </a:rPr>
                        <a:t>Miscellaneous</a:t>
                      </a:r>
                    </a:p>
                  </a:txBody>
                  <a:tcPr marL="0" marR="0" marT="0" marB="0"/>
                </a:tc>
                <a:tc hMerge="1">
                  <a:txBody>
                    <a:bodyPr/>
                    <a:lstStyle/>
                    <a:p>
                      <a:endParaRPr sz="2500"/>
                    </a:p>
                  </a:txBody>
                  <a:tcPr marL="0" marR="0" marT="0" marB="0"/>
                </a:tc>
                <a:tc hMerge="1">
                  <a:txBody>
                    <a:bodyPr/>
                    <a:lstStyle/>
                    <a:p>
                      <a:endParaRPr sz="2500"/>
                    </a:p>
                  </a:txBody>
                  <a:tcPr marL="0" marR="0" marT="0" marB="0"/>
                </a:tc>
                <a:extLst>
                  <a:ext uri="{0D108BD9-81ED-4DB2-BD59-A6C34878D82A}">
                    <a16:rowId xmlns:a16="http://schemas.microsoft.com/office/drawing/2014/main" val="10010"/>
                  </a:ext>
                </a:extLst>
              </a:tr>
              <a:tr h="835152">
                <a:tc gridSpan="2">
                  <a:txBody>
                    <a:bodyPr/>
                    <a:lstStyle/>
                    <a:p>
                      <a:pPr marL="127000" indent="0"/>
                      <a:r>
                        <a:rPr lang="en-US" sz="800">
                          <a:latin typeface="Arial"/>
                        </a:rPr>
                        <a:t>Possible window dressing.</a:t>
                      </a:r>
                    </a:p>
                  </a:txBody>
                  <a:tcPr marL="0" marR="0" marT="0" marB="0"/>
                </a:tc>
                <a:tc hMerge="1">
                  <a:txBody>
                    <a:bodyPr/>
                    <a:lstStyle/>
                    <a:p>
                      <a:endParaRPr sz="4000"/>
                    </a:p>
                  </a:txBody>
                  <a:tcPr marL="0" marR="0" marT="0" marB="0"/>
                </a:tc>
                <a:tc>
                  <a:txBody>
                    <a:bodyPr/>
                    <a:lstStyle/>
                    <a:p>
                      <a:pPr marL="12700" marR="12700" indent="0" algn="just">
                        <a:lnSpc>
                          <a:spcPts val="1560"/>
                        </a:lnSpc>
                      </a:pPr>
                      <a:r>
                        <a:rPr lang="en-US" sz="800">
                          <a:latin typeface="Arial"/>
                        </a:rPr>
                        <a:t>Verify large movements in advances &amp; deposit at quarter/year end. Analyse advances &amp; deposits on audit signing date and report.</a:t>
                      </a:r>
                    </a:p>
                  </a:txBody>
                  <a:tcPr marL="0" marR="0" marT="0" marB="0"/>
                </a:tc>
                <a:extLst>
                  <a:ext uri="{0D108BD9-81ED-4DB2-BD59-A6C34878D82A}">
                    <a16:rowId xmlns:a16="http://schemas.microsoft.com/office/drawing/2014/main" val="10011"/>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89432" y="591312"/>
          <a:ext cx="6236208" cy="1466088"/>
        </p:xfrm>
        <a:graphic>
          <a:graphicData uri="http://schemas.openxmlformats.org/drawingml/2006/table">
            <a:tbl>
              <a:tblPr/>
              <a:tblGrid>
                <a:gridCol w="2350008">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829056">
                <a:tc>
                  <a:txBody>
                    <a:bodyPr/>
                    <a:lstStyle/>
                    <a:p>
                      <a:pPr marL="114300" marR="241300" indent="0">
                        <a:lnSpc>
                          <a:spcPts val="1560"/>
                        </a:lnSpc>
                      </a:pPr>
                      <a:r>
                        <a:rPr lang="en-US" sz="800">
                          <a:latin typeface="Arial"/>
                        </a:rPr>
                        <a:t>Fixed Assets Register / Accounting for depreciation</a:t>
                      </a:r>
                    </a:p>
                  </a:txBody>
                  <a:tcPr marL="0" marR="0" marT="0" marB="0"/>
                </a:tc>
                <a:tc>
                  <a:txBody>
                    <a:bodyPr/>
                    <a:lstStyle/>
                    <a:p>
                      <a:pPr marL="114300" marR="177800" indent="0">
                        <a:lnSpc>
                          <a:spcPts val="1560"/>
                        </a:lnSpc>
                      </a:pPr>
                      <a:r>
                        <a:rPr lang="en-US" sz="800">
                          <a:latin typeface="Arial"/>
                        </a:rPr>
                        <a:t>Check records maintained by branch. Verify supporting documents to ascertain date of put to use. Check movement of assets. Check depreciation as per rates prescribed.</a:t>
                      </a:r>
                    </a:p>
                  </a:txBody>
                  <a:tcPr marL="0" marR="0" marT="0" marB="0"/>
                </a:tc>
                <a:extLst>
                  <a:ext uri="{0D108BD9-81ED-4DB2-BD59-A6C34878D82A}">
                    <a16:rowId xmlns:a16="http://schemas.microsoft.com/office/drawing/2014/main" val="10000"/>
                  </a:ext>
                </a:extLst>
              </a:tr>
              <a:tr h="637032">
                <a:tc>
                  <a:txBody>
                    <a:bodyPr/>
                    <a:lstStyle/>
                    <a:p>
                      <a:pPr marL="114300" marR="444500" indent="0">
                        <a:lnSpc>
                          <a:spcPts val="1560"/>
                        </a:lnSpc>
                      </a:pPr>
                      <a:r>
                        <a:rPr lang="en-US" sz="800">
                          <a:latin typeface="Arial"/>
                        </a:rPr>
                        <a:t>Any other matters for the notice of Statutory Central Auditors</a:t>
                      </a:r>
                    </a:p>
                  </a:txBody>
                  <a:tcPr marL="0" marR="0" marT="0" marB="0"/>
                </a:tc>
                <a:tc>
                  <a:txBody>
                    <a:bodyPr/>
                    <a:lstStyle/>
                    <a:p>
                      <a:pPr marL="114300" indent="0"/>
                      <a:r>
                        <a:rPr lang="en-US" sz="800">
                          <a:latin typeface="Arial"/>
                        </a:rPr>
                        <a:t>Report matters for attention of SCA / Controlling Office.</a:t>
                      </a:r>
                    </a:p>
                  </a:txBody>
                  <a:tcPr marL="0" marR="0" marT="0" marB="0"/>
                </a:tc>
                <a:extLst>
                  <a:ext uri="{0D108BD9-81ED-4DB2-BD59-A6C34878D82A}">
                    <a16:rowId xmlns:a16="http://schemas.microsoft.com/office/drawing/2014/main" val="10001"/>
                  </a:ext>
                </a:extLst>
              </a:tr>
            </a:tbl>
          </a:graphicData>
        </a:graphic>
      </p:graphicFrame>
      <p:sp>
        <p:nvSpPr>
          <p:cNvPr id="3" name="Rectangle 2"/>
          <p:cNvSpPr/>
          <p:nvPr/>
        </p:nvSpPr>
        <p:spPr>
          <a:xfrm>
            <a:off x="899160" y="2505456"/>
            <a:ext cx="2417064" cy="185928"/>
          </a:xfrm>
          <a:prstGeom prst="rect">
            <a:avLst/>
          </a:prstGeom>
        </p:spPr>
        <p:txBody>
          <a:bodyPr lIns="0" tIns="0" rIns="0" bIns="0">
            <a:noAutofit/>
          </a:bodyPr>
          <a:lstStyle/>
          <a:p>
            <a:pPr marL="14224" indent="0">
              <a:spcBef>
                <a:spcPts val="2310"/>
              </a:spcBef>
              <a:spcAft>
                <a:spcPts val="1050"/>
              </a:spcAft>
            </a:pPr>
            <a:r>
              <a:rPr lang="en-US" sz="1050" b="1">
                <a:latin typeface="Arial"/>
              </a:rPr>
              <a:t>LFAR For Specialised Branches</a:t>
            </a:r>
          </a:p>
        </p:txBody>
      </p:sp>
      <p:graphicFrame>
        <p:nvGraphicFramePr>
          <p:cNvPr id="4" name="Table 3"/>
          <p:cNvGraphicFramePr>
            <a:graphicFrameLocks noGrp="1"/>
          </p:cNvGraphicFramePr>
          <p:nvPr/>
        </p:nvGraphicFramePr>
        <p:xfrm>
          <a:off x="789432" y="2871216"/>
          <a:ext cx="5993384" cy="6583680"/>
        </p:xfrm>
        <a:graphic>
          <a:graphicData uri="http://schemas.openxmlformats.org/drawingml/2006/table">
            <a:tbl>
              <a:tblPr/>
              <a:tblGrid>
                <a:gridCol w="1990344">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3794760">
                  <a:extLst>
                    <a:ext uri="{9D8B030D-6E8A-4147-A177-3AD203B41FA5}">
                      <a16:colId xmlns:a16="http://schemas.microsoft.com/office/drawing/2014/main" val="20002"/>
                    </a:ext>
                  </a:extLst>
                </a:gridCol>
              </a:tblGrid>
              <a:tr h="478536">
                <a:tc gridSpan="3">
                  <a:txBody>
                    <a:bodyPr/>
                    <a:lstStyle/>
                    <a:p>
                      <a:pPr indent="0" algn="ctr"/>
                      <a:r>
                        <a:rPr lang="en-US" sz="1050" b="1">
                          <a:latin typeface="Arial"/>
                        </a:rPr>
                        <a:t>Branches Dealing in Foreign Exchange Transactions</a:t>
                      </a:r>
                    </a:p>
                  </a:txBody>
                  <a:tcPr marL="0" marR="0" marT="0" marB="0"/>
                </a:tc>
                <a:tc hMerge="1">
                  <a:txBody>
                    <a:bodyPr/>
                    <a:lstStyle/>
                    <a:p>
                      <a:endParaRPr sz="2300"/>
                    </a:p>
                  </a:txBody>
                  <a:tcPr marL="0" marR="0" marT="0" marB="0"/>
                </a:tc>
                <a:tc hMerge="1">
                  <a:txBody>
                    <a:bodyPr/>
                    <a:lstStyle/>
                    <a:p>
                      <a:endParaRPr sz="2300"/>
                    </a:p>
                  </a:txBody>
                  <a:tcPr marL="0" marR="0" marT="0" marB="0"/>
                </a:tc>
                <a:extLst>
                  <a:ext uri="{0D108BD9-81ED-4DB2-BD59-A6C34878D82A}">
                    <a16:rowId xmlns:a16="http://schemas.microsoft.com/office/drawing/2014/main" val="10000"/>
                  </a:ext>
                </a:extLst>
              </a:tr>
              <a:tr h="914400">
                <a:tc gridSpan="2">
                  <a:txBody>
                    <a:bodyPr/>
                    <a:lstStyle/>
                    <a:p>
                      <a:pPr marL="114300" marR="152400" indent="0" algn="just">
                        <a:lnSpc>
                          <a:spcPts val="1536"/>
                        </a:lnSpc>
                      </a:pPr>
                      <a:r>
                        <a:rPr lang="en-US" sz="800">
                          <a:latin typeface="Arial"/>
                        </a:rPr>
                        <a:t>Adverse features pointed out by other auditor regarding NRE/NRO/ NRNR/ FCNR/ EEFC/ RFC and other similar accounts</a:t>
                      </a:r>
                    </a:p>
                  </a:txBody>
                  <a:tcPr marL="0" marR="0" marT="0" marB="0"/>
                </a:tc>
                <a:tc hMerge="1">
                  <a:txBody>
                    <a:bodyPr/>
                    <a:lstStyle/>
                    <a:p>
                      <a:endParaRPr sz="4400"/>
                    </a:p>
                  </a:txBody>
                  <a:tcPr marL="0" marR="0" marT="0" marB="0"/>
                </a:tc>
                <a:tc>
                  <a:txBody>
                    <a:bodyPr/>
                    <a:lstStyle/>
                    <a:p>
                      <a:pPr marL="114300" marR="88900" indent="0" algn="just">
                        <a:lnSpc>
                          <a:spcPts val="1536"/>
                        </a:lnSpc>
                      </a:pPr>
                      <a:r>
                        <a:rPr lang="en-US" sz="800">
                          <a:latin typeface="Arial"/>
                        </a:rPr>
                        <a:t>Record the extent of check. Check the guidelines. Verify transactions, check returns &amp; comment.</a:t>
                      </a:r>
                    </a:p>
                  </a:txBody>
                  <a:tcPr marL="0" marR="0" marT="0" marB="0"/>
                </a:tc>
                <a:extLst>
                  <a:ext uri="{0D108BD9-81ED-4DB2-BD59-A6C34878D82A}">
                    <a16:rowId xmlns:a16="http://schemas.microsoft.com/office/drawing/2014/main" val="10001"/>
                  </a:ext>
                </a:extLst>
              </a:tr>
              <a:tr h="691896">
                <a:tc gridSpan="2">
                  <a:txBody>
                    <a:bodyPr/>
                    <a:lstStyle/>
                    <a:p>
                      <a:pPr marL="114300" marR="393700" indent="0">
                        <a:lnSpc>
                          <a:spcPts val="1536"/>
                        </a:lnSpc>
                      </a:pPr>
                      <a:r>
                        <a:rPr lang="en-US" sz="800">
                          <a:latin typeface="Arial"/>
                        </a:rPr>
                        <a:t>NOSTRO Accounts maintained / operated. Their conduct and reconciliation</a:t>
                      </a:r>
                    </a:p>
                  </a:txBody>
                  <a:tcPr marL="0" marR="0" marT="0" marB="0"/>
                </a:tc>
                <a:tc hMerge="1">
                  <a:txBody>
                    <a:bodyPr/>
                    <a:lstStyle/>
                    <a:p>
                      <a:endParaRPr sz="3300"/>
                    </a:p>
                  </a:txBody>
                  <a:tcPr marL="0" marR="0" marT="0" marB="0"/>
                </a:tc>
                <a:tc>
                  <a:txBody>
                    <a:bodyPr/>
                    <a:lstStyle/>
                    <a:p>
                      <a:pPr marL="114300" indent="0" algn="just"/>
                      <a:r>
                        <a:rPr lang="en-US" sz="800">
                          <a:latin typeface="Arial"/>
                        </a:rPr>
                        <a:t>Check balance confirmation, reconciliation and comment.</a:t>
                      </a:r>
                    </a:p>
                  </a:txBody>
                  <a:tcPr marL="0" marR="0" marT="0" marB="0"/>
                </a:tc>
                <a:extLst>
                  <a:ext uri="{0D108BD9-81ED-4DB2-BD59-A6C34878D82A}">
                    <a16:rowId xmlns:a16="http://schemas.microsoft.com/office/drawing/2014/main" val="10002"/>
                  </a:ext>
                </a:extLst>
              </a:tr>
              <a:tr h="441960">
                <a:tc gridSpan="3">
                  <a:txBody>
                    <a:bodyPr/>
                    <a:lstStyle/>
                    <a:p>
                      <a:pPr indent="0" algn="ctr"/>
                      <a:r>
                        <a:rPr lang="en-US" sz="1050" b="1">
                          <a:latin typeface="Arial"/>
                        </a:rPr>
                        <a:t>Branches Dealing in Large Advances in excess of Rs. 100 Crs.</a:t>
                      </a:r>
                    </a:p>
                  </a:txBody>
                  <a:tcPr marL="0" marR="0" marT="0" marB="0"/>
                </a:tc>
                <a:tc hMerge="1">
                  <a:txBody>
                    <a:bodyPr/>
                    <a:lstStyle/>
                    <a:p>
                      <a:endParaRPr sz="2100"/>
                    </a:p>
                  </a:txBody>
                  <a:tcPr marL="0" marR="0" marT="0" marB="0"/>
                </a:tc>
                <a:tc hMerge="1">
                  <a:txBody>
                    <a:bodyPr/>
                    <a:lstStyle/>
                    <a:p>
                      <a:endParaRPr sz="2100"/>
                    </a:p>
                  </a:txBody>
                  <a:tcPr marL="0" marR="0" marT="0" marB="0"/>
                </a:tc>
                <a:extLst>
                  <a:ext uri="{0D108BD9-81ED-4DB2-BD59-A6C34878D82A}">
                    <a16:rowId xmlns:a16="http://schemas.microsoft.com/office/drawing/2014/main" val="10003"/>
                  </a:ext>
                </a:extLst>
              </a:tr>
              <a:tr h="573024">
                <a:tc gridSpan="2">
                  <a:txBody>
                    <a:bodyPr/>
                    <a:lstStyle/>
                    <a:p>
                      <a:pPr marL="114300" marR="228600" indent="0">
                        <a:lnSpc>
                          <a:spcPts val="1536"/>
                        </a:lnSpc>
                      </a:pPr>
                      <a:r>
                        <a:rPr lang="en-US" sz="800">
                          <a:latin typeface="Arial"/>
                        </a:rPr>
                        <a:t>Advances &gt; Rs. 2 cr, Annexure with LFAR.</a:t>
                      </a:r>
                    </a:p>
                  </a:txBody>
                  <a:tcPr marL="0" marR="0" marT="0" marB="0"/>
                </a:tc>
                <a:tc hMerge="1">
                  <a:txBody>
                    <a:bodyPr/>
                    <a:lstStyle/>
                    <a:p>
                      <a:endParaRPr sz="2800"/>
                    </a:p>
                  </a:txBody>
                  <a:tcPr marL="0" marR="0" marT="0" marB="0"/>
                </a:tc>
                <a:tc>
                  <a:txBody>
                    <a:bodyPr/>
                    <a:lstStyle/>
                    <a:p>
                      <a:pPr marL="114300" indent="0" algn="just"/>
                      <a:r>
                        <a:rPr lang="en-US" sz="800">
                          <a:latin typeface="Arial"/>
                        </a:rPr>
                        <a:t>Check the annexures prepared by branch</a:t>
                      </a:r>
                    </a:p>
                  </a:txBody>
                  <a:tcPr marL="0" marR="0" marT="0" marB="0"/>
                </a:tc>
                <a:extLst>
                  <a:ext uri="{0D108BD9-81ED-4DB2-BD59-A6C34878D82A}">
                    <a16:rowId xmlns:a16="http://schemas.microsoft.com/office/drawing/2014/main" val="10004"/>
                  </a:ext>
                </a:extLst>
              </a:tr>
              <a:tr h="1316736">
                <a:tc gridSpan="2">
                  <a:txBody>
                    <a:bodyPr/>
                    <a:lstStyle/>
                    <a:p>
                      <a:pPr marL="114300" marR="228600" indent="0">
                        <a:lnSpc>
                          <a:spcPts val="1536"/>
                        </a:lnSpc>
                      </a:pPr>
                      <a:r>
                        <a:rPr lang="en-US" sz="800">
                          <a:latin typeface="Arial"/>
                        </a:rPr>
                        <a:t>The advances &gt; Rs. 1 cr upgraded/downgraded in NPA Classification, with reasons.</a:t>
                      </a:r>
                    </a:p>
                  </a:txBody>
                  <a:tcPr marL="0" marR="0" marT="0" marB="0"/>
                </a:tc>
                <a:tc hMerge="1">
                  <a:txBody>
                    <a:bodyPr/>
                    <a:lstStyle/>
                    <a:p>
                      <a:endParaRPr sz="6300"/>
                    </a:p>
                  </a:txBody>
                  <a:tcPr marL="0" marR="0" marT="0" marB="0"/>
                </a:tc>
                <a:tc>
                  <a:txBody>
                    <a:bodyPr/>
                    <a:lstStyle/>
                    <a:p>
                      <a:pPr marL="114300" indent="0" algn="just"/>
                      <a:r>
                        <a:rPr lang="en-US" sz="800">
                          <a:latin typeface="Arial"/>
                        </a:rPr>
                        <a:t>Verify as per the Master Circular issued by RBI and comment.</a:t>
                      </a:r>
                    </a:p>
                  </a:txBody>
                  <a:tcPr marL="0" marR="0" marT="0" marB="0"/>
                </a:tc>
                <a:extLst>
                  <a:ext uri="{0D108BD9-81ED-4DB2-BD59-A6C34878D82A}">
                    <a16:rowId xmlns:a16="http://schemas.microsoft.com/office/drawing/2014/main" val="10005"/>
                  </a:ext>
                </a:extLst>
              </a:tr>
              <a:tr h="582168">
                <a:tc gridSpan="3">
                  <a:txBody>
                    <a:bodyPr/>
                    <a:lstStyle/>
                    <a:p>
                      <a:pPr marL="127000" indent="0"/>
                      <a:r>
                        <a:rPr lang="en-US" sz="800">
                          <a:latin typeface="Arial"/>
                        </a:rPr>
                        <a:t>Branches Dealing in Recovery of NPA / ARB</a:t>
                      </a:r>
                    </a:p>
                  </a:txBody>
                  <a:tcPr marL="0" marR="0" marT="0" marB="0"/>
                </a:tc>
                <a:tc hMerge="1">
                  <a:txBody>
                    <a:bodyPr/>
                    <a:lstStyle/>
                    <a:p>
                      <a:endParaRPr sz="2800"/>
                    </a:p>
                  </a:txBody>
                  <a:tcPr marL="0" marR="0" marT="0" marB="0"/>
                </a:tc>
                <a:tc hMerge="1">
                  <a:txBody>
                    <a:bodyPr/>
                    <a:lstStyle/>
                    <a:p>
                      <a:endParaRPr sz="2800"/>
                    </a:p>
                  </a:txBody>
                  <a:tcPr marL="0" marR="0" marT="0" marB="0"/>
                </a:tc>
                <a:extLst>
                  <a:ext uri="{0D108BD9-81ED-4DB2-BD59-A6C34878D82A}">
                    <a16:rowId xmlns:a16="http://schemas.microsoft.com/office/drawing/2014/main" val="10006"/>
                  </a:ext>
                </a:extLst>
              </a:tr>
              <a:tr h="588264">
                <a:tc>
                  <a:txBody>
                    <a:bodyPr/>
                    <a:lstStyle/>
                    <a:p>
                      <a:pPr marL="114300" marR="50800" indent="0">
                        <a:lnSpc>
                          <a:spcPts val="1536"/>
                        </a:lnSpc>
                      </a:pPr>
                      <a:r>
                        <a:rPr lang="en-US" sz="800">
                          <a:latin typeface="Arial"/>
                        </a:rPr>
                        <a:t>Advances &gt; Rs. 2 cr, Annexure with LFAR.</a:t>
                      </a:r>
                    </a:p>
                  </a:txBody>
                  <a:tcPr marL="0" marR="0" marT="0" marB="0"/>
                </a:tc>
                <a:tc gridSpan="2">
                  <a:txBody>
                    <a:bodyPr/>
                    <a:lstStyle/>
                    <a:p>
                      <a:pPr marL="114300" indent="0"/>
                      <a:r>
                        <a:rPr lang="en-US" sz="800">
                          <a:latin typeface="Arial"/>
                        </a:rPr>
                        <a:t>Do not give cross reference of LFAR in Main Audit Report.</a:t>
                      </a:r>
                    </a:p>
                  </a:txBody>
                  <a:tcPr marL="0" marR="0" marT="0" marB="0"/>
                </a:tc>
                <a:tc hMerge="1">
                  <a:txBody>
                    <a:bodyPr/>
                    <a:lstStyle/>
                    <a:p>
                      <a:endParaRPr sz="2800"/>
                    </a:p>
                  </a:txBody>
                  <a:tcPr marL="0" marR="0" marT="0" marB="0"/>
                </a:tc>
                <a:extLst>
                  <a:ext uri="{0D108BD9-81ED-4DB2-BD59-A6C34878D82A}">
                    <a16:rowId xmlns:a16="http://schemas.microsoft.com/office/drawing/2014/main" val="10007"/>
                  </a:ext>
                </a:extLst>
              </a:tr>
              <a:tr h="996696">
                <a:tc>
                  <a:txBody>
                    <a:bodyPr/>
                    <a:lstStyle/>
                    <a:p>
                      <a:pPr marL="114300" marR="50800" indent="0">
                        <a:lnSpc>
                          <a:spcPts val="1536"/>
                        </a:lnSpc>
                      </a:pPr>
                      <a:r>
                        <a:rPr lang="en-US" sz="800">
                          <a:latin typeface="Arial"/>
                        </a:rPr>
                        <a:t>The advances &gt; Rs. 1 cr upgraded/downgraded in NPA Classification, with reasons.</a:t>
                      </a:r>
                    </a:p>
                  </a:txBody>
                  <a:tcPr marL="0" marR="0" marT="0" marB="0"/>
                </a:tc>
                <a:tc gridSpan="2">
                  <a:txBody>
                    <a:bodyPr/>
                    <a:lstStyle/>
                    <a:p>
                      <a:pPr marL="114300" indent="0"/>
                      <a:r>
                        <a:rPr lang="en-US" sz="800">
                          <a:latin typeface="Arial"/>
                        </a:rPr>
                        <a:t>Verify as per the Master Circular issued by RBI and comment.</a:t>
                      </a:r>
                    </a:p>
                  </a:txBody>
                  <a:tcPr marL="0" marR="0" marT="0" marB="0"/>
                </a:tc>
                <a:tc hMerge="1">
                  <a:txBody>
                    <a:bodyPr/>
                    <a:lstStyle/>
                    <a:p>
                      <a:endParaRPr sz="4800"/>
                    </a:p>
                  </a:txBody>
                  <a:tcPr marL="0" marR="0" marT="0" marB="0"/>
                </a:tc>
                <a:extLst>
                  <a:ext uri="{0D108BD9-81ED-4DB2-BD59-A6C34878D82A}">
                    <a16:rowId xmlns:a16="http://schemas.microsoft.com/office/drawing/2014/main" val="10008"/>
                  </a:ext>
                </a:extLst>
              </a:tr>
            </a:tbl>
          </a:graphicData>
        </a:graphic>
      </p:graphicFrame>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7027</Words>
  <Application>Microsoft Office PowerPoint</Application>
  <PresentationFormat>Custom</PresentationFormat>
  <Paragraphs>593</Paragraphs>
  <Slides>42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 Unicode MS</vt:lpstr>
      <vt:lpstr>Malgun Gothic</vt:lpstr>
      <vt:lpstr>SimSun</vt:lpstr>
      <vt:lpstr>Arial</vt:lpstr>
      <vt:lpstr>Bookman Old Style</vt:lpstr>
      <vt:lpstr>Franklin Gothic Demi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Ashok</dc:creator>
  <cp:lastModifiedBy>Ashok</cp:lastModifiedBy>
  <cp:revision>1</cp:revision>
  <dcterms:modified xsi:type="dcterms:W3CDTF">2022-03-25T17:20:56Z</dcterms:modified>
</cp:coreProperties>
</file>