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comments/comment1.xml" ContentType="application/vnd.openxmlformats-officedocument.presentationml.comment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notesSlides/notesSlide1.xml" ContentType="application/vnd.openxmlformats-officedocument.presentationml.notesSlide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notesSlides/notesSlide2.xml" ContentType="application/vnd.openxmlformats-officedocument.presentationml.notesSlide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notesSlides/notesSlide3.xml" ContentType="application/vnd.openxmlformats-officedocument.presentationml.notesSlide+xml"/>
  <Override PartName="/ppt/tags/tag43.xml" ContentType="application/vnd.openxmlformats-officedocument.presentationml.tags+xml"/>
  <Override PartName="/ppt/notesSlides/notesSlide4.xml" ContentType="application/vnd.openxmlformats-officedocument.presentationml.notesSlide+xml"/>
  <Override PartName="/ppt/tags/tag44.xml" ContentType="application/vnd.openxmlformats-officedocument.presentationml.tags+xml"/>
  <Override PartName="/ppt/notesSlides/notesSlide5.xml" ContentType="application/vnd.openxmlformats-officedocument.presentationml.notesSlide+xml"/>
  <Override PartName="/ppt/tags/tag45.xml" ContentType="application/vnd.openxmlformats-officedocument.presentationml.tags+xml"/>
  <Override PartName="/ppt/notesSlides/notesSlide6.xml" ContentType="application/vnd.openxmlformats-officedocument.presentationml.notesSlide+xml"/>
  <Override PartName="/ppt/tags/tag46.xml" ContentType="application/vnd.openxmlformats-officedocument.presentationml.tags+xml"/>
  <Override PartName="/ppt/notesSlides/notesSlide7.xml" ContentType="application/vnd.openxmlformats-officedocument.presentationml.notesSlide+xml"/>
  <Override PartName="/ppt/tags/tag47.xml" ContentType="application/vnd.openxmlformats-officedocument.presentationml.tags+xml"/>
  <Override PartName="/ppt/notesSlides/notesSlide8.xml" ContentType="application/vnd.openxmlformats-officedocument.presentationml.notesSlide+xml"/>
  <Override PartName="/ppt/tags/tag48.xml" ContentType="application/vnd.openxmlformats-officedocument.presentationml.tags+xml"/>
  <Override PartName="/ppt/notesSlides/notesSlide9.xml" ContentType="application/vnd.openxmlformats-officedocument.presentationml.notesSlide+xml"/>
  <Override PartName="/ppt/tags/tag49.xml" ContentType="application/vnd.openxmlformats-officedocument.presentationml.tags+xml"/>
  <Override PartName="/ppt/notesSlides/notesSlide10.xml" ContentType="application/vnd.openxmlformats-officedocument.presentationml.notesSlide+xml"/>
  <Override PartName="/ppt/tags/tag50.xml" ContentType="application/vnd.openxmlformats-officedocument.presentationml.tags+xml"/>
  <Override PartName="/ppt/notesSlides/notesSlide11.xml" ContentType="application/vnd.openxmlformats-officedocument.presentationml.notesSlide+xml"/>
  <Override PartName="/ppt/tags/tag51.xml" ContentType="application/vnd.openxmlformats-officedocument.presentationml.tags+xml"/>
  <Override PartName="/ppt/notesSlides/notesSlide12.xml" ContentType="application/vnd.openxmlformats-officedocument.presentationml.notesSlide+xml"/>
  <Override PartName="/ppt/tags/tag52.xml" ContentType="application/vnd.openxmlformats-officedocument.presentationml.tags+xml"/>
  <Override PartName="/ppt/notesSlides/notesSlide13.xml" ContentType="application/vnd.openxmlformats-officedocument.presentationml.notesSlide+xml"/>
  <Override PartName="/ppt/tags/tag53.xml" ContentType="application/vnd.openxmlformats-officedocument.presentationml.tags+xml"/>
  <Override PartName="/ppt/notesSlides/notesSlide14.xml" ContentType="application/vnd.openxmlformats-officedocument.presentationml.notesSlide+xml"/>
  <Override PartName="/ppt/tags/tag54.xml" ContentType="application/vnd.openxmlformats-officedocument.presentationml.tags+xml"/>
  <Override PartName="/ppt/notesSlides/notesSlide15.xml" ContentType="application/vnd.openxmlformats-officedocument.presentationml.notesSlide+xml"/>
  <Override PartName="/ppt/tags/tag55.xml" ContentType="application/vnd.openxmlformats-officedocument.presentationml.tags+xml"/>
  <Override PartName="/ppt/notesSlides/notesSlide16.xml" ContentType="application/vnd.openxmlformats-officedocument.presentationml.notesSlide+xml"/>
  <Override PartName="/ppt/tags/tag56.xml" ContentType="application/vnd.openxmlformats-officedocument.presentationml.tags+xml"/>
  <Override PartName="/ppt/notesSlides/notesSlide17.xml" ContentType="application/vnd.openxmlformats-officedocument.presentationml.notesSlide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  <p:sldMasterId id="2147483665" r:id="rId2"/>
  </p:sldMasterIdLst>
  <p:notesMasterIdLst>
    <p:notesMasterId r:id="rId26"/>
  </p:notesMasterIdLst>
  <p:handoutMasterIdLst>
    <p:handoutMasterId r:id="rId27"/>
  </p:handoutMasterIdLst>
  <p:sldIdLst>
    <p:sldId id="257" r:id="rId3"/>
    <p:sldId id="286" r:id="rId4"/>
    <p:sldId id="287" r:id="rId5"/>
    <p:sldId id="288" r:id="rId6"/>
    <p:sldId id="289" r:id="rId7"/>
    <p:sldId id="291" r:id="rId8"/>
    <p:sldId id="290" r:id="rId9"/>
    <p:sldId id="272" r:id="rId10"/>
    <p:sldId id="273" r:id="rId11"/>
    <p:sldId id="274" r:id="rId12"/>
    <p:sldId id="275" r:id="rId13"/>
    <p:sldId id="267" r:id="rId14"/>
    <p:sldId id="276" r:id="rId15"/>
    <p:sldId id="277" r:id="rId16"/>
    <p:sldId id="278" r:id="rId17"/>
    <p:sldId id="268" r:id="rId18"/>
    <p:sldId id="279" r:id="rId19"/>
    <p:sldId id="280" r:id="rId20"/>
    <p:sldId id="281" r:id="rId21"/>
    <p:sldId id="282" r:id="rId22"/>
    <p:sldId id="270" r:id="rId23"/>
    <p:sldId id="285" r:id="rId24"/>
    <p:sldId id="271" r:id="rId2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USER" initials="U" lastIdx="1" clrIdx="0">
    <p:extLst>
      <p:ext uri="{19B8F6BF-5375-455C-9EA6-DF929625EA0E}">
        <p15:presenceInfo xmlns:p15="http://schemas.microsoft.com/office/powerpoint/2012/main" userId="USER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5" d="100"/>
          <a:sy n="55" d="100"/>
        </p:scale>
        <p:origin x="2880" y="9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commentAuthors" Target="commentAuthor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0-08-03T21:42:45.105" idx="1">
    <p:pos x="10" y="10"/>
    <p:text/>
    <p:extLst>
      <p:ext uri="{C676402C-5697-4E1C-873F-D02D1690AC5C}">
        <p15:threadingInfo xmlns:p15="http://schemas.microsoft.com/office/powerpoint/2012/main" timeZoneBias="-330"/>
      </p:ext>
    </p:extLst>
  </p:cm>
</p:cmLst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89DC8F62-75B1-4067-966A-524FDDA71920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EE70444-AFF1-45D8-8F90-9BF6C25F929F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8A60ACE-48B5-4F82-9F5D-0ACCCFFB0470}" type="datetimeFigureOut">
              <a:rPr lang="en-GB" smtClean="0"/>
              <a:t>27/08/2021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9F25892-277C-4DFB-96D1-D24A6AE4DCD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48C9FB6-25C7-4C81-A28E-DF6CB0202EE4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DFDE191-642E-439E-BE4D-7635F8E9DD0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3249833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024F0C-66AF-40CB-8B76-67BAB1B6502B}" type="datetimeFigureOut">
              <a:rPr lang="en-IN" smtClean="0"/>
              <a:t>27-08-2021</a:t>
            </a:fld>
            <a:endParaRPr lang="en-IN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N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662485-8F12-4A66-91D1-A72A33723164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3006732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This template was inserted from Power-user, the productivity add-in for PowerPoint and Excel.</a:t>
            </a:r>
          </a:p>
          <a:p>
            <a:r>
              <a:rPr lang="en-US"/>
              <a:t>Get thousands of templates, icons, maps, diagrams and charts with Power-user. Visit www.powerusersoftwares.com!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4A55CF2-256D-44FD-9430-5B63A079CF51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1114721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This template was inserted from Power-user, the productivity add-in for PowerPoint and Excel.</a:t>
            </a:r>
          </a:p>
          <a:p>
            <a:r>
              <a:rPr lang="en-US"/>
              <a:t>Get thousands of templates, icons, maps, diagrams and charts with Power-user. Visit www.powerusersoftwares.com!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4A55CF2-256D-44FD-9430-5B63A079CF51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2654886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This template was inserted from Power-user, the productivity add-in for PowerPoint and Excel.</a:t>
            </a:r>
          </a:p>
          <a:p>
            <a:r>
              <a:rPr lang="en-US"/>
              <a:t>Get thousands of templates, icons, maps, diagrams and charts with Power-user. Visit www.powerusersoftwares.com!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4A55CF2-256D-44FD-9430-5B63A079CF51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1617937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This template was inserted from Power-user, the productivity add-in for PowerPoint and Excel.</a:t>
            </a:r>
          </a:p>
          <a:p>
            <a:r>
              <a:rPr lang="en-US"/>
              <a:t>Get thousands of templates, icons, maps, diagrams and charts with Power-user. Visit www.powerusersoftwares.com!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4A55CF2-256D-44FD-9430-5B63A079CF51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4525102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This template was inserted from Power-user, the productivity add-in for PowerPoint and Excel.</a:t>
            </a:r>
          </a:p>
          <a:p>
            <a:r>
              <a:rPr lang="en-US"/>
              <a:t>Get thousands of templates, icons, maps, diagrams and charts with Power-user. Visit www.powerusersoftwares.com!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4A55CF2-256D-44FD-9430-5B63A079CF51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308598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This template was inserted from Power-user, the productivity add-in for PowerPoint and Excel.</a:t>
            </a:r>
          </a:p>
          <a:p>
            <a:r>
              <a:rPr lang="en-US"/>
              <a:t>Get thousands of templates, icons, maps, diagrams and charts with Power-user. Visit www.powerusersoftwares.com!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4A55CF2-256D-44FD-9430-5B63A079CF51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18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812944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This template was inserted from Power-user, the productivity add-in for PowerPoint and Excel.</a:t>
            </a:r>
          </a:p>
          <a:p>
            <a:r>
              <a:rPr lang="en-US"/>
              <a:t>Get thousands of templates, icons, maps, diagrams and charts with Power-user. Visit www.powerusersoftwares.com!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4A55CF2-256D-44FD-9430-5B63A079CF51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19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8267172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This template was inserted from Power-user, the productivity add-in for PowerPoint and Excel.</a:t>
            </a:r>
          </a:p>
          <a:p>
            <a:r>
              <a:rPr lang="en-US"/>
              <a:t>Get thousands of templates, icons, maps, diagrams and charts with Power-user. Visit www.powerusersoftwares.com!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4A55CF2-256D-44FD-9430-5B63A079CF51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7554921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This template was inserted from Power-user, the productivity add-in for PowerPoint and Excel.</a:t>
            </a:r>
          </a:p>
          <a:p>
            <a:r>
              <a:rPr lang="en-US"/>
              <a:t>Get thousands of templates, icons, maps, diagrams and charts with Power-user. Visit www.powerusersoftwares.com!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4A55CF2-256D-44FD-9430-5B63A079CF51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21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8949003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This template was inserted from Power-user, the productivity add-in for PowerPoint and Excel.</a:t>
            </a:r>
          </a:p>
          <a:p>
            <a:r>
              <a:rPr lang="en-US"/>
              <a:t>Get thousands of templates, icons, maps, diagrams and charts with Power-user. Visit www.powerusersoftwares.com!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4A55CF2-256D-44FD-9430-5B63A079CF51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22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2587634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This template was inserted from Power-user, the productivity add-in for PowerPoint and Excel.</a:t>
            </a:r>
          </a:p>
          <a:p>
            <a:r>
              <a:rPr lang="en-US"/>
              <a:t>Get thousands of templates, icons, maps, diagrams and charts with Power-user. Visit www.powerusersoftwares.com!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4A55CF2-256D-44FD-9430-5B63A079CF51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7641060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This template was inserted from Power-user, the productivity add-in for PowerPoint and Excel.</a:t>
            </a:r>
          </a:p>
          <a:p>
            <a:r>
              <a:rPr lang="en-US"/>
              <a:t>Get thousands of templates, icons, maps, diagrams and charts with Power-user. Visit www.powerusersoftwares.com!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4A55CF2-256D-44FD-9430-5B63A079CF51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1815740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This template was inserted from Power-user, the productivity add-in for PowerPoint and Excel.</a:t>
            </a:r>
          </a:p>
          <a:p>
            <a:r>
              <a:rPr lang="en-US"/>
              <a:t>Get thousands of templates, icons, maps, diagrams and charts with Power-user. Visit www.powerusersoftwares.com!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4A55CF2-256D-44FD-9430-5B63A079CF51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1144338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This template was inserted from Power-user, the productivity add-in for PowerPoint and Excel.</a:t>
            </a:r>
          </a:p>
          <a:p>
            <a:r>
              <a:rPr lang="en-US"/>
              <a:t>Get thousands of templates, icons, maps, diagrams and charts with Power-user. Visit www.powerusersoftwares.com!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4A55CF2-256D-44FD-9430-5B63A079CF51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1127174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This template was inserted from Power-user, the productivity add-in for PowerPoint and Excel.</a:t>
            </a:r>
          </a:p>
          <a:p>
            <a:r>
              <a:rPr lang="en-US"/>
              <a:t>Get thousands of templates, icons, maps, diagrams and charts with Power-user. Visit www.powerusersoftwares.com!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4A55CF2-256D-44FD-9430-5B63A079CF51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1358232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This template was inserted from Power-user, the productivity add-in for PowerPoint and Excel.</a:t>
            </a:r>
          </a:p>
          <a:p>
            <a:r>
              <a:rPr lang="en-US"/>
              <a:t>Get thousands of templates, icons, maps, diagrams and charts with Power-user. Visit www.powerusersoftwares.com!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4A55CF2-256D-44FD-9430-5B63A079CF51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7170246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This template was inserted from Power-user, the productivity add-in for PowerPoint and Excel.</a:t>
            </a:r>
          </a:p>
          <a:p>
            <a:r>
              <a:rPr lang="en-US"/>
              <a:t>Get thousands of templates, icons, maps, diagrams and charts with Power-user. Visit www.powerusersoftwares.com!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4A55CF2-256D-44FD-9430-5B63A079CF51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6629180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This template was inserted from Power-user, the productivity add-in for PowerPoint and Excel.</a:t>
            </a:r>
          </a:p>
          <a:p>
            <a:r>
              <a:rPr lang="en-US"/>
              <a:t>Get thousands of templates, icons, maps, diagrams and charts with Power-user. Visit www.powerusersoftwares.com!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4A55CF2-256D-44FD-9430-5B63A079CF51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753900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DF21D-0D0F-4703-B330-F2AF64EC7CD9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7265282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76B582-801B-40C2-8558-EB9399D27E2D}" type="datetime1">
              <a:rPr lang="en-IN" smtClean="0"/>
              <a:t>27-08-2021</a:t>
            </a:fld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DF21D-0D0F-4703-B330-F2AF64EC7CD9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5051875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44FA0B-E850-4469-BB04-531DBD5957DE}" type="datetime1">
              <a:rPr lang="en-IN" smtClean="0"/>
              <a:t>27-08-2021</a:t>
            </a:fld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DF21D-0D0F-4703-B330-F2AF64EC7CD9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97220647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0AFA7976-F9E7-EA41-91A0-4E08B98190E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8AB16620-FE54-DA4A-A1F5-BACC585E98CA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4A4F55">
              <a:alpha val="7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20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12604" y="2629616"/>
            <a:ext cx="8966792" cy="1121703"/>
          </a:xfrm>
        </p:spPr>
        <p:txBody>
          <a:bodyPr rIns="91440" bIns="0">
            <a:normAutofit/>
          </a:bodyPr>
          <a:lstStyle>
            <a:lvl1pPr algn="ctr">
              <a:defRPr sz="6000" b="1" i="0" spc="0" baseline="0">
                <a:solidFill>
                  <a:schemeClr val="bg1"/>
                </a:solidFill>
                <a:latin typeface="Myriad Pro" panose="020B0503030403020204" pitchFamily="34" charset="0"/>
                <a:ea typeface="Myriad Pro" panose="020B0503030403020204" pitchFamily="34" charset="0"/>
                <a:cs typeface="Segoe UI" charset="0"/>
              </a:defRPr>
            </a:lvl1pPr>
          </a:lstStyle>
          <a:p>
            <a:endParaRPr lang="en-US" dirty="0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69C24EF9-06EB-B34D-8B73-A0315902E7BC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5648113" y="3842893"/>
            <a:ext cx="895775" cy="47624"/>
          </a:xfrm>
          <a:custGeom>
            <a:avLst/>
            <a:gdLst>
              <a:gd name="connsiteX0" fmla="*/ 23812 w 895775"/>
              <a:gd name="connsiteY0" fmla="*/ 0 h 47624"/>
              <a:gd name="connsiteX1" fmla="*/ 871963 w 895775"/>
              <a:gd name="connsiteY1" fmla="*/ 0 h 47624"/>
              <a:gd name="connsiteX2" fmla="*/ 895775 w 895775"/>
              <a:gd name="connsiteY2" fmla="*/ 23812 h 47624"/>
              <a:gd name="connsiteX3" fmla="*/ 871963 w 895775"/>
              <a:gd name="connsiteY3" fmla="*/ 47624 h 47624"/>
              <a:gd name="connsiteX4" fmla="*/ 23812 w 895775"/>
              <a:gd name="connsiteY4" fmla="*/ 47624 h 47624"/>
              <a:gd name="connsiteX5" fmla="*/ 0 w 895775"/>
              <a:gd name="connsiteY5" fmla="*/ 23812 h 47624"/>
              <a:gd name="connsiteX6" fmla="*/ 23812 w 895775"/>
              <a:gd name="connsiteY6" fmla="*/ 0 h 476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95775" h="47624">
                <a:moveTo>
                  <a:pt x="23812" y="0"/>
                </a:moveTo>
                <a:lnTo>
                  <a:pt x="871963" y="0"/>
                </a:lnTo>
                <a:cubicBezTo>
                  <a:pt x="885114" y="0"/>
                  <a:pt x="895775" y="10661"/>
                  <a:pt x="895775" y="23812"/>
                </a:cubicBezTo>
                <a:cubicBezTo>
                  <a:pt x="895775" y="36963"/>
                  <a:pt x="885114" y="47624"/>
                  <a:pt x="871963" y="47624"/>
                </a:cubicBezTo>
                <a:lnTo>
                  <a:pt x="23812" y="47624"/>
                </a:lnTo>
                <a:cubicBezTo>
                  <a:pt x="10661" y="47624"/>
                  <a:pt x="0" y="36963"/>
                  <a:pt x="0" y="23812"/>
                </a:cubicBezTo>
                <a:cubicBezTo>
                  <a:pt x="0" y="10661"/>
                  <a:pt x="10661" y="0"/>
                  <a:pt x="23812" y="0"/>
                </a:cubicBezTo>
                <a:close/>
              </a:path>
            </a:pathLst>
          </a:custGeom>
          <a:solidFill>
            <a:schemeClr val="bg1"/>
          </a:solidFill>
        </p:spPr>
        <p:txBody>
          <a:bodyPr wrap="square">
            <a:noAutofit/>
          </a:bodyPr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/>
              <a:t>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65804CAE-5F53-E34F-B750-6F3E9A77D0B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922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3_Transition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0" y="-1"/>
            <a:ext cx="12191999" cy="6858001"/>
          </a:xfrm>
        </p:spPr>
        <p:txBody>
          <a:bodyPr/>
          <a:lstStyle/>
          <a:p>
            <a:endParaRPr lang="en-US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4B16065F-E45A-E44B-B51C-842A9B66720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0" y="4572000"/>
            <a:ext cx="12192000" cy="2286000"/>
          </a:xfrm>
          <a:solidFill>
            <a:schemeClr val="accent1">
              <a:alpha val="77000"/>
            </a:schemeClr>
          </a:solidFill>
        </p:spPr>
        <p:txBody>
          <a:bodyPr/>
          <a:lstStyle/>
          <a:p>
            <a:pPr lvl="0"/>
            <a:r>
              <a:rPr lang="en-US" dirty="0"/>
              <a:t> </a:t>
            </a:r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ADC00DBC-F137-2345-B46C-B6C28932B416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15566" y="5876897"/>
            <a:ext cx="5580434" cy="422708"/>
          </a:xfrm>
        </p:spPr>
        <p:txBody>
          <a:bodyPr/>
          <a:lstStyle>
            <a:lvl1pPr>
              <a:lnSpc>
                <a:spcPct val="100000"/>
              </a:lnSpc>
              <a:defRPr>
                <a:solidFill>
                  <a:schemeClr val="bg1"/>
                </a:solidFill>
              </a:defRPr>
            </a:lvl1pPr>
            <a:lvl2pPr>
              <a:lnSpc>
                <a:spcPct val="100000"/>
              </a:lnSpc>
              <a:defRPr>
                <a:solidFill>
                  <a:srgbClr val="4B4F54"/>
                </a:solidFill>
              </a:defRPr>
            </a:lvl2pPr>
            <a:lvl3pPr>
              <a:lnSpc>
                <a:spcPct val="100000"/>
              </a:lnSpc>
              <a:defRPr>
                <a:solidFill>
                  <a:srgbClr val="4B4F54"/>
                </a:solidFill>
              </a:defRPr>
            </a:lvl3pPr>
            <a:lvl4pPr>
              <a:lnSpc>
                <a:spcPct val="100000"/>
              </a:lnSpc>
              <a:defRPr>
                <a:solidFill>
                  <a:srgbClr val="4B4F54"/>
                </a:solidFill>
              </a:defRPr>
            </a:lvl4pPr>
            <a:lvl5pPr>
              <a:lnSpc>
                <a:spcPct val="100000"/>
              </a:lnSpc>
              <a:defRPr>
                <a:solidFill>
                  <a:srgbClr val="4B4F54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3" name="Title 3">
            <a:extLst>
              <a:ext uri="{FF2B5EF4-FFF2-40B4-BE49-F238E27FC236}">
                <a16:creationId xmlns:a16="http://schemas.microsoft.com/office/drawing/2014/main" id="{0B2CA635-05C0-6D43-8861-DC668307DDF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15566" y="4907905"/>
            <a:ext cx="5580434" cy="883104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2BE8FF06-EE2A-3046-B2DA-EA9B5F36707E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16811" y="5789718"/>
            <a:ext cx="895775" cy="47624"/>
          </a:xfrm>
          <a:custGeom>
            <a:avLst/>
            <a:gdLst>
              <a:gd name="connsiteX0" fmla="*/ 23812 w 895775"/>
              <a:gd name="connsiteY0" fmla="*/ 0 h 47624"/>
              <a:gd name="connsiteX1" fmla="*/ 871963 w 895775"/>
              <a:gd name="connsiteY1" fmla="*/ 0 h 47624"/>
              <a:gd name="connsiteX2" fmla="*/ 895775 w 895775"/>
              <a:gd name="connsiteY2" fmla="*/ 23812 h 47624"/>
              <a:gd name="connsiteX3" fmla="*/ 871963 w 895775"/>
              <a:gd name="connsiteY3" fmla="*/ 47624 h 47624"/>
              <a:gd name="connsiteX4" fmla="*/ 23812 w 895775"/>
              <a:gd name="connsiteY4" fmla="*/ 47624 h 47624"/>
              <a:gd name="connsiteX5" fmla="*/ 0 w 895775"/>
              <a:gd name="connsiteY5" fmla="*/ 23812 h 47624"/>
              <a:gd name="connsiteX6" fmla="*/ 23812 w 895775"/>
              <a:gd name="connsiteY6" fmla="*/ 0 h 476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95775" h="47624">
                <a:moveTo>
                  <a:pt x="23812" y="0"/>
                </a:moveTo>
                <a:lnTo>
                  <a:pt x="871963" y="0"/>
                </a:lnTo>
                <a:cubicBezTo>
                  <a:pt x="885114" y="0"/>
                  <a:pt x="895775" y="10661"/>
                  <a:pt x="895775" y="23812"/>
                </a:cubicBezTo>
                <a:cubicBezTo>
                  <a:pt x="895775" y="36963"/>
                  <a:pt x="885114" y="47624"/>
                  <a:pt x="871963" y="47624"/>
                </a:cubicBezTo>
                <a:lnTo>
                  <a:pt x="23812" y="47624"/>
                </a:lnTo>
                <a:cubicBezTo>
                  <a:pt x="10661" y="47624"/>
                  <a:pt x="0" y="36963"/>
                  <a:pt x="0" y="23812"/>
                </a:cubicBezTo>
                <a:cubicBezTo>
                  <a:pt x="0" y="10661"/>
                  <a:pt x="10661" y="0"/>
                  <a:pt x="23812" y="0"/>
                </a:cubicBezTo>
                <a:close/>
              </a:path>
            </a:pathLst>
          </a:custGeom>
          <a:solidFill>
            <a:schemeClr val="bg1"/>
          </a:solidFill>
        </p:spPr>
        <p:txBody>
          <a:bodyPr wrap="square">
            <a:noAutofit/>
          </a:bodyPr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44298656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4693C-E5A8-4AC3-A41C-5563D2D81667}" type="datetime1">
              <a:rPr lang="en-IN" smtClean="0"/>
              <a:t>27-08-2021</a:t>
            </a:fld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DF21D-0D0F-4703-B330-F2AF64EC7CD9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90273986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E18C18-E89B-44FD-A711-E3AC366A25EA}" type="datetime1">
              <a:rPr lang="en-IN" smtClean="0"/>
              <a:t>27-08-2021</a:t>
            </a:fld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DF21D-0D0F-4703-B330-F2AF64EC7CD9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22507151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344E55-0EBA-49D4-814A-B97D1E67546F}" type="datetime1">
              <a:rPr lang="en-IN" smtClean="0"/>
              <a:t>27-08-2021</a:t>
            </a:fld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DF21D-0D0F-4703-B330-F2AF64EC7CD9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63921272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26C976-F064-49AC-9468-62EE8B7FB450}" type="datetime1">
              <a:rPr lang="en-IN" smtClean="0"/>
              <a:t>27-08-2021</a:t>
            </a:fld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DF21D-0D0F-4703-B330-F2AF64EC7CD9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0371808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3164D3-A15A-475E-A905-AAA660893AAE}" type="datetime1">
              <a:rPr lang="en-IN" smtClean="0"/>
              <a:t>27-08-2021</a:t>
            </a:fld>
            <a:endParaRPr lang="en-IN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DF21D-0D0F-4703-B330-F2AF64EC7CD9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31261072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BD3821-3046-4546-9F82-6CD822798E24}" type="datetime1">
              <a:rPr lang="en-IN" smtClean="0"/>
              <a:t>27-08-2021</a:t>
            </a:fld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DF21D-0D0F-4703-B330-F2AF64EC7CD9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0757135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E18C18-E89B-44FD-A711-E3AC366A25EA}" type="datetime1">
              <a:rPr lang="en-IN" smtClean="0"/>
              <a:t>27-08-2021</a:t>
            </a:fld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DF21D-0D0F-4703-B330-F2AF64EC7CD9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48075942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B19B39-5283-4C86-92A9-03579C76E8BA}" type="datetime1">
              <a:rPr lang="en-IN" smtClean="0"/>
              <a:t>27-08-2021</a:t>
            </a:fld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DF21D-0D0F-4703-B330-F2AF64EC7CD9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62118285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C8C123-4BA2-4569-A442-AEEF40E30A37}" type="datetime1">
              <a:rPr lang="en-IN" smtClean="0"/>
              <a:t>27-08-2021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IN"/>
              <a:t>assawa.ca@gmail.com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DF21D-0D0F-4703-B330-F2AF64EC7CD9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85929437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6159D0-3275-4458-BB0E-83A5DBD1DAA6}" type="datetime1">
              <a:rPr lang="en-IN" smtClean="0"/>
              <a:t>27-08-2021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IN"/>
              <a:t>assawa.ca@gmail.com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DF21D-0D0F-4703-B330-F2AF64EC7CD9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18464244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76B582-801B-40C2-8558-EB9399D27E2D}" type="datetime1">
              <a:rPr lang="en-IN" smtClean="0"/>
              <a:t>27-08-2021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IN"/>
              <a:t>assawa.ca@gmail.com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DF21D-0D0F-4703-B330-F2AF64EC7CD9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82186022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44FA0B-E850-4469-BB04-531DBD5957DE}" type="datetime1">
              <a:rPr lang="en-IN" smtClean="0"/>
              <a:t>27-08-2021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IN"/>
              <a:t>assawa.ca@gmail.com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DF21D-0D0F-4703-B330-F2AF64EC7CD9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45376217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0AFA7976-F9E7-EA41-91A0-4E08B98190E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8AB16620-FE54-DA4A-A1F5-BACC585E98CA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4A4F55">
              <a:alpha val="7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20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12604" y="2629616"/>
            <a:ext cx="8966792" cy="1121703"/>
          </a:xfrm>
        </p:spPr>
        <p:txBody>
          <a:bodyPr rIns="91440" bIns="0">
            <a:normAutofit/>
          </a:bodyPr>
          <a:lstStyle>
            <a:lvl1pPr algn="ctr">
              <a:defRPr sz="6000" b="1" i="0" spc="0" baseline="0">
                <a:solidFill>
                  <a:schemeClr val="bg1"/>
                </a:solidFill>
                <a:latin typeface="Myriad Pro" panose="020B0503030403020204" pitchFamily="34" charset="0"/>
                <a:ea typeface="Myriad Pro" panose="020B0503030403020204" pitchFamily="34" charset="0"/>
                <a:cs typeface="Segoe UI" charset="0"/>
              </a:defRPr>
            </a:lvl1pPr>
          </a:lstStyle>
          <a:p>
            <a:endParaRPr lang="en-US" dirty="0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69C24EF9-06EB-B34D-8B73-A0315902E7BC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5648113" y="3842893"/>
            <a:ext cx="895775" cy="47624"/>
          </a:xfrm>
          <a:custGeom>
            <a:avLst/>
            <a:gdLst>
              <a:gd name="connsiteX0" fmla="*/ 23812 w 895775"/>
              <a:gd name="connsiteY0" fmla="*/ 0 h 47624"/>
              <a:gd name="connsiteX1" fmla="*/ 871963 w 895775"/>
              <a:gd name="connsiteY1" fmla="*/ 0 h 47624"/>
              <a:gd name="connsiteX2" fmla="*/ 895775 w 895775"/>
              <a:gd name="connsiteY2" fmla="*/ 23812 h 47624"/>
              <a:gd name="connsiteX3" fmla="*/ 871963 w 895775"/>
              <a:gd name="connsiteY3" fmla="*/ 47624 h 47624"/>
              <a:gd name="connsiteX4" fmla="*/ 23812 w 895775"/>
              <a:gd name="connsiteY4" fmla="*/ 47624 h 47624"/>
              <a:gd name="connsiteX5" fmla="*/ 0 w 895775"/>
              <a:gd name="connsiteY5" fmla="*/ 23812 h 47624"/>
              <a:gd name="connsiteX6" fmla="*/ 23812 w 895775"/>
              <a:gd name="connsiteY6" fmla="*/ 0 h 476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95775" h="47624">
                <a:moveTo>
                  <a:pt x="23812" y="0"/>
                </a:moveTo>
                <a:lnTo>
                  <a:pt x="871963" y="0"/>
                </a:lnTo>
                <a:cubicBezTo>
                  <a:pt x="885114" y="0"/>
                  <a:pt x="895775" y="10661"/>
                  <a:pt x="895775" y="23812"/>
                </a:cubicBezTo>
                <a:cubicBezTo>
                  <a:pt x="895775" y="36963"/>
                  <a:pt x="885114" y="47624"/>
                  <a:pt x="871963" y="47624"/>
                </a:cubicBezTo>
                <a:lnTo>
                  <a:pt x="23812" y="47624"/>
                </a:lnTo>
                <a:cubicBezTo>
                  <a:pt x="10661" y="47624"/>
                  <a:pt x="0" y="36963"/>
                  <a:pt x="0" y="23812"/>
                </a:cubicBezTo>
                <a:cubicBezTo>
                  <a:pt x="0" y="10661"/>
                  <a:pt x="10661" y="0"/>
                  <a:pt x="23812" y="0"/>
                </a:cubicBezTo>
                <a:close/>
              </a:path>
            </a:pathLst>
          </a:custGeom>
          <a:solidFill>
            <a:schemeClr val="bg1"/>
          </a:solidFill>
        </p:spPr>
        <p:txBody>
          <a:bodyPr wrap="square">
            <a:noAutofit/>
          </a:bodyPr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/>
              <a:t>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65804CAE-5F53-E34F-B750-6F3E9A77D0B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063976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9_Title_1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1FA7E4CF-9DB6-D24D-A8B1-983F116769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397" y="2881797"/>
            <a:ext cx="9143205" cy="1121703"/>
          </a:xfrm>
        </p:spPr>
        <p:txBody>
          <a:bodyPr rIns="91440" bIns="0" anchor="t">
            <a:normAutofit/>
          </a:bodyPr>
          <a:lstStyle>
            <a:lvl1pPr algn="ctr">
              <a:defRPr lang="en-US" sz="6000" b="1" i="0" kern="1200" spc="0" baseline="0" dirty="0">
                <a:solidFill>
                  <a:schemeClr val="bg1"/>
                </a:solidFill>
                <a:latin typeface="Myriad Pro" panose="020B0503030403020204" pitchFamily="34" charset="0"/>
                <a:ea typeface="Myriad Pro" panose="020B0503030403020204" pitchFamily="34" charset="0"/>
                <a:cs typeface="Segoe UI" charset="0"/>
              </a:defRPr>
            </a:lvl1pPr>
          </a:lstStyle>
          <a:p>
            <a:endParaRPr lang="en-US" dirty="0"/>
          </a:p>
        </p:txBody>
      </p:sp>
      <p:sp>
        <p:nvSpPr>
          <p:cNvPr id="8" name="Text Placeholder 8">
            <a:extLst>
              <a:ext uri="{FF2B5EF4-FFF2-40B4-BE49-F238E27FC236}">
                <a16:creationId xmlns:a16="http://schemas.microsoft.com/office/drawing/2014/main" id="{5B6917E6-8F5F-9640-855E-4E503D43B5FC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524397" y="2344960"/>
            <a:ext cx="9143205" cy="441303"/>
          </a:xfrm>
        </p:spPr>
        <p:txBody>
          <a:bodyPr tIns="91440" rIns="91440">
            <a:normAutofit/>
          </a:bodyPr>
          <a:lstStyle>
            <a:lvl1pPr algn="ctr">
              <a:defRPr sz="1600" b="0" i="0" spc="200" baseline="0">
                <a:solidFill>
                  <a:schemeClr val="bg1"/>
                </a:solidFill>
                <a:latin typeface="Myriad Pro Light" panose="020B0403030403020204" pitchFamily="34" charset="0"/>
                <a:ea typeface="Myriad Pro Light" panose="020B0403030403020204" pitchFamily="34" charset="0"/>
                <a:cs typeface="Segoe UI Semilight" charset="0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45934CA-7FC1-A144-A2C0-545E3002FB9F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5648113" y="2832959"/>
            <a:ext cx="895775" cy="47624"/>
          </a:xfrm>
          <a:custGeom>
            <a:avLst/>
            <a:gdLst>
              <a:gd name="connsiteX0" fmla="*/ 23812 w 895775"/>
              <a:gd name="connsiteY0" fmla="*/ 0 h 47624"/>
              <a:gd name="connsiteX1" fmla="*/ 871963 w 895775"/>
              <a:gd name="connsiteY1" fmla="*/ 0 h 47624"/>
              <a:gd name="connsiteX2" fmla="*/ 895775 w 895775"/>
              <a:gd name="connsiteY2" fmla="*/ 23812 h 47624"/>
              <a:gd name="connsiteX3" fmla="*/ 871963 w 895775"/>
              <a:gd name="connsiteY3" fmla="*/ 47624 h 47624"/>
              <a:gd name="connsiteX4" fmla="*/ 23812 w 895775"/>
              <a:gd name="connsiteY4" fmla="*/ 47624 h 47624"/>
              <a:gd name="connsiteX5" fmla="*/ 0 w 895775"/>
              <a:gd name="connsiteY5" fmla="*/ 23812 h 47624"/>
              <a:gd name="connsiteX6" fmla="*/ 23812 w 895775"/>
              <a:gd name="connsiteY6" fmla="*/ 0 h 476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95775" h="47624">
                <a:moveTo>
                  <a:pt x="23812" y="0"/>
                </a:moveTo>
                <a:lnTo>
                  <a:pt x="871963" y="0"/>
                </a:lnTo>
                <a:cubicBezTo>
                  <a:pt x="885114" y="0"/>
                  <a:pt x="895775" y="10661"/>
                  <a:pt x="895775" y="23812"/>
                </a:cubicBezTo>
                <a:cubicBezTo>
                  <a:pt x="895775" y="36963"/>
                  <a:pt x="885114" y="47624"/>
                  <a:pt x="871963" y="47624"/>
                </a:cubicBezTo>
                <a:lnTo>
                  <a:pt x="23812" y="47624"/>
                </a:lnTo>
                <a:cubicBezTo>
                  <a:pt x="10661" y="47624"/>
                  <a:pt x="0" y="36963"/>
                  <a:pt x="0" y="23812"/>
                </a:cubicBezTo>
                <a:cubicBezTo>
                  <a:pt x="0" y="10661"/>
                  <a:pt x="10661" y="0"/>
                  <a:pt x="23812" y="0"/>
                </a:cubicBezTo>
                <a:close/>
              </a:path>
            </a:pathLst>
          </a:custGeom>
          <a:solidFill>
            <a:schemeClr val="bg1"/>
          </a:solidFill>
        </p:spPr>
        <p:txBody>
          <a:bodyPr wrap="square">
            <a:noAutofit/>
          </a:bodyPr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2056900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239">
          <p15:clr>
            <a:srgbClr val="FBAE40"/>
          </p15:clr>
        </p15:guide>
      </p15:sldGuideLst>
    </p:ext>
  </p:extLs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6_Content W/ Sideb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804CAE-5F53-E34F-B750-6F3E9A77D0B7}" type="slidenum">
              <a:rPr lang="en-US" smtClean="0"/>
              <a:t>‹#›</a:t>
            </a:fld>
            <a:endParaRPr lang="en-US"/>
          </a:p>
        </p:txBody>
      </p:sp>
      <p:sp>
        <p:nvSpPr>
          <p:cNvPr id="17" name="Content Placeholder 16">
            <a:extLst>
              <a:ext uri="{FF2B5EF4-FFF2-40B4-BE49-F238E27FC236}">
                <a16:creationId xmlns:a16="http://schemas.microsoft.com/office/drawing/2014/main" id="{35B90E05-0379-DB42-A303-CAD4F5D7DF48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515937" y="2156177"/>
            <a:ext cx="5349240" cy="3999041"/>
          </a:xfrm>
        </p:spPr>
        <p:txBody>
          <a:bodyPr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Content Placeholder 16">
            <a:extLst>
              <a:ext uri="{FF2B5EF4-FFF2-40B4-BE49-F238E27FC236}">
                <a16:creationId xmlns:a16="http://schemas.microsoft.com/office/drawing/2014/main" id="{18BCC606-40DB-1644-A9A7-02AAF78F6692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6333067" y="2156177"/>
            <a:ext cx="5350933" cy="3999041"/>
          </a:xfrm>
        </p:spPr>
        <p:txBody>
          <a:bodyPr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2F04D412-3B0F-8F42-9D86-2979E24507BE}"/>
              </a:ext>
            </a:extLst>
          </p:cNvPr>
          <p:cNvCxnSpPr>
            <a:cxnSpLocks/>
          </p:cNvCxnSpPr>
          <p:nvPr userDrawn="1"/>
        </p:nvCxnSpPr>
        <p:spPr>
          <a:xfrm flipV="1">
            <a:off x="6096000" y="1490133"/>
            <a:ext cx="0" cy="4665087"/>
          </a:xfrm>
          <a:prstGeom prst="line">
            <a:avLst/>
          </a:prstGeom>
          <a:ln w="25400" cap="rnd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Content Placeholder 16">
            <a:extLst>
              <a:ext uri="{FF2B5EF4-FFF2-40B4-BE49-F238E27FC236}">
                <a16:creationId xmlns:a16="http://schemas.microsoft.com/office/drawing/2014/main" id="{5BA97959-707D-D84C-B186-D7A77E96DC92}"/>
              </a:ext>
            </a:extLst>
          </p:cNvPr>
          <p:cNvSpPr>
            <a:spLocks noGrp="1"/>
          </p:cNvSpPr>
          <p:nvPr>
            <p:ph sz="quarter" idx="15"/>
          </p:nvPr>
        </p:nvSpPr>
        <p:spPr>
          <a:xfrm>
            <a:off x="515938" y="1490133"/>
            <a:ext cx="5342996" cy="530579"/>
          </a:xfrm>
        </p:spPr>
        <p:txBody>
          <a:bodyPr anchor="b">
            <a:normAutofit/>
          </a:bodyPr>
          <a:lstStyle>
            <a:lvl1pPr>
              <a:defRPr b="1" i="0">
                <a:solidFill>
                  <a:schemeClr val="accent1"/>
                </a:solidFill>
                <a:latin typeface="Myriad Pro Semibold" panose="020B0503030403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0" name="Content Placeholder 16">
            <a:extLst>
              <a:ext uri="{FF2B5EF4-FFF2-40B4-BE49-F238E27FC236}">
                <a16:creationId xmlns:a16="http://schemas.microsoft.com/office/drawing/2014/main" id="{BA838CE6-C87A-DA42-BD6D-F1493A3EAD02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6333067" y="1490133"/>
            <a:ext cx="5350933" cy="530579"/>
          </a:xfrm>
        </p:spPr>
        <p:txBody>
          <a:bodyPr anchor="b">
            <a:normAutofit/>
          </a:bodyPr>
          <a:lstStyle>
            <a:lvl1pPr>
              <a:defRPr b="1" i="0">
                <a:solidFill>
                  <a:schemeClr val="accent1"/>
                </a:solidFill>
                <a:latin typeface="Myriad Pro Semibold" panose="020B0503030403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5785B1C-421F-3241-8DD5-EDAFEC14F3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DBF1E133-C526-E649-B07F-6C619A985981}"/>
              </a:ext>
            </a:extLst>
          </p:cNvPr>
          <p:cNvSpPr/>
          <p:nvPr userDrawn="1"/>
        </p:nvSpPr>
        <p:spPr>
          <a:xfrm>
            <a:off x="0" y="0"/>
            <a:ext cx="54864" cy="6858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591499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3_Transition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0" y="-1"/>
            <a:ext cx="12191999" cy="6858001"/>
          </a:xfrm>
        </p:spPr>
        <p:txBody>
          <a:bodyPr/>
          <a:lstStyle/>
          <a:p>
            <a:endParaRPr lang="en-US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4B16065F-E45A-E44B-B51C-842A9B66720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0" y="4572000"/>
            <a:ext cx="12192000" cy="2286000"/>
          </a:xfrm>
          <a:solidFill>
            <a:schemeClr val="accent1">
              <a:alpha val="77000"/>
            </a:schemeClr>
          </a:solidFill>
        </p:spPr>
        <p:txBody>
          <a:bodyPr/>
          <a:lstStyle/>
          <a:p>
            <a:pPr lvl="0"/>
            <a:r>
              <a:rPr lang="en-US" dirty="0"/>
              <a:t> </a:t>
            </a:r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ADC00DBC-F137-2345-B46C-B6C28932B416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15566" y="5876897"/>
            <a:ext cx="5580434" cy="422708"/>
          </a:xfrm>
        </p:spPr>
        <p:txBody>
          <a:bodyPr/>
          <a:lstStyle>
            <a:lvl1pPr>
              <a:lnSpc>
                <a:spcPct val="100000"/>
              </a:lnSpc>
              <a:defRPr>
                <a:solidFill>
                  <a:schemeClr val="bg1"/>
                </a:solidFill>
              </a:defRPr>
            </a:lvl1pPr>
            <a:lvl2pPr>
              <a:lnSpc>
                <a:spcPct val="100000"/>
              </a:lnSpc>
              <a:defRPr>
                <a:solidFill>
                  <a:srgbClr val="4B4F54"/>
                </a:solidFill>
              </a:defRPr>
            </a:lvl2pPr>
            <a:lvl3pPr>
              <a:lnSpc>
                <a:spcPct val="100000"/>
              </a:lnSpc>
              <a:defRPr>
                <a:solidFill>
                  <a:srgbClr val="4B4F54"/>
                </a:solidFill>
              </a:defRPr>
            </a:lvl3pPr>
            <a:lvl4pPr>
              <a:lnSpc>
                <a:spcPct val="100000"/>
              </a:lnSpc>
              <a:defRPr>
                <a:solidFill>
                  <a:srgbClr val="4B4F54"/>
                </a:solidFill>
              </a:defRPr>
            </a:lvl4pPr>
            <a:lvl5pPr>
              <a:lnSpc>
                <a:spcPct val="100000"/>
              </a:lnSpc>
              <a:defRPr>
                <a:solidFill>
                  <a:srgbClr val="4B4F54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3" name="Title 3">
            <a:extLst>
              <a:ext uri="{FF2B5EF4-FFF2-40B4-BE49-F238E27FC236}">
                <a16:creationId xmlns:a16="http://schemas.microsoft.com/office/drawing/2014/main" id="{0B2CA635-05C0-6D43-8861-DC668307DDF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15566" y="4907905"/>
            <a:ext cx="5580434" cy="883104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2BE8FF06-EE2A-3046-B2DA-EA9B5F36707E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16811" y="5789718"/>
            <a:ext cx="895775" cy="47624"/>
          </a:xfrm>
          <a:custGeom>
            <a:avLst/>
            <a:gdLst>
              <a:gd name="connsiteX0" fmla="*/ 23812 w 895775"/>
              <a:gd name="connsiteY0" fmla="*/ 0 h 47624"/>
              <a:gd name="connsiteX1" fmla="*/ 871963 w 895775"/>
              <a:gd name="connsiteY1" fmla="*/ 0 h 47624"/>
              <a:gd name="connsiteX2" fmla="*/ 895775 w 895775"/>
              <a:gd name="connsiteY2" fmla="*/ 23812 h 47624"/>
              <a:gd name="connsiteX3" fmla="*/ 871963 w 895775"/>
              <a:gd name="connsiteY3" fmla="*/ 47624 h 47624"/>
              <a:gd name="connsiteX4" fmla="*/ 23812 w 895775"/>
              <a:gd name="connsiteY4" fmla="*/ 47624 h 47624"/>
              <a:gd name="connsiteX5" fmla="*/ 0 w 895775"/>
              <a:gd name="connsiteY5" fmla="*/ 23812 h 47624"/>
              <a:gd name="connsiteX6" fmla="*/ 23812 w 895775"/>
              <a:gd name="connsiteY6" fmla="*/ 0 h 476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95775" h="47624">
                <a:moveTo>
                  <a:pt x="23812" y="0"/>
                </a:moveTo>
                <a:lnTo>
                  <a:pt x="871963" y="0"/>
                </a:lnTo>
                <a:cubicBezTo>
                  <a:pt x="885114" y="0"/>
                  <a:pt x="895775" y="10661"/>
                  <a:pt x="895775" y="23812"/>
                </a:cubicBezTo>
                <a:cubicBezTo>
                  <a:pt x="895775" y="36963"/>
                  <a:pt x="885114" y="47624"/>
                  <a:pt x="871963" y="47624"/>
                </a:cubicBezTo>
                <a:lnTo>
                  <a:pt x="23812" y="47624"/>
                </a:lnTo>
                <a:cubicBezTo>
                  <a:pt x="10661" y="47624"/>
                  <a:pt x="0" y="36963"/>
                  <a:pt x="0" y="23812"/>
                </a:cubicBezTo>
                <a:cubicBezTo>
                  <a:pt x="0" y="10661"/>
                  <a:pt x="10661" y="0"/>
                  <a:pt x="23812" y="0"/>
                </a:cubicBezTo>
                <a:close/>
              </a:path>
            </a:pathLst>
          </a:custGeom>
          <a:solidFill>
            <a:schemeClr val="bg1"/>
          </a:solidFill>
        </p:spPr>
        <p:txBody>
          <a:bodyPr wrap="square">
            <a:noAutofit/>
          </a:bodyPr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3936248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344E55-0EBA-49D4-814A-B97D1E67546F}" type="datetime1">
              <a:rPr lang="en-IN" smtClean="0"/>
              <a:t>27-08-2021</a:t>
            </a:fld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DF21D-0D0F-4703-B330-F2AF64EC7CD9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529315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26C976-F064-49AC-9468-62EE8B7FB450}" type="datetime1">
              <a:rPr lang="en-IN" smtClean="0"/>
              <a:t>27-08-2021</a:t>
            </a:fld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DF21D-0D0F-4703-B330-F2AF64EC7CD9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6817785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3164D3-A15A-475E-A905-AAA660893AAE}" type="datetime1">
              <a:rPr lang="en-IN" smtClean="0"/>
              <a:t>27-08-2021</a:t>
            </a:fld>
            <a:endParaRPr lang="en-IN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DF21D-0D0F-4703-B330-F2AF64EC7CD9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243622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BD3821-3046-4546-9F82-6CD822798E24}" type="datetime1">
              <a:rPr lang="en-IN" smtClean="0"/>
              <a:t>27-08-2021</a:t>
            </a:fld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DF21D-0D0F-4703-B330-F2AF64EC7CD9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31249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DF21D-0D0F-4703-B330-F2AF64EC7CD9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9689946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C8C123-4BA2-4569-A442-AEEF40E30A37}" type="datetime1">
              <a:rPr lang="en-IN" smtClean="0"/>
              <a:t>27-08-2021</a:t>
            </a:fld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DF21D-0D0F-4703-B330-F2AF64EC7CD9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4016824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6159D0-3275-4458-BB0E-83A5DBD1DAA6}" type="datetime1">
              <a:rPr lang="en-IN" smtClean="0"/>
              <a:t>27-08-2021</a:t>
            </a:fld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DF21D-0D0F-4703-B330-F2AF64EC7CD9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6268824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slideLayout" Target="../slideLayouts/slideLayout26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5.xml"/><Relationship Id="rId2" Type="http://schemas.openxmlformats.org/officeDocument/2006/relationships/slideLayout" Target="../slideLayouts/slideLayout15.xml"/><Relationship Id="rId16" Type="http://schemas.openxmlformats.org/officeDocument/2006/relationships/theme" Target="../theme/theme2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Relationship Id="rId14" Type="http://schemas.openxmlformats.org/officeDocument/2006/relationships/slideLayout" Target="../slideLayouts/slideLayout2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03371B-3D05-4A8B-AC4B-2D03FDB2E56E}" type="datetime1">
              <a:rPr lang="en-IN" smtClean="0"/>
              <a:t>27-08-2021</a:t>
            </a:fld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8DF21D-0D0F-4703-B330-F2AF64EC7CD9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8485920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4" r:id="rId13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03371B-3D05-4A8B-AC4B-2D03FDB2E56E}" type="datetime1">
              <a:rPr lang="en-IN" smtClean="0"/>
              <a:t>27-08-2021</a:t>
            </a:fld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8DF21D-0D0F-4703-B330-F2AF64EC7CD9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599445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  <p:sldLayoutId id="2147483669" r:id="rId4"/>
    <p:sldLayoutId id="2147483670" r:id="rId5"/>
    <p:sldLayoutId id="2147483671" r:id="rId6"/>
    <p:sldLayoutId id="2147483672" r:id="rId7"/>
    <p:sldLayoutId id="2147483673" r:id="rId8"/>
    <p:sldLayoutId id="2147483674" r:id="rId9"/>
    <p:sldLayoutId id="2147483675" r:id="rId10"/>
    <p:sldLayoutId id="2147483676" r:id="rId11"/>
    <p:sldLayoutId id="2147483677" r:id="rId12"/>
    <p:sldLayoutId id="2147483678" r:id="rId13"/>
    <p:sldLayoutId id="2147483679" r:id="rId14"/>
    <p:sldLayoutId id="2147483680" r:id="rId15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omments" Target="../comments/comment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9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50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5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5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5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5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55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5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58.xml"/><Relationship Id="rId1" Type="http://schemas.openxmlformats.org/officeDocument/2006/relationships/tags" Target="../tags/tag57.xml"/><Relationship Id="rId4" Type="http://schemas.openxmlformats.org/officeDocument/2006/relationships/notesSlide" Target="../notesSlides/notesSlide18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tiff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tags" Target="../tags/tag3.xml"/><Relationship Id="rId7" Type="http://schemas.openxmlformats.org/officeDocument/2006/relationships/notesSlide" Target="../notesSlides/notesSlide1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slideLayout" Target="../slideLayouts/slideLayout15.xml"/><Relationship Id="rId5" Type="http://schemas.openxmlformats.org/officeDocument/2006/relationships/tags" Target="../tags/tag5.xml"/><Relationship Id="rId4" Type="http://schemas.openxmlformats.org/officeDocument/2006/relationships/tags" Target="../tags/tag4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tags" Target="../tags/tag13.xml"/><Relationship Id="rId13" Type="http://schemas.openxmlformats.org/officeDocument/2006/relationships/tags" Target="../tags/tag18.xml"/><Relationship Id="rId18" Type="http://schemas.openxmlformats.org/officeDocument/2006/relationships/tags" Target="../tags/tag23.xml"/><Relationship Id="rId26" Type="http://schemas.openxmlformats.org/officeDocument/2006/relationships/tags" Target="../tags/tag31.xml"/><Relationship Id="rId3" Type="http://schemas.openxmlformats.org/officeDocument/2006/relationships/tags" Target="../tags/tag8.xml"/><Relationship Id="rId21" Type="http://schemas.openxmlformats.org/officeDocument/2006/relationships/tags" Target="../tags/tag26.xml"/><Relationship Id="rId34" Type="http://schemas.openxmlformats.org/officeDocument/2006/relationships/image" Target="../media/image2.png"/><Relationship Id="rId7" Type="http://schemas.openxmlformats.org/officeDocument/2006/relationships/tags" Target="../tags/tag12.xml"/><Relationship Id="rId12" Type="http://schemas.openxmlformats.org/officeDocument/2006/relationships/tags" Target="../tags/tag17.xml"/><Relationship Id="rId17" Type="http://schemas.openxmlformats.org/officeDocument/2006/relationships/tags" Target="../tags/tag22.xml"/><Relationship Id="rId25" Type="http://schemas.openxmlformats.org/officeDocument/2006/relationships/tags" Target="../tags/tag30.xml"/><Relationship Id="rId33" Type="http://schemas.openxmlformats.org/officeDocument/2006/relationships/notesSlide" Target="../notesSlides/notesSlide2.xml"/><Relationship Id="rId2" Type="http://schemas.openxmlformats.org/officeDocument/2006/relationships/tags" Target="../tags/tag7.xml"/><Relationship Id="rId16" Type="http://schemas.openxmlformats.org/officeDocument/2006/relationships/tags" Target="../tags/tag21.xml"/><Relationship Id="rId20" Type="http://schemas.openxmlformats.org/officeDocument/2006/relationships/tags" Target="../tags/tag25.xml"/><Relationship Id="rId29" Type="http://schemas.openxmlformats.org/officeDocument/2006/relationships/tags" Target="../tags/tag34.xml"/><Relationship Id="rId1" Type="http://schemas.openxmlformats.org/officeDocument/2006/relationships/tags" Target="../tags/tag6.xml"/><Relationship Id="rId6" Type="http://schemas.openxmlformats.org/officeDocument/2006/relationships/tags" Target="../tags/tag11.xml"/><Relationship Id="rId11" Type="http://schemas.openxmlformats.org/officeDocument/2006/relationships/tags" Target="../tags/tag16.xml"/><Relationship Id="rId24" Type="http://schemas.openxmlformats.org/officeDocument/2006/relationships/tags" Target="../tags/tag29.xml"/><Relationship Id="rId32" Type="http://schemas.openxmlformats.org/officeDocument/2006/relationships/slideLayout" Target="../slideLayouts/slideLayout15.xml"/><Relationship Id="rId5" Type="http://schemas.openxmlformats.org/officeDocument/2006/relationships/tags" Target="../tags/tag10.xml"/><Relationship Id="rId15" Type="http://schemas.openxmlformats.org/officeDocument/2006/relationships/tags" Target="../tags/tag20.xml"/><Relationship Id="rId23" Type="http://schemas.openxmlformats.org/officeDocument/2006/relationships/tags" Target="../tags/tag28.xml"/><Relationship Id="rId28" Type="http://schemas.openxmlformats.org/officeDocument/2006/relationships/tags" Target="../tags/tag33.xml"/><Relationship Id="rId10" Type="http://schemas.openxmlformats.org/officeDocument/2006/relationships/tags" Target="../tags/tag15.xml"/><Relationship Id="rId19" Type="http://schemas.openxmlformats.org/officeDocument/2006/relationships/tags" Target="../tags/tag24.xml"/><Relationship Id="rId31" Type="http://schemas.openxmlformats.org/officeDocument/2006/relationships/tags" Target="../tags/tag36.xml"/><Relationship Id="rId4" Type="http://schemas.openxmlformats.org/officeDocument/2006/relationships/tags" Target="../tags/tag9.xml"/><Relationship Id="rId9" Type="http://schemas.openxmlformats.org/officeDocument/2006/relationships/tags" Target="../tags/tag14.xml"/><Relationship Id="rId14" Type="http://schemas.openxmlformats.org/officeDocument/2006/relationships/tags" Target="../tags/tag19.xml"/><Relationship Id="rId22" Type="http://schemas.openxmlformats.org/officeDocument/2006/relationships/tags" Target="../tags/tag27.xml"/><Relationship Id="rId27" Type="http://schemas.openxmlformats.org/officeDocument/2006/relationships/tags" Target="../tags/tag32.xml"/><Relationship Id="rId30" Type="http://schemas.openxmlformats.org/officeDocument/2006/relationships/tags" Target="../tags/tag35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3.xml"/><Relationship Id="rId3" Type="http://schemas.openxmlformats.org/officeDocument/2006/relationships/tags" Target="../tags/tag39.xml"/><Relationship Id="rId7" Type="http://schemas.openxmlformats.org/officeDocument/2006/relationships/slideLayout" Target="../slideLayouts/slideLayout15.xml"/><Relationship Id="rId2" Type="http://schemas.openxmlformats.org/officeDocument/2006/relationships/tags" Target="../tags/tag38.xml"/><Relationship Id="rId1" Type="http://schemas.openxmlformats.org/officeDocument/2006/relationships/tags" Target="../tags/tag37.xml"/><Relationship Id="rId6" Type="http://schemas.openxmlformats.org/officeDocument/2006/relationships/tags" Target="../tags/tag42.xml"/><Relationship Id="rId5" Type="http://schemas.openxmlformats.org/officeDocument/2006/relationships/tags" Target="../tags/tag41.xml"/><Relationship Id="rId4" Type="http://schemas.openxmlformats.org/officeDocument/2006/relationships/tags" Target="../tags/tag40.xml"/><Relationship Id="rId9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C45CB0-EDC5-7542-9955-6BFF2EB42B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12604" y="318052"/>
            <a:ext cx="8966792" cy="4504766"/>
          </a:xfrm>
        </p:spPr>
        <p:txBody>
          <a:bodyPr>
            <a:normAutofit/>
          </a:bodyPr>
          <a:lstStyle/>
          <a:p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Step by Step Guide in preparation of </a:t>
            </a:r>
            <a:r>
              <a:rPr lang="en-US" i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Dynamic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 &amp; </a:t>
            </a:r>
            <a:r>
              <a:rPr lang="en-US" i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Multipurpose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 Project Financials in few minutes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75652D0-82DC-454A-B977-94AB27F5BC8B}"/>
              </a:ext>
            </a:extLst>
          </p:cNvPr>
          <p:cNvSpPr>
            <a:spLocks noGrp="1"/>
          </p:cNvSpPr>
          <p:nvPr>
            <p:ph type="body" sz="quarter" idx="4294967295"/>
          </p:nvPr>
        </p:nvSpPr>
        <p:spPr>
          <a:xfrm>
            <a:off x="1612604" y="5261113"/>
            <a:ext cx="8966792" cy="583095"/>
          </a:xfrm>
        </p:spPr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r>
              <a:rPr lang="en-US" sz="4000" b="1" dirty="0">
                <a:solidFill>
                  <a:schemeClr val="bg1"/>
                </a:solidFill>
                <a:latin typeface="Calibri" panose="020F0502020204030204" pitchFamily="34" charset="0"/>
              </a:rPr>
              <a:t>Session by CA. S.B ASSAWA - 9820403876</a:t>
            </a:r>
            <a:endParaRPr lang="en-US" b="1" dirty="0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65804CAE-5F53-E34F-B750-6F3E9A77D0B7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568321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/>
        </p:nvSpPr>
        <p:spPr>
          <a:xfrm>
            <a:off x="719958" y="801140"/>
            <a:ext cx="1177082" cy="1045284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prstClr val="black"/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600" b="0" i="0" u="none" strike="noStrike" kern="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3</a:t>
            </a:r>
          </a:p>
        </p:txBody>
      </p:sp>
      <p:sp>
        <p:nvSpPr>
          <p:cNvPr id="43" name="Rectangle 42"/>
          <p:cNvSpPr/>
          <p:nvPr/>
        </p:nvSpPr>
        <p:spPr>
          <a:xfrm>
            <a:off x="1987888" y="801140"/>
            <a:ext cx="9280752" cy="1045284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44" lvl="0" indent="-285744">
              <a:buFont typeface="Arial" panose="020B0604020202020204" pitchFamily="34" charset="0"/>
              <a:buChar char="•"/>
              <a:defRPr/>
            </a:pPr>
            <a:r>
              <a:rPr lang="en-US" kern="0" dirty="0">
                <a:solidFill>
                  <a:prstClr val="black"/>
                </a:solidFill>
                <a:latin typeface="Calibri"/>
              </a:rPr>
              <a:t>Complete the Cost of Production Sheet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16096" y="65658"/>
            <a:ext cx="106377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chemeClr val="tx2"/>
                </a:solidFill>
              </a:rPr>
              <a:t>Steps for Preparation of Project Financials</a:t>
            </a:r>
            <a:endParaRPr lang="en-IN" sz="3600" dirty="0">
              <a:solidFill>
                <a:schemeClr val="tx2"/>
              </a:solidFill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39040438"/>
              </p:ext>
            </p:extLst>
          </p:nvPr>
        </p:nvGraphicFramePr>
        <p:xfrm>
          <a:off x="1717483" y="1828796"/>
          <a:ext cx="9215559" cy="4876800"/>
        </p:xfrm>
        <a:graphic>
          <a:graphicData uri="http://schemas.openxmlformats.org/drawingml/2006/table">
            <a:tbl>
              <a:tblPr/>
              <a:tblGrid>
                <a:gridCol w="518561">
                  <a:extLst>
                    <a:ext uri="{9D8B030D-6E8A-4147-A177-3AD203B41FA5}">
                      <a16:colId xmlns:a16="http://schemas.microsoft.com/office/drawing/2014/main" val="730968657"/>
                    </a:ext>
                  </a:extLst>
                </a:gridCol>
                <a:gridCol w="3896614">
                  <a:extLst>
                    <a:ext uri="{9D8B030D-6E8A-4147-A177-3AD203B41FA5}">
                      <a16:colId xmlns:a16="http://schemas.microsoft.com/office/drawing/2014/main" val="4252140801"/>
                    </a:ext>
                  </a:extLst>
                </a:gridCol>
                <a:gridCol w="1600128">
                  <a:extLst>
                    <a:ext uri="{9D8B030D-6E8A-4147-A177-3AD203B41FA5}">
                      <a16:colId xmlns:a16="http://schemas.microsoft.com/office/drawing/2014/main" val="1122179914"/>
                    </a:ext>
                  </a:extLst>
                </a:gridCol>
                <a:gridCol w="1600128">
                  <a:extLst>
                    <a:ext uri="{9D8B030D-6E8A-4147-A177-3AD203B41FA5}">
                      <a16:colId xmlns:a16="http://schemas.microsoft.com/office/drawing/2014/main" val="3552866027"/>
                    </a:ext>
                  </a:extLst>
                </a:gridCol>
                <a:gridCol w="1600128">
                  <a:extLst>
                    <a:ext uri="{9D8B030D-6E8A-4147-A177-3AD203B41FA5}">
                      <a16:colId xmlns:a16="http://schemas.microsoft.com/office/drawing/2014/main" val="3591742756"/>
                    </a:ext>
                  </a:extLst>
                </a:gridCol>
              </a:tblGrid>
              <a:tr h="107462"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 dirty="0">
                          <a:effectLst/>
                          <a:latin typeface="Cambria" panose="02040503050406030204" pitchFamily="18" charset="0"/>
                        </a:rPr>
                        <a:t> ESTIMATES OF COST OF PRODUCTION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92481263"/>
                  </a:ext>
                </a:extLst>
              </a:tr>
              <a:tr h="107462">
                <a:tc>
                  <a:txBody>
                    <a:bodyPr/>
                    <a:lstStyle/>
                    <a:p>
                      <a:pPr algn="l" fontAlgn="b"/>
                      <a:endParaRPr lang="en-IN" sz="800" b="0" i="0" u="none" strike="noStrike"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IN" sz="800" b="0" i="0" u="none" strike="noStrike"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IN" sz="800" b="0" i="0" u="none" strike="noStrike"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IN" sz="800" b="0" i="0" u="none" strike="noStrike"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IN" sz="800" b="0" i="0" u="none" strike="noStrike"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77631968"/>
                  </a:ext>
                </a:extLst>
              </a:tr>
              <a:tr h="107462">
                <a:tc>
                  <a:txBody>
                    <a:bodyPr/>
                    <a:lstStyle/>
                    <a:p>
                      <a:pPr algn="l" fontAlgn="b"/>
                      <a:endParaRPr lang="en-IN" sz="800" b="0" i="0" u="none" strike="noStrike"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IN" sz="800" b="0" i="0" u="none" strike="noStrike"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IN" sz="800" b="0" i="0" u="none" strike="noStrike"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IN" sz="800" b="0" i="0" u="none" strike="noStrike"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(Rs. in Crores)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79811355"/>
                  </a:ext>
                </a:extLst>
              </a:tr>
              <a:tr h="107462"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Sr.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4D79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54059832"/>
                  </a:ext>
                </a:extLst>
              </a:tr>
              <a:tr h="107462"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No.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Particulars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2021-22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2022-23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2023-24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2745405"/>
                  </a:ext>
                </a:extLst>
              </a:tr>
              <a:tr h="107462"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Capacity Utilisation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60%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70%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80%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42991058"/>
                  </a:ext>
                </a:extLst>
              </a:tr>
              <a:tr h="107462">
                <a:tc>
                  <a:txBody>
                    <a:bodyPr/>
                    <a:lstStyle/>
                    <a:p>
                      <a:pPr algn="r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Raw Material &amp; Components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69936755"/>
                  </a:ext>
                </a:extLst>
              </a:tr>
              <a:tr h="107462"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16042743"/>
                  </a:ext>
                </a:extLst>
              </a:tr>
              <a:tr h="107462"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   i) Raw Materials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56751569"/>
                  </a:ext>
                </a:extLst>
              </a:tr>
              <a:tr h="107462"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      - Chemicals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73.50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102.90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117.60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48604055"/>
                  </a:ext>
                </a:extLst>
              </a:tr>
              <a:tr h="107462"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37409323"/>
                  </a:ext>
                </a:extLst>
              </a:tr>
              <a:tr h="107462"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 dirty="0">
                          <a:effectLst/>
                          <a:latin typeface="Cambria" panose="02040503050406030204" pitchFamily="18" charset="0"/>
                        </a:rPr>
                        <a:t>  ii) Stores, spares &amp;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9.00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12.60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14.40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54822419"/>
                  </a:ext>
                </a:extLst>
              </a:tr>
              <a:tr h="107462"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      Consumable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48966440"/>
                  </a:ext>
                </a:extLst>
              </a:tr>
              <a:tr h="107462"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13870856"/>
                  </a:ext>
                </a:extLst>
              </a:tr>
              <a:tr h="107462"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 dirty="0">
                          <a:effectLst/>
                          <a:latin typeface="Cambria" panose="02040503050406030204" pitchFamily="18" charset="0"/>
                        </a:rPr>
                        <a:t> iii) Packing Material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1.80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2.52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2.88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8983170"/>
                  </a:ext>
                </a:extLst>
              </a:tr>
              <a:tr h="107462"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74930431"/>
                  </a:ext>
                </a:extLst>
              </a:tr>
              <a:tr h="107462"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Total (1) ::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84.30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118.02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134.88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26730737"/>
                  </a:ext>
                </a:extLst>
              </a:tr>
              <a:tr h="107462"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16157653"/>
                  </a:ext>
                </a:extLst>
              </a:tr>
              <a:tr h="107462">
                <a:tc>
                  <a:txBody>
                    <a:bodyPr/>
                    <a:lstStyle/>
                    <a:p>
                      <a:pPr algn="r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Utilities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8406805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7778088"/>
                  </a:ext>
                </a:extLst>
              </a:tr>
              <a:tr h="107462"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Power, Fuel &amp; Water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1.20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1.32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1.45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51623848"/>
                  </a:ext>
                </a:extLst>
              </a:tr>
              <a:tr h="107462"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18498591"/>
                  </a:ext>
                </a:extLst>
              </a:tr>
              <a:tr h="107462"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Total (2) ::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1.20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1.32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1.45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75835692"/>
                  </a:ext>
                </a:extLst>
              </a:tr>
              <a:tr h="107462"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11666879"/>
                  </a:ext>
                </a:extLst>
              </a:tr>
              <a:tr h="107462"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64673829"/>
                  </a:ext>
                </a:extLst>
              </a:tr>
              <a:tr h="107462">
                <a:tc>
                  <a:txBody>
                    <a:bodyPr/>
                    <a:lstStyle/>
                    <a:p>
                      <a:pPr algn="r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Labor Overheads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9430604"/>
                  </a:ext>
                </a:extLst>
              </a:tr>
              <a:tr h="107462"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99285085"/>
                  </a:ext>
                </a:extLst>
              </a:tr>
              <a:tr h="107462"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Workers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0.60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0.66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0.73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84879392"/>
                  </a:ext>
                </a:extLst>
              </a:tr>
              <a:tr h="107462"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Factory Staff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0.18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0.20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0.22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95619461"/>
                  </a:ext>
                </a:extLst>
              </a:tr>
              <a:tr h="107462"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86214734"/>
                  </a:ext>
                </a:extLst>
              </a:tr>
              <a:tr h="107462"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Total (3) ::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0.78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0.86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0.94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84157870"/>
                  </a:ext>
                </a:extLst>
              </a:tr>
              <a:tr h="107462"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6798881"/>
                  </a:ext>
                </a:extLst>
              </a:tr>
              <a:tr h="107462">
                <a:tc>
                  <a:txBody>
                    <a:bodyPr/>
                    <a:lstStyle/>
                    <a:p>
                      <a:pPr algn="r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Factory Overheads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95527463"/>
                  </a:ext>
                </a:extLst>
              </a:tr>
              <a:tr h="107462"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69700417"/>
                  </a:ext>
                </a:extLst>
              </a:tr>
              <a:tr h="107462"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  i) Insurance &amp; Taxes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0.08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0.08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0.08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84015588"/>
                  </a:ext>
                </a:extLst>
              </a:tr>
              <a:tr h="107462"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 ii) Other Factory Overheads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0.84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0.96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1.08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84552697"/>
                  </a:ext>
                </a:extLst>
              </a:tr>
              <a:tr h="107462"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10550266"/>
                  </a:ext>
                </a:extLst>
              </a:tr>
              <a:tr h="107462"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Total (4)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0.92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1.04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1.16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72690828"/>
                  </a:ext>
                </a:extLst>
              </a:tr>
              <a:tr h="107462"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800" b="0" i="0" u="none" strike="noStrike" dirty="0">
                          <a:effectLst/>
                          <a:latin typeface="Cambria" panose="02040503050406030204" pitchFamily="18" charset="0"/>
                        </a:rPr>
                        <a:t>COST OF PRODUCTION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800" b="0" i="0" u="none" strike="noStrike" dirty="0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 dirty="0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4D79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63890233"/>
                  </a:ext>
                </a:extLst>
              </a:tr>
              <a:tr h="107462"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(1+2+3+4)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87.20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121.24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800" b="0" i="0" u="none" strike="noStrike" dirty="0">
                          <a:effectLst/>
                          <a:latin typeface="Cambria" panose="02040503050406030204" pitchFamily="18" charset="0"/>
                        </a:rPr>
                        <a:t>138.44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49608563"/>
                  </a:ext>
                </a:extLst>
              </a:tr>
            </a:tbl>
          </a:graphicData>
        </a:graphic>
      </p:graphicFrame>
    </p:spTree>
    <p:custDataLst>
      <p:tags r:id="rId1"/>
    </p:custDataLst>
    <p:extLst>
      <p:ext uri="{BB962C8B-B14F-4D97-AF65-F5344CB8AC3E}">
        <p14:creationId xmlns:p14="http://schemas.microsoft.com/office/powerpoint/2010/main" val="205876528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Rectangle 43"/>
          <p:cNvSpPr/>
          <p:nvPr/>
        </p:nvSpPr>
        <p:spPr>
          <a:xfrm>
            <a:off x="719958" y="951000"/>
            <a:ext cx="1177082" cy="1045284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prstClr val="black"/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600" b="0" i="0" u="none" strike="noStrike" kern="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4</a:t>
            </a:r>
          </a:p>
        </p:txBody>
      </p:sp>
      <p:sp>
        <p:nvSpPr>
          <p:cNvPr id="46" name="Rectangle 45"/>
          <p:cNvSpPr/>
          <p:nvPr/>
        </p:nvSpPr>
        <p:spPr>
          <a:xfrm>
            <a:off x="1987888" y="951000"/>
            <a:ext cx="9280752" cy="1045284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44" lvl="0" indent="-285744">
              <a:buFont typeface="Arial" panose="020B0604020202020204" pitchFamily="34" charset="0"/>
              <a:buChar char="•"/>
              <a:defRPr/>
            </a:pPr>
            <a:r>
              <a:rPr lang="en-US" kern="0" dirty="0">
                <a:solidFill>
                  <a:prstClr val="black"/>
                </a:solidFill>
                <a:latin typeface="Calibri"/>
              </a:rPr>
              <a:t>Complete the Working Results – Page – 1 - Sheet till Sales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DF21D-0D0F-4703-B330-F2AF64EC7CD9}" type="slidenum">
              <a:rPr lang="en-IN" smtClean="0"/>
              <a:t>11</a:t>
            </a:fld>
            <a:endParaRPr lang="en-IN"/>
          </a:p>
        </p:txBody>
      </p:sp>
      <p:sp>
        <p:nvSpPr>
          <p:cNvPr id="6" name="TextBox 5"/>
          <p:cNvSpPr txBox="1"/>
          <p:nvPr/>
        </p:nvSpPr>
        <p:spPr>
          <a:xfrm>
            <a:off x="716096" y="138047"/>
            <a:ext cx="106377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chemeClr val="tx2"/>
                </a:solidFill>
              </a:rPr>
              <a:t>Steps for Preparation of Project Financials</a:t>
            </a:r>
            <a:endParaRPr lang="en-IN" sz="3600" dirty="0">
              <a:solidFill>
                <a:schemeClr val="tx2"/>
              </a:solidFill>
            </a:endParaRPr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603231"/>
              </p:ext>
            </p:extLst>
          </p:nvPr>
        </p:nvGraphicFramePr>
        <p:xfrm>
          <a:off x="1897040" y="2162906"/>
          <a:ext cx="8728290" cy="4351343"/>
        </p:xfrm>
        <a:graphic>
          <a:graphicData uri="http://schemas.openxmlformats.org/drawingml/2006/table">
            <a:tbl>
              <a:tblPr/>
              <a:tblGrid>
                <a:gridCol w="310366">
                  <a:extLst>
                    <a:ext uri="{9D8B030D-6E8A-4147-A177-3AD203B41FA5}">
                      <a16:colId xmlns:a16="http://schemas.microsoft.com/office/drawing/2014/main" val="3438325177"/>
                    </a:ext>
                  </a:extLst>
                </a:gridCol>
                <a:gridCol w="2219590">
                  <a:extLst>
                    <a:ext uri="{9D8B030D-6E8A-4147-A177-3AD203B41FA5}">
                      <a16:colId xmlns:a16="http://schemas.microsoft.com/office/drawing/2014/main" val="3879296880"/>
                    </a:ext>
                  </a:extLst>
                </a:gridCol>
                <a:gridCol w="742998">
                  <a:extLst>
                    <a:ext uri="{9D8B030D-6E8A-4147-A177-3AD203B41FA5}">
                      <a16:colId xmlns:a16="http://schemas.microsoft.com/office/drawing/2014/main" val="2897006320"/>
                    </a:ext>
                  </a:extLst>
                </a:gridCol>
                <a:gridCol w="742998">
                  <a:extLst>
                    <a:ext uri="{9D8B030D-6E8A-4147-A177-3AD203B41FA5}">
                      <a16:colId xmlns:a16="http://schemas.microsoft.com/office/drawing/2014/main" val="3003956683"/>
                    </a:ext>
                  </a:extLst>
                </a:gridCol>
                <a:gridCol w="742998">
                  <a:extLst>
                    <a:ext uri="{9D8B030D-6E8A-4147-A177-3AD203B41FA5}">
                      <a16:colId xmlns:a16="http://schemas.microsoft.com/office/drawing/2014/main" val="1533343522"/>
                    </a:ext>
                  </a:extLst>
                </a:gridCol>
                <a:gridCol w="742998">
                  <a:extLst>
                    <a:ext uri="{9D8B030D-6E8A-4147-A177-3AD203B41FA5}">
                      <a16:colId xmlns:a16="http://schemas.microsoft.com/office/drawing/2014/main" val="4248473435"/>
                    </a:ext>
                  </a:extLst>
                </a:gridCol>
                <a:gridCol w="742998">
                  <a:extLst>
                    <a:ext uri="{9D8B030D-6E8A-4147-A177-3AD203B41FA5}">
                      <a16:colId xmlns:a16="http://schemas.microsoft.com/office/drawing/2014/main" val="2076777689"/>
                    </a:ext>
                  </a:extLst>
                </a:gridCol>
                <a:gridCol w="742998">
                  <a:extLst>
                    <a:ext uri="{9D8B030D-6E8A-4147-A177-3AD203B41FA5}">
                      <a16:colId xmlns:a16="http://schemas.microsoft.com/office/drawing/2014/main" val="2811159383"/>
                    </a:ext>
                  </a:extLst>
                </a:gridCol>
                <a:gridCol w="742998">
                  <a:extLst>
                    <a:ext uri="{9D8B030D-6E8A-4147-A177-3AD203B41FA5}">
                      <a16:colId xmlns:a16="http://schemas.microsoft.com/office/drawing/2014/main" val="850571232"/>
                    </a:ext>
                  </a:extLst>
                </a:gridCol>
                <a:gridCol w="997348">
                  <a:extLst>
                    <a:ext uri="{9D8B030D-6E8A-4147-A177-3AD203B41FA5}">
                      <a16:colId xmlns:a16="http://schemas.microsoft.com/office/drawing/2014/main" val="3879331364"/>
                    </a:ext>
                  </a:extLst>
                </a:gridCol>
              </a:tblGrid>
              <a:tr h="166000">
                <a:tc gridSpan="10">
                  <a:txBody>
                    <a:bodyPr/>
                    <a:lstStyle/>
                    <a:p>
                      <a:pPr algn="ctr" fontAlgn="b"/>
                      <a:r>
                        <a:rPr lang="en-IN" sz="1000" b="1" i="0" u="none" strike="noStrike">
                          <a:effectLst/>
                          <a:latin typeface="Cambria" panose="02040503050406030204" pitchFamily="18" charset="0"/>
                        </a:rPr>
                        <a:t>ESTIMATES OF WORKING RESULTS 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25466964"/>
                  </a:ext>
                </a:extLst>
              </a:tr>
              <a:tr h="171355">
                <a:tc>
                  <a:txBody>
                    <a:bodyPr/>
                    <a:lstStyle/>
                    <a:p>
                      <a:pPr algn="l" fontAlgn="b"/>
                      <a:endParaRPr lang="en-IN" sz="1000" b="0" i="0" u="none" strike="noStrike"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IN" sz="1000" b="0" i="0" u="none" strike="noStrike"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IN" sz="1000" b="0" i="0" u="none" strike="noStrike"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IN" sz="1000" b="0" i="0" u="none" strike="noStrike"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IN" sz="1000" b="0" i="0" u="none" strike="noStrike"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IN" sz="1000" b="0" i="0" u="none" strike="noStrike"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IN" sz="1000" b="0" i="0" u="none" strike="noStrike"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IN" sz="1000" b="0" i="0" u="none" strike="noStrike"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IN" sz="1000" b="0" i="0" u="none" strike="noStrike"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IN" sz="1000" b="0" i="0" u="none" strike="noStrike"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9770677"/>
                  </a:ext>
                </a:extLst>
              </a:tr>
              <a:tr h="308438">
                <a:tc>
                  <a:txBody>
                    <a:bodyPr/>
                    <a:lstStyle/>
                    <a:p>
                      <a:pPr algn="l" fontAlgn="b"/>
                      <a:endParaRPr lang="en-IN" sz="1000" b="0" i="0" u="none" strike="noStrike"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IN" sz="1000" b="0" i="0" u="none" strike="noStrike"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IN" sz="1000" b="0" i="0" u="none" strike="noStrike"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IN" sz="1000" b="0" i="0" u="none" strike="noStrike"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IN" sz="1000" b="0" i="0" u="none" strike="noStrike"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IN" sz="1000" b="0" i="0" u="none" strike="noStrike"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IN" sz="900" b="0" i="0" u="none" strike="noStrike"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IN" sz="1000" b="0" i="0" u="none" strike="noStrike"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IN" sz="1000" b="0" i="0" u="none" strike="noStrike"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(Rs. in Crores)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31072248"/>
                  </a:ext>
                </a:extLst>
              </a:tr>
              <a:tr h="171355">
                <a:tc>
                  <a:txBody>
                    <a:bodyPr/>
                    <a:lstStyle/>
                    <a:p>
                      <a:pPr algn="l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Sr.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4D79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8104557"/>
                  </a:ext>
                </a:extLst>
              </a:tr>
              <a:tr h="166000">
                <a:tc>
                  <a:txBody>
                    <a:bodyPr/>
                    <a:lstStyle/>
                    <a:p>
                      <a:pPr algn="l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No.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Particulars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2021-22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2022-23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2023-24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2024-25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2025-26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2026-27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2027-28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2028-29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48053574"/>
                  </a:ext>
                </a:extLst>
              </a:tr>
              <a:tr h="166000">
                <a:tc>
                  <a:txBody>
                    <a:bodyPr/>
                    <a:lstStyle/>
                    <a:p>
                      <a:pPr algn="l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4761617"/>
                  </a:ext>
                </a:extLst>
              </a:tr>
              <a:tr h="166000">
                <a:tc>
                  <a:txBody>
                    <a:bodyPr/>
                    <a:lstStyle/>
                    <a:p>
                      <a:pPr algn="l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A.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effectLst/>
                          <a:latin typeface="Cambria" panose="02040503050406030204" pitchFamily="18" charset="0"/>
                        </a:rPr>
                        <a:t>Cost of Production as per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87.20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121.24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138.44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145.36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152.63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160.26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168.27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176.68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44248481"/>
                  </a:ext>
                </a:extLst>
              </a:tr>
              <a:tr h="166000">
                <a:tc>
                  <a:txBody>
                    <a:bodyPr/>
                    <a:lstStyle/>
                    <a:p>
                      <a:pPr algn="l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Form XI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69687381"/>
                  </a:ext>
                </a:extLst>
              </a:tr>
              <a:tr h="166000">
                <a:tc>
                  <a:txBody>
                    <a:bodyPr/>
                    <a:lstStyle/>
                    <a:p>
                      <a:pPr algn="l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18399552"/>
                  </a:ext>
                </a:extLst>
              </a:tr>
              <a:tr h="166000">
                <a:tc>
                  <a:txBody>
                    <a:bodyPr/>
                    <a:lstStyle/>
                    <a:p>
                      <a:pPr algn="l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B.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000" b="1" i="0" u="none" strike="noStrike">
                          <a:effectLst/>
                          <a:latin typeface="Cambria" panose="02040503050406030204" pitchFamily="18" charset="0"/>
                        </a:rPr>
                        <a:t>Administrative Expenses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78584483"/>
                  </a:ext>
                </a:extLst>
              </a:tr>
              <a:tr h="166000">
                <a:tc>
                  <a:txBody>
                    <a:bodyPr/>
                    <a:lstStyle/>
                    <a:p>
                      <a:pPr algn="l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Salaries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0.60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0.66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0.73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0.80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0.88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0.97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1.06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1.17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29471451"/>
                  </a:ext>
                </a:extLst>
              </a:tr>
              <a:tr h="166000">
                <a:tc>
                  <a:txBody>
                    <a:bodyPr/>
                    <a:lstStyle/>
                    <a:p>
                      <a:pPr algn="l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Director's Remunaration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0.48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0.53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0.58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0.64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0.70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0.77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0.85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0.94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58120293"/>
                  </a:ext>
                </a:extLst>
              </a:tr>
              <a:tr h="166000">
                <a:tc>
                  <a:txBody>
                    <a:bodyPr/>
                    <a:lstStyle/>
                    <a:p>
                      <a:pPr algn="l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Telephone &amp; Office Supplies etc.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0.36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0.40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0.44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0.48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0.53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0.58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0.64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0.70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49702122"/>
                  </a:ext>
                </a:extLst>
              </a:tr>
              <a:tr h="166000">
                <a:tc>
                  <a:txBody>
                    <a:bodyPr/>
                    <a:lstStyle/>
                    <a:p>
                      <a:pPr algn="l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19916163"/>
                  </a:ext>
                </a:extLst>
              </a:tr>
              <a:tr h="171355">
                <a:tc>
                  <a:txBody>
                    <a:bodyPr/>
                    <a:lstStyle/>
                    <a:p>
                      <a:pPr algn="l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Total Administrative Expenses: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1.44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1.58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1.74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1.92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2.11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2.32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2.55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2.81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39928314"/>
                  </a:ext>
                </a:extLst>
              </a:tr>
              <a:tr h="171355">
                <a:tc>
                  <a:txBody>
                    <a:bodyPr/>
                    <a:lstStyle/>
                    <a:p>
                      <a:pPr algn="l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27863913"/>
                  </a:ext>
                </a:extLst>
              </a:tr>
              <a:tr h="166000">
                <a:tc>
                  <a:txBody>
                    <a:bodyPr/>
                    <a:lstStyle/>
                    <a:p>
                      <a:pPr algn="l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C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Selling &amp; Distribution Expenses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5.03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7.04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8.04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8.44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8.86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9.31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9.77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10.26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83260528"/>
                  </a:ext>
                </a:extLst>
              </a:tr>
              <a:tr h="166000">
                <a:tc>
                  <a:txBody>
                    <a:bodyPr/>
                    <a:lstStyle/>
                    <a:p>
                      <a:pPr algn="l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93837237"/>
                  </a:ext>
                </a:extLst>
              </a:tr>
              <a:tr h="171355">
                <a:tc>
                  <a:txBody>
                    <a:bodyPr/>
                    <a:lstStyle/>
                    <a:p>
                      <a:pPr algn="l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D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Total Cost of Sales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93.67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129.86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148.22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155.72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163.60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171.88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180.59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189.75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56072623"/>
                  </a:ext>
                </a:extLst>
              </a:tr>
              <a:tr h="171355">
                <a:tc>
                  <a:txBody>
                    <a:bodyPr/>
                    <a:lstStyle/>
                    <a:p>
                      <a:pPr algn="l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(A+B+C+D)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60842322"/>
                  </a:ext>
                </a:extLst>
              </a:tr>
              <a:tr h="176710">
                <a:tc>
                  <a:txBody>
                    <a:bodyPr/>
                    <a:lstStyle/>
                    <a:p>
                      <a:pPr algn="l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30816143"/>
                  </a:ext>
                </a:extLst>
              </a:tr>
              <a:tr h="171355">
                <a:tc>
                  <a:txBody>
                    <a:bodyPr/>
                    <a:lstStyle/>
                    <a:p>
                      <a:pPr algn="l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E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Estimated Sales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73566293"/>
                  </a:ext>
                </a:extLst>
              </a:tr>
              <a:tr h="171355">
                <a:tc>
                  <a:txBody>
                    <a:bodyPr/>
                    <a:lstStyle/>
                    <a:p>
                      <a:pPr algn="l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 - Sales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100.50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140.70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160.80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168.84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177.28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186.15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195.45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205.23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85476971"/>
                  </a:ext>
                </a:extLst>
              </a:tr>
              <a:tr h="166000">
                <a:tc>
                  <a:txBody>
                    <a:bodyPr/>
                    <a:lstStyle/>
                    <a:p>
                      <a:pPr algn="l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39867291"/>
                  </a:ext>
                </a:extLst>
              </a:tr>
              <a:tr h="171355">
                <a:tc>
                  <a:txBody>
                    <a:bodyPr/>
                    <a:lstStyle/>
                    <a:p>
                      <a:pPr algn="l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000" b="0" i="0" u="none" strike="noStrike" dirty="0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100.50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140.70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160.80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168.84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177.28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186.15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195.45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000" b="0" i="0" u="none" strike="noStrike" dirty="0">
                          <a:effectLst/>
                          <a:latin typeface="Cambria" panose="02040503050406030204" pitchFamily="18" charset="0"/>
                        </a:rPr>
                        <a:t>205.23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87642109"/>
                  </a:ext>
                </a:extLst>
              </a:tr>
            </a:tbl>
          </a:graphicData>
        </a:graphic>
      </p:graphicFrame>
    </p:spTree>
    <p:custDataLst>
      <p:tags r:id="rId1"/>
    </p:custDataLst>
    <p:extLst>
      <p:ext uri="{BB962C8B-B14F-4D97-AF65-F5344CB8AC3E}">
        <p14:creationId xmlns:p14="http://schemas.microsoft.com/office/powerpoint/2010/main" val="340728230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987888" y="231137"/>
            <a:ext cx="9280752" cy="1045284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44" lvl="0" indent="-285744">
              <a:buFont typeface="Arial" panose="020B0604020202020204" pitchFamily="34" charset="0"/>
              <a:buChar char="•"/>
              <a:defRPr/>
            </a:pPr>
            <a:r>
              <a:rPr lang="en-US" kern="0" dirty="0">
                <a:solidFill>
                  <a:prstClr val="black"/>
                </a:solidFill>
                <a:latin typeface="Calibri"/>
              </a:rPr>
              <a:t>Complete TL Chart to arrive at Interest &amp; Repayment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719958" y="231135"/>
            <a:ext cx="1177082" cy="1045284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6600" kern="0" dirty="0">
                <a:solidFill>
                  <a:srgbClr val="00B050"/>
                </a:solidFill>
                <a:latin typeface="Calibri"/>
              </a:rPr>
              <a:t>5</a:t>
            </a:r>
            <a:endParaRPr kumimoji="0" lang="en-US" sz="6600" b="0" i="0" u="none" strike="noStrike" kern="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DF21D-0D0F-4703-B330-F2AF64EC7CD9}" type="slidenum">
              <a:rPr lang="en-IN" smtClean="0"/>
              <a:t>12</a:t>
            </a:fld>
            <a:endParaRPr lang="en-IN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14759524"/>
              </p:ext>
            </p:extLst>
          </p:nvPr>
        </p:nvGraphicFramePr>
        <p:xfrm>
          <a:off x="2528516" y="1515526"/>
          <a:ext cx="6965342" cy="4756252"/>
        </p:xfrm>
        <a:graphic>
          <a:graphicData uri="http://schemas.openxmlformats.org/drawingml/2006/table">
            <a:tbl>
              <a:tblPr/>
              <a:tblGrid>
                <a:gridCol w="1048183">
                  <a:extLst>
                    <a:ext uri="{9D8B030D-6E8A-4147-A177-3AD203B41FA5}">
                      <a16:colId xmlns:a16="http://schemas.microsoft.com/office/drawing/2014/main" val="1039467427"/>
                    </a:ext>
                  </a:extLst>
                </a:gridCol>
                <a:gridCol w="1048183">
                  <a:extLst>
                    <a:ext uri="{9D8B030D-6E8A-4147-A177-3AD203B41FA5}">
                      <a16:colId xmlns:a16="http://schemas.microsoft.com/office/drawing/2014/main" val="1895639078"/>
                    </a:ext>
                  </a:extLst>
                </a:gridCol>
                <a:gridCol w="1217244">
                  <a:extLst>
                    <a:ext uri="{9D8B030D-6E8A-4147-A177-3AD203B41FA5}">
                      <a16:colId xmlns:a16="http://schemas.microsoft.com/office/drawing/2014/main" val="25683114"/>
                    </a:ext>
                  </a:extLst>
                </a:gridCol>
                <a:gridCol w="1217244">
                  <a:extLst>
                    <a:ext uri="{9D8B030D-6E8A-4147-A177-3AD203B41FA5}">
                      <a16:colId xmlns:a16="http://schemas.microsoft.com/office/drawing/2014/main" val="3421244500"/>
                    </a:ext>
                  </a:extLst>
                </a:gridCol>
                <a:gridCol w="1217244">
                  <a:extLst>
                    <a:ext uri="{9D8B030D-6E8A-4147-A177-3AD203B41FA5}">
                      <a16:colId xmlns:a16="http://schemas.microsoft.com/office/drawing/2014/main" val="1209093211"/>
                    </a:ext>
                  </a:extLst>
                </a:gridCol>
                <a:gridCol w="1217244">
                  <a:extLst>
                    <a:ext uri="{9D8B030D-6E8A-4147-A177-3AD203B41FA5}">
                      <a16:colId xmlns:a16="http://schemas.microsoft.com/office/drawing/2014/main" val="3624007022"/>
                    </a:ext>
                  </a:extLst>
                </a:gridCol>
              </a:tblGrid>
              <a:tr h="138777">
                <a:tc gridSpan="6"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effectLst/>
                          <a:latin typeface="Cambria" panose="02040503050406030204" pitchFamily="18" charset="0"/>
                        </a:rPr>
                        <a:t>INTEREST &amp; REPAYMENT OF TERM LOAN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67254150"/>
                  </a:ext>
                </a:extLst>
              </a:tr>
              <a:tr h="138777">
                <a:tc gridSpan="6"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effectLst/>
                          <a:latin typeface="Cambria" panose="02040503050406030204" pitchFamily="18" charset="0"/>
                        </a:rPr>
                        <a:t>(Rupee Term Loan for 1+6 years)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48434541"/>
                  </a:ext>
                </a:extLst>
              </a:tr>
              <a:tr h="143254">
                <a:tc>
                  <a:txBody>
                    <a:bodyPr/>
                    <a:lstStyle/>
                    <a:p>
                      <a:pPr algn="l" fontAlgn="b"/>
                      <a:endParaRPr lang="en-IN" sz="1000" b="0" i="0" u="none" strike="noStrike"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IN" sz="1000" b="0" i="0" u="none" strike="noStrike"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IN" sz="1000" b="0" i="0" u="none" strike="noStrike"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IN" sz="1000" b="0" i="0" u="none" strike="noStrike"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IN" sz="1000" b="0" i="0" u="none" strike="noStrike"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(Rs. in Crores)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39465955"/>
                  </a:ext>
                </a:extLst>
              </a:tr>
              <a:tr h="138777">
                <a:tc>
                  <a:txBody>
                    <a:bodyPr/>
                    <a:lstStyle/>
                    <a:p>
                      <a:pPr algn="l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Principal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Interest @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Principal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Principal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4D79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3913209"/>
                  </a:ext>
                </a:extLst>
              </a:tr>
              <a:tr h="184252">
                <a:tc>
                  <a:txBody>
                    <a:bodyPr/>
                    <a:lstStyle/>
                    <a:p>
                      <a:pPr algn="l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Year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Installment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Amount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10.00%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Repayment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Balance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44970418"/>
                  </a:ext>
                </a:extLst>
              </a:tr>
              <a:tr h="138777">
                <a:tc>
                  <a:txBody>
                    <a:bodyPr/>
                    <a:lstStyle/>
                    <a:p>
                      <a:pPr algn="l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02574881"/>
                  </a:ext>
                </a:extLst>
              </a:tr>
              <a:tr h="138777">
                <a:tc>
                  <a:txBody>
                    <a:bodyPr/>
                    <a:lstStyle/>
                    <a:p>
                      <a:pPr algn="l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2021-22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I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15.75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0.39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0.00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15.75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87301299"/>
                  </a:ext>
                </a:extLst>
              </a:tr>
              <a:tr h="138777">
                <a:tc>
                  <a:txBody>
                    <a:bodyPr/>
                    <a:lstStyle/>
                    <a:p>
                      <a:pPr algn="l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II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15.75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0.39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0.00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15.75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28279621"/>
                  </a:ext>
                </a:extLst>
              </a:tr>
              <a:tr h="138777">
                <a:tc>
                  <a:txBody>
                    <a:bodyPr/>
                    <a:lstStyle/>
                    <a:p>
                      <a:pPr algn="l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III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15.75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0.39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0.00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15.75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1400992"/>
                  </a:ext>
                </a:extLst>
              </a:tr>
              <a:tr h="138777">
                <a:tc>
                  <a:txBody>
                    <a:bodyPr/>
                    <a:lstStyle/>
                    <a:p>
                      <a:pPr algn="l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IV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15.75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0.39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0.00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15.75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64529941"/>
                  </a:ext>
                </a:extLst>
              </a:tr>
              <a:tr h="138777">
                <a:tc>
                  <a:txBody>
                    <a:bodyPr/>
                    <a:lstStyle/>
                    <a:p>
                      <a:pPr algn="l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1.58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0.00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12924790"/>
                  </a:ext>
                </a:extLst>
              </a:tr>
              <a:tr h="138777">
                <a:tc>
                  <a:txBody>
                    <a:bodyPr/>
                    <a:lstStyle/>
                    <a:p>
                      <a:pPr algn="l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2022-23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I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15.75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0.39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0.79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14.96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04067431"/>
                  </a:ext>
                </a:extLst>
              </a:tr>
              <a:tr h="138777">
                <a:tc>
                  <a:txBody>
                    <a:bodyPr/>
                    <a:lstStyle/>
                    <a:p>
                      <a:pPr algn="l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II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14.96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0.37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0.79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14.18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21092058"/>
                  </a:ext>
                </a:extLst>
              </a:tr>
              <a:tr h="138777">
                <a:tc>
                  <a:txBody>
                    <a:bodyPr/>
                    <a:lstStyle/>
                    <a:p>
                      <a:pPr algn="l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III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14.18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0.35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0.79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13.39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00854326"/>
                  </a:ext>
                </a:extLst>
              </a:tr>
              <a:tr h="138777">
                <a:tc>
                  <a:txBody>
                    <a:bodyPr/>
                    <a:lstStyle/>
                    <a:p>
                      <a:pPr algn="l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Iv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000" b="0" i="0" u="none" strike="noStrike" dirty="0">
                          <a:effectLst/>
                          <a:latin typeface="Cambria" panose="02040503050406030204" pitchFamily="18" charset="0"/>
                        </a:rPr>
                        <a:t>13.39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0.33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0.79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12.60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01181895"/>
                  </a:ext>
                </a:extLst>
              </a:tr>
              <a:tr h="143254">
                <a:tc>
                  <a:txBody>
                    <a:bodyPr/>
                    <a:lstStyle/>
                    <a:p>
                      <a:pPr algn="l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1.46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3.15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53645855"/>
                  </a:ext>
                </a:extLst>
              </a:tr>
              <a:tr h="143254">
                <a:tc>
                  <a:txBody>
                    <a:bodyPr/>
                    <a:lstStyle/>
                    <a:p>
                      <a:pPr algn="l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2023-24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I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12.60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0.32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0.79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11.81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22425887"/>
                  </a:ext>
                </a:extLst>
              </a:tr>
              <a:tr h="138777">
                <a:tc>
                  <a:txBody>
                    <a:bodyPr/>
                    <a:lstStyle/>
                    <a:p>
                      <a:pPr algn="l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II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11.81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0.30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0.79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11.03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22185255"/>
                  </a:ext>
                </a:extLst>
              </a:tr>
              <a:tr h="138777">
                <a:tc>
                  <a:txBody>
                    <a:bodyPr/>
                    <a:lstStyle/>
                    <a:p>
                      <a:pPr algn="l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III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11.03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0.28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0.79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10.24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24172943"/>
                  </a:ext>
                </a:extLst>
              </a:tr>
              <a:tr h="143254">
                <a:tc>
                  <a:txBody>
                    <a:bodyPr/>
                    <a:lstStyle/>
                    <a:p>
                      <a:pPr algn="l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Iv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10.24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0.26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0.79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9.45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75966125"/>
                  </a:ext>
                </a:extLst>
              </a:tr>
              <a:tr h="143254">
                <a:tc>
                  <a:txBody>
                    <a:bodyPr/>
                    <a:lstStyle/>
                    <a:p>
                      <a:pPr algn="l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1.14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3.15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21327214"/>
                  </a:ext>
                </a:extLst>
              </a:tr>
              <a:tr h="147731">
                <a:tc>
                  <a:txBody>
                    <a:bodyPr/>
                    <a:lstStyle/>
                    <a:p>
                      <a:pPr algn="l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2024-25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I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9.45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0.24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0.79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8.66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52327371"/>
                  </a:ext>
                </a:extLst>
              </a:tr>
              <a:tr h="143254">
                <a:tc>
                  <a:txBody>
                    <a:bodyPr/>
                    <a:lstStyle/>
                    <a:p>
                      <a:pPr algn="l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II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8.66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0.22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0.79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7.88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68961369"/>
                  </a:ext>
                </a:extLst>
              </a:tr>
              <a:tr h="143254">
                <a:tc>
                  <a:txBody>
                    <a:bodyPr/>
                    <a:lstStyle/>
                    <a:p>
                      <a:pPr algn="l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III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7.88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0.20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0.79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7.09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49961499"/>
                  </a:ext>
                </a:extLst>
              </a:tr>
              <a:tr h="138777">
                <a:tc>
                  <a:txBody>
                    <a:bodyPr/>
                    <a:lstStyle/>
                    <a:p>
                      <a:pPr algn="l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Iv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7.09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0.18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0.79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6.30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38370794"/>
                  </a:ext>
                </a:extLst>
              </a:tr>
              <a:tr h="143254">
                <a:tc>
                  <a:txBody>
                    <a:bodyPr/>
                    <a:lstStyle/>
                    <a:p>
                      <a:pPr algn="l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0.83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3.15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8621260"/>
                  </a:ext>
                </a:extLst>
              </a:tr>
              <a:tr h="138777">
                <a:tc>
                  <a:txBody>
                    <a:bodyPr/>
                    <a:lstStyle/>
                    <a:p>
                      <a:pPr algn="l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2025-26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I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6.30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0.16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0.79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5.51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31318519"/>
                  </a:ext>
                </a:extLst>
              </a:tr>
              <a:tr h="138777">
                <a:tc>
                  <a:txBody>
                    <a:bodyPr/>
                    <a:lstStyle/>
                    <a:p>
                      <a:pPr algn="l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II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5.51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0.14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0.79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4.73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02808037"/>
                  </a:ext>
                </a:extLst>
              </a:tr>
              <a:tr h="138777">
                <a:tc>
                  <a:txBody>
                    <a:bodyPr/>
                    <a:lstStyle/>
                    <a:p>
                      <a:pPr algn="l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III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4.73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0.12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0.79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3.94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50464207"/>
                  </a:ext>
                </a:extLst>
              </a:tr>
              <a:tr h="138777">
                <a:tc>
                  <a:txBody>
                    <a:bodyPr/>
                    <a:lstStyle/>
                    <a:p>
                      <a:pPr algn="l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Iv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3.94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0.10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0.79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3.15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67935276"/>
                  </a:ext>
                </a:extLst>
              </a:tr>
              <a:tr h="138777">
                <a:tc>
                  <a:txBody>
                    <a:bodyPr/>
                    <a:lstStyle/>
                    <a:p>
                      <a:pPr algn="l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0.51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3.15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000" b="0" i="0" u="none" strike="noStrike" dirty="0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75681763"/>
                  </a:ext>
                </a:extLst>
              </a:tr>
            </a:tbl>
          </a:graphicData>
        </a:graphic>
      </p:graphicFrame>
    </p:spTree>
    <p:custDataLst>
      <p:tags r:id="rId1"/>
    </p:custDataLst>
    <p:extLst>
      <p:ext uri="{BB962C8B-B14F-4D97-AF65-F5344CB8AC3E}">
        <p14:creationId xmlns:p14="http://schemas.microsoft.com/office/powerpoint/2010/main" val="271337238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719958" y="169461"/>
            <a:ext cx="1177082" cy="1045284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prstClr val="black"/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600" b="0" i="0" u="none" strike="noStrike" kern="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6</a:t>
            </a:r>
          </a:p>
        </p:txBody>
      </p:sp>
      <p:sp>
        <p:nvSpPr>
          <p:cNvPr id="42" name="Rectangle 41"/>
          <p:cNvSpPr/>
          <p:nvPr/>
        </p:nvSpPr>
        <p:spPr>
          <a:xfrm>
            <a:off x="1987888" y="169461"/>
            <a:ext cx="9280752" cy="1045284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44" lvl="0" indent="-285744">
              <a:buFont typeface="Arial" panose="020B0604020202020204" pitchFamily="34" charset="0"/>
              <a:buChar char="•"/>
              <a:defRPr/>
            </a:pPr>
            <a:r>
              <a:rPr lang="en-US" kern="0" dirty="0">
                <a:solidFill>
                  <a:prstClr val="black"/>
                </a:solidFill>
                <a:latin typeface="Calibri"/>
              </a:rPr>
              <a:t>Complete the Working Capital Margin Money Sheet, Margin Money will part of Project Cost – Take into Cost of Project, arrive at working capital limit requirements.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DF21D-0D0F-4703-B330-F2AF64EC7CD9}" type="slidenum">
              <a:rPr lang="en-IN" smtClean="0"/>
              <a:t>13</a:t>
            </a:fld>
            <a:endParaRPr lang="en-IN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96264821"/>
              </p:ext>
            </p:extLst>
          </p:nvPr>
        </p:nvGraphicFramePr>
        <p:xfrm>
          <a:off x="2146301" y="1474781"/>
          <a:ext cx="7899400" cy="5053019"/>
        </p:xfrm>
        <a:graphic>
          <a:graphicData uri="http://schemas.openxmlformats.org/drawingml/2006/table">
            <a:tbl>
              <a:tblPr/>
              <a:tblGrid>
                <a:gridCol w="1499778">
                  <a:extLst>
                    <a:ext uri="{9D8B030D-6E8A-4147-A177-3AD203B41FA5}">
                      <a16:colId xmlns:a16="http://schemas.microsoft.com/office/drawing/2014/main" val="2368973956"/>
                    </a:ext>
                  </a:extLst>
                </a:gridCol>
                <a:gridCol w="562416">
                  <a:extLst>
                    <a:ext uri="{9D8B030D-6E8A-4147-A177-3AD203B41FA5}">
                      <a16:colId xmlns:a16="http://schemas.microsoft.com/office/drawing/2014/main" val="3526834374"/>
                    </a:ext>
                  </a:extLst>
                </a:gridCol>
                <a:gridCol w="579460">
                  <a:extLst>
                    <a:ext uri="{9D8B030D-6E8A-4147-A177-3AD203B41FA5}">
                      <a16:colId xmlns:a16="http://schemas.microsoft.com/office/drawing/2014/main" val="1271863482"/>
                    </a:ext>
                  </a:extLst>
                </a:gridCol>
                <a:gridCol w="545374">
                  <a:extLst>
                    <a:ext uri="{9D8B030D-6E8A-4147-A177-3AD203B41FA5}">
                      <a16:colId xmlns:a16="http://schemas.microsoft.com/office/drawing/2014/main" val="781416821"/>
                    </a:ext>
                  </a:extLst>
                </a:gridCol>
                <a:gridCol w="673196">
                  <a:extLst>
                    <a:ext uri="{9D8B030D-6E8A-4147-A177-3AD203B41FA5}">
                      <a16:colId xmlns:a16="http://schemas.microsoft.com/office/drawing/2014/main" val="3358195867"/>
                    </a:ext>
                  </a:extLst>
                </a:gridCol>
                <a:gridCol w="545374">
                  <a:extLst>
                    <a:ext uri="{9D8B030D-6E8A-4147-A177-3AD203B41FA5}">
                      <a16:colId xmlns:a16="http://schemas.microsoft.com/office/drawing/2014/main" val="3260514687"/>
                    </a:ext>
                  </a:extLst>
                </a:gridCol>
                <a:gridCol w="545374">
                  <a:extLst>
                    <a:ext uri="{9D8B030D-6E8A-4147-A177-3AD203B41FA5}">
                      <a16:colId xmlns:a16="http://schemas.microsoft.com/office/drawing/2014/main" val="4231057891"/>
                    </a:ext>
                  </a:extLst>
                </a:gridCol>
                <a:gridCol w="656153">
                  <a:extLst>
                    <a:ext uri="{9D8B030D-6E8A-4147-A177-3AD203B41FA5}">
                      <a16:colId xmlns:a16="http://schemas.microsoft.com/office/drawing/2014/main" val="1749225652"/>
                    </a:ext>
                  </a:extLst>
                </a:gridCol>
                <a:gridCol w="545374">
                  <a:extLst>
                    <a:ext uri="{9D8B030D-6E8A-4147-A177-3AD203B41FA5}">
                      <a16:colId xmlns:a16="http://schemas.microsoft.com/office/drawing/2014/main" val="2521089414"/>
                    </a:ext>
                  </a:extLst>
                </a:gridCol>
                <a:gridCol w="545374">
                  <a:extLst>
                    <a:ext uri="{9D8B030D-6E8A-4147-A177-3AD203B41FA5}">
                      <a16:colId xmlns:a16="http://schemas.microsoft.com/office/drawing/2014/main" val="1490269778"/>
                    </a:ext>
                  </a:extLst>
                </a:gridCol>
                <a:gridCol w="656153">
                  <a:extLst>
                    <a:ext uri="{9D8B030D-6E8A-4147-A177-3AD203B41FA5}">
                      <a16:colId xmlns:a16="http://schemas.microsoft.com/office/drawing/2014/main" val="934083573"/>
                    </a:ext>
                  </a:extLst>
                </a:gridCol>
                <a:gridCol w="545374">
                  <a:extLst>
                    <a:ext uri="{9D8B030D-6E8A-4147-A177-3AD203B41FA5}">
                      <a16:colId xmlns:a16="http://schemas.microsoft.com/office/drawing/2014/main" val="1968608399"/>
                    </a:ext>
                  </a:extLst>
                </a:gridCol>
              </a:tblGrid>
              <a:tr h="185357">
                <a:tc gridSpan="12"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effectLst/>
                          <a:latin typeface="Cambria" panose="02040503050406030204" pitchFamily="18" charset="0"/>
                        </a:rPr>
                        <a:t>MARGIN MONEY FOR WORKING CAPITAL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0970285"/>
                  </a:ext>
                </a:extLst>
              </a:tr>
              <a:tr h="191336">
                <a:tc>
                  <a:txBody>
                    <a:bodyPr/>
                    <a:lstStyle/>
                    <a:p>
                      <a:pPr algn="l" fontAlgn="b"/>
                      <a:endParaRPr lang="en-IN" sz="1000" b="0" i="0" u="none" strike="noStrike"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IN" sz="1000" b="0" i="0" u="none" strike="noStrike"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IN" sz="1000" b="0" i="0" u="none" strike="noStrike"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IN" sz="1000" b="0" i="0" u="none" strike="noStrike"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IN" sz="1000" b="0" i="0" u="none" strike="noStrike"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IN" sz="1000" b="0" i="0" u="none" strike="noStrike"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IN" sz="1000" b="0" i="0" u="none" strike="noStrike"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IN" sz="1000" b="0" i="0" u="none" strike="noStrike"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IN" sz="1000" b="0" i="0" u="none" strike="noStrike"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IN" sz="1000" b="0" i="0" u="none" strike="noStrike"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IN" sz="1000" b="0" i="0" u="none" strike="noStrike"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IN" sz="1000" b="0" i="0" u="none" strike="noStrike"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15756832"/>
                  </a:ext>
                </a:extLst>
              </a:tr>
              <a:tr h="353325">
                <a:tc>
                  <a:txBody>
                    <a:bodyPr/>
                    <a:lstStyle/>
                    <a:p>
                      <a:pPr algn="l" fontAlgn="b"/>
                      <a:endParaRPr lang="en-IN" sz="1000" b="0" i="0" u="none" strike="noStrike"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IN" sz="1000" b="0" i="0" u="none" strike="noStrike"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IN" sz="1000" b="0" i="0" u="none" strike="noStrike"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IN" sz="1000" b="0" i="0" u="none" strike="noStrike"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IN" sz="1000" b="0" i="0" u="none" strike="noStrike"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IN" sz="1000" b="0" i="0" u="none" strike="noStrike"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IN" sz="1000" b="0" i="0" u="none" strike="noStrike"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IN" sz="1000" b="0" i="0" u="none" strike="noStrike"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IN" sz="1000" b="0" i="0" u="none" strike="noStrike"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IN" sz="1000" b="0" i="0" u="none" strike="noStrike"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IN" sz="1000" b="0" i="0" u="none" strike="noStrike"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(Rs. in Crores)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51599078"/>
                  </a:ext>
                </a:extLst>
              </a:tr>
              <a:tr h="191336">
                <a:tc>
                  <a:txBody>
                    <a:bodyPr/>
                    <a:lstStyle/>
                    <a:p>
                      <a:pPr algn="l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No. of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4D79B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IN" sz="900" b="1" i="0" u="none" strike="noStrike">
                          <a:effectLst/>
                          <a:latin typeface="Cambria" panose="02040503050406030204" pitchFamily="18" charset="0"/>
                        </a:rPr>
                        <a:t>2021-22</a:t>
                      </a:r>
                    </a:p>
                  </a:txBody>
                  <a:tcPr marL="0" marR="0" marT="0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IN" sz="900" b="1" i="0" u="none" strike="noStrike">
                          <a:effectLst/>
                          <a:latin typeface="Cambria" panose="02040503050406030204" pitchFamily="18" charset="0"/>
                        </a:rPr>
                        <a:t>2022-23</a:t>
                      </a:r>
                    </a:p>
                  </a:txBody>
                  <a:tcPr marL="0" marR="0" marT="0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IN" sz="900" b="1" i="0" u="none" strike="noStrike">
                          <a:effectLst/>
                          <a:latin typeface="Cambria" panose="02040503050406030204" pitchFamily="18" charset="0"/>
                        </a:rPr>
                        <a:t>2023-24</a:t>
                      </a:r>
                    </a:p>
                  </a:txBody>
                  <a:tcPr marL="0" marR="0" marT="0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76886431"/>
                  </a:ext>
                </a:extLst>
              </a:tr>
              <a:tr h="185357">
                <a:tc>
                  <a:txBody>
                    <a:bodyPr/>
                    <a:lstStyle/>
                    <a:p>
                      <a:pPr algn="l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Month's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Margin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Amount of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Margin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Amount of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Margin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Amount of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Margin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4D79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37269988"/>
                  </a:ext>
                </a:extLst>
              </a:tr>
              <a:tr h="185357">
                <a:tc>
                  <a:txBody>
                    <a:bodyPr/>
                    <a:lstStyle/>
                    <a:p>
                      <a:pPr algn="l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require-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Required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Bank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Money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Bank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Money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Bank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Money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4D79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07416954"/>
                  </a:ext>
                </a:extLst>
              </a:tr>
              <a:tr h="185357">
                <a:tc>
                  <a:txBody>
                    <a:bodyPr/>
                    <a:lstStyle/>
                    <a:p>
                      <a:pPr algn="l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Particulars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ments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(%)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Amount</a:t>
                      </a:r>
                    </a:p>
                  </a:txBody>
                  <a:tcPr marL="0" marR="0" marT="0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Finance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required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Amount</a:t>
                      </a:r>
                    </a:p>
                  </a:txBody>
                  <a:tcPr marL="0" marR="0" marT="0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Finance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required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Amount</a:t>
                      </a:r>
                    </a:p>
                  </a:txBody>
                  <a:tcPr marL="0" marR="0" marT="0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Finance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required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96881076"/>
                  </a:ext>
                </a:extLst>
              </a:tr>
              <a:tr h="185357">
                <a:tc>
                  <a:txBody>
                    <a:bodyPr/>
                    <a:lstStyle/>
                    <a:p>
                      <a:pPr algn="l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4005657"/>
                  </a:ext>
                </a:extLst>
              </a:tr>
              <a:tr h="185357">
                <a:tc>
                  <a:txBody>
                    <a:bodyPr/>
                    <a:lstStyle/>
                    <a:p>
                      <a:pPr algn="l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Raw Materials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80310892"/>
                  </a:ext>
                </a:extLst>
              </a:tr>
              <a:tr h="185357">
                <a:tc>
                  <a:txBody>
                    <a:bodyPr/>
                    <a:lstStyle/>
                    <a:p>
                      <a:pPr algn="l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 - Indigenous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1.00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25%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6.13</a:t>
                      </a:r>
                    </a:p>
                  </a:txBody>
                  <a:tcPr marL="0" marR="0" marT="0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4.59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1.53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8.58</a:t>
                      </a:r>
                    </a:p>
                  </a:txBody>
                  <a:tcPr marL="0" marR="0" marT="0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6.43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2.14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9.80</a:t>
                      </a:r>
                    </a:p>
                  </a:txBody>
                  <a:tcPr marL="0" marR="0" marT="0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7.35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2.45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44166608"/>
                  </a:ext>
                </a:extLst>
              </a:tr>
              <a:tr h="185357">
                <a:tc>
                  <a:txBody>
                    <a:bodyPr/>
                    <a:lstStyle/>
                    <a:p>
                      <a:pPr algn="l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06413355"/>
                  </a:ext>
                </a:extLst>
              </a:tr>
              <a:tr h="185357">
                <a:tc>
                  <a:txBody>
                    <a:bodyPr/>
                    <a:lstStyle/>
                    <a:p>
                      <a:pPr algn="l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Stock of Finished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0.50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25%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3.63</a:t>
                      </a:r>
                    </a:p>
                  </a:txBody>
                  <a:tcPr marL="0" marR="0" marT="0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2.73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0.91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5.05</a:t>
                      </a:r>
                    </a:p>
                  </a:txBody>
                  <a:tcPr marL="0" marR="0" marT="0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3.79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1.26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5.77</a:t>
                      </a:r>
                    </a:p>
                  </a:txBody>
                  <a:tcPr marL="0" marR="0" marT="0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4.33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1.44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4730127"/>
                  </a:ext>
                </a:extLst>
              </a:tr>
              <a:tr h="185357">
                <a:tc>
                  <a:txBody>
                    <a:bodyPr/>
                    <a:lstStyle/>
                    <a:p>
                      <a:pPr algn="l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Goods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19177362"/>
                  </a:ext>
                </a:extLst>
              </a:tr>
              <a:tr h="185357">
                <a:tc>
                  <a:txBody>
                    <a:bodyPr/>
                    <a:lstStyle/>
                    <a:p>
                      <a:pPr algn="l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43951903"/>
                  </a:ext>
                </a:extLst>
              </a:tr>
              <a:tr h="191336">
                <a:tc>
                  <a:txBody>
                    <a:bodyPr/>
                    <a:lstStyle/>
                    <a:p>
                      <a:pPr algn="l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Stock of Goods in 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0.25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25%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1.82</a:t>
                      </a:r>
                    </a:p>
                  </a:txBody>
                  <a:tcPr marL="0" marR="0" marT="0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1.36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0.45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2.53</a:t>
                      </a:r>
                    </a:p>
                  </a:txBody>
                  <a:tcPr marL="0" marR="0" marT="0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1.89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0.63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2.88</a:t>
                      </a:r>
                    </a:p>
                  </a:txBody>
                  <a:tcPr marL="0" marR="0" marT="0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2.16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0.72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05879884"/>
                  </a:ext>
                </a:extLst>
              </a:tr>
              <a:tr h="191336">
                <a:tc>
                  <a:txBody>
                    <a:bodyPr/>
                    <a:lstStyle/>
                    <a:p>
                      <a:pPr algn="l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Process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16319441"/>
                  </a:ext>
                </a:extLst>
              </a:tr>
              <a:tr h="185357">
                <a:tc>
                  <a:txBody>
                    <a:bodyPr/>
                    <a:lstStyle/>
                    <a:p>
                      <a:pPr algn="l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70468027"/>
                  </a:ext>
                </a:extLst>
              </a:tr>
              <a:tr h="185357">
                <a:tc>
                  <a:txBody>
                    <a:bodyPr/>
                    <a:lstStyle/>
                    <a:p>
                      <a:pPr algn="l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Outstanding Debtors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57760895"/>
                  </a:ext>
                </a:extLst>
              </a:tr>
              <a:tr h="191336">
                <a:tc>
                  <a:txBody>
                    <a:bodyPr/>
                    <a:lstStyle/>
                    <a:p>
                      <a:pPr algn="l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 - Local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3.00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25%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25.13</a:t>
                      </a:r>
                    </a:p>
                  </a:txBody>
                  <a:tcPr marL="0" marR="0" marT="0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18.84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6.28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35.18</a:t>
                      </a:r>
                    </a:p>
                  </a:txBody>
                  <a:tcPr marL="0" marR="0" marT="0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26.38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8.79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40.20</a:t>
                      </a:r>
                    </a:p>
                  </a:txBody>
                  <a:tcPr marL="0" marR="0" marT="0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30.15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10.05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81169464"/>
                  </a:ext>
                </a:extLst>
              </a:tr>
              <a:tr h="191336">
                <a:tc>
                  <a:txBody>
                    <a:bodyPr/>
                    <a:lstStyle/>
                    <a:p>
                      <a:pPr algn="l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36.70</a:t>
                      </a:r>
                    </a:p>
                  </a:txBody>
                  <a:tcPr marL="0" marR="0" marT="0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27.53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9.18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51.33</a:t>
                      </a:r>
                    </a:p>
                  </a:txBody>
                  <a:tcPr marL="0" marR="0" marT="0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38.50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12.83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58.65</a:t>
                      </a:r>
                    </a:p>
                  </a:txBody>
                  <a:tcPr marL="0" marR="0" marT="0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43.99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14.66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9534130"/>
                  </a:ext>
                </a:extLst>
              </a:tr>
              <a:tr h="197315">
                <a:tc>
                  <a:txBody>
                    <a:bodyPr/>
                    <a:lstStyle/>
                    <a:p>
                      <a:pPr algn="l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Less: 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54012041"/>
                  </a:ext>
                </a:extLst>
              </a:tr>
              <a:tr h="191336">
                <a:tc>
                  <a:txBody>
                    <a:bodyPr/>
                    <a:lstStyle/>
                    <a:p>
                      <a:pPr algn="l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Trade Creditors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IN" sz="1000" b="0" i="0" u="none" strike="noStrike"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63707371"/>
                  </a:ext>
                </a:extLst>
              </a:tr>
              <a:tr h="191336">
                <a:tc>
                  <a:txBody>
                    <a:bodyPr/>
                    <a:lstStyle/>
                    <a:p>
                      <a:pPr algn="l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Indigenous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1.00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25%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       6.13 </a:t>
                      </a:r>
                    </a:p>
                  </a:txBody>
                  <a:tcPr marL="0" marR="0" marT="0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            4.59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       1.53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8.58</a:t>
                      </a:r>
                    </a:p>
                  </a:txBody>
                  <a:tcPr marL="0" marR="0" marT="0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6.43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2.14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9.80</a:t>
                      </a:r>
                    </a:p>
                  </a:txBody>
                  <a:tcPr marL="0" marR="0" marT="0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7.35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2.45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98950037"/>
                  </a:ext>
                </a:extLst>
              </a:tr>
              <a:tr h="185357">
                <a:tc>
                  <a:txBody>
                    <a:bodyPr/>
                    <a:lstStyle/>
                    <a:p>
                      <a:pPr algn="l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74523627"/>
                  </a:ext>
                </a:extLst>
              </a:tr>
              <a:tr h="191336">
                <a:tc>
                  <a:txBody>
                    <a:bodyPr/>
                    <a:lstStyle/>
                    <a:p>
                      <a:pPr algn="l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92034406"/>
                  </a:ext>
                </a:extLst>
              </a:tr>
              <a:tr h="185357">
                <a:tc>
                  <a:txBody>
                    <a:bodyPr/>
                    <a:lstStyle/>
                    <a:p>
                      <a:pPr algn="l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Net Working Capital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30.58</a:t>
                      </a:r>
                    </a:p>
                  </a:txBody>
                  <a:tcPr marL="0" marR="0" marT="0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22.93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7.64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42.75</a:t>
                      </a:r>
                    </a:p>
                  </a:txBody>
                  <a:tcPr marL="0" marR="0" marT="0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32.06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10.69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48.85</a:t>
                      </a:r>
                    </a:p>
                  </a:txBody>
                  <a:tcPr marL="0" marR="0" marT="0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000" b="0" i="0" u="none" strike="noStrike">
                          <a:effectLst/>
                          <a:latin typeface="Cambria" panose="02040503050406030204" pitchFamily="18" charset="0"/>
                        </a:rPr>
                        <a:t>36.64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000" b="0" i="0" u="none" strike="noStrike" dirty="0">
                          <a:effectLst/>
                          <a:latin typeface="Cambria" panose="02040503050406030204" pitchFamily="18" charset="0"/>
                        </a:rPr>
                        <a:t>12.21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5382868"/>
                  </a:ext>
                </a:extLst>
              </a:tr>
            </a:tbl>
          </a:graphicData>
        </a:graphic>
      </p:graphicFrame>
    </p:spTree>
    <p:custDataLst>
      <p:tags r:id="rId1"/>
    </p:custDataLst>
    <p:extLst>
      <p:ext uri="{BB962C8B-B14F-4D97-AF65-F5344CB8AC3E}">
        <p14:creationId xmlns:p14="http://schemas.microsoft.com/office/powerpoint/2010/main" val="288659054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/>
        </p:nvSpPr>
        <p:spPr>
          <a:xfrm>
            <a:off x="719958" y="135217"/>
            <a:ext cx="1177082" cy="1045284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prstClr val="black"/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600" b="0" i="0" u="none" strike="noStrike" kern="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7</a:t>
            </a:r>
          </a:p>
        </p:txBody>
      </p:sp>
      <p:sp>
        <p:nvSpPr>
          <p:cNvPr id="43" name="Rectangle 42"/>
          <p:cNvSpPr/>
          <p:nvPr/>
        </p:nvSpPr>
        <p:spPr>
          <a:xfrm>
            <a:off x="1987888" y="135217"/>
            <a:ext cx="9280752" cy="1045284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44" lvl="0" indent="-285744">
              <a:buFont typeface="Arial" panose="020B0604020202020204" pitchFamily="34" charset="0"/>
              <a:buChar char="•"/>
              <a:defRPr/>
            </a:pPr>
            <a:r>
              <a:rPr lang="en-US" kern="0" dirty="0">
                <a:solidFill>
                  <a:prstClr val="black"/>
                </a:solidFill>
                <a:latin typeface="Calibri"/>
              </a:rPr>
              <a:t>Complete Interest workings  in Working results sheet.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DF21D-0D0F-4703-B330-F2AF64EC7CD9}" type="slidenum">
              <a:rPr lang="en-IN" smtClean="0"/>
              <a:t>14</a:t>
            </a:fld>
            <a:endParaRPr lang="en-IN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77026636"/>
              </p:ext>
            </p:extLst>
          </p:nvPr>
        </p:nvGraphicFramePr>
        <p:xfrm>
          <a:off x="1079500" y="1182680"/>
          <a:ext cx="9931397" cy="5649272"/>
        </p:xfrm>
        <a:graphic>
          <a:graphicData uri="http://schemas.openxmlformats.org/drawingml/2006/table">
            <a:tbl>
              <a:tblPr/>
              <a:tblGrid>
                <a:gridCol w="270188">
                  <a:extLst>
                    <a:ext uri="{9D8B030D-6E8A-4147-A177-3AD203B41FA5}">
                      <a16:colId xmlns:a16="http://schemas.microsoft.com/office/drawing/2014/main" val="2048182418"/>
                    </a:ext>
                  </a:extLst>
                </a:gridCol>
                <a:gridCol w="1932241">
                  <a:extLst>
                    <a:ext uri="{9D8B030D-6E8A-4147-A177-3AD203B41FA5}">
                      <a16:colId xmlns:a16="http://schemas.microsoft.com/office/drawing/2014/main" val="1656239107"/>
                    </a:ext>
                  </a:extLst>
                </a:gridCol>
                <a:gridCol w="966121">
                  <a:extLst>
                    <a:ext uri="{9D8B030D-6E8A-4147-A177-3AD203B41FA5}">
                      <a16:colId xmlns:a16="http://schemas.microsoft.com/office/drawing/2014/main" val="320713138"/>
                    </a:ext>
                  </a:extLst>
                </a:gridCol>
                <a:gridCol w="966121">
                  <a:extLst>
                    <a:ext uri="{9D8B030D-6E8A-4147-A177-3AD203B41FA5}">
                      <a16:colId xmlns:a16="http://schemas.microsoft.com/office/drawing/2014/main" val="974001350"/>
                    </a:ext>
                  </a:extLst>
                </a:gridCol>
                <a:gridCol w="966121">
                  <a:extLst>
                    <a:ext uri="{9D8B030D-6E8A-4147-A177-3AD203B41FA5}">
                      <a16:colId xmlns:a16="http://schemas.microsoft.com/office/drawing/2014/main" val="968811272"/>
                    </a:ext>
                  </a:extLst>
                </a:gridCol>
                <a:gridCol w="966121">
                  <a:extLst>
                    <a:ext uri="{9D8B030D-6E8A-4147-A177-3AD203B41FA5}">
                      <a16:colId xmlns:a16="http://schemas.microsoft.com/office/drawing/2014/main" val="274869505"/>
                    </a:ext>
                  </a:extLst>
                </a:gridCol>
                <a:gridCol w="966121">
                  <a:extLst>
                    <a:ext uri="{9D8B030D-6E8A-4147-A177-3AD203B41FA5}">
                      <a16:colId xmlns:a16="http://schemas.microsoft.com/office/drawing/2014/main" val="3430861867"/>
                    </a:ext>
                  </a:extLst>
                </a:gridCol>
                <a:gridCol w="966121">
                  <a:extLst>
                    <a:ext uri="{9D8B030D-6E8A-4147-A177-3AD203B41FA5}">
                      <a16:colId xmlns:a16="http://schemas.microsoft.com/office/drawing/2014/main" val="3872636513"/>
                    </a:ext>
                  </a:extLst>
                </a:gridCol>
                <a:gridCol w="966121">
                  <a:extLst>
                    <a:ext uri="{9D8B030D-6E8A-4147-A177-3AD203B41FA5}">
                      <a16:colId xmlns:a16="http://schemas.microsoft.com/office/drawing/2014/main" val="859495428"/>
                    </a:ext>
                  </a:extLst>
                </a:gridCol>
                <a:gridCol w="966121">
                  <a:extLst>
                    <a:ext uri="{9D8B030D-6E8A-4147-A177-3AD203B41FA5}">
                      <a16:colId xmlns:a16="http://schemas.microsoft.com/office/drawing/2014/main" val="3725557953"/>
                    </a:ext>
                  </a:extLst>
                </a:gridCol>
              </a:tblGrid>
              <a:tr h="103271">
                <a:tc gridSpan="10">
                  <a:txBody>
                    <a:bodyPr/>
                    <a:lstStyle/>
                    <a:p>
                      <a:pPr algn="ctr" fontAlgn="b"/>
                      <a:r>
                        <a:rPr lang="en-IN" sz="800" b="1" i="0" u="none" strike="noStrike">
                          <a:effectLst/>
                          <a:latin typeface="Cambria" panose="02040503050406030204" pitchFamily="18" charset="0"/>
                        </a:rPr>
                        <a:t>ESTIMATES OF WORKING RESULTS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10623304"/>
                  </a:ext>
                </a:extLst>
              </a:tr>
              <a:tr h="106603">
                <a:tc>
                  <a:txBody>
                    <a:bodyPr/>
                    <a:lstStyle/>
                    <a:p>
                      <a:pPr algn="l" fontAlgn="b"/>
                      <a:endParaRPr lang="en-IN" sz="800" b="0" i="0" u="none" strike="noStrike"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IN" sz="800" b="0" i="0" u="none" strike="noStrike"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IN" sz="800" b="0" i="0" u="none" strike="noStrike"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IN" sz="800" b="0" i="0" u="none" strike="noStrike"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IN" sz="800" b="0" i="0" u="none" strike="noStrike"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IN" sz="800" b="0" i="0" u="none" strike="noStrike"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IN" sz="800" b="0" i="0" u="none" strike="noStrike"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IN" sz="800" b="0" i="0" u="none" strike="noStrike"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IN" sz="800" b="0" i="0" u="none" strike="noStrike"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IN" sz="800" b="0" i="0" u="none" strike="noStrike"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13373443"/>
                  </a:ext>
                </a:extLst>
              </a:tr>
              <a:tr h="203239">
                <a:tc>
                  <a:txBody>
                    <a:bodyPr/>
                    <a:lstStyle/>
                    <a:p>
                      <a:pPr algn="l" fontAlgn="b"/>
                      <a:endParaRPr lang="en-IN" sz="800" b="0" i="0" u="none" strike="noStrike"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IN" sz="800" b="0" i="0" u="none" strike="noStrike"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IN" sz="800" b="0" i="0" u="none" strike="noStrike"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IN" sz="800" b="0" i="0" u="none" strike="noStrike"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IN" sz="800" b="0" i="0" u="none" strike="noStrike"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IN" sz="800" b="0" i="0" u="none" strike="noStrike"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IN" sz="700" b="0" i="0" u="none" strike="noStrike"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IN" sz="800" b="0" i="0" u="none" strike="noStrike"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IN" sz="800" b="0" i="0" u="none" strike="noStrike"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(Rs. in Crores)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54978384"/>
                  </a:ext>
                </a:extLst>
              </a:tr>
              <a:tr h="106603"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Sr.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4D79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1331707"/>
                  </a:ext>
                </a:extLst>
              </a:tr>
              <a:tr h="103271"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No.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Particulars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2021-22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2022-23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2023-24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2024-25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2025-26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2026-27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2027-28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2028-29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84053810"/>
                  </a:ext>
                </a:extLst>
              </a:tr>
              <a:tr h="103271"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54722096"/>
                  </a:ext>
                </a:extLst>
              </a:tr>
              <a:tr h="203239"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A.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Cambria" panose="02040503050406030204" pitchFamily="18" charset="0"/>
                        </a:rPr>
                        <a:t>Cost of Production as per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87.20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121.24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138.44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145.36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152.63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160.26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168.27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176.68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6195286"/>
                  </a:ext>
                </a:extLst>
              </a:tr>
              <a:tr h="103271"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Form XI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02084792"/>
                  </a:ext>
                </a:extLst>
              </a:tr>
              <a:tr h="103271"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70763524"/>
                  </a:ext>
                </a:extLst>
              </a:tr>
              <a:tr h="203239"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B.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1" i="0" u="none" strike="noStrike" dirty="0">
                          <a:effectLst/>
                          <a:latin typeface="Cambria" panose="02040503050406030204" pitchFamily="18" charset="0"/>
                        </a:rPr>
                        <a:t>Administrative Expenses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14500961"/>
                  </a:ext>
                </a:extLst>
              </a:tr>
              <a:tr h="103271"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Salaries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0.60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0.66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0.73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0.80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0.88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0.97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1.06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1.17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71452621"/>
                  </a:ext>
                </a:extLst>
              </a:tr>
              <a:tr h="203239"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Director's Remunaration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0.48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0.53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0.58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0.64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0.70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0.77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0.85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0.94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08950327"/>
                  </a:ext>
                </a:extLst>
              </a:tr>
              <a:tr h="203239"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Telephone &amp; Office Supplies etc.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0.36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0.40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0.44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0.48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0.53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0.58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0.64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0.70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58818138"/>
                  </a:ext>
                </a:extLst>
              </a:tr>
              <a:tr h="103271"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39014565"/>
                  </a:ext>
                </a:extLst>
              </a:tr>
              <a:tr h="203239"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Total Administrative Expenses: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1.44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1.58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1.74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1.92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2.11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2.32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2.55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2.81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95642562"/>
                  </a:ext>
                </a:extLst>
              </a:tr>
              <a:tr h="106603"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53161"/>
                  </a:ext>
                </a:extLst>
              </a:tr>
              <a:tr h="203239"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C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Selling &amp; Distribution Expenses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5.03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7.04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8.04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8.44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8.86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9.31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9.77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10.26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95989398"/>
                  </a:ext>
                </a:extLst>
              </a:tr>
              <a:tr h="103271"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75721069"/>
                  </a:ext>
                </a:extLst>
              </a:tr>
              <a:tr h="106603"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D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Total Cost of Sales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93.67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129.86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148.22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155.72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163.60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171.88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180.59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189.75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80119875"/>
                  </a:ext>
                </a:extLst>
              </a:tr>
              <a:tr h="106603"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(A+B+C+D)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86681919"/>
                  </a:ext>
                </a:extLst>
              </a:tr>
              <a:tr h="109933"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08087644"/>
                  </a:ext>
                </a:extLst>
              </a:tr>
              <a:tr h="106603"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E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Estimated Sales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71104485"/>
                  </a:ext>
                </a:extLst>
              </a:tr>
              <a:tr h="106603"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 - Sales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100.50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140.70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160.80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168.84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177.28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186.15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195.45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205.23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72224606"/>
                  </a:ext>
                </a:extLst>
              </a:tr>
              <a:tr h="103271"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66201708"/>
                  </a:ext>
                </a:extLst>
              </a:tr>
              <a:tr h="106603"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100.50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140.70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160.80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168.84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177.28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186.15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195.45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205.23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91082438"/>
                  </a:ext>
                </a:extLst>
              </a:tr>
              <a:tr h="103271"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79093942"/>
                  </a:ext>
                </a:extLst>
              </a:tr>
              <a:tr h="103271"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F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Operating Profit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6.83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10.84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12.58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13.12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13.68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14.26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14.86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15.48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45442763"/>
                  </a:ext>
                </a:extLst>
              </a:tr>
              <a:tr h="103271"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4257292"/>
                  </a:ext>
                </a:extLst>
              </a:tr>
              <a:tr h="103271"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G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Financial Expenses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34615612"/>
                  </a:ext>
                </a:extLst>
              </a:tr>
              <a:tr h="103271"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07985778"/>
                  </a:ext>
                </a:extLst>
              </a:tr>
              <a:tr h="103271"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Interest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29822351"/>
                  </a:ext>
                </a:extLst>
              </a:tr>
              <a:tr h="103271"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 - Term Loan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1.58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1.46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1.14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0.83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0.51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0.20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-0.12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0.00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1109263"/>
                  </a:ext>
                </a:extLst>
              </a:tr>
              <a:tr h="103271"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 - Working Capital Loan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2.06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2.89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3.30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3.30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3.30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3.30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3.30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3.30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19350664"/>
                  </a:ext>
                </a:extLst>
              </a:tr>
              <a:tr h="119927"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51034920"/>
                  </a:ext>
                </a:extLst>
              </a:tr>
              <a:tr h="106603"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H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Depreciation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1.43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1.36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1.29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1.23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1.16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1.11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1.05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1.00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60079293"/>
                  </a:ext>
                </a:extLst>
              </a:tr>
              <a:tr h="106603"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61787450"/>
                  </a:ext>
                </a:extLst>
              </a:tr>
              <a:tr h="106603"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I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Profit Before Tax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1.78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5.14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6.85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7.77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8.71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9.66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10.63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11.18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49784667"/>
                  </a:ext>
                </a:extLst>
              </a:tr>
              <a:tr h="106603"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01209517"/>
                  </a:ext>
                </a:extLst>
              </a:tr>
              <a:tr h="203239"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J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Preliminary Expenses W/off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0.20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0.20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0.20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0.20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0.20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0.00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0.00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0.00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8705165"/>
                  </a:ext>
                </a:extLst>
              </a:tr>
              <a:tr h="106603"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00415766"/>
                  </a:ext>
                </a:extLst>
              </a:tr>
              <a:tr h="106603"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K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Profit before Tax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1.58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4.94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6.65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7.57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8.51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9.66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10.63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800" b="0" i="0" u="none" strike="noStrike" dirty="0">
                          <a:effectLst/>
                          <a:latin typeface="Cambria" panose="02040503050406030204" pitchFamily="18" charset="0"/>
                        </a:rPr>
                        <a:t>11.18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20630765"/>
                  </a:ext>
                </a:extLst>
              </a:tr>
            </a:tbl>
          </a:graphicData>
        </a:graphic>
      </p:graphicFrame>
    </p:spTree>
    <p:custDataLst>
      <p:tags r:id="rId1"/>
    </p:custDataLst>
    <p:extLst>
      <p:ext uri="{BB962C8B-B14F-4D97-AF65-F5344CB8AC3E}">
        <p14:creationId xmlns:p14="http://schemas.microsoft.com/office/powerpoint/2010/main" val="55887202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Rectangle 43"/>
          <p:cNvSpPr/>
          <p:nvPr/>
        </p:nvSpPr>
        <p:spPr>
          <a:xfrm>
            <a:off x="719958" y="329573"/>
            <a:ext cx="1177082" cy="1045284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prstClr val="black"/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600" b="0" i="0" u="none" strike="noStrike" kern="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8</a:t>
            </a:r>
          </a:p>
        </p:txBody>
      </p:sp>
      <p:sp>
        <p:nvSpPr>
          <p:cNvPr id="46" name="Rectangle 45"/>
          <p:cNvSpPr/>
          <p:nvPr/>
        </p:nvSpPr>
        <p:spPr>
          <a:xfrm>
            <a:off x="1987888" y="329573"/>
            <a:ext cx="9280752" cy="1045284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44" lvl="0" indent="-285744">
              <a:buFont typeface="Arial" panose="020B0604020202020204" pitchFamily="34" charset="0"/>
              <a:buChar char="•"/>
              <a:defRPr/>
            </a:pPr>
            <a:r>
              <a:rPr lang="en-US" kern="0" dirty="0">
                <a:solidFill>
                  <a:prstClr val="black"/>
                </a:solidFill>
                <a:latin typeface="Calibri"/>
              </a:rPr>
              <a:t>Complete Depreciation as per Companies Act.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37667695"/>
              </p:ext>
            </p:extLst>
          </p:nvPr>
        </p:nvGraphicFramePr>
        <p:xfrm>
          <a:off x="2832100" y="1677992"/>
          <a:ext cx="6527800" cy="4646608"/>
        </p:xfrm>
        <a:graphic>
          <a:graphicData uri="http://schemas.openxmlformats.org/drawingml/2006/table">
            <a:tbl>
              <a:tblPr/>
              <a:tblGrid>
                <a:gridCol w="577459">
                  <a:extLst>
                    <a:ext uri="{9D8B030D-6E8A-4147-A177-3AD203B41FA5}">
                      <a16:colId xmlns:a16="http://schemas.microsoft.com/office/drawing/2014/main" val="2094163713"/>
                    </a:ext>
                  </a:extLst>
                </a:gridCol>
                <a:gridCol w="1883019">
                  <a:extLst>
                    <a:ext uri="{9D8B030D-6E8A-4147-A177-3AD203B41FA5}">
                      <a16:colId xmlns:a16="http://schemas.microsoft.com/office/drawing/2014/main" val="3004049330"/>
                    </a:ext>
                  </a:extLst>
                </a:gridCol>
                <a:gridCol w="1355774">
                  <a:extLst>
                    <a:ext uri="{9D8B030D-6E8A-4147-A177-3AD203B41FA5}">
                      <a16:colId xmlns:a16="http://schemas.microsoft.com/office/drawing/2014/main" val="1601612795"/>
                    </a:ext>
                  </a:extLst>
                </a:gridCol>
                <a:gridCol w="1355774">
                  <a:extLst>
                    <a:ext uri="{9D8B030D-6E8A-4147-A177-3AD203B41FA5}">
                      <a16:colId xmlns:a16="http://schemas.microsoft.com/office/drawing/2014/main" val="934275411"/>
                    </a:ext>
                  </a:extLst>
                </a:gridCol>
                <a:gridCol w="1355774">
                  <a:extLst>
                    <a:ext uri="{9D8B030D-6E8A-4147-A177-3AD203B41FA5}">
                      <a16:colId xmlns:a16="http://schemas.microsoft.com/office/drawing/2014/main" val="30039080"/>
                    </a:ext>
                  </a:extLst>
                </a:gridCol>
              </a:tblGrid>
              <a:tr h="288667"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n-IN" sz="1600" b="1" i="0" u="none" strike="noStrike">
                          <a:effectLst/>
                          <a:latin typeface="Cambria" panose="02040503050406030204" pitchFamily="18" charset="0"/>
                        </a:rPr>
                        <a:t>CALCULATION OF DEPRECIATION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461608"/>
                  </a:ext>
                </a:extLst>
              </a:tr>
              <a:tr h="288667"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effectLst/>
                          <a:latin typeface="Cambria" panose="02040503050406030204" pitchFamily="18" charset="0"/>
                        </a:rPr>
                        <a:t>(as per WDV basis of Schedule XIV of the Companies Act, 1956)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39795142"/>
                  </a:ext>
                </a:extLst>
              </a:tr>
              <a:tr h="297979">
                <a:tc>
                  <a:txBody>
                    <a:bodyPr/>
                    <a:lstStyle/>
                    <a:p>
                      <a:pPr algn="l" fontAlgn="b"/>
                      <a:endParaRPr lang="en-IN" sz="1600" b="0" i="0" u="none" strike="noStrike"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IN" sz="1600" b="0" i="0" u="none" strike="noStrike"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IN" sz="1600" b="0" i="0" u="none" strike="noStrike"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IN" sz="1600" b="0" i="0" u="none" strike="noStrike"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IN" sz="1600" b="0" i="0" u="none" strike="noStrike"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89261859"/>
                  </a:ext>
                </a:extLst>
              </a:tr>
              <a:tr h="288667">
                <a:tc>
                  <a:txBody>
                    <a:bodyPr/>
                    <a:lstStyle/>
                    <a:p>
                      <a:pPr algn="l" fontAlgn="b"/>
                      <a:endParaRPr lang="en-IN" sz="1600" b="0" i="0" u="none" strike="noStrike"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IN" sz="1600" b="0" i="0" u="none" strike="noStrike"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IN" sz="1600" b="0" i="0" u="none" strike="noStrike"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IN" sz="1600" b="0" i="0" u="none" strike="noStrike"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600" b="0" i="0" u="none" strike="noStrike">
                          <a:effectLst/>
                          <a:latin typeface="Cambria" panose="02040503050406030204" pitchFamily="18" charset="0"/>
                        </a:rPr>
                        <a:t>(Rs. in Crores)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64443518"/>
                  </a:ext>
                </a:extLst>
              </a:tr>
              <a:tr h="297979">
                <a:tc>
                  <a:txBody>
                    <a:bodyPr/>
                    <a:lstStyle/>
                    <a:p>
                      <a:pPr algn="l" fontAlgn="b"/>
                      <a:r>
                        <a:rPr lang="en-IN" sz="1600" b="0" i="0" u="none" strike="noStrike">
                          <a:effectLst/>
                          <a:latin typeface="Cambria" panose="02040503050406030204" pitchFamily="18" charset="0"/>
                        </a:rPr>
                        <a:t>Sr.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6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6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6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600" b="0" i="0" u="none" strike="noStrike">
                          <a:effectLst/>
                          <a:latin typeface="Cambria" panose="02040503050406030204" pitchFamily="18" charset="0"/>
                        </a:rPr>
                        <a:t>Depre-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4D79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36241675"/>
                  </a:ext>
                </a:extLst>
              </a:tr>
              <a:tr h="288667">
                <a:tc>
                  <a:txBody>
                    <a:bodyPr/>
                    <a:lstStyle/>
                    <a:p>
                      <a:pPr algn="l" fontAlgn="b"/>
                      <a:r>
                        <a:rPr lang="en-IN" sz="1600" b="0" i="0" u="none" strike="noStrike">
                          <a:effectLst/>
                          <a:latin typeface="Cambria" panose="02040503050406030204" pitchFamily="18" charset="0"/>
                        </a:rPr>
                        <a:t>No.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600" b="0" i="0" u="none" strike="noStrike">
                          <a:effectLst/>
                          <a:latin typeface="Cambria" panose="02040503050406030204" pitchFamily="18" charset="0"/>
                        </a:rPr>
                        <a:t>Particulars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600" b="0" i="0" u="none" strike="noStrike">
                          <a:effectLst/>
                          <a:latin typeface="Cambria" panose="02040503050406030204" pitchFamily="18" charset="0"/>
                        </a:rPr>
                        <a:t>Value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600" b="0" i="0" u="none" strike="noStrike">
                          <a:effectLst/>
                          <a:latin typeface="Cambria" panose="02040503050406030204" pitchFamily="18" charset="0"/>
                        </a:rPr>
                        <a:t>Rate (%)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600" b="0" i="0" u="none" strike="noStrike">
                          <a:effectLst/>
                          <a:latin typeface="Cambria" panose="02040503050406030204" pitchFamily="18" charset="0"/>
                        </a:rPr>
                        <a:t>ciation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31703952"/>
                  </a:ext>
                </a:extLst>
              </a:tr>
              <a:tr h="288667">
                <a:tc>
                  <a:txBody>
                    <a:bodyPr/>
                    <a:lstStyle/>
                    <a:p>
                      <a:pPr algn="l" fontAlgn="b"/>
                      <a:r>
                        <a:rPr lang="en-IN" sz="16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6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6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6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6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52201341"/>
                  </a:ext>
                </a:extLst>
              </a:tr>
              <a:tr h="288667">
                <a:tc>
                  <a:txBody>
                    <a:bodyPr/>
                    <a:lstStyle/>
                    <a:p>
                      <a:pPr algn="r" fontAlgn="b"/>
                      <a:r>
                        <a:rPr lang="en-IN" sz="1600" b="0" i="0" u="none" strike="noStrike">
                          <a:effectLst/>
                          <a:latin typeface="Cambria" panose="02040503050406030204" pitchFamily="18" charset="0"/>
                        </a:rPr>
                        <a:t>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600" b="0" i="0" u="none" strike="noStrike" dirty="0">
                          <a:effectLst/>
                          <a:latin typeface="Cambria" panose="02040503050406030204" pitchFamily="18" charset="0"/>
                        </a:rPr>
                        <a:t>Land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600" b="0" i="0" u="none" strike="noStrike">
                          <a:effectLst/>
                          <a:latin typeface="Cambria" panose="02040503050406030204" pitchFamily="18" charset="0"/>
                        </a:rPr>
                        <a:t>                    4.05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600" b="0" i="0" u="none" strike="noStrike">
                          <a:effectLst/>
                          <a:latin typeface="Cambria" panose="02040503050406030204" pitchFamily="18" charset="0"/>
                        </a:rPr>
                        <a:t>                          -  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600" b="0" i="0" u="none" strike="noStrike">
                          <a:effectLst/>
                          <a:latin typeface="Cambria" panose="02040503050406030204" pitchFamily="18" charset="0"/>
                        </a:rPr>
                        <a:t>                          -  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35890000"/>
                  </a:ext>
                </a:extLst>
              </a:tr>
              <a:tr h="288667">
                <a:tc>
                  <a:txBody>
                    <a:bodyPr/>
                    <a:lstStyle/>
                    <a:p>
                      <a:pPr algn="l" fontAlgn="b"/>
                      <a:r>
                        <a:rPr lang="en-IN" sz="16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6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6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6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6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7470553"/>
                  </a:ext>
                </a:extLst>
              </a:tr>
              <a:tr h="288667">
                <a:tc>
                  <a:txBody>
                    <a:bodyPr/>
                    <a:lstStyle/>
                    <a:p>
                      <a:pPr algn="r" fontAlgn="b"/>
                      <a:r>
                        <a:rPr lang="en-IN" sz="1600" b="0" i="0" u="none" strike="noStrike">
                          <a:effectLst/>
                          <a:latin typeface="Cambria" panose="02040503050406030204" pitchFamily="18" charset="0"/>
                        </a:rPr>
                        <a:t>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600" b="0" i="0" u="none" strike="noStrike">
                          <a:effectLst/>
                          <a:latin typeface="Cambria" panose="02040503050406030204" pitchFamily="18" charset="0"/>
                        </a:rPr>
                        <a:t>Building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600" b="0" i="0" u="none" strike="noStrike">
                          <a:effectLst/>
                          <a:latin typeface="Cambria" panose="02040503050406030204" pitchFamily="18" charset="0"/>
                        </a:rPr>
                        <a:t>6.30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600" b="0" i="0" u="none" strike="noStrike">
                          <a:effectLst/>
                          <a:latin typeface="Cambria" panose="02040503050406030204" pitchFamily="18" charset="0"/>
                        </a:rPr>
                        <a:t>3.34%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600" b="0" i="0" u="none" strike="noStrike">
                          <a:effectLst/>
                          <a:latin typeface="Cambria" panose="02040503050406030204" pitchFamily="18" charset="0"/>
                        </a:rPr>
                        <a:t>0.21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04716254"/>
                  </a:ext>
                </a:extLst>
              </a:tr>
              <a:tr h="288667">
                <a:tc>
                  <a:txBody>
                    <a:bodyPr/>
                    <a:lstStyle/>
                    <a:p>
                      <a:pPr algn="l" fontAlgn="b"/>
                      <a:r>
                        <a:rPr lang="en-IN" sz="16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6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6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6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6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63297237"/>
                  </a:ext>
                </a:extLst>
              </a:tr>
              <a:tr h="288667">
                <a:tc>
                  <a:txBody>
                    <a:bodyPr/>
                    <a:lstStyle/>
                    <a:p>
                      <a:pPr algn="r" fontAlgn="b"/>
                      <a:r>
                        <a:rPr lang="en-IN" sz="1600" b="0" i="0" u="none" strike="noStrike">
                          <a:effectLst/>
                          <a:latin typeface="Cambria" panose="02040503050406030204" pitchFamily="18" charset="0"/>
                        </a:rPr>
                        <a:t>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600" b="0" i="0" u="none" strike="noStrike">
                          <a:effectLst/>
                          <a:latin typeface="Cambria" panose="02040503050406030204" pitchFamily="18" charset="0"/>
                        </a:rPr>
                        <a:t>Plant &amp; Machinery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600" b="0" i="0" u="none" strike="noStrike">
                          <a:effectLst/>
                          <a:latin typeface="Cambria" panose="02040503050406030204" pitchFamily="18" charset="0"/>
                        </a:rPr>
                        <a:t>10.50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600" b="0" i="0" u="none" strike="noStrike">
                          <a:effectLst/>
                          <a:latin typeface="Cambria" panose="02040503050406030204" pitchFamily="18" charset="0"/>
                        </a:rPr>
                        <a:t>10.34%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600" b="0" i="0" u="none" strike="noStrike">
                          <a:effectLst/>
                          <a:latin typeface="Cambria" panose="02040503050406030204" pitchFamily="18" charset="0"/>
                        </a:rPr>
                        <a:t>1.09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10357926"/>
                  </a:ext>
                </a:extLst>
              </a:tr>
              <a:tr h="288667">
                <a:tc>
                  <a:txBody>
                    <a:bodyPr/>
                    <a:lstStyle/>
                    <a:p>
                      <a:pPr algn="l" fontAlgn="b"/>
                      <a:r>
                        <a:rPr lang="en-IN" sz="16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6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6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6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6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95175139"/>
                  </a:ext>
                </a:extLst>
              </a:tr>
              <a:tr h="288667">
                <a:tc>
                  <a:txBody>
                    <a:bodyPr/>
                    <a:lstStyle/>
                    <a:p>
                      <a:pPr algn="r" fontAlgn="b"/>
                      <a:r>
                        <a:rPr lang="en-IN" sz="1600" b="0" i="0" u="none" strike="noStrike">
                          <a:effectLst/>
                          <a:latin typeface="Cambria" panose="02040503050406030204" pitchFamily="18" charset="0"/>
                        </a:rPr>
                        <a:t>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600" b="0" i="0" u="none" strike="noStrike">
                          <a:effectLst/>
                          <a:latin typeface="Cambria" panose="02040503050406030204" pitchFamily="18" charset="0"/>
                        </a:rPr>
                        <a:t>Misc. Fixed Assets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600" b="0" i="0" u="none" strike="noStrike">
                          <a:effectLst/>
                          <a:latin typeface="Cambria" panose="02040503050406030204" pitchFamily="18" charset="0"/>
                        </a:rPr>
                        <a:t>2.10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600" b="0" i="0" u="none" strike="noStrike">
                          <a:effectLst/>
                          <a:latin typeface="Cambria" panose="02040503050406030204" pitchFamily="18" charset="0"/>
                        </a:rPr>
                        <a:t>6.33%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600" b="0" i="0" u="none" strike="noStrike">
                          <a:effectLst/>
                          <a:latin typeface="Cambria" panose="02040503050406030204" pitchFamily="18" charset="0"/>
                        </a:rPr>
                        <a:t>0.13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90602830"/>
                  </a:ext>
                </a:extLst>
              </a:tr>
              <a:tr h="288667">
                <a:tc>
                  <a:txBody>
                    <a:bodyPr/>
                    <a:lstStyle/>
                    <a:p>
                      <a:pPr algn="l" fontAlgn="b"/>
                      <a:r>
                        <a:rPr lang="en-IN" sz="16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6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6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6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6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72557218"/>
                  </a:ext>
                </a:extLst>
              </a:tr>
              <a:tr h="297979">
                <a:tc>
                  <a:txBody>
                    <a:bodyPr/>
                    <a:lstStyle/>
                    <a:p>
                      <a:pPr algn="l" fontAlgn="b"/>
                      <a:r>
                        <a:rPr lang="en-IN" sz="16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6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600" b="0" i="0" u="none" strike="noStrike">
                          <a:effectLst/>
                          <a:latin typeface="Cambria" panose="02040503050406030204" pitchFamily="18" charset="0"/>
                        </a:rPr>
                        <a:t>22.95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6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600" b="0" i="0" u="none" strike="noStrike" dirty="0">
                          <a:effectLst/>
                          <a:latin typeface="Cambria" panose="02040503050406030204" pitchFamily="18" charset="0"/>
                        </a:rPr>
                        <a:t>1.43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52062109"/>
                  </a:ext>
                </a:extLst>
              </a:tr>
            </a:tbl>
          </a:graphicData>
        </a:graphic>
      </p:graphicFrame>
    </p:spTree>
    <p:custDataLst>
      <p:tags r:id="rId1"/>
    </p:custDataLst>
    <p:extLst>
      <p:ext uri="{BB962C8B-B14F-4D97-AF65-F5344CB8AC3E}">
        <p14:creationId xmlns:p14="http://schemas.microsoft.com/office/powerpoint/2010/main" val="354621854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987888" y="316989"/>
            <a:ext cx="9280752" cy="1045284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44" lvl="0" indent="-285744">
              <a:buFont typeface="Arial" panose="020B0604020202020204" pitchFamily="34" charset="0"/>
              <a:buChar char="•"/>
              <a:defRPr/>
            </a:pPr>
            <a:r>
              <a:rPr lang="en-US" kern="0" dirty="0">
                <a:solidFill>
                  <a:prstClr val="black"/>
                </a:solidFill>
                <a:latin typeface="Calibri"/>
              </a:rPr>
              <a:t>Complete Depreciation as per Income Tax Act 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719958" y="316987"/>
            <a:ext cx="1177082" cy="1045284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6600" kern="0" dirty="0">
                <a:solidFill>
                  <a:srgbClr val="00B050"/>
                </a:solidFill>
                <a:latin typeface="Calibri"/>
              </a:rPr>
              <a:t>9</a:t>
            </a:r>
            <a:endParaRPr kumimoji="0" lang="en-US" sz="6600" b="0" i="0" u="none" strike="noStrike" kern="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74841632"/>
              </p:ext>
            </p:extLst>
          </p:nvPr>
        </p:nvGraphicFramePr>
        <p:xfrm>
          <a:off x="2590798" y="1474784"/>
          <a:ext cx="7531104" cy="5053017"/>
        </p:xfrm>
        <a:graphic>
          <a:graphicData uri="http://schemas.openxmlformats.org/drawingml/2006/table">
            <a:tbl>
              <a:tblPr/>
              <a:tblGrid>
                <a:gridCol w="1408598">
                  <a:extLst>
                    <a:ext uri="{9D8B030D-6E8A-4147-A177-3AD203B41FA5}">
                      <a16:colId xmlns:a16="http://schemas.microsoft.com/office/drawing/2014/main" val="1448510174"/>
                    </a:ext>
                  </a:extLst>
                </a:gridCol>
                <a:gridCol w="934414">
                  <a:extLst>
                    <a:ext uri="{9D8B030D-6E8A-4147-A177-3AD203B41FA5}">
                      <a16:colId xmlns:a16="http://schemas.microsoft.com/office/drawing/2014/main" val="2724632826"/>
                    </a:ext>
                  </a:extLst>
                </a:gridCol>
                <a:gridCol w="1297023">
                  <a:extLst>
                    <a:ext uri="{9D8B030D-6E8A-4147-A177-3AD203B41FA5}">
                      <a16:colId xmlns:a16="http://schemas.microsoft.com/office/drawing/2014/main" val="1693074515"/>
                    </a:ext>
                  </a:extLst>
                </a:gridCol>
                <a:gridCol w="1297023">
                  <a:extLst>
                    <a:ext uri="{9D8B030D-6E8A-4147-A177-3AD203B41FA5}">
                      <a16:colId xmlns:a16="http://schemas.microsoft.com/office/drawing/2014/main" val="1199362570"/>
                    </a:ext>
                  </a:extLst>
                </a:gridCol>
                <a:gridCol w="1297023">
                  <a:extLst>
                    <a:ext uri="{9D8B030D-6E8A-4147-A177-3AD203B41FA5}">
                      <a16:colId xmlns:a16="http://schemas.microsoft.com/office/drawing/2014/main" val="3520207425"/>
                    </a:ext>
                  </a:extLst>
                </a:gridCol>
                <a:gridCol w="1297023">
                  <a:extLst>
                    <a:ext uri="{9D8B030D-6E8A-4147-A177-3AD203B41FA5}">
                      <a16:colId xmlns:a16="http://schemas.microsoft.com/office/drawing/2014/main" val="651044527"/>
                    </a:ext>
                  </a:extLst>
                </a:gridCol>
              </a:tblGrid>
              <a:tr h="180009">
                <a:tc gridSpan="6">
                  <a:txBody>
                    <a:bodyPr/>
                    <a:lstStyle/>
                    <a:p>
                      <a:pPr algn="ctr" fontAlgn="b"/>
                      <a:r>
                        <a:rPr lang="en-IN" sz="900" b="1" i="0" u="none" strike="noStrike">
                          <a:effectLst/>
                          <a:latin typeface="Cambria" panose="02040503050406030204" pitchFamily="18" charset="0"/>
                        </a:rPr>
                        <a:t>CALCULATION OF DEPRECIATION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22456674"/>
                  </a:ext>
                </a:extLst>
              </a:tr>
              <a:tr h="180009">
                <a:tc gridSpan="6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effectLst/>
                          <a:latin typeface="Cambria" panose="02040503050406030204" pitchFamily="18" charset="0"/>
                        </a:rPr>
                        <a:t>(as per Income Tax Act)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88503344"/>
                  </a:ext>
                </a:extLst>
              </a:tr>
              <a:tr h="185815">
                <a:tc>
                  <a:txBody>
                    <a:bodyPr/>
                    <a:lstStyle/>
                    <a:p>
                      <a:pPr algn="l" fontAlgn="b"/>
                      <a:endParaRPr lang="en-IN" sz="900" b="0" i="0" u="none" strike="noStrike"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IN" sz="900" b="0" i="0" u="none" strike="noStrike"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IN" sz="900" b="0" i="0" u="none" strike="noStrike"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IN" sz="900" b="0" i="0" u="none" strike="noStrike"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IN" sz="900" b="0" i="0" u="none" strike="noStrike"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IN" sz="900" b="0" i="0" u="none" strike="noStrike"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2311318"/>
                  </a:ext>
                </a:extLst>
              </a:tr>
              <a:tr h="334467">
                <a:tc>
                  <a:txBody>
                    <a:bodyPr/>
                    <a:lstStyle/>
                    <a:p>
                      <a:pPr algn="l" fontAlgn="b"/>
                      <a:endParaRPr lang="en-IN" sz="900" b="0" i="0" u="none" strike="noStrike"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IN" sz="900" b="0" i="0" u="none" strike="noStrike"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IN" sz="900" b="0" i="0" u="none" strike="noStrike"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IN" sz="900" b="0" i="0" u="none" strike="noStrike"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IN" sz="900" b="0" i="0" u="none" strike="noStrike"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(Rs. in Crores)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1512408"/>
                  </a:ext>
                </a:extLst>
              </a:tr>
              <a:tr h="185815">
                <a:tc>
                  <a:txBody>
                    <a:bodyPr/>
                    <a:lstStyle/>
                    <a:p>
                      <a:pPr algn="l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Misc.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4D79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4495427"/>
                  </a:ext>
                </a:extLst>
              </a:tr>
              <a:tr h="180009">
                <a:tc>
                  <a:txBody>
                    <a:bodyPr/>
                    <a:lstStyle/>
                    <a:p>
                      <a:pPr algn="l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Plant &amp;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Fixed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4D79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22393060"/>
                  </a:ext>
                </a:extLst>
              </a:tr>
              <a:tr h="180009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Particulars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Building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Machinery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Assets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Total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04409483"/>
                  </a:ext>
                </a:extLst>
              </a:tr>
              <a:tr h="334467">
                <a:tc>
                  <a:txBody>
                    <a:bodyPr/>
                    <a:lstStyle/>
                    <a:p>
                      <a:pPr algn="l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Rate of Depreciation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10%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15%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15%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-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3410228"/>
                  </a:ext>
                </a:extLst>
              </a:tr>
              <a:tr h="180009">
                <a:tc>
                  <a:txBody>
                    <a:bodyPr/>
                    <a:lstStyle/>
                    <a:p>
                      <a:pPr algn="l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Cost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6.30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10.50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2.10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18.90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22916263"/>
                  </a:ext>
                </a:extLst>
              </a:tr>
              <a:tr h="180009">
                <a:tc>
                  <a:txBody>
                    <a:bodyPr/>
                    <a:lstStyle/>
                    <a:p>
                      <a:pPr algn="l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Depreciation  -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2021-22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0.63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1.58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0.32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2.53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51072281"/>
                  </a:ext>
                </a:extLst>
              </a:tr>
              <a:tr h="180009">
                <a:tc>
                  <a:txBody>
                    <a:bodyPr/>
                    <a:lstStyle/>
                    <a:p>
                      <a:pPr algn="l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W D V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5.67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8.92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1.78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16.37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03751766"/>
                  </a:ext>
                </a:extLst>
              </a:tr>
              <a:tr h="180009">
                <a:tc>
                  <a:txBody>
                    <a:bodyPr/>
                    <a:lstStyle/>
                    <a:p>
                      <a:pPr algn="l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Depreciation  -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2022-23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0.57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1.34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900" b="0" i="0" u="none" strike="noStrike" dirty="0">
                          <a:effectLst/>
                          <a:latin typeface="Cambria" panose="02040503050406030204" pitchFamily="18" charset="0"/>
                        </a:rPr>
                        <a:t>                0.27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2.18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57964123"/>
                  </a:ext>
                </a:extLst>
              </a:tr>
              <a:tr h="180009">
                <a:tc>
                  <a:txBody>
                    <a:bodyPr/>
                    <a:lstStyle/>
                    <a:p>
                      <a:pPr algn="l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W D V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5.10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7.58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1.51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14.19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5152264"/>
                  </a:ext>
                </a:extLst>
              </a:tr>
              <a:tr h="180009">
                <a:tc>
                  <a:txBody>
                    <a:bodyPr/>
                    <a:lstStyle/>
                    <a:p>
                      <a:pPr algn="l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Depreciation  -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2023-24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0.51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1.14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0.23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1.88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48677790"/>
                  </a:ext>
                </a:extLst>
              </a:tr>
              <a:tr h="180009">
                <a:tc>
                  <a:txBody>
                    <a:bodyPr/>
                    <a:lstStyle/>
                    <a:p>
                      <a:pPr algn="l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W D V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4.59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6.44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1.28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12.31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60872657"/>
                  </a:ext>
                </a:extLst>
              </a:tr>
              <a:tr h="185815">
                <a:tc>
                  <a:txBody>
                    <a:bodyPr/>
                    <a:lstStyle/>
                    <a:p>
                      <a:pPr algn="l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Depreciation  -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2024-25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0.46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0.97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0.19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1.62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97039297"/>
                  </a:ext>
                </a:extLst>
              </a:tr>
              <a:tr h="185815">
                <a:tc>
                  <a:txBody>
                    <a:bodyPr/>
                    <a:lstStyle/>
                    <a:p>
                      <a:pPr algn="l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W D V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4.13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5.47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1.09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10.69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44226022"/>
                  </a:ext>
                </a:extLst>
              </a:tr>
              <a:tr h="180009">
                <a:tc>
                  <a:txBody>
                    <a:bodyPr/>
                    <a:lstStyle/>
                    <a:p>
                      <a:pPr algn="l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Depreciation  -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2025-26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0.41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0.82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0.16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1.39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00801319"/>
                  </a:ext>
                </a:extLst>
              </a:tr>
              <a:tr h="180009">
                <a:tc>
                  <a:txBody>
                    <a:bodyPr/>
                    <a:lstStyle/>
                    <a:p>
                      <a:pPr algn="l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W D V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3.72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4.65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0.93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9.30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98491461"/>
                  </a:ext>
                </a:extLst>
              </a:tr>
              <a:tr h="185815">
                <a:tc>
                  <a:txBody>
                    <a:bodyPr/>
                    <a:lstStyle/>
                    <a:p>
                      <a:pPr algn="l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Depreciation  -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2026-27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0.37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0.7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0.14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1.21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16137296"/>
                  </a:ext>
                </a:extLst>
              </a:tr>
              <a:tr h="185815">
                <a:tc>
                  <a:txBody>
                    <a:bodyPr/>
                    <a:lstStyle/>
                    <a:p>
                      <a:pPr algn="l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W D V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3.35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3.95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0.79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8.09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37382492"/>
                  </a:ext>
                </a:extLst>
              </a:tr>
              <a:tr h="191622">
                <a:tc>
                  <a:txBody>
                    <a:bodyPr/>
                    <a:lstStyle/>
                    <a:p>
                      <a:pPr algn="l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Depreciation  -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2027-28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0.34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0.59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0.12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1.05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08364507"/>
                  </a:ext>
                </a:extLst>
              </a:tr>
              <a:tr h="185815">
                <a:tc>
                  <a:txBody>
                    <a:bodyPr/>
                    <a:lstStyle/>
                    <a:p>
                      <a:pPr algn="l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W D V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3.01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3.36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0.67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7.04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58628773"/>
                  </a:ext>
                </a:extLst>
              </a:tr>
              <a:tr h="185815">
                <a:tc>
                  <a:txBody>
                    <a:bodyPr/>
                    <a:lstStyle/>
                    <a:p>
                      <a:pPr algn="l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Depreciation  -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2028-29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0.3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0.5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0.1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0.9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16591782"/>
                  </a:ext>
                </a:extLst>
              </a:tr>
              <a:tr h="180009">
                <a:tc>
                  <a:txBody>
                    <a:bodyPr/>
                    <a:lstStyle/>
                    <a:p>
                      <a:pPr algn="l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IN" sz="900" b="0" i="0" u="none" strike="noStrike"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3123074"/>
                  </a:ext>
                </a:extLst>
              </a:tr>
              <a:tr h="185815">
                <a:tc>
                  <a:txBody>
                    <a:bodyPr/>
                    <a:lstStyle/>
                    <a:p>
                      <a:pPr algn="l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W D V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2.71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2.86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0.57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900" b="0" i="0" u="none" strike="noStrike" dirty="0">
                          <a:effectLst/>
                          <a:latin typeface="Cambria" panose="02040503050406030204" pitchFamily="18" charset="0"/>
                        </a:rPr>
                        <a:t>6.14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9888222"/>
                  </a:ext>
                </a:extLst>
              </a:tr>
            </a:tbl>
          </a:graphicData>
        </a:graphic>
      </p:graphicFrame>
    </p:spTree>
    <p:custDataLst>
      <p:tags r:id="rId1"/>
    </p:custDataLst>
    <p:extLst>
      <p:ext uri="{BB962C8B-B14F-4D97-AF65-F5344CB8AC3E}">
        <p14:creationId xmlns:p14="http://schemas.microsoft.com/office/powerpoint/2010/main" val="240160351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719958" y="402633"/>
            <a:ext cx="1177082" cy="1045284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prstClr val="black"/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600" b="0" i="0" u="none" strike="noStrike" kern="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10</a:t>
            </a:r>
          </a:p>
        </p:txBody>
      </p:sp>
      <p:sp>
        <p:nvSpPr>
          <p:cNvPr id="42" name="Rectangle 41"/>
          <p:cNvSpPr/>
          <p:nvPr/>
        </p:nvSpPr>
        <p:spPr>
          <a:xfrm>
            <a:off x="1987888" y="402633"/>
            <a:ext cx="9280752" cy="1045284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44" lvl="0" indent="-285744">
              <a:buFont typeface="Arial" panose="020B0604020202020204" pitchFamily="34" charset="0"/>
              <a:buChar char="•"/>
              <a:defRPr/>
            </a:pPr>
            <a:r>
              <a:rPr lang="en-US" kern="0" dirty="0">
                <a:solidFill>
                  <a:prstClr val="black"/>
                </a:solidFill>
                <a:latin typeface="Calibri"/>
              </a:rPr>
              <a:t>Complete Income Tax Workings 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57963756"/>
              </p:ext>
            </p:extLst>
          </p:nvPr>
        </p:nvGraphicFramePr>
        <p:xfrm>
          <a:off x="1625601" y="1719739"/>
          <a:ext cx="8915398" cy="4334510"/>
        </p:xfrm>
        <a:graphic>
          <a:graphicData uri="http://schemas.openxmlformats.org/drawingml/2006/table">
            <a:tbl>
              <a:tblPr/>
              <a:tblGrid>
                <a:gridCol w="1806014">
                  <a:extLst>
                    <a:ext uri="{9D8B030D-6E8A-4147-A177-3AD203B41FA5}">
                      <a16:colId xmlns:a16="http://schemas.microsoft.com/office/drawing/2014/main" val="3720960129"/>
                    </a:ext>
                  </a:extLst>
                </a:gridCol>
                <a:gridCol w="888673">
                  <a:extLst>
                    <a:ext uri="{9D8B030D-6E8A-4147-A177-3AD203B41FA5}">
                      <a16:colId xmlns:a16="http://schemas.microsoft.com/office/drawing/2014/main" val="2242611920"/>
                    </a:ext>
                  </a:extLst>
                </a:gridCol>
                <a:gridCol w="888673">
                  <a:extLst>
                    <a:ext uri="{9D8B030D-6E8A-4147-A177-3AD203B41FA5}">
                      <a16:colId xmlns:a16="http://schemas.microsoft.com/office/drawing/2014/main" val="2015863423"/>
                    </a:ext>
                  </a:extLst>
                </a:gridCol>
                <a:gridCol w="888673">
                  <a:extLst>
                    <a:ext uri="{9D8B030D-6E8A-4147-A177-3AD203B41FA5}">
                      <a16:colId xmlns:a16="http://schemas.microsoft.com/office/drawing/2014/main" val="1422414031"/>
                    </a:ext>
                  </a:extLst>
                </a:gridCol>
                <a:gridCol w="888673">
                  <a:extLst>
                    <a:ext uri="{9D8B030D-6E8A-4147-A177-3AD203B41FA5}">
                      <a16:colId xmlns:a16="http://schemas.microsoft.com/office/drawing/2014/main" val="466112787"/>
                    </a:ext>
                  </a:extLst>
                </a:gridCol>
                <a:gridCol w="888673">
                  <a:extLst>
                    <a:ext uri="{9D8B030D-6E8A-4147-A177-3AD203B41FA5}">
                      <a16:colId xmlns:a16="http://schemas.microsoft.com/office/drawing/2014/main" val="2431403809"/>
                    </a:ext>
                  </a:extLst>
                </a:gridCol>
                <a:gridCol w="888673">
                  <a:extLst>
                    <a:ext uri="{9D8B030D-6E8A-4147-A177-3AD203B41FA5}">
                      <a16:colId xmlns:a16="http://schemas.microsoft.com/office/drawing/2014/main" val="1345552756"/>
                    </a:ext>
                  </a:extLst>
                </a:gridCol>
                <a:gridCol w="888673">
                  <a:extLst>
                    <a:ext uri="{9D8B030D-6E8A-4147-A177-3AD203B41FA5}">
                      <a16:colId xmlns:a16="http://schemas.microsoft.com/office/drawing/2014/main" val="3852215815"/>
                    </a:ext>
                  </a:extLst>
                </a:gridCol>
                <a:gridCol w="888673">
                  <a:extLst>
                    <a:ext uri="{9D8B030D-6E8A-4147-A177-3AD203B41FA5}">
                      <a16:colId xmlns:a16="http://schemas.microsoft.com/office/drawing/2014/main" val="2289581488"/>
                    </a:ext>
                  </a:extLst>
                </a:gridCol>
              </a:tblGrid>
              <a:tr h="196850">
                <a:tc gridSpan="9">
                  <a:txBody>
                    <a:bodyPr/>
                    <a:lstStyle/>
                    <a:p>
                      <a:pPr algn="ctr" fontAlgn="b"/>
                      <a:r>
                        <a:rPr lang="en-IN" sz="1200" b="1" i="0" u="none" strike="noStrike" dirty="0">
                          <a:effectLst/>
                          <a:latin typeface="Cambria" panose="02040503050406030204" pitchFamily="18" charset="0"/>
                        </a:rPr>
                        <a:t>COMPUTATION OF INCOME TAX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65295171"/>
                  </a:ext>
                </a:extLst>
              </a:tr>
              <a:tr h="196850">
                <a:tc>
                  <a:txBody>
                    <a:bodyPr/>
                    <a:lstStyle/>
                    <a:p>
                      <a:pPr algn="l" fontAlgn="b"/>
                      <a:endParaRPr lang="en-IN" sz="1200" b="0" i="0" u="none" strike="noStrike"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IN" sz="1200" b="0" i="0" u="none" strike="noStrike"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IN" sz="1200" b="0" i="0" u="none" strike="noStrike"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IN" sz="1200" b="0" i="0" u="none" strike="noStrike"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IN" sz="1200" b="0" i="0" u="none" strike="noStrike"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IN" sz="1200" b="0" i="0" u="none" strike="noStrike"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IN" sz="1200" b="0" i="0" u="none" strike="noStrike"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IN" sz="1200" b="0" i="0" u="none" strike="noStrike"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IN" sz="1200" b="0" i="0" u="none" strike="noStrike"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54017386"/>
                  </a:ext>
                </a:extLst>
              </a:tr>
              <a:tr h="203200">
                <a:tc>
                  <a:txBody>
                    <a:bodyPr/>
                    <a:lstStyle/>
                    <a:p>
                      <a:pPr algn="l" fontAlgn="b"/>
                      <a:endParaRPr lang="en-IN" sz="1200" b="0" i="0" u="none" strike="noStrike"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IN" sz="1200" b="0" i="0" u="none" strike="noStrike"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IN" sz="1200" b="0" i="0" u="none" strike="noStrike"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IN" sz="1200" b="0" i="0" u="none" strike="noStrike"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IN" sz="1200" b="0" i="0" u="none" strike="noStrike"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IN" sz="1200" b="0" i="0" u="none" strike="noStrike"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IN" sz="1200" b="0" i="0" u="none" strike="noStrike"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IN" sz="1200" b="0" i="0" u="none" strike="noStrike"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200" b="0" i="0" u="none" strike="noStrike">
                          <a:effectLst/>
                          <a:latin typeface="Cambria" panose="02040503050406030204" pitchFamily="18" charset="0"/>
                        </a:rPr>
                        <a:t>(Rs. in Crores)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81233697"/>
                  </a:ext>
                </a:extLst>
              </a:tr>
              <a:tr h="196850">
                <a:tc>
                  <a:txBody>
                    <a:bodyPr/>
                    <a:lstStyle/>
                    <a:p>
                      <a:pPr algn="l" fontAlgn="b"/>
                      <a:r>
                        <a:rPr lang="en-IN" sz="1200" b="0" i="0" u="none" strike="noStrike">
                          <a:effectLst/>
                          <a:latin typeface="Cambria" panose="02040503050406030204" pitchFamily="18" charset="0"/>
                        </a:rPr>
                        <a:t>Particulars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200" b="0" i="0" u="none" strike="noStrike">
                          <a:effectLst/>
                          <a:latin typeface="Cambria" panose="02040503050406030204" pitchFamily="18" charset="0"/>
                        </a:rPr>
                        <a:t>2021-22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200" b="0" i="0" u="none" strike="noStrike">
                          <a:effectLst/>
                          <a:latin typeface="Cambria" panose="02040503050406030204" pitchFamily="18" charset="0"/>
                        </a:rPr>
                        <a:t>2022-23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200" b="0" i="0" u="none" strike="noStrike">
                          <a:effectLst/>
                          <a:latin typeface="Cambria" panose="02040503050406030204" pitchFamily="18" charset="0"/>
                        </a:rPr>
                        <a:t>2023-24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200" b="0" i="0" u="none" strike="noStrike">
                          <a:effectLst/>
                          <a:latin typeface="Cambria" panose="02040503050406030204" pitchFamily="18" charset="0"/>
                        </a:rPr>
                        <a:t>2024-25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200" b="0" i="0" u="none" strike="noStrike">
                          <a:effectLst/>
                          <a:latin typeface="Cambria" panose="02040503050406030204" pitchFamily="18" charset="0"/>
                        </a:rPr>
                        <a:t>2025-26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200" b="0" i="0" u="none" strike="noStrike">
                          <a:effectLst/>
                          <a:latin typeface="Cambria" panose="02040503050406030204" pitchFamily="18" charset="0"/>
                        </a:rPr>
                        <a:t>2026-27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200" b="0" i="0" u="none" strike="noStrike">
                          <a:effectLst/>
                          <a:latin typeface="Cambria" panose="02040503050406030204" pitchFamily="18" charset="0"/>
                        </a:rPr>
                        <a:t>2027-28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200" b="0" i="0" u="none" strike="noStrike">
                          <a:effectLst/>
                          <a:latin typeface="Cambria" panose="02040503050406030204" pitchFamily="18" charset="0"/>
                        </a:rPr>
                        <a:t>2028-29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1446581"/>
                  </a:ext>
                </a:extLst>
              </a:tr>
              <a:tr h="203200">
                <a:tc>
                  <a:txBody>
                    <a:bodyPr/>
                    <a:lstStyle/>
                    <a:p>
                      <a:pPr algn="l" fontAlgn="b"/>
                      <a:r>
                        <a:rPr lang="en-IN" sz="12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2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2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2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2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2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2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2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2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90186466"/>
                  </a:ext>
                </a:extLst>
              </a:tr>
              <a:tr h="196850">
                <a:tc>
                  <a:txBody>
                    <a:bodyPr/>
                    <a:lstStyle/>
                    <a:p>
                      <a:pPr algn="l" fontAlgn="b"/>
                      <a:r>
                        <a:rPr lang="en-IN" sz="1200" b="0" i="0" u="none" strike="noStrike">
                          <a:effectLst/>
                          <a:latin typeface="Cambria" panose="02040503050406030204" pitchFamily="18" charset="0"/>
                        </a:rPr>
                        <a:t>Net Profit as per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200" b="0" i="0" u="none" strike="noStrike">
                          <a:effectLst/>
                          <a:latin typeface="Cambria" panose="02040503050406030204" pitchFamily="18" charset="0"/>
                        </a:rPr>
                        <a:t>1.58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200" b="0" i="0" u="none" strike="noStrike">
                          <a:effectLst/>
                          <a:latin typeface="Cambria" panose="02040503050406030204" pitchFamily="18" charset="0"/>
                        </a:rPr>
                        <a:t>4.94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200" b="0" i="0" u="none" strike="noStrike">
                          <a:effectLst/>
                          <a:latin typeface="Cambria" panose="02040503050406030204" pitchFamily="18" charset="0"/>
                        </a:rPr>
                        <a:t>6.65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200" b="0" i="0" u="none" strike="noStrike">
                          <a:effectLst/>
                          <a:latin typeface="Cambria" panose="02040503050406030204" pitchFamily="18" charset="0"/>
                        </a:rPr>
                        <a:t>7.57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200" b="0" i="0" u="none" strike="noStrike">
                          <a:effectLst/>
                          <a:latin typeface="Cambria" panose="02040503050406030204" pitchFamily="18" charset="0"/>
                        </a:rPr>
                        <a:t>8.51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200" b="0" i="0" u="none" strike="noStrike">
                          <a:effectLst/>
                          <a:latin typeface="Cambria" panose="02040503050406030204" pitchFamily="18" charset="0"/>
                        </a:rPr>
                        <a:t>9.66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200" b="0" i="0" u="none" strike="noStrike">
                          <a:effectLst/>
                          <a:latin typeface="Cambria" panose="02040503050406030204" pitchFamily="18" charset="0"/>
                        </a:rPr>
                        <a:t>10.63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200" b="0" i="0" u="none" strike="noStrike">
                          <a:effectLst/>
                          <a:latin typeface="Cambria" panose="02040503050406030204" pitchFamily="18" charset="0"/>
                        </a:rPr>
                        <a:t>11.18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08870243"/>
                  </a:ext>
                </a:extLst>
              </a:tr>
              <a:tr h="196850">
                <a:tc>
                  <a:txBody>
                    <a:bodyPr/>
                    <a:lstStyle/>
                    <a:p>
                      <a:pPr algn="l" fontAlgn="b"/>
                      <a:r>
                        <a:rPr lang="en-IN" sz="1200" b="0" i="0" u="none" strike="noStrike">
                          <a:effectLst/>
                          <a:latin typeface="Cambria" panose="02040503050406030204" pitchFamily="18" charset="0"/>
                        </a:rPr>
                        <a:t>Profitability Statement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2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2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2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2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2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2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2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2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36067606"/>
                  </a:ext>
                </a:extLst>
              </a:tr>
              <a:tr h="196850">
                <a:tc>
                  <a:txBody>
                    <a:bodyPr/>
                    <a:lstStyle/>
                    <a:p>
                      <a:pPr algn="l" fontAlgn="b"/>
                      <a:r>
                        <a:rPr lang="en-IN" sz="12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2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2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2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2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2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2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2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2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91173487"/>
                  </a:ext>
                </a:extLst>
              </a:tr>
              <a:tr h="196850">
                <a:tc>
                  <a:txBody>
                    <a:bodyPr/>
                    <a:lstStyle/>
                    <a:p>
                      <a:pPr algn="l" fontAlgn="b"/>
                      <a:r>
                        <a:rPr lang="en-IN" sz="1200" b="0" i="0" u="none" strike="noStrike">
                          <a:effectLst/>
                          <a:latin typeface="Cambria" panose="02040503050406030204" pitchFamily="18" charset="0"/>
                        </a:rPr>
                        <a:t>Add: Depreciation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200" b="0" i="0" u="none" strike="noStrike">
                          <a:effectLst/>
                          <a:latin typeface="Cambria" panose="02040503050406030204" pitchFamily="18" charset="0"/>
                        </a:rPr>
                        <a:t>1.43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200" b="0" i="0" u="none" strike="noStrike">
                          <a:effectLst/>
                          <a:latin typeface="Cambria" panose="02040503050406030204" pitchFamily="18" charset="0"/>
                        </a:rPr>
                        <a:t>1.36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200" b="0" i="0" u="none" strike="noStrike">
                          <a:effectLst/>
                          <a:latin typeface="Cambria" panose="02040503050406030204" pitchFamily="18" charset="0"/>
                        </a:rPr>
                        <a:t>1.29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200" b="0" i="0" u="none" strike="noStrike">
                          <a:effectLst/>
                          <a:latin typeface="Cambria" panose="02040503050406030204" pitchFamily="18" charset="0"/>
                        </a:rPr>
                        <a:t>1.23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200" b="0" i="0" u="none" strike="noStrike">
                          <a:effectLst/>
                          <a:latin typeface="Cambria" panose="02040503050406030204" pitchFamily="18" charset="0"/>
                        </a:rPr>
                        <a:t>1.16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200" b="0" i="0" u="none" strike="noStrike">
                          <a:effectLst/>
                          <a:latin typeface="Cambria" panose="02040503050406030204" pitchFamily="18" charset="0"/>
                        </a:rPr>
                        <a:t>1.11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200" b="0" i="0" u="none" strike="noStrike">
                          <a:effectLst/>
                          <a:latin typeface="Cambria" panose="02040503050406030204" pitchFamily="18" charset="0"/>
                        </a:rPr>
                        <a:t>1.05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200" b="0" i="0" u="none" strike="noStrike">
                          <a:effectLst/>
                          <a:latin typeface="Cambria" panose="02040503050406030204" pitchFamily="18" charset="0"/>
                        </a:rPr>
                        <a:t>1.00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78916898"/>
                  </a:ext>
                </a:extLst>
              </a:tr>
              <a:tr h="196850">
                <a:tc>
                  <a:txBody>
                    <a:bodyPr/>
                    <a:lstStyle/>
                    <a:p>
                      <a:pPr algn="l" fontAlgn="b"/>
                      <a:r>
                        <a:rPr lang="en-IN" sz="1200" b="0" i="0" u="none" strike="noStrike">
                          <a:effectLst/>
                          <a:latin typeface="Cambria" panose="02040503050406030204" pitchFamily="18" charset="0"/>
                        </a:rPr>
                        <a:t>        (Companies Act)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2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2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2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2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2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2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2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2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00000616"/>
                  </a:ext>
                </a:extLst>
              </a:tr>
              <a:tr h="196850">
                <a:tc>
                  <a:txBody>
                    <a:bodyPr/>
                    <a:lstStyle/>
                    <a:p>
                      <a:pPr algn="l" fontAlgn="b"/>
                      <a:r>
                        <a:rPr lang="en-IN" sz="12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200" b="0" i="0" u="none" strike="noStrike">
                          <a:effectLst/>
                          <a:latin typeface="Cambria" panose="02040503050406030204" pitchFamily="18" charset="0"/>
                        </a:rPr>
                        <a:t>3.01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200" b="0" i="0" u="none" strike="noStrike">
                          <a:effectLst/>
                          <a:latin typeface="Cambria" panose="02040503050406030204" pitchFamily="18" charset="0"/>
                        </a:rPr>
                        <a:t>6.30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200" b="0" i="0" u="none" strike="noStrike">
                          <a:effectLst/>
                          <a:latin typeface="Cambria" panose="02040503050406030204" pitchFamily="18" charset="0"/>
                        </a:rPr>
                        <a:t>7.94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200" b="0" i="0" u="none" strike="noStrike">
                          <a:effectLst/>
                          <a:latin typeface="Cambria" panose="02040503050406030204" pitchFamily="18" charset="0"/>
                        </a:rPr>
                        <a:t>8.80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200" b="0" i="0" u="none" strike="noStrike">
                          <a:effectLst/>
                          <a:latin typeface="Cambria" panose="02040503050406030204" pitchFamily="18" charset="0"/>
                        </a:rPr>
                        <a:t>9.67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200" b="0" i="0" u="none" strike="noStrike">
                          <a:effectLst/>
                          <a:latin typeface="Cambria" panose="02040503050406030204" pitchFamily="18" charset="0"/>
                        </a:rPr>
                        <a:t>10.77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200" b="0" i="0" u="none" strike="noStrike">
                          <a:effectLst/>
                          <a:latin typeface="Cambria" panose="02040503050406030204" pitchFamily="18" charset="0"/>
                        </a:rPr>
                        <a:t>11.68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200" b="0" i="0" u="none" strike="noStrike">
                          <a:effectLst/>
                          <a:latin typeface="Cambria" panose="02040503050406030204" pitchFamily="18" charset="0"/>
                        </a:rPr>
                        <a:t>12.18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13753317"/>
                  </a:ext>
                </a:extLst>
              </a:tr>
              <a:tr h="196850">
                <a:tc>
                  <a:txBody>
                    <a:bodyPr/>
                    <a:lstStyle/>
                    <a:p>
                      <a:pPr algn="l" fontAlgn="b"/>
                      <a:r>
                        <a:rPr lang="en-IN" sz="12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2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2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2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2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2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2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2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2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15281869"/>
                  </a:ext>
                </a:extLst>
              </a:tr>
              <a:tr h="196850">
                <a:tc>
                  <a:txBody>
                    <a:bodyPr/>
                    <a:lstStyle/>
                    <a:p>
                      <a:pPr algn="l" fontAlgn="b"/>
                      <a:r>
                        <a:rPr lang="en-IN" sz="1200" b="0" i="0" u="none" strike="noStrike">
                          <a:effectLst/>
                          <a:latin typeface="Cambria" panose="02040503050406030204" pitchFamily="18" charset="0"/>
                        </a:rPr>
                        <a:t>Less: Depreciation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200" b="0" i="0" u="none" strike="noStrike">
                          <a:effectLst/>
                          <a:latin typeface="Cambria" panose="02040503050406030204" pitchFamily="18" charset="0"/>
                        </a:rPr>
                        <a:t>2.53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200" b="0" i="0" u="none" strike="noStrike">
                          <a:effectLst/>
                          <a:latin typeface="Cambria" panose="02040503050406030204" pitchFamily="18" charset="0"/>
                        </a:rPr>
                        <a:t>2.18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200" b="0" i="0" u="none" strike="noStrike">
                          <a:effectLst/>
                          <a:latin typeface="Cambria" panose="02040503050406030204" pitchFamily="18" charset="0"/>
                        </a:rPr>
                        <a:t>1.88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200" b="0" i="0" u="none" strike="noStrike">
                          <a:effectLst/>
                          <a:latin typeface="Cambria" panose="02040503050406030204" pitchFamily="18" charset="0"/>
                        </a:rPr>
                        <a:t>1.62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200" b="0" i="0" u="none" strike="noStrike">
                          <a:effectLst/>
                          <a:latin typeface="Cambria" panose="02040503050406030204" pitchFamily="18" charset="0"/>
                        </a:rPr>
                        <a:t>1.39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200" b="0" i="0" u="none" strike="noStrike">
                          <a:effectLst/>
                          <a:latin typeface="Cambria" panose="02040503050406030204" pitchFamily="18" charset="0"/>
                        </a:rPr>
                        <a:t>1.21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200" b="0" i="0" u="none" strike="noStrike">
                          <a:effectLst/>
                          <a:latin typeface="Cambria" panose="02040503050406030204" pitchFamily="18" charset="0"/>
                        </a:rPr>
                        <a:t>1.05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200" b="0" i="0" u="none" strike="noStrike">
                          <a:effectLst/>
                          <a:latin typeface="Cambria" panose="02040503050406030204" pitchFamily="18" charset="0"/>
                        </a:rPr>
                        <a:t>0.90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41205486"/>
                  </a:ext>
                </a:extLst>
              </a:tr>
              <a:tr h="196850">
                <a:tc>
                  <a:txBody>
                    <a:bodyPr/>
                    <a:lstStyle/>
                    <a:p>
                      <a:pPr algn="l" fontAlgn="b"/>
                      <a:r>
                        <a:rPr lang="en-IN" sz="1200" b="0" i="0" u="none" strike="noStrike">
                          <a:effectLst/>
                          <a:latin typeface="Cambria" panose="02040503050406030204" pitchFamily="18" charset="0"/>
                        </a:rPr>
                        <a:t>         (Income Tax Act)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2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2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2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2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2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2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2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2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56649087"/>
                  </a:ext>
                </a:extLst>
              </a:tr>
              <a:tr h="196850">
                <a:tc>
                  <a:txBody>
                    <a:bodyPr/>
                    <a:lstStyle/>
                    <a:p>
                      <a:pPr algn="l" fontAlgn="b"/>
                      <a:r>
                        <a:rPr lang="en-IN" sz="12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200" b="0" i="0" u="none" strike="noStrike">
                          <a:effectLst/>
                          <a:latin typeface="Cambria" panose="02040503050406030204" pitchFamily="18" charset="0"/>
                        </a:rPr>
                        <a:t>0.48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200" b="0" i="0" u="none" strike="noStrike">
                          <a:effectLst/>
                          <a:latin typeface="Cambria" panose="02040503050406030204" pitchFamily="18" charset="0"/>
                        </a:rPr>
                        <a:t>4.12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200" b="0" i="0" u="none" strike="noStrike">
                          <a:effectLst/>
                          <a:latin typeface="Cambria" panose="02040503050406030204" pitchFamily="18" charset="0"/>
                        </a:rPr>
                        <a:t>6.06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200" b="0" i="0" u="none" strike="noStrike">
                          <a:effectLst/>
                          <a:latin typeface="Cambria" panose="02040503050406030204" pitchFamily="18" charset="0"/>
                        </a:rPr>
                        <a:t>7.18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200" b="0" i="0" u="none" strike="noStrike">
                          <a:effectLst/>
                          <a:latin typeface="Cambria" panose="02040503050406030204" pitchFamily="18" charset="0"/>
                        </a:rPr>
                        <a:t>8.28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200" b="0" i="0" u="none" strike="noStrike">
                          <a:effectLst/>
                          <a:latin typeface="Cambria" panose="02040503050406030204" pitchFamily="18" charset="0"/>
                        </a:rPr>
                        <a:t>9.56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200" b="0" i="0" u="none" strike="noStrike">
                          <a:effectLst/>
                          <a:latin typeface="Cambria" panose="02040503050406030204" pitchFamily="18" charset="0"/>
                        </a:rPr>
                        <a:t>10.63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200" b="0" i="0" u="none" strike="noStrike">
                          <a:effectLst/>
                          <a:latin typeface="Cambria" panose="02040503050406030204" pitchFamily="18" charset="0"/>
                        </a:rPr>
                        <a:t>11.28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05535718"/>
                  </a:ext>
                </a:extLst>
              </a:tr>
              <a:tr h="203200">
                <a:tc>
                  <a:txBody>
                    <a:bodyPr/>
                    <a:lstStyle/>
                    <a:p>
                      <a:pPr algn="l" fontAlgn="b"/>
                      <a:r>
                        <a:rPr lang="en-IN" sz="1200" b="0" i="0" u="none" strike="noStrike">
                          <a:effectLst/>
                          <a:latin typeface="Cambria" panose="02040503050406030204" pitchFamily="18" charset="0"/>
                        </a:rPr>
                        <a:t>Brought forward losses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200" b="0" i="0" u="none" strike="noStrike">
                          <a:effectLst/>
                          <a:latin typeface="Cambria" panose="02040503050406030204" pitchFamily="18" charset="0"/>
                        </a:rPr>
                        <a:t>0.00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200" b="0" i="0" u="none" strike="noStrike">
                          <a:effectLst/>
                          <a:latin typeface="Cambria" panose="02040503050406030204" pitchFamily="18" charset="0"/>
                        </a:rPr>
                        <a:t>0.00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200" b="0" i="0" u="none" strike="noStrike">
                          <a:effectLst/>
                          <a:latin typeface="Cambria" panose="02040503050406030204" pitchFamily="18" charset="0"/>
                        </a:rPr>
                        <a:t>0.00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200" b="0" i="0" u="none" strike="noStrike">
                          <a:effectLst/>
                          <a:latin typeface="Cambria" panose="02040503050406030204" pitchFamily="18" charset="0"/>
                        </a:rPr>
                        <a:t>0.00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200" b="0" i="0" u="none" strike="noStrike">
                          <a:effectLst/>
                          <a:latin typeface="Cambria" panose="02040503050406030204" pitchFamily="18" charset="0"/>
                        </a:rPr>
                        <a:t>0.00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200" b="0" i="0" u="none" strike="noStrike">
                          <a:effectLst/>
                          <a:latin typeface="Cambria" panose="02040503050406030204" pitchFamily="18" charset="0"/>
                        </a:rPr>
                        <a:t>0.00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200" b="0" i="0" u="none" strike="noStrike">
                          <a:effectLst/>
                          <a:latin typeface="Cambria" panose="02040503050406030204" pitchFamily="18" charset="0"/>
                        </a:rPr>
                        <a:t>0.00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200" b="0" i="0" u="none" strike="noStrike">
                          <a:effectLst/>
                          <a:latin typeface="Cambria" panose="02040503050406030204" pitchFamily="18" charset="0"/>
                        </a:rPr>
                        <a:t>0.00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47025898"/>
                  </a:ext>
                </a:extLst>
              </a:tr>
              <a:tr h="203200">
                <a:tc>
                  <a:txBody>
                    <a:bodyPr/>
                    <a:lstStyle/>
                    <a:p>
                      <a:pPr algn="l" fontAlgn="b"/>
                      <a:r>
                        <a:rPr lang="en-IN" sz="1200" b="0" i="0" u="none" strike="noStrike">
                          <a:effectLst/>
                          <a:latin typeface="Cambria" panose="02040503050406030204" pitchFamily="18" charset="0"/>
                        </a:rPr>
                        <a:t>Carry forward losses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200" b="0" i="0" u="none" strike="noStrike">
                          <a:effectLst/>
                          <a:latin typeface="Cambria" panose="02040503050406030204" pitchFamily="18" charset="0"/>
                        </a:rPr>
                        <a:t>0.00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200" b="0" i="0" u="none" strike="noStrike">
                          <a:effectLst/>
                          <a:latin typeface="Cambria" panose="02040503050406030204" pitchFamily="18" charset="0"/>
                        </a:rPr>
                        <a:t>0.00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200" b="0" i="0" u="none" strike="noStrike">
                          <a:effectLst/>
                          <a:latin typeface="Cambria" panose="02040503050406030204" pitchFamily="18" charset="0"/>
                        </a:rPr>
                        <a:t>0.00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200" b="0" i="0" u="none" strike="noStrike">
                          <a:effectLst/>
                          <a:latin typeface="Cambria" panose="02040503050406030204" pitchFamily="18" charset="0"/>
                        </a:rPr>
                        <a:t>0.00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200" b="0" i="0" u="none" strike="noStrike">
                          <a:effectLst/>
                          <a:latin typeface="Cambria" panose="02040503050406030204" pitchFamily="18" charset="0"/>
                        </a:rPr>
                        <a:t>0.00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200" b="0" i="0" u="none" strike="noStrike">
                          <a:effectLst/>
                          <a:latin typeface="Cambria" panose="02040503050406030204" pitchFamily="18" charset="0"/>
                        </a:rPr>
                        <a:t>0.00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200" b="0" i="0" u="none" strike="noStrike">
                          <a:effectLst/>
                          <a:latin typeface="Cambria" panose="02040503050406030204" pitchFamily="18" charset="0"/>
                        </a:rPr>
                        <a:t>0.00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200" b="0" i="0" u="none" strike="noStrike">
                          <a:effectLst/>
                          <a:latin typeface="Cambria" panose="02040503050406030204" pitchFamily="18" charset="0"/>
                        </a:rPr>
                        <a:t>0.00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15120392"/>
                  </a:ext>
                </a:extLst>
              </a:tr>
              <a:tr h="196850">
                <a:tc>
                  <a:txBody>
                    <a:bodyPr/>
                    <a:lstStyle/>
                    <a:p>
                      <a:pPr algn="l" fontAlgn="b"/>
                      <a:r>
                        <a:rPr lang="en-IN" sz="1200" b="0" i="0" u="none" strike="noStrike">
                          <a:effectLst/>
                          <a:latin typeface="Cambria" panose="02040503050406030204" pitchFamily="18" charset="0"/>
                        </a:rPr>
                        <a:t>Total Income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200" b="0" i="0" u="none" strike="noStrike">
                          <a:effectLst/>
                          <a:latin typeface="Cambria" panose="02040503050406030204" pitchFamily="18" charset="0"/>
                        </a:rPr>
                        <a:t>0.48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200" b="0" i="0" u="none" strike="noStrike">
                          <a:effectLst/>
                          <a:latin typeface="Cambria" panose="02040503050406030204" pitchFamily="18" charset="0"/>
                        </a:rPr>
                        <a:t>4.12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200" b="0" i="0" u="none" strike="noStrike">
                          <a:effectLst/>
                          <a:latin typeface="Cambria" panose="02040503050406030204" pitchFamily="18" charset="0"/>
                        </a:rPr>
                        <a:t>6.06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200" b="0" i="0" u="none" strike="noStrike">
                          <a:effectLst/>
                          <a:latin typeface="Cambria" panose="02040503050406030204" pitchFamily="18" charset="0"/>
                        </a:rPr>
                        <a:t>7.18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200" b="0" i="0" u="none" strike="noStrike">
                          <a:effectLst/>
                          <a:latin typeface="Cambria" panose="02040503050406030204" pitchFamily="18" charset="0"/>
                        </a:rPr>
                        <a:t>8.28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200" b="0" i="0" u="none" strike="noStrike">
                          <a:effectLst/>
                          <a:latin typeface="Cambria" panose="02040503050406030204" pitchFamily="18" charset="0"/>
                        </a:rPr>
                        <a:t>9.56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200" b="0" i="0" u="none" strike="noStrike">
                          <a:effectLst/>
                          <a:latin typeface="Cambria" panose="02040503050406030204" pitchFamily="18" charset="0"/>
                        </a:rPr>
                        <a:t>10.63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200" b="0" i="0" u="none" strike="noStrike">
                          <a:effectLst/>
                          <a:latin typeface="Cambria" panose="02040503050406030204" pitchFamily="18" charset="0"/>
                        </a:rPr>
                        <a:t>11.28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37966"/>
                  </a:ext>
                </a:extLst>
              </a:tr>
              <a:tr h="196850">
                <a:tc>
                  <a:txBody>
                    <a:bodyPr/>
                    <a:lstStyle/>
                    <a:p>
                      <a:pPr algn="l" fontAlgn="b"/>
                      <a:r>
                        <a:rPr lang="en-IN" sz="12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2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2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2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2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2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2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2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2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65375406"/>
                  </a:ext>
                </a:extLst>
              </a:tr>
              <a:tr h="203200">
                <a:tc>
                  <a:txBody>
                    <a:bodyPr/>
                    <a:lstStyle/>
                    <a:p>
                      <a:pPr algn="l" fontAlgn="b"/>
                      <a:r>
                        <a:rPr lang="en-IN" sz="1200" b="0" i="0" u="none" strike="noStrike">
                          <a:effectLst/>
                          <a:latin typeface="Cambria" panose="02040503050406030204" pitchFamily="18" charset="0"/>
                        </a:rPr>
                        <a:t>Taxable Income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200" b="0" i="0" u="none" strike="noStrike">
                          <a:effectLst/>
                          <a:latin typeface="Cambria" panose="02040503050406030204" pitchFamily="18" charset="0"/>
                        </a:rPr>
                        <a:t>0.48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200" b="0" i="0" u="none" strike="noStrike">
                          <a:effectLst/>
                          <a:latin typeface="Cambria" panose="02040503050406030204" pitchFamily="18" charset="0"/>
                        </a:rPr>
                        <a:t>4.12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200" b="0" i="0" u="none" strike="noStrike">
                          <a:effectLst/>
                          <a:latin typeface="Cambria" panose="02040503050406030204" pitchFamily="18" charset="0"/>
                        </a:rPr>
                        <a:t>6.06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200" b="0" i="0" u="none" strike="noStrike">
                          <a:effectLst/>
                          <a:latin typeface="Cambria" panose="02040503050406030204" pitchFamily="18" charset="0"/>
                        </a:rPr>
                        <a:t>7.18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200" b="0" i="0" u="none" strike="noStrike">
                          <a:effectLst/>
                          <a:latin typeface="Cambria" panose="02040503050406030204" pitchFamily="18" charset="0"/>
                        </a:rPr>
                        <a:t>8.28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200" b="0" i="0" u="none" strike="noStrike">
                          <a:effectLst/>
                          <a:latin typeface="Cambria" panose="02040503050406030204" pitchFamily="18" charset="0"/>
                        </a:rPr>
                        <a:t>9.56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200" b="0" i="0" u="none" strike="noStrike">
                          <a:effectLst/>
                          <a:latin typeface="Cambria" panose="02040503050406030204" pitchFamily="18" charset="0"/>
                        </a:rPr>
                        <a:t>10.63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200" b="0" i="0" u="none" strike="noStrike">
                          <a:effectLst/>
                          <a:latin typeface="Cambria" panose="02040503050406030204" pitchFamily="18" charset="0"/>
                        </a:rPr>
                        <a:t>11.28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30139391"/>
                  </a:ext>
                </a:extLst>
              </a:tr>
              <a:tr h="203200">
                <a:tc>
                  <a:txBody>
                    <a:bodyPr/>
                    <a:lstStyle/>
                    <a:p>
                      <a:pPr algn="l" fontAlgn="b"/>
                      <a:r>
                        <a:rPr lang="en-IN" sz="1200" b="0" i="0" u="none" strike="noStrike">
                          <a:effectLst/>
                          <a:latin typeface="Cambria" panose="02040503050406030204" pitchFamily="18" charset="0"/>
                        </a:rPr>
                        <a:t>Tax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200" b="0" i="0" u="none" strike="noStrike">
                          <a:effectLst/>
                          <a:latin typeface="Cambria" panose="02040503050406030204" pitchFamily="18" charset="0"/>
                        </a:rPr>
                        <a:t>0.12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200" b="0" i="0" u="none" strike="noStrike">
                          <a:effectLst/>
                          <a:latin typeface="Cambria" panose="02040503050406030204" pitchFamily="18" charset="0"/>
                        </a:rPr>
                        <a:t>1.06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200" b="0" i="0" u="none" strike="noStrike">
                          <a:effectLst/>
                          <a:latin typeface="Cambria" panose="02040503050406030204" pitchFamily="18" charset="0"/>
                        </a:rPr>
                        <a:t>1.56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200" b="0" i="0" u="none" strike="noStrike">
                          <a:effectLst/>
                          <a:latin typeface="Cambria" panose="02040503050406030204" pitchFamily="18" charset="0"/>
                        </a:rPr>
                        <a:t>1.85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200" b="0" i="0" u="none" strike="noStrike">
                          <a:effectLst/>
                          <a:latin typeface="Cambria" panose="02040503050406030204" pitchFamily="18" charset="0"/>
                        </a:rPr>
                        <a:t>2.13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200" b="0" i="0" u="none" strike="noStrike">
                          <a:effectLst/>
                          <a:latin typeface="Cambria" panose="02040503050406030204" pitchFamily="18" charset="0"/>
                        </a:rPr>
                        <a:t>2.46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200" b="0" i="0" u="none" strike="noStrike">
                          <a:effectLst/>
                          <a:latin typeface="Cambria" panose="02040503050406030204" pitchFamily="18" charset="0"/>
                        </a:rPr>
                        <a:t>2.74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200" b="0" i="0" u="none" strike="noStrike" dirty="0">
                          <a:effectLst/>
                          <a:latin typeface="Cambria" panose="02040503050406030204" pitchFamily="18" charset="0"/>
                        </a:rPr>
                        <a:t>2.90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66111110"/>
                  </a:ext>
                </a:extLst>
              </a:tr>
            </a:tbl>
          </a:graphicData>
        </a:graphic>
      </p:graphicFrame>
    </p:spTree>
    <p:custDataLst>
      <p:tags r:id="rId1"/>
    </p:custDataLst>
    <p:extLst>
      <p:ext uri="{BB962C8B-B14F-4D97-AF65-F5344CB8AC3E}">
        <p14:creationId xmlns:p14="http://schemas.microsoft.com/office/powerpoint/2010/main" val="125081087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/>
        </p:nvSpPr>
        <p:spPr>
          <a:xfrm>
            <a:off x="719958" y="221577"/>
            <a:ext cx="1177082" cy="1045284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prstClr val="black"/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600" b="0" i="0" u="none" strike="noStrike" kern="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11</a:t>
            </a:r>
          </a:p>
        </p:txBody>
      </p:sp>
      <p:sp>
        <p:nvSpPr>
          <p:cNvPr id="43" name="Rectangle 42"/>
          <p:cNvSpPr/>
          <p:nvPr/>
        </p:nvSpPr>
        <p:spPr>
          <a:xfrm>
            <a:off x="1987888" y="221577"/>
            <a:ext cx="9280752" cy="1045284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44" lvl="0" indent="-285744">
              <a:buFont typeface="Arial" panose="020B0604020202020204" pitchFamily="34" charset="0"/>
              <a:buChar char="•"/>
              <a:defRPr/>
            </a:pPr>
            <a:r>
              <a:rPr lang="en-US" kern="0" dirty="0">
                <a:solidFill>
                  <a:prstClr val="black"/>
                </a:solidFill>
                <a:latin typeface="Calibri"/>
              </a:rPr>
              <a:t>Complete the Cash Flow Statement – Take Source of Funds from Means of Finance, Profit before Taxation with interest added back, Depreciation &amp; PP Expenses from Working Results, Working Capital borrowing from working capital margin sheet 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45995499"/>
              </p:ext>
            </p:extLst>
          </p:nvPr>
        </p:nvGraphicFramePr>
        <p:xfrm>
          <a:off x="1484353" y="1330468"/>
          <a:ext cx="9093197" cy="5248248"/>
        </p:xfrm>
        <a:graphic>
          <a:graphicData uri="http://schemas.openxmlformats.org/drawingml/2006/table">
            <a:tbl>
              <a:tblPr/>
              <a:tblGrid>
                <a:gridCol w="406123">
                  <a:extLst>
                    <a:ext uri="{9D8B030D-6E8A-4147-A177-3AD203B41FA5}">
                      <a16:colId xmlns:a16="http://schemas.microsoft.com/office/drawing/2014/main" val="1383942030"/>
                    </a:ext>
                  </a:extLst>
                </a:gridCol>
                <a:gridCol w="1872130">
                  <a:extLst>
                    <a:ext uri="{9D8B030D-6E8A-4147-A177-3AD203B41FA5}">
                      <a16:colId xmlns:a16="http://schemas.microsoft.com/office/drawing/2014/main" val="1832436058"/>
                    </a:ext>
                  </a:extLst>
                </a:gridCol>
                <a:gridCol w="851868">
                  <a:extLst>
                    <a:ext uri="{9D8B030D-6E8A-4147-A177-3AD203B41FA5}">
                      <a16:colId xmlns:a16="http://schemas.microsoft.com/office/drawing/2014/main" val="4031653028"/>
                    </a:ext>
                  </a:extLst>
                </a:gridCol>
                <a:gridCol w="851868">
                  <a:extLst>
                    <a:ext uri="{9D8B030D-6E8A-4147-A177-3AD203B41FA5}">
                      <a16:colId xmlns:a16="http://schemas.microsoft.com/office/drawing/2014/main" val="2564161098"/>
                    </a:ext>
                  </a:extLst>
                </a:gridCol>
                <a:gridCol w="851868">
                  <a:extLst>
                    <a:ext uri="{9D8B030D-6E8A-4147-A177-3AD203B41FA5}">
                      <a16:colId xmlns:a16="http://schemas.microsoft.com/office/drawing/2014/main" val="4035704488"/>
                    </a:ext>
                  </a:extLst>
                </a:gridCol>
                <a:gridCol w="851868">
                  <a:extLst>
                    <a:ext uri="{9D8B030D-6E8A-4147-A177-3AD203B41FA5}">
                      <a16:colId xmlns:a16="http://schemas.microsoft.com/office/drawing/2014/main" val="2524477285"/>
                    </a:ext>
                  </a:extLst>
                </a:gridCol>
                <a:gridCol w="851868">
                  <a:extLst>
                    <a:ext uri="{9D8B030D-6E8A-4147-A177-3AD203B41FA5}">
                      <a16:colId xmlns:a16="http://schemas.microsoft.com/office/drawing/2014/main" val="3575007286"/>
                    </a:ext>
                  </a:extLst>
                </a:gridCol>
                <a:gridCol w="851868">
                  <a:extLst>
                    <a:ext uri="{9D8B030D-6E8A-4147-A177-3AD203B41FA5}">
                      <a16:colId xmlns:a16="http://schemas.microsoft.com/office/drawing/2014/main" val="720560841"/>
                    </a:ext>
                  </a:extLst>
                </a:gridCol>
                <a:gridCol w="851868">
                  <a:extLst>
                    <a:ext uri="{9D8B030D-6E8A-4147-A177-3AD203B41FA5}">
                      <a16:colId xmlns:a16="http://schemas.microsoft.com/office/drawing/2014/main" val="2270122851"/>
                    </a:ext>
                  </a:extLst>
                </a:gridCol>
                <a:gridCol w="851868">
                  <a:extLst>
                    <a:ext uri="{9D8B030D-6E8A-4147-A177-3AD203B41FA5}">
                      <a16:colId xmlns:a16="http://schemas.microsoft.com/office/drawing/2014/main" val="1976123358"/>
                    </a:ext>
                  </a:extLst>
                </a:gridCol>
              </a:tblGrid>
              <a:tr h="129576">
                <a:tc gridSpan="10">
                  <a:txBody>
                    <a:bodyPr/>
                    <a:lstStyle/>
                    <a:p>
                      <a:pPr algn="ctr" fontAlgn="b"/>
                      <a:r>
                        <a:rPr lang="en-IN" sz="800" b="1" i="0" u="none" strike="noStrike">
                          <a:effectLst/>
                          <a:latin typeface="Cambria" panose="02040503050406030204" pitchFamily="18" charset="0"/>
                        </a:rPr>
                        <a:t>CASH FLOW STATEMENT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62145635"/>
                  </a:ext>
                </a:extLst>
              </a:tr>
              <a:tr h="133756">
                <a:tc>
                  <a:txBody>
                    <a:bodyPr/>
                    <a:lstStyle/>
                    <a:p>
                      <a:pPr algn="l" fontAlgn="b"/>
                      <a:endParaRPr lang="en-IN" sz="800" b="0" i="0" u="none" strike="noStrike"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IN" sz="800" b="0" i="0" u="none" strike="noStrike"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IN" sz="800" b="0" i="0" u="none" strike="noStrike"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IN" sz="800" b="0" i="0" u="none" strike="noStrike"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IN" sz="800" b="0" i="0" u="none" strike="noStrike"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IN" sz="800" b="0" i="0" u="none" strike="noStrike"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IN" sz="800" b="0" i="0" u="none" strike="noStrike"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IN" sz="800" b="0" i="0" u="none" strike="noStrike"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IN" sz="800" b="0" i="0" u="none" strike="noStrike"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IN" sz="800" b="0" i="0" u="none" strike="noStrike"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47964131"/>
                  </a:ext>
                </a:extLst>
              </a:tr>
              <a:tr h="240760">
                <a:tc>
                  <a:txBody>
                    <a:bodyPr/>
                    <a:lstStyle/>
                    <a:p>
                      <a:pPr algn="r" fontAlgn="b"/>
                      <a:endParaRPr lang="en-IN" sz="800" b="0" i="0" u="none" strike="noStrike"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IN" sz="800" b="0" i="0" u="none" strike="noStrike"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IN" sz="800" b="0" i="0" u="none" strike="noStrike"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IN" sz="800" b="0" i="0" u="none" strike="noStrike"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IN" sz="800" b="0" i="0" u="none" strike="noStrike"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IN" sz="800" b="0" i="0" u="none" strike="noStrike"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IN" sz="700" b="0" i="0" u="none" strike="noStrike"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IN" sz="800" b="0" i="0" u="none" strike="noStrike"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IN" sz="800" b="0" i="0" u="none" strike="noStrike"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(Rs. in Crores)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25083232"/>
                  </a:ext>
                </a:extLst>
              </a:tr>
              <a:tr h="133756">
                <a:tc>
                  <a:txBody>
                    <a:bodyPr/>
                    <a:lstStyle/>
                    <a:p>
                      <a:pPr algn="ctr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Sr.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4D79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04219201"/>
                  </a:ext>
                </a:extLst>
              </a:tr>
              <a:tr h="129576">
                <a:tc>
                  <a:txBody>
                    <a:bodyPr/>
                    <a:lstStyle/>
                    <a:p>
                      <a:pPr algn="ctr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4D79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06177352"/>
                  </a:ext>
                </a:extLst>
              </a:tr>
              <a:tr h="129576">
                <a:tc>
                  <a:txBody>
                    <a:bodyPr/>
                    <a:lstStyle/>
                    <a:p>
                      <a:pPr algn="ctr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No.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Particulars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800" b="0" i="0" u="none" strike="noStrike" dirty="0">
                          <a:effectLst/>
                          <a:latin typeface="Cambria" panose="02040503050406030204" pitchFamily="18" charset="0"/>
                        </a:rPr>
                        <a:t>2021-22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2022-23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2023-24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2024-25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2025-26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2026-27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2027-28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2028-29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52975881"/>
                  </a:ext>
                </a:extLst>
              </a:tr>
              <a:tr h="129576"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59976700"/>
                  </a:ext>
                </a:extLst>
              </a:tr>
              <a:tr h="129576"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1" i="0" u="sng" strike="noStrike">
                          <a:effectLst/>
                          <a:latin typeface="Cambria" panose="02040503050406030204" pitchFamily="18" charset="0"/>
                        </a:rPr>
                        <a:t>SOURCES OF FUNDS :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 dirty="0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22044031"/>
                  </a:ext>
                </a:extLst>
              </a:tr>
              <a:tr h="129576"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 dirty="0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32474113"/>
                  </a:ext>
                </a:extLst>
              </a:tr>
              <a:tr h="129576">
                <a:tc>
                  <a:txBody>
                    <a:bodyPr/>
                    <a:lstStyle/>
                    <a:p>
                      <a:pPr algn="r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Share Capital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800" b="0" i="0" u="none" strike="noStrike" dirty="0">
                          <a:effectLst/>
                          <a:latin typeface="Cambria" panose="02040503050406030204" pitchFamily="18" charset="0"/>
                        </a:rPr>
                        <a:t>           10.89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                   -  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                   -  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                   -  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                   -  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                   -  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                   -  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                   -  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67751453"/>
                  </a:ext>
                </a:extLst>
              </a:tr>
              <a:tr h="129576">
                <a:tc>
                  <a:txBody>
                    <a:bodyPr/>
                    <a:lstStyle/>
                    <a:p>
                      <a:pPr algn="r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Term Loan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800" b="0" i="0" u="none" strike="noStrike" dirty="0">
                          <a:effectLst/>
                          <a:latin typeface="Cambria" panose="02040503050406030204" pitchFamily="18" charset="0"/>
                        </a:rPr>
                        <a:t>15.75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                   -  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                   -  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                   -  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                   -  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                   -  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                   -  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                   -  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6766025"/>
                  </a:ext>
                </a:extLst>
              </a:tr>
              <a:tr h="129576">
                <a:tc>
                  <a:txBody>
                    <a:bodyPr/>
                    <a:lstStyle/>
                    <a:p>
                      <a:pPr algn="r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Quasi Equity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800" b="0" i="0" u="none" strike="noStrike" dirty="0">
                          <a:effectLst/>
                          <a:latin typeface="Cambria" panose="02040503050406030204" pitchFamily="18" charset="0"/>
                        </a:rPr>
                        <a:t>5.00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                   -  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                   -  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                   -  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                   -  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                   -  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                   -  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                   -  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32960690"/>
                  </a:ext>
                </a:extLst>
              </a:tr>
              <a:tr h="129576">
                <a:tc>
                  <a:txBody>
                    <a:bodyPr/>
                    <a:lstStyle/>
                    <a:p>
                      <a:pPr algn="r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Profit before taxation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800" b="0" i="0" u="none" strike="noStrike" dirty="0">
                          <a:effectLst/>
                          <a:latin typeface="Cambria" panose="02040503050406030204" pitchFamily="18" charset="0"/>
                        </a:rPr>
                        <a:t>5.21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800" b="0" i="0" u="none" strike="noStrike" dirty="0">
                          <a:effectLst/>
                          <a:latin typeface="Cambria" panose="02040503050406030204" pitchFamily="18" charset="0"/>
                        </a:rPr>
                        <a:t>9.28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11.09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11.70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12.32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13.16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13.81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14.48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47309657"/>
                  </a:ext>
                </a:extLst>
              </a:tr>
              <a:tr h="129576"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with interest added back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800" b="0" i="0" u="none" strike="noStrike" dirty="0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85605734"/>
                  </a:ext>
                </a:extLst>
              </a:tr>
              <a:tr h="133756">
                <a:tc>
                  <a:txBody>
                    <a:bodyPr/>
                    <a:lstStyle/>
                    <a:p>
                      <a:pPr algn="r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Increase in bank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           22.93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800" b="0" i="0" u="none" strike="noStrike" dirty="0">
                          <a:effectLst/>
                          <a:latin typeface="Cambria" panose="02040503050406030204" pitchFamily="18" charset="0"/>
                        </a:rPr>
                        <a:t>              9.13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              4.57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                   -  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                   -  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                   -  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                   -  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                   -  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31355401"/>
                  </a:ext>
                </a:extLst>
              </a:tr>
              <a:tr h="133756"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borrowings for working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800" b="0" i="0" u="none" strike="noStrike" dirty="0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12710953"/>
                  </a:ext>
                </a:extLst>
              </a:tr>
              <a:tr h="129576"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capital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800" b="0" i="0" u="none" strike="noStrike" dirty="0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800" b="0" i="0" u="none" strike="noStrike" dirty="0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71576419"/>
                  </a:ext>
                </a:extLst>
              </a:tr>
              <a:tr h="129576">
                <a:tc>
                  <a:txBody>
                    <a:bodyPr/>
                    <a:lstStyle/>
                    <a:p>
                      <a:pPr algn="r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Depreciation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1.43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800" b="0" i="0" u="none" strike="noStrike" dirty="0">
                          <a:effectLst/>
                          <a:latin typeface="Cambria" panose="02040503050406030204" pitchFamily="18" charset="0"/>
                        </a:rPr>
                        <a:t>1.36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800" b="0" i="0" u="none" strike="noStrike" dirty="0">
                          <a:effectLst/>
                          <a:latin typeface="Cambria" panose="02040503050406030204" pitchFamily="18" charset="0"/>
                        </a:rPr>
                        <a:t>1.29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1.23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1.16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1.11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1.05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1.00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72969974"/>
                  </a:ext>
                </a:extLst>
              </a:tr>
              <a:tr h="133756">
                <a:tc>
                  <a:txBody>
                    <a:bodyPr/>
                    <a:lstStyle/>
                    <a:p>
                      <a:pPr algn="r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P &amp; P Expenses W/off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0.20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800" b="0" i="0" u="none" strike="noStrike" dirty="0">
                          <a:effectLst/>
                          <a:latin typeface="Cambria" panose="02040503050406030204" pitchFamily="18" charset="0"/>
                        </a:rPr>
                        <a:t>0.20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800" b="0" i="0" u="none" strike="noStrike" dirty="0">
                          <a:effectLst/>
                          <a:latin typeface="Cambria" panose="02040503050406030204" pitchFamily="18" charset="0"/>
                        </a:rPr>
                        <a:t>0.20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0.20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0.20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0.00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0.00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0.00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37529567"/>
                  </a:ext>
                </a:extLst>
              </a:tr>
              <a:tr h="133756"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61.42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800" b="0" i="0" u="none" strike="noStrike" dirty="0">
                          <a:effectLst/>
                          <a:latin typeface="Cambria" panose="02040503050406030204" pitchFamily="18" charset="0"/>
                        </a:rPr>
                        <a:t>19.98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800" b="0" i="0" u="none" strike="noStrike" dirty="0">
                          <a:effectLst/>
                          <a:latin typeface="Cambria" panose="02040503050406030204" pitchFamily="18" charset="0"/>
                        </a:rPr>
                        <a:t>17.16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13.12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13.68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14.26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14.86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15.48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58078564"/>
                  </a:ext>
                </a:extLst>
              </a:tr>
              <a:tr h="137936"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800" b="0" i="0" u="none" strike="noStrike" dirty="0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800" b="0" i="0" u="none" strike="noStrike" dirty="0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52957419"/>
                  </a:ext>
                </a:extLst>
              </a:tr>
              <a:tr h="133756"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1" i="0" u="sng" strike="noStrike" dirty="0">
                          <a:effectLst/>
                          <a:latin typeface="Cambria" panose="02040503050406030204" pitchFamily="18" charset="0"/>
                        </a:rPr>
                        <a:t>DISPOSITION OF FUNDS :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800" b="0" i="0" u="none" strike="noStrike" dirty="0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800" b="0" i="0" u="none" strike="noStrike" dirty="0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39888555"/>
                  </a:ext>
                </a:extLst>
              </a:tr>
              <a:tr h="133756"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800" b="0" i="0" u="none" strike="noStrike" dirty="0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800" b="0" i="0" u="none" strike="noStrike" dirty="0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26382577"/>
                  </a:ext>
                </a:extLst>
              </a:tr>
              <a:tr h="129576"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800" b="0" i="0" u="none" strike="noStrike" dirty="0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12512808"/>
                  </a:ext>
                </a:extLst>
              </a:tr>
              <a:tr h="133756">
                <a:tc>
                  <a:txBody>
                    <a:bodyPr/>
                    <a:lstStyle/>
                    <a:p>
                      <a:pPr algn="r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Fixed Assets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22.95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0.00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0.00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800" b="0" i="0" u="none" strike="noStrike" dirty="0">
                          <a:effectLst/>
                          <a:latin typeface="Cambria" panose="02040503050406030204" pitchFamily="18" charset="0"/>
                        </a:rPr>
                        <a:t>0.00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0.00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0.00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0.00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0.00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32830721"/>
                  </a:ext>
                </a:extLst>
              </a:tr>
              <a:tr h="129576">
                <a:tc>
                  <a:txBody>
                    <a:bodyPr/>
                    <a:lstStyle/>
                    <a:p>
                      <a:pPr algn="r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Preliminary Expenses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1.05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0.00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0.00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800" b="0" i="0" u="none" strike="noStrike" dirty="0">
                          <a:effectLst/>
                          <a:latin typeface="Cambria" panose="02040503050406030204" pitchFamily="18" charset="0"/>
                        </a:rPr>
                        <a:t>0.00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0.00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0.00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0.00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0.00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91046837"/>
                  </a:ext>
                </a:extLst>
              </a:tr>
              <a:tr h="129576">
                <a:tc>
                  <a:txBody>
                    <a:bodyPr/>
                    <a:lstStyle/>
                    <a:p>
                      <a:pPr algn="r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Increase in Net Current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30.58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12.18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6.10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0.00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800" b="0" i="0" u="none" strike="noStrike" dirty="0">
                          <a:effectLst/>
                          <a:latin typeface="Cambria" panose="02040503050406030204" pitchFamily="18" charset="0"/>
                        </a:rPr>
                        <a:t>0.00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0.00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0.00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0.00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87731879"/>
                  </a:ext>
                </a:extLst>
              </a:tr>
              <a:tr h="129576"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Assets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800" b="0" i="0" u="none" strike="noStrike" dirty="0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21849431"/>
                  </a:ext>
                </a:extLst>
              </a:tr>
              <a:tr h="129576">
                <a:tc>
                  <a:txBody>
                    <a:bodyPr/>
                    <a:lstStyle/>
                    <a:p>
                      <a:pPr algn="r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Decrease in Term Loan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0.00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3.15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3.15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3.15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800" b="0" i="0" u="none" strike="noStrike" dirty="0">
                          <a:effectLst/>
                          <a:latin typeface="Cambria" panose="02040503050406030204" pitchFamily="18" charset="0"/>
                        </a:rPr>
                        <a:t>3.15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3.15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3.15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0.00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29541802"/>
                  </a:ext>
                </a:extLst>
              </a:tr>
              <a:tr h="129576">
                <a:tc>
                  <a:txBody>
                    <a:bodyPr/>
                    <a:lstStyle/>
                    <a:p>
                      <a:pPr algn="r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Interest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800" b="0" i="0" u="none" strike="noStrike" dirty="0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95631916"/>
                  </a:ext>
                </a:extLst>
              </a:tr>
              <a:tr h="129576"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  - Term Loan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1.58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1.46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1.14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0.83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0.51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800" b="0" i="0" u="none" strike="noStrike" dirty="0">
                          <a:effectLst/>
                          <a:latin typeface="Cambria" panose="02040503050406030204" pitchFamily="18" charset="0"/>
                        </a:rPr>
                        <a:t>0.20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-0.12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800" b="0" i="0" u="none" strike="noStrike" dirty="0">
                          <a:effectLst/>
                          <a:latin typeface="Cambria" panose="02040503050406030204" pitchFamily="18" charset="0"/>
                        </a:rPr>
                        <a:t>0.00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63629392"/>
                  </a:ext>
                </a:extLst>
              </a:tr>
              <a:tr h="129576"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  - Working Capital Loan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2.06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2.89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3.30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3.30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800" b="0" i="0" u="none" strike="noStrike" dirty="0">
                          <a:effectLst/>
                          <a:latin typeface="Cambria" panose="02040503050406030204" pitchFamily="18" charset="0"/>
                        </a:rPr>
                        <a:t>3.30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3.30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800" b="0" i="0" u="none" strike="noStrike" dirty="0">
                          <a:effectLst/>
                          <a:latin typeface="Cambria" panose="02040503050406030204" pitchFamily="18" charset="0"/>
                        </a:rPr>
                        <a:t>3.30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800" b="0" i="0" u="none" strike="noStrike" dirty="0">
                          <a:effectLst/>
                          <a:latin typeface="Cambria" panose="02040503050406030204" pitchFamily="18" charset="0"/>
                        </a:rPr>
                        <a:t>3.30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38183712"/>
                  </a:ext>
                </a:extLst>
              </a:tr>
              <a:tr h="129576"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800" b="0" i="0" u="none" strike="noStrike" dirty="0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800" b="0" i="0" u="none" strike="noStrike" dirty="0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59662174"/>
                  </a:ext>
                </a:extLst>
              </a:tr>
              <a:tr h="150476">
                <a:tc>
                  <a:txBody>
                    <a:bodyPr/>
                    <a:lstStyle/>
                    <a:p>
                      <a:pPr algn="r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Taxes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0.12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1.06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1.56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1.85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2.13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800" b="0" i="0" u="none" strike="noStrike" dirty="0">
                          <a:effectLst/>
                          <a:latin typeface="Cambria" panose="02040503050406030204" pitchFamily="18" charset="0"/>
                        </a:rPr>
                        <a:t>2.46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2.74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800" b="0" i="0" u="none" strike="noStrike" dirty="0">
                          <a:effectLst/>
                          <a:latin typeface="Cambria" panose="02040503050406030204" pitchFamily="18" charset="0"/>
                        </a:rPr>
                        <a:t>2.90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34005174"/>
                  </a:ext>
                </a:extLst>
              </a:tr>
              <a:tr h="133756">
                <a:tc>
                  <a:txBody>
                    <a:bodyPr/>
                    <a:lstStyle/>
                    <a:p>
                      <a:pPr algn="r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Dividend (Equity)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0.00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0.00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0.00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0.00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0.00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0.00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0.00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800" b="0" i="0" u="none" strike="noStrike" dirty="0">
                          <a:effectLst/>
                          <a:latin typeface="Cambria" panose="02040503050406030204" pitchFamily="18" charset="0"/>
                        </a:rPr>
                        <a:t>0.00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14176959"/>
                  </a:ext>
                </a:extLst>
              </a:tr>
              <a:tr h="133756"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58.34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20.73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15.25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9.12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9.09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9.11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9.07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800" b="0" i="0" u="none" strike="noStrike" dirty="0">
                          <a:effectLst/>
                          <a:latin typeface="Cambria" panose="02040503050406030204" pitchFamily="18" charset="0"/>
                        </a:rPr>
                        <a:t>6.20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15072033"/>
                  </a:ext>
                </a:extLst>
              </a:tr>
              <a:tr h="133756"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Opening Balance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0.00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3.08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2.33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4.23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8.24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800" b="0" i="0" u="none" strike="noStrike" dirty="0">
                          <a:effectLst/>
                          <a:latin typeface="Cambria" panose="02040503050406030204" pitchFamily="18" charset="0"/>
                        </a:rPr>
                        <a:t>12.83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17.98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800" b="0" i="0" u="none" strike="noStrike" dirty="0">
                          <a:effectLst/>
                          <a:latin typeface="Cambria" panose="02040503050406030204" pitchFamily="18" charset="0"/>
                        </a:rPr>
                        <a:t>23.78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02669508"/>
                  </a:ext>
                </a:extLst>
              </a:tr>
              <a:tr h="133756"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Net Surplus(Deficit)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3.08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-0.75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1.91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4.00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4.59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5.16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5.79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800" b="0" i="0" u="none" strike="noStrike" dirty="0">
                          <a:effectLst/>
                          <a:latin typeface="Cambria" panose="02040503050406030204" pitchFamily="18" charset="0"/>
                        </a:rPr>
                        <a:t>9.27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60270903"/>
                  </a:ext>
                </a:extLst>
              </a:tr>
              <a:tr h="129576"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Closing Balance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3.08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2.33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4.23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8.24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12.83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17.98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800" b="0" i="0" u="none" strike="noStrike" dirty="0">
                          <a:effectLst/>
                          <a:latin typeface="Cambria" panose="02040503050406030204" pitchFamily="18" charset="0"/>
                        </a:rPr>
                        <a:t>23.78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800" b="0" i="0" u="none" strike="noStrike" dirty="0">
                          <a:effectLst/>
                          <a:latin typeface="Cambria" panose="02040503050406030204" pitchFamily="18" charset="0"/>
                        </a:rPr>
                        <a:t>33.05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985566"/>
                  </a:ext>
                </a:extLst>
              </a:tr>
            </a:tbl>
          </a:graphicData>
        </a:graphic>
      </p:graphicFrame>
    </p:spTree>
    <p:custDataLst>
      <p:tags r:id="rId1"/>
    </p:custDataLst>
    <p:extLst>
      <p:ext uri="{BB962C8B-B14F-4D97-AF65-F5344CB8AC3E}">
        <p14:creationId xmlns:p14="http://schemas.microsoft.com/office/powerpoint/2010/main" val="257765849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Rectangle 43"/>
          <p:cNvSpPr/>
          <p:nvPr/>
        </p:nvSpPr>
        <p:spPr>
          <a:xfrm>
            <a:off x="719958" y="370721"/>
            <a:ext cx="1177082" cy="1045284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prstClr val="black"/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600" b="0" i="0" u="none" strike="noStrike" kern="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12</a:t>
            </a:r>
          </a:p>
        </p:txBody>
      </p:sp>
      <p:sp>
        <p:nvSpPr>
          <p:cNvPr id="46" name="Rectangle 45"/>
          <p:cNvSpPr/>
          <p:nvPr/>
        </p:nvSpPr>
        <p:spPr>
          <a:xfrm>
            <a:off x="1987888" y="370721"/>
            <a:ext cx="9280752" cy="1045284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44" lvl="0" indent="-285744">
              <a:buFont typeface="Arial" panose="020B0604020202020204" pitchFamily="34" charset="0"/>
              <a:buChar char="•"/>
              <a:defRPr/>
            </a:pPr>
            <a:r>
              <a:rPr lang="en-US" kern="0" dirty="0">
                <a:solidFill>
                  <a:prstClr val="black"/>
                </a:solidFill>
                <a:latin typeface="Calibri"/>
              </a:rPr>
              <a:t>Complete the B. Sheet .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65804CAE-5F53-E34F-B750-6F3E9A77D0B7}" type="slidenum">
              <a:rPr lang="en-US" smtClean="0">
                <a:latin typeface="Calibri" panose="020F0502020204030204" pitchFamily="34" charset="0"/>
                <a:cs typeface="Calibri" panose="020F0502020204030204" pitchFamily="34" charset="0"/>
              </a:rPr>
              <a:t>19</a:t>
            </a:fld>
            <a:endParaRPr lang="en-US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4" name="Content Placeholder 2"/>
          <p:cNvSpPr>
            <a:spLocks noGrp="1"/>
          </p:cNvSpPr>
          <p:nvPr>
            <p:ph sz="quarter" idx="4294967295"/>
          </p:nvPr>
        </p:nvSpPr>
        <p:spPr>
          <a:xfrm>
            <a:off x="515937" y="2156177"/>
            <a:ext cx="5349240" cy="3999041"/>
          </a:xfrm>
          <a:prstGeom prst="rect">
            <a:avLst/>
          </a:prstGeom>
        </p:spPr>
        <p:txBody>
          <a:bodyPr>
            <a:normAutofit fontScale="92500" lnSpcReduction="10000"/>
          </a:bodyPr>
          <a:lstStyle/>
          <a:p>
            <a:pPr marL="342900" lvl="0" indent="-342900">
              <a:buFont typeface="+mj-lt"/>
              <a:buAutoNum type="alphaUcPeriod"/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Take Equity Capital, Quasi Capital from Cash Flow </a:t>
            </a:r>
            <a:endParaRPr lang="en-IN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lvl="0" indent="-342900">
              <a:buFont typeface="+mj-lt"/>
              <a:buAutoNum type="alphaUcPeriod"/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Reserve &amp; Surplus from working results i.e. Retained Profit.</a:t>
            </a:r>
            <a:endParaRPr lang="en-IN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lvl="0" indent="-342900">
              <a:buFont typeface="+mj-lt"/>
              <a:buAutoNum type="alphaUcPeriod"/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Term Loan – from TL Chart or Cash Flow</a:t>
            </a:r>
            <a:endParaRPr lang="en-IN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lvl="0" indent="-342900">
              <a:buFont typeface="+mj-lt"/>
              <a:buAutoNum type="alphaUcPeriod"/>
            </a:pPr>
            <a:r>
              <a:rPr lang="en-US" dirty="0" err="1">
                <a:latin typeface="Calibri" panose="020F0502020204030204" pitchFamily="34" charset="0"/>
                <a:cs typeface="Calibri" panose="020F0502020204030204" pitchFamily="34" charset="0"/>
              </a:rPr>
              <a:t>W.Cap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 Loan – From Working Capital Margin Sheet or Cash Flow</a:t>
            </a:r>
            <a:endParaRPr lang="en-IN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lvl="0" indent="-342900">
              <a:buFont typeface="+mj-lt"/>
              <a:buAutoNum type="alphaUcPeriod"/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Trade Creditors – Working Capital Margin Money Sheet</a:t>
            </a:r>
            <a:endParaRPr lang="en-IN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IN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" name="Content Placeholder 3"/>
          <p:cNvSpPr>
            <a:spLocks noGrp="1"/>
          </p:cNvSpPr>
          <p:nvPr>
            <p:ph sz="quarter" idx="4294967295"/>
          </p:nvPr>
        </p:nvSpPr>
        <p:spPr>
          <a:xfrm>
            <a:off x="6333067" y="2156177"/>
            <a:ext cx="5350933" cy="3999041"/>
          </a:xfrm>
          <a:prstGeom prst="rect">
            <a:avLst/>
          </a:prstGeom>
        </p:spPr>
        <p:txBody>
          <a:bodyPr/>
          <a:lstStyle/>
          <a:p>
            <a:pPr marL="342900" lvl="0" indent="-342900">
              <a:buFont typeface="+mj-lt"/>
              <a:buAutoNum type="alphaUcPeriod"/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Fixed Assets – From Cash Flow or Project Cost Sheet</a:t>
            </a:r>
            <a:endParaRPr lang="en-IN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lvl="0" indent="-342900">
              <a:buFont typeface="+mj-lt"/>
              <a:buAutoNum type="alphaUcPeriod"/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Inventory &amp; Debtors – Working Capital Margin Money Sheet</a:t>
            </a:r>
            <a:endParaRPr lang="en-IN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lvl="0" indent="-342900">
              <a:buFont typeface="+mj-lt"/>
              <a:buAutoNum type="alphaUcPeriod"/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Cash &amp; Bank Balance – Cash Flow Sheet</a:t>
            </a:r>
            <a:endParaRPr lang="en-IN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lvl="0" indent="-342900">
              <a:buFont typeface="+mj-lt"/>
              <a:buAutoNum type="alphaUcPeriod"/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Preliminary Expenses – Net Figure from Cash Flow</a:t>
            </a:r>
            <a:endParaRPr lang="en-IN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IN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7" name="Content Placeholder 4"/>
          <p:cNvSpPr>
            <a:spLocks noGrp="1"/>
          </p:cNvSpPr>
          <p:nvPr>
            <p:ph sz="quarter" idx="4294967295"/>
          </p:nvPr>
        </p:nvSpPr>
        <p:spPr>
          <a:xfrm>
            <a:off x="515938" y="1490133"/>
            <a:ext cx="5342996" cy="530579"/>
          </a:xfrm>
          <a:prstGeom prst="rect">
            <a:avLst/>
          </a:prstGeom>
        </p:spPr>
        <p:txBody>
          <a:bodyPr/>
          <a:lstStyle/>
          <a:p>
            <a:pPr marL="0" indent="0">
              <a:buNone/>
            </a:pPr>
            <a:r>
              <a:rPr lang="en-US" b="0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Liability Side</a:t>
            </a:r>
            <a:endParaRPr lang="en-IN" b="0" dirty="0">
              <a:solidFill>
                <a:srgbClr val="00B05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8" name="Content Placeholder 5"/>
          <p:cNvSpPr>
            <a:spLocks noGrp="1"/>
          </p:cNvSpPr>
          <p:nvPr>
            <p:ph sz="quarter" idx="4294967295"/>
          </p:nvPr>
        </p:nvSpPr>
        <p:spPr>
          <a:xfrm>
            <a:off x="6333067" y="1490133"/>
            <a:ext cx="5350933" cy="530579"/>
          </a:xfrm>
          <a:prstGeom prst="rect">
            <a:avLst/>
          </a:prstGeom>
        </p:spPr>
        <p:txBody>
          <a:bodyPr/>
          <a:lstStyle/>
          <a:p>
            <a:pPr marL="0" indent="0">
              <a:buNone/>
            </a:pPr>
            <a:r>
              <a:rPr lang="en-US" b="0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Asset side</a:t>
            </a:r>
            <a:endParaRPr lang="en-IN" b="0" dirty="0">
              <a:solidFill>
                <a:srgbClr val="00B05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7501085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build="p"/>
      <p:bldP spid="16" grpId="0" build="p"/>
      <p:bldP spid="17" grpId="0" build="p"/>
      <p:bldP spid="18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8F316B-4AF7-2042-8C82-2F080562F8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latin typeface="Calibri" panose="020F0502020204030204" pitchFamily="34" charset="0"/>
              </a:rPr>
              <a:t>Designing of loans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AECBCEA-340C-8244-8C92-A9212CCCCC2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>
                <a:latin typeface="Calibri" panose="020F0502020204030204" pitchFamily="34" charset="0"/>
              </a:rPr>
              <a:t>SECTION 1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DD058204-1098-884F-9711-24ECDB9C6E1E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10354056" y="6357376"/>
            <a:ext cx="17068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ea typeface="Lucida Grande" charset="0"/>
                <a:cs typeface="Lucida Grande" charset="0"/>
              </a:rPr>
              <a:t>CA. S.B Assawa</a:t>
            </a:r>
            <a:endParaRPr kumimoji="0" lang="en-IN" sz="1800" b="0" i="0" u="none" strike="noStrike" kern="1200" cap="none" spc="0" normalizeH="0" baseline="0" noProof="0" dirty="0" err="1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 pitchFamily="34" charset="0"/>
              <a:ea typeface="Lucida Grande" charset="0"/>
              <a:cs typeface="Lucida Grande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3588322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Rectangle 43"/>
          <p:cNvSpPr/>
          <p:nvPr/>
        </p:nvSpPr>
        <p:spPr>
          <a:xfrm>
            <a:off x="719958" y="370721"/>
            <a:ext cx="1177082" cy="1045284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prstClr val="black"/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600" b="0" i="0" u="none" strike="noStrike" kern="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12</a:t>
            </a:r>
          </a:p>
        </p:txBody>
      </p:sp>
      <p:sp>
        <p:nvSpPr>
          <p:cNvPr id="46" name="Rectangle 45"/>
          <p:cNvSpPr/>
          <p:nvPr/>
        </p:nvSpPr>
        <p:spPr>
          <a:xfrm>
            <a:off x="1987888" y="370721"/>
            <a:ext cx="9280752" cy="1045284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44" lvl="0" indent="-285744">
              <a:buFont typeface="Arial" panose="020B0604020202020204" pitchFamily="34" charset="0"/>
              <a:buChar char="•"/>
              <a:defRPr/>
            </a:pPr>
            <a:r>
              <a:rPr lang="en-US" kern="0" dirty="0">
                <a:solidFill>
                  <a:prstClr val="black"/>
                </a:solidFill>
                <a:latin typeface="Calibri"/>
              </a:rPr>
              <a:t>Complete the B. Sheet .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34020460"/>
              </p:ext>
            </p:extLst>
          </p:nvPr>
        </p:nvGraphicFramePr>
        <p:xfrm>
          <a:off x="1727201" y="1468424"/>
          <a:ext cx="8813798" cy="5147920"/>
        </p:xfrm>
        <a:graphic>
          <a:graphicData uri="http://schemas.openxmlformats.org/drawingml/2006/table">
            <a:tbl>
              <a:tblPr/>
              <a:tblGrid>
                <a:gridCol w="431110">
                  <a:extLst>
                    <a:ext uri="{9D8B030D-6E8A-4147-A177-3AD203B41FA5}">
                      <a16:colId xmlns:a16="http://schemas.microsoft.com/office/drawing/2014/main" val="2775236704"/>
                    </a:ext>
                  </a:extLst>
                </a:gridCol>
                <a:gridCol w="2327992">
                  <a:extLst>
                    <a:ext uri="{9D8B030D-6E8A-4147-A177-3AD203B41FA5}">
                      <a16:colId xmlns:a16="http://schemas.microsoft.com/office/drawing/2014/main" val="3643692448"/>
                    </a:ext>
                  </a:extLst>
                </a:gridCol>
                <a:gridCol w="756837">
                  <a:extLst>
                    <a:ext uri="{9D8B030D-6E8A-4147-A177-3AD203B41FA5}">
                      <a16:colId xmlns:a16="http://schemas.microsoft.com/office/drawing/2014/main" val="4168037990"/>
                    </a:ext>
                  </a:extLst>
                </a:gridCol>
                <a:gridCol w="756837">
                  <a:extLst>
                    <a:ext uri="{9D8B030D-6E8A-4147-A177-3AD203B41FA5}">
                      <a16:colId xmlns:a16="http://schemas.microsoft.com/office/drawing/2014/main" val="1093236888"/>
                    </a:ext>
                  </a:extLst>
                </a:gridCol>
                <a:gridCol w="756837">
                  <a:extLst>
                    <a:ext uri="{9D8B030D-6E8A-4147-A177-3AD203B41FA5}">
                      <a16:colId xmlns:a16="http://schemas.microsoft.com/office/drawing/2014/main" val="4282615806"/>
                    </a:ext>
                  </a:extLst>
                </a:gridCol>
                <a:gridCol w="756837">
                  <a:extLst>
                    <a:ext uri="{9D8B030D-6E8A-4147-A177-3AD203B41FA5}">
                      <a16:colId xmlns:a16="http://schemas.microsoft.com/office/drawing/2014/main" val="2101820865"/>
                    </a:ext>
                  </a:extLst>
                </a:gridCol>
                <a:gridCol w="756837">
                  <a:extLst>
                    <a:ext uri="{9D8B030D-6E8A-4147-A177-3AD203B41FA5}">
                      <a16:colId xmlns:a16="http://schemas.microsoft.com/office/drawing/2014/main" val="1101801156"/>
                    </a:ext>
                  </a:extLst>
                </a:gridCol>
                <a:gridCol w="756837">
                  <a:extLst>
                    <a:ext uri="{9D8B030D-6E8A-4147-A177-3AD203B41FA5}">
                      <a16:colId xmlns:a16="http://schemas.microsoft.com/office/drawing/2014/main" val="3287606941"/>
                    </a:ext>
                  </a:extLst>
                </a:gridCol>
                <a:gridCol w="756837">
                  <a:extLst>
                    <a:ext uri="{9D8B030D-6E8A-4147-A177-3AD203B41FA5}">
                      <a16:colId xmlns:a16="http://schemas.microsoft.com/office/drawing/2014/main" val="2012772737"/>
                    </a:ext>
                  </a:extLst>
                </a:gridCol>
                <a:gridCol w="756837">
                  <a:extLst>
                    <a:ext uri="{9D8B030D-6E8A-4147-A177-3AD203B41FA5}">
                      <a16:colId xmlns:a16="http://schemas.microsoft.com/office/drawing/2014/main" val="2330185508"/>
                    </a:ext>
                  </a:extLst>
                </a:gridCol>
              </a:tblGrid>
              <a:tr h="113107">
                <a:tc gridSpan="10">
                  <a:txBody>
                    <a:bodyPr/>
                    <a:lstStyle/>
                    <a:p>
                      <a:pPr algn="ctr" fontAlgn="b"/>
                      <a:r>
                        <a:rPr lang="en-IN" sz="900" b="1" i="0" u="none" strike="noStrike" dirty="0">
                          <a:effectLst/>
                          <a:latin typeface="Cambria" panose="02040503050406030204" pitchFamily="18" charset="0"/>
                        </a:rPr>
                        <a:t>PROJECTED BALANCE SHEET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90633747"/>
                  </a:ext>
                </a:extLst>
              </a:tr>
              <a:tr h="116756">
                <a:tc>
                  <a:txBody>
                    <a:bodyPr/>
                    <a:lstStyle/>
                    <a:p>
                      <a:pPr algn="l" fontAlgn="b"/>
                      <a:endParaRPr lang="en-IN" sz="900" b="0" i="0" u="none" strike="noStrike"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IN" sz="900" b="0" i="0" u="none" strike="noStrike"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IN" sz="900" b="0" i="0" u="none" strike="noStrike"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IN" sz="900" b="0" i="0" u="none" strike="noStrike"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IN" sz="900" b="0" i="0" u="none" strike="noStrike"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IN" sz="900" b="0" i="0" u="none" strike="noStrike"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IN" sz="900" b="0" i="0" u="none" strike="noStrike"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IN" sz="900" b="0" i="0" u="none" strike="noStrike"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IN" sz="900" b="0" i="0" u="none" strike="noStrike"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IN" sz="900" b="0" i="0" u="none" strike="noStrike"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34275886"/>
                  </a:ext>
                </a:extLst>
              </a:tr>
              <a:tr h="210160">
                <a:tc>
                  <a:txBody>
                    <a:bodyPr/>
                    <a:lstStyle/>
                    <a:p>
                      <a:pPr algn="l" fontAlgn="b"/>
                      <a:endParaRPr lang="en-IN" sz="900" b="0" i="0" u="none" strike="noStrike"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IN" sz="900" b="0" i="0" u="none" strike="noStrike"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IN" sz="900" b="0" i="0" u="none" strike="noStrike"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IN" sz="900" b="0" i="0" u="none" strike="noStrike"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IN" sz="900" b="0" i="0" u="none" strike="noStrike"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IN" sz="900" b="0" i="0" u="none" strike="noStrike"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IN" sz="800" b="0" i="0" u="none" strike="noStrike"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IN" sz="900" b="0" i="0" u="none" strike="noStrike"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IN" sz="900" b="0" i="0" u="none" strike="noStrike"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(Rs. in Crores)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78061537"/>
                  </a:ext>
                </a:extLst>
              </a:tr>
              <a:tr h="116756">
                <a:tc>
                  <a:txBody>
                    <a:bodyPr/>
                    <a:lstStyle/>
                    <a:p>
                      <a:pPr algn="l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Sr.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4D79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68197090"/>
                  </a:ext>
                </a:extLst>
              </a:tr>
              <a:tr h="113107">
                <a:tc>
                  <a:txBody>
                    <a:bodyPr/>
                    <a:lstStyle/>
                    <a:p>
                      <a:pPr algn="l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No.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Particulars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2021-22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2022-23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2023-24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2024-25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2025-26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2026-27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2027-28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2028-29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94185414"/>
                  </a:ext>
                </a:extLst>
              </a:tr>
              <a:tr h="113107">
                <a:tc>
                  <a:txBody>
                    <a:bodyPr/>
                    <a:lstStyle/>
                    <a:p>
                      <a:pPr algn="l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44559117"/>
                  </a:ext>
                </a:extLst>
              </a:tr>
              <a:tr h="113107">
                <a:tc>
                  <a:txBody>
                    <a:bodyPr/>
                    <a:lstStyle/>
                    <a:p>
                      <a:pPr algn="ctr" fontAlgn="b"/>
                      <a:r>
                        <a:rPr lang="en-IN" sz="900" b="1" i="0" u="none" strike="noStrike">
                          <a:effectLst/>
                          <a:latin typeface="Cambria" panose="02040503050406030204" pitchFamily="18" charset="0"/>
                        </a:rPr>
                        <a:t>I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900" b="1" i="0" u="none" strike="noStrike">
                          <a:effectLst/>
                          <a:latin typeface="Cambria" panose="02040503050406030204" pitchFamily="18" charset="0"/>
                        </a:rPr>
                        <a:t>SOURCES OF FUNDS :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25185097"/>
                  </a:ext>
                </a:extLst>
              </a:tr>
              <a:tr h="113107">
                <a:tc>
                  <a:txBody>
                    <a:bodyPr/>
                    <a:lstStyle/>
                    <a:p>
                      <a:pPr algn="l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187666"/>
                  </a:ext>
                </a:extLst>
              </a:tr>
              <a:tr h="113107">
                <a:tc>
                  <a:txBody>
                    <a:bodyPr/>
                    <a:lstStyle/>
                    <a:p>
                      <a:pPr algn="r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Share Capital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10.89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10.89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10.89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10.89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10.89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10.89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10.89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10.89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9954023"/>
                  </a:ext>
                </a:extLst>
              </a:tr>
              <a:tr h="113107">
                <a:tc>
                  <a:txBody>
                    <a:bodyPr/>
                    <a:lstStyle/>
                    <a:p>
                      <a:pPr algn="r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Unsecured Loan (Quasi Equity)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5.00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5.00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5.00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5.00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5.00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5.00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5.00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5.00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25831047"/>
                  </a:ext>
                </a:extLst>
              </a:tr>
              <a:tr h="113107">
                <a:tc>
                  <a:txBody>
                    <a:bodyPr/>
                    <a:lstStyle/>
                    <a:p>
                      <a:pPr algn="r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Reserves &amp; Surplus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1.45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5.33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10.43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16.15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22.53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29.73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37.62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45.89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98685769"/>
                  </a:ext>
                </a:extLst>
              </a:tr>
              <a:tr h="113107">
                <a:tc>
                  <a:txBody>
                    <a:bodyPr/>
                    <a:lstStyle/>
                    <a:p>
                      <a:pPr algn="l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17.35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21.23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26.32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32.04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38.42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45.62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53.51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61.79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90661222"/>
                  </a:ext>
                </a:extLst>
              </a:tr>
              <a:tr h="113107">
                <a:tc>
                  <a:txBody>
                    <a:bodyPr/>
                    <a:lstStyle/>
                    <a:p>
                      <a:pPr algn="l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31395512"/>
                  </a:ext>
                </a:extLst>
              </a:tr>
              <a:tr h="113107">
                <a:tc>
                  <a:txBody>
                    <a:bodyPr/>
                    <a:lstStyle/>
                    <a:p>
                      <a:pPr algn="r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Loan Funds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58987293"/>
                  </a:ext>
                </a:extLst>
              </a:tr>
              <a:tr h="116756">
                <a:tc>
                  <a:txBody>
                    <a:bodyPr/>
                    <a:lstStyle/>
                    <a:p>
                      <a:pPr algn="l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a. Term Loan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15.75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12.60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9.45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6.30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3.15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0.00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-3.15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-3.15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18988011"/>
                  </a:ext>
                </a:extLst>
              </a:tr>
              <a:tr h="116756">
                <a:tc>
                  <a:txBody>
                    <a:bodyPr/>
                    <a:lstStyle/>
                    <a:p>
                      <a:pPr algn="l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b. Working Capital Loan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22.93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32.06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36.64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36.64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36.64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36.64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36.64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36.64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8037825"/>
                  </a:ext>
                </a:extLst>
              </a:tr>
              <a:tr h="113107">
                <a:tc>
                  <a:txBody>
                    <a:bodyPr/>
                    <a:lstStyle/>
                    <a:p>
                      <a:pPr algn="l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38.68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44.66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46.09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42.94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39.79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36.64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33.49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33.49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87804521"/>
                  </a:ext>
                </a:extLst>
              </a:tr>
              <a:tr h="113107">
                <a:tc>
                  <a:txBody>
                    <a:bodyPr/>
                    <a:lstStyle/>
                    <a:p>
                      <a:pPr algn="l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83989788"/>
                  </a:ext>
                </a:extLst>
              </a:tr>
              <a:tr h="116756">
                <a:tc>
                  <a:txBody>
                    <a:bodyPr/>
                    <a:lstStyle/>
                    <a:p>
                      <a:pPr algn="r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Sundry Creditors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6.13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8.58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9.80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9.80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9.80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9.80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9.80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9.80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3166545"/>
                  </a:ext>
                </a:extLst>
              </a:tr>
              <a:tr h="116756">
                <a:tc>
                  <a:txBody>
                    <a:bodyPr/>
                    <a:lstStyle/>
                    <a:p>
                      <a:pPr algn="l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62.15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74.47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82.21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84.78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88.01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92.06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96.80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105.08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57330092"/>
                  </a:ext>
                </a:extLst>
              </a:tr>
              <a:tr h="120404">
                <a:tc>
                  <a:txBody>
                    <a:bodyPr/>
                    <a:lstStyle/>
                    <a:p>
                      <a:pPr algn="l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00774176"/>
                  </a:ext>
                </a:extLst>
              </a:tr>
              <a:tr h="116756">
                <a:tc>
                  <a:txBody>
                    <a:bodyPr/>
                    <a:lstStyle/>
                    <a:p>
                      <a:pPr algn="ctr" fontAlgn="b"/>
                      <a:r>
                        <a:rPr lang="en-IN" sz="900" b="1" i="0" u="none" strike="noStrike">
                          <a:effectLst/>
                          <a:latin typeface="Cambria" panose="02040503050406030204" pitchFamily="18" charset="0"/>
                        </a:rPr>
                        <a:t>II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900" b="1" i="0" u="none" strike="noStrike">
                          <a:effectLst/>
                          <a:latin typeface="Cambria" panose="02040503050406030204" pitchFamily="18" charset="0"/>
                        </a:rPr>
                        <a:t>APPLICATION OF FUNDS: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03586649"/>
                  </a:ext>
                </a:extLst>
              </a:tr>
              <a:tr h="116756">
                <a:tc>
                  <a:txBody>
                    <a:bodyPr/>
                    <a:lstStyle/>
                    <a:p>
                      <a:pPr algn="l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53414621"/>
                  </a:ext>
                </a:extLst>
              </a:tr>
              <a:tr h="113107">
                <a:tc>
                  <a:txBody>
                    <a:bodyPr/>
                    <a:lstStyle/>
                    <a:p>
                      <a:pPr algn="r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Fixed Assets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900" b="0" i="0" u="none" strike="noStrike" dirty="0">
                          <a:effectLst/>
                          <a:latin typeface="Cambria" panose="02040503050406030204" pitchFamily="18" charset="0"/>
                        </a:rPr>
                        <a:t>22.95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22.95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22.95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22.95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22.95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22.95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22.95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22.95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65640558"/>
                  </a:ext>
                </a:extLst>
              </a:tr>
              <a:tr h="116756">
                <a:tc>
                  <a:txBody>
                    <a:bodyPr/>
                    <a:lstStyle/>
                    <a:p>
                      <a:pPr algn="l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Less: Depreciation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1.43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2.79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4.08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5.31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6.47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7.58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8.63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9.63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85200884"/>
                  </a:ext>
                </a:extLst>
              </a:tr>
              <a:tr h="113107">
                <a:tc>
                  <a:txBody>
                    <a:bodyPr/>
                    <a:lstStyle/>
                    <a:p>
                      <a:pPr algn="l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Net Fixed Assets :: 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21.52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20.16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18.87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17.64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16.48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15.37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14.32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13.32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92812348"/>
                  </a:ext>
                </a:extLst>
              </a:tr>
              <a:tr h="113107">
                <a:tc>
                  <a:txBody>
                    <a:bodyPr/>
                    <a:lstStyle/>
                    <a:p>
                      <a:pPr algn="l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93484797"/>
                  </a:ext>
                </a:extLst>
              </a:tr>
              <a:tr h="113107">
                <a:tc>
                  <a:txBody>
                    <a:bodyPr/>
                    <a:lstStyle/>
                    <a:p>
                      <a:pPr algn="l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30000857"/>
                  </a:ext>
                </a:extLst>
              </a:tr>
              <a:tr h="113107">
                <a:tc>
                  <a:txBody>
                    <a:bodyPr/>
                    <a:lstStyle/>
                    <a:p>
                      <a:pPr algn="r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900" b="0" i="0" u="sng" strike="noStrike">
                          <a:effectLst/>
                          <a:latin typeface="Cambria" panose="02040503050406030204" pitchFamily="18" charset="0"/>
                        </a:rPr>
                        <a:t>Current Assets :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54281860"/>
                  </a:ext>
                </a:extLst>
              </a:tr>
              <a:tr h="113107">
                <a:tc>
                  <a:txBody>
                    <a:bodyPr/>
                    <a:lstStyle/>
                    <a:p>
                      <a:pPr algn="l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35571243"/>
                  </a:ext>
                </a:extLst>
              </a:tr>
              <a:tr h="113107">
                <a:tc>
                  <a:txBody>
                    <a:bodyPr/>
                    <a:lstStyle/>
                    <a:p>
                      <a:pPr algn="l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 - Inventory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11.58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16.15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18.45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18.45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18.45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18.45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18.45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18.45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06901607"/>
                  </a:ext>
                </a:extLst>
              </a:tr>
              <a:tr h="113107">
                <a:tc>
                  <a:txBody>
                    <a:bodyPr/>
                    <a:lstStyle/>
                    <a:p>
                      <a:pPr algn="l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 - Sundry Debtors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25.13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35.18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40.20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40.20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40.20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40.20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40.20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40.20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24570810"/>
                  </a:ext>
                </a:extLst>
              </a:tr>
              <a:tr h="113107">
                <a:tc>
                  <a:txBody>
                    <a:bodyPr/>
                    <a:lstStyle/>
                    <a:p>
                      <a:pPr algn="l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 - Cash &amp; Bank Balances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3.08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2.33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4.23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8.24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12.83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17.98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23.78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33.05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45154470"/>
                  </a:ext>
                </a:extLst>
              </a:tr>
              <a:tr h="131350">
                <a:tc>
                  <a:txBody>
                    <a:bodyPr/>
                    <a:lstStyle/>
                    <a:p>
                      <a:pPr algn="l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39.78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53.66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62.89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66.89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71.48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76.64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82.43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91.70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00168136"/>
                  </a:ext>
                </a:extLst>
              </a:tr>
              <a:tr h="116756">
                <a:tc>
                  <a:txBody>
                    <a:bodyPr/>
                    <a:lstStyle/>
                    <a:p>
                      <a:pPr algn="l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71348464"/>
                  </a:ext>
                </a:extLst>
              </a:tr>
              <a:tr h="116756">
                <a:tc>
                  <a:txBody>
                    <a:bodyPr/>
                    <a:lstStyle/>
                    <a:p>
                      <a:pPr algn="r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Preliminary Expenses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            0.85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            0.65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            0.45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            0.25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            0.05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            0.05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            0.05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            0.05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57415848"/>
                  </a:ext>
                </a:extLst>
              </a:tr>
              <a:tr h="116756">
                <a:tc>
                  <a:txBody>
                    <a:bodyPr/>
                    <a:lstStyle/>
                    <a:p>
                      <a:pPr algn="l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62.15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74.47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82.21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84.78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88.01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92.06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900" b="0" i="0" u="none" strike="noStrike" dirty="0">
                          <a:effectLst/>
                          <a:latin typeface="Cambria" panose="02040503050406030204" pitchFamily="18" charset="0"/>
                        </a:rPr>
                        <a:t>96.80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900" b="0" i="0" u="none" strike="noStrike" dirty="0">
                          <a:effectLst/>
                          <a:latin typeface="Cambria" panose="02040503050406030204" pitchFamily="18" charset="0"/>
                        </a:rPr>
                        <a:t>105.08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07271328"/>
                  </a:ext>
                </a:extLst>
              </a:tr>
            </a:tbl>
          </a:graphicData>
        </a:graphic>
      </p:graphicFrame>
    </p:spTree>
    <p:custDataLst>
      <p:tags r:id="rId1"/>
    </p:custDataLst>
    <p:extLst>
      <p:ext uri="{BB962C8B-B14F-4D97-AF65-F5344CB8AC3E}">
        <p14:creationId xmlns:p14="http://schemas.microsoft.com/office/powerpoint/2010/main" val="112726609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987888" y="405889"/>
            <a:ext cx="9280752" cy="1045284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44" lvl="0" indent="-285744">
              <a:buFont typeface="Arial" panose="020B0604020202020204" pitchFamily="34" charset="0"/>
              <a:buChar char="•"/>
              <a:defRPr/>
            </a:pPr>
            <a:r>
              <a:rPr lang="en-US" kern="0" dirty="0">
                <a:solidFill>
                  <a:prstClr val="black"/>
                </a:solidFill>
                <a:latin typeface="Calibri"/>
              </a:rPr>
              <a:t>Complete the DSCR Sheet</a:t>
            </a:r>
          </a:p>
          <a:p>
            <a:pPr marL="742950" lvl="1" indent="-285750">
              <a:buFont typeface="Wingdings" panose="05000000000000000000" pitchFamily="2" charset="2"/>
              <a:buChar char="Ø"/>
              <a:defRPr/>
            </a:pPr>
            <a:r>
              <a:rPr lang="en-US" kern="0" dirty="0">
                <a:solidFill>
                  <a:prstClr val="black"/>
                </a:solidFill>
              </a:rPr>
              <a:t>Cash Accruals, Interest on TL from Working Results sheet</a:t>
            </a:r>
          </a:p>
          <a:p>
            <a:pPr marL="742950" lvl="1" indent="-285750">
              <a:buFont typeface="Wingdings" panose="05000000000000000000" pitchFamily="2" charset="2"/>
              <a:buChar char="Ø"/>
              <a:defRPr/>
            </a:pPr>
            <a:r>
              <a:rPr lang="en-US" kern="0" dirty="0">
                <a:solidFill>
                  <a:prstClr val="black"/>
                </a:solidFill>
              </a:rPr>
              <a:t>Repayment from Cash Flow sheet</a:t>
            </a:r>
          </a:p>
        </p:txBody>
      </p:sp>
      <p:sp>
        <p:nvSpPr>
          <p:cNvPr id="11" name="Rectangle 10"/>
          <p:cNvSpPr/>
          <p:nvPr/>
        </p:nvSpPr>
        <p:spPr>
          <a:xfrm>
            <a:off x="719958" y="405887"/>
            <a:ext cx="1177082" cy="1045284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600" b="0" i="0" u="none" strike="noStrike" kern="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13</a:t>
            </a:r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1259773" y="1825530"/>
          <a:ext cx="9672453" cy="4351529"/>
        </p:xfrm>
        <a:graphic>
          <a:graphicData uri="http://schemas.openxmlformats.org/drawingml/2006/table">
            <a:tbl>
              <a:tblPr/>
              <a:tblGrid>
                <a:gridCol w="477416">
                  <a:extLst>
                    <a:ext uri="{9D8B030D-6E8A-4147-A177-3AD203B41FA5}">
                      <a16:colId xmlns:a16="http://schemas.microsoft.com/office/drawing/2014/main" val="1710813878"/>
                    </a:ext>
                  </a:extLst>
                </a:gridCol>
                <a:gridCol w="2091085">
                  <a:extLst>
                    <a:ext uri="{9D8B030D-6E8A-4147-A177-3AD203B41FA5}">
                      <a16:colId xmlns:a16="http://schemas.microsoft.com/office/drawing/2014/main" val="419944896"/>
                    </a:ext>
                  </a:extLst>
                </a:gridCol>
                <a:gridCol w="887994">
                  <a:extLst>
                    <a:ext uri="{9D8B030D-6E8A-4147-A177-3AD203B41FA5}">
                      <a16:colId xmlns:a16="http://schemas.microsoft.com/office/drawing/2014/main" val="417734968"/>
                    </a:ext>
                  </a:extLst>
                </a:gridCol>
                <a:gridCol w="887994">
                  <a:extLst>
                    <a:ext uri="{9D8B030D-6E8A-4147-A177-3AD203B41FA5}">
                      <a16:colId xmlns:a16="http://schemas.microsoft.com/office/drawing/2014/main" val="3624363598"/>
                    </a:ext>
                  </a:extLst>
                </a:gridCol>
                <a:gridCol w="887994">
                  <a:extLst>
                    <a:ext uri="{9D8B030D-6E8A-4147-A177-3AD203B41FA5}">
                      <a16:colId xmlns:a16="http://schemas.microsoft.com/office/drawing/2014/main" val="222385219"/>
                    </a:ext>
                  </a:extLst>
                </a:gridCol>
                <a:gridCol w="887994">
                  <a:extLst>
                    <a:ext uri="{9D8B030D-6E8A-4147-A177-3AD203B41FA5}">
                      <a16:colId xmlns:a16="http://schemas.microsoft.com/office/drawing/2014/main" val="2979944630"/>
                    </a:ext>
                  </a:extLst>
                </a:gridCol>
                <a:gridCol w="887994">
                  <a:extLst>
                    <a:ext uri="{9D8B030D-6E8A-4147-A177-3AD203B41FA5}">
                      <a16:colId xmlns:a16="http://schemas.microsoft.com/office/drawing/2014/main" val="3015669065"/>
                    </a:ext>
                  </a:extLst>
                </a:gridCol>
                <a:gridCol w="887994">
                  <a:extLst>
                    <a:ext uri="{9D8B030D-6E8A-4147-A177-3AD203B41FA5}">
                      <a16:colId xmlns:a16="http://schemas.microsoft.com/office/drawing/2014/main" val="1218532708"/>
                    </a:ext>
                  </a:extLst>
                </a:gridCol>
                <a:gridCol w="887994">
                  <a:extLst>
                    <a:ext uri="{9D8B030D-6E8A-4147-A177-3AD203B41FA5}">
                      <a16:colId xmlns:a16="http://schemas.microsoft.com/office/drawing/2014/main" val="3115586118"/>
                    </a:ext>
                  </a:extLst>
                </a:gridCol>
                <a:gridCol w="887994">
                  <a:extLst>
                    <a:ext uri="{9D8B030D-6E8A-4147-A177-3AD203B41FA5}">
                      <a16:colId xmlns:a16="http://schemas.microsoft.com/office/drawing/2014/main" val="4154997972"/>
                    </a:ext>
                  </a:extLst>
                </a:gridCol>
              </a:tblGrid>
              <a:tr h="196750">
                <a:tc gridSpan="10">
                  <a:txBody>
                    <a:bodyPr/>
                    <a:lstStyle/>
                    <a:p>
                      <a:pPr algn="ctr" fontAlgn="b"/>
                      <a:r>
                        <a:rPr lang="en-IN" sz="1200" b="1" i="0" u="none" strike="noStrike">
                          <a:effectLst/>
                          <a:latin typeface="Cambria" panose="02040503050406030204" pitchFamily="18" charset="0"/>
                        </a:rPr>
                        <a:t>DEBT SERVICE COVERAGE RATIO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37877276"/>
                  </a:ext>
                </a:extLst>
              </a:tr>
              <a:tr h="203096">
                <a:tc>
                  <a:txBody>
                    <a:bodyPr/>
                    <a:lstStyle/>
                    <a:p>
                      <a:pPr algn="l" fontAlgn="b"/>
                      <a:endParaRPr lang="en-IN" sz="1200" b="0" i="0" u="none" strike="noStrike"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IN" sz="1200" b="0" i="0" u="none" strike="noStrike"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IN" sz="1200" b="0" i="0" u="none" strike="noStrike"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IN" sz="1200" b="0" i="0" u="none" strike="noStrike"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IN" sz="1200" b="0" i="0" u="none" strike="noStrike"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IN" sz="1200" b="0" i="0" u="none" strike="noStrike"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IN" sz="1200" b="0" i="0" u="none" strike="noStrike"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IN" sz="1200" b="0" i="0" u="none" strike="noStrike"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IN" sz="1200" b="0" i="0" u="none" strike="noStrike"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IN" sz="1200" b="0" i="0" u="none" strike="noStrike"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69056521"/>
                  </a:ext>
                </a:extLst>
              </a:tr>
              <a:tr h="365573">
                <a:tc>
                  <a:txBody>
                    <a:bodyPr/>
                    <a:lstStyle/>
                    <a:p>
                      <a:pPr algn="l" fontAlgn="b"/>
                      <a:endParaRPr lang="en-IN" sz="1200" b="0" i="0" u="none" strike="noStrike"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IN" sz="1200" b="0" i="0" u="none" strike="noStrike"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IN" sz="1200" b="0" i="0" u="none" strike="noStrike"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IN" sz="1200" b="0" i="0" u="none" strike="noStrike"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IN" sz="1200" b="0" i="0" u="none" strike="noStrike"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IN" sz="1200" b="0" i="0" u="none" strike="noStrike"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IN" sz="1100" b="0" i="0" u="none" strike="noStrike"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IN" sz="1200" b="0" i="0" u="none" strike="noStrike"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IN" sz="1200" b="0" i="0" u="none" strike="noStrike"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200" b="0" i="0" u="none" strike="noStrike">
                          <a:effectLst/>
                          <a:latin typeface="Cambria" panose="02040503050406030204" pitchFamily="18" charset="0"/>
                        </a:rPr>
                        <a:t>(Rs. in Crores)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27305957"/>
                  </a:ext>
                </a:extLst>
              </a:tr>
              <a:tr h="203096">
                <a:tc>
                  <a:txBody>
                    <a:bodyPr/>
                    <a:lstStyle/>
                    <a:p>
                      <a:pPr algn="ctr" fontAlgn="b"/>
                      <a:r>
                        <a:rPr lang="en-IN" sz="1200" b="0" i="0" u="none" strike="noStrike">
                          <a:effectLst/>
                          <a:latin typeface="Cambria" panose="02040503050406030204" pitchFamily="18" charset="0"/>
                        </a:rPr>
                        <a:t>Sr.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2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2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2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2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2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2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2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2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2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4D79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51407765"/>
                  </a:ext>
                </a:extLst>
              </a:tr>
              <a:tr h="196750">
                <a:tc>
                  <a:txBody>
                    <a:bodyPr/>
                    <a:lstStyle/>
                    <a:p>
                      <a:pPr algn="ctr" fontAlgn="b"/>
                      <a:r>
                        <a:rPr lang="en-IN" sz="1200" b="0" i="0" u="none" strike="noStrike">
                          <a:effectLst/>
                          <a:latin typeface="Cambria" panose="02040503050406030204" pitchFamily="18" charset="0"/>
                        </a:rPr>
                        <a:t>No.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200" b="0" i="0" u="none" strike="noStrike">
                          <a:effectLst/>
                          <a:latin typeface="Cambria" panose="02040503050406030204" pitchFamily="18" charset="0"/>
                        </a:rPr>
                        <a:t>Particulars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200" b="0" i="0" u="none" strike="noStrike">
                          <a:effectLst/>
                          <a:latin typeface="Cambria" panose="02040503050406030204" pitchFamily="18" charset="0"/>
                        </a:rPr>
                        <a:t>2021-22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200" b="0" i="0" u="none" strike="noStrike">
                          <a:effectLst/>
                          <a:latin typeface="Cambria" panose="02040503050406030204" pitchFamily="18" charset="0"/>
                        </a:rPr>
                        <a:t>2022-23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200" b="0" i="0" u="none" strike="noStrike">
                          <a:effectLst/>
                          <a:latin typeface="Cambria" panose="02040503050406030204" pitchFamily="18" charset="0"/>
                        </a:rPr>
                        <a:t>2023-24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200" b="0" i="0" u="none" strike="noStrike">
                          <a:effectLst/>
                          <a:latin typeface="Cambria" panose="02040503050406030204" pitchFamily="18" charset="0"/>
                        </a:rPr>
                        <a:t>2024-25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200" b="0" i="0" u="none" strike="noStrike">
                          <a:effectLst/>
                          <a:latin typeface="Cambria" panose="02040503050406030204" pitchFamily="18" charset="0"/>
                        </a:rPr>
                        <a:t>2025-26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200" b="0" i="0" u="none" strike="noStrike">
                          <a:effectLst/>
                          <a:latin typeface="Cambria" panose="02040503050406030204" pitchFamily="18" charset="0"/>
                        </a:rPr>
                        <a:t>2026-27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200" b="0" i="0" u="none" strike="noStrike">
                          <a:effectLst/>
                          <a:latin typeface="Cambria" panose="02040503050406030204" pitchFamily="18" charset="0"/>
                        </a:rPr>
                        <a:t>2027-28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200" b="0" i="0" u="none" strike="noStrike">
                          <a:effectLst/>
                          <a:latin typeface="Cambria" panose="02040503050406030204" pitchFamily="18" charset="0"/>
                        </a:rPr>
                        <a:t>2028-29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38740147"/>
                  </a:ext>
                </a:extLst>
              </a:tr>
              <a:tr h="196750">
                <a:tc>
                  <a:txBody>
                    <a:bodyPr/>
                    <a:lstStyle/>
                    <a:p>
                      <a:pPr algn="ctr" fontAlgn="b"/>
                      <a:r>
                        <a:rPr lang="en-IN" sz="12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2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2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2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2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2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2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2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2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2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84370337"/>
                  </a:ext>
                </a:extLst>
              </a:tr>
              <a:tr h="196750">
                <a:tc>
                  <a:txBody>
                    <a:bodyPr/>
                    <a:lstStyle/>
                    <a:p>
                      <a:pPr algn="ctr" fontAlgn="b"/>
                      <a:r>
                        <a:rPr lang="en-IN" sz="1200" b="0" i="0" u="none" strike="noStrike">
                          <a:effectLst/>
                          <a:latin typeface="Cambria" panose="02040503050406030204" pitchFamily="18" charset="0"/>
                        </a:rPr>
                        <a:t>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200" b="0" i="0" u="none" strike="noStrike">
                          <a:effectLst/>
                          <a:latin typeface="Cambria" panose="02040503050406030204" pitchFamily="18" charset="0"/>
                        </a:rPr>
                        <a:t>Net Cash Accruals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200" b="0" i="0" u="none" strike="noStrike">
                          <a:effectLst/>
                          <a:latin typeface="Cambria" panose="02040503050406030204" pitchFamily="18" charset="0"/>
                        </a:rPr>
                        <a:t>3.08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200" b="0" i="0" u="none" strike="noStrike">
                          <a:effectLst/>
                          <a:latin typeface="Cambria" panose="02040503050406030204" pitchFamily="18" charset="0"/>
                        </a:rPr>
                        <a:t>5.44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200" b="0" i="0" u="none" strike="noStrike">
                          <a:effectLst/>
                          <a:latin typeface="Cambria" panose="02040503050406030204" pitchFamily="18" charset="0"/>
                        </a:rPr>
                        <a:t>6.58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200" b="0" i="0" u="none" strike="noStrike">
                          <a:effectLst/>
                          <a:latin typeface="Cambria" panose="02040503050406030204" pitchFamily="18" charset="0"/>
                        </a:rPr>
                        <a:t>7.15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200" b="0" i="0" u="none" strike="noStrike">
                          <a:effectLst/>
                          <a:latin typeface="Cambria" panose="02040503050406030204" pitchFamily="18" charset="0"/>
                        </a:rPr>
                        <a:t>7.74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200" b="0" i="0" u="none" strike="noStrike">
                          <a:effectLst/>
                          <a:latin typeface="Cambria" panose="02040503050406030204" pitchFamily="18" charset="0"/>
                        </a:rPr>
                        <a:t>8.31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200" b="0" i="0" u="none" strike="noStrike">
                          <a:effectLst/>
                          <a:latin typeface="Cambria" panose="02040503050406030204" pitchFamily="18" charset="0"/>
                        </a:rPr>
                        <a:t>8.94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200" b="0" i="0" u="none" strike="noStrike">
                          <a:effectLst/>
                          <a:latin typeface="Cambria" panose="02040503050406030204" pitchFamily="18" charset="0"/>
                        </a:rPr>
                        <a:t>9.27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23055773"/>
                  </a:ext>
                </a:extLst>
              </a:tr>
              <a:tr h="196750">
                <a:tc>
                  <a:txBody>
                    <a:bodyPr/>
                    <a:lstStyle/>
                    <a:p>
                      <a:pPr algn="ctr" fontAlgn="b"/>
                      <a:r>
                        <a:rPr lang="en-IN" sz="12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2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2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2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2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2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2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2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2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2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38894510"/>
                  </a:ext>
                </a:extLst>
              </a:tr>
              <a:tr h="196750">
                <a:tc>
                  <a:txBody>
                    <a:bodyPr/>
                    <a:lstStyle/>
                    <a:p>
                      <a:pPr algn="ctr" fontAlgn="b"/>
                      <a:r>
                        <a:rPr lang="en-IN" sz="1200" b="0" i="0" u="none" strike="noStrike">
                          <a:effectLst/>
                          <a:latin typeface="Cambria" panose="02040503050406030204" pitchFamily="18" charset="0"/>
                        </a:rPr>
                        <a:t>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200" b="0" i="0" u="none" strike="noStrike">
                          <a:effectLst/>
                          <a:latin typeface="Cambria" panose="02040503050406030204" pitchFamily="18" charset="0"/>
                        </a:rPr>
                        <a:t>Interest on Term Loan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200" b="0" i="0" u="none" strike="noStrike">
                          <a:effectLst/>
                          <a:latin typeface="Cambria" panose="02040503050406030204" pitchFamily="18" charset="0"/>
                        </a:rPr>
                        <a:t>1.58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200" b="0" i="0" u="none" strike="noStrike">
                          <a:effectLst/>
                          <a:latin typeface="Cambria" panose="02040503050406030204" pitchFamily="18" charset="0"/>
                        </a:rPr>
                        <a:t>1.46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200" b="0" i="0" u="none" strike="noStrike">
                          <a:effectLst/>
                          <a:latin typeface="Cambria" panose="02040503050406030204" pitchFamily="18" charset="0"/>
                        </a:rPr>
                        <a:t>1.14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200" b="0" i="0" u="none" strike="noStrike">
                          <a:effectLst/>
                          <a:latin typeface="Cambria" panose="02040503050406030204" pitchFamily="18" charset="0"/>
                        </a:rPr>
                        <a:t>0.83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200" b="0" i="0" u="none" strike="noStrike">
                          <a:effectLst/>
                          <a:latin typeface="Cambria" panose="02040503050406030204" pitchFamily="18" charset="0"/>
                        </a:rPr>
                        <a:t>0.51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200" b="0" i="0" u="none" strike="noStrike">
                          <a:effectLst/>
                          <a:latin typeface="Cambria" panose="02040503050406030204" pitchFamily="18" charset="0"/>
                        </a:rPr>
                        <a:t>0.20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200" b="0" i="0" u="none" strike="noStrike">
                          <a:effectLst/>
                          <a:latin typeface="Cambria" panose="02040503050406030204" pitchFamily="18" charset="0"/>
                        </a:rPr>
                        <a:t>-0.12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200" b="0" i="0" u="none" strike="noStrike">
                          <a:effectLst/>
                          <a:latin typeface="Cambria" panose="02040503050406030204" pitchFamily="18" charset="0"/>
                        </a:rPr>
                        <a:t>0.00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94923273"/>
                  </a:ext>
                </a:extLst>
              </a:tr>
              <a:tr h="196750">
                <a:tc>
                  <a:txBody>
                    <a:bodyPr/>
                    <a:lstStyle/>
                    <a:p>
                      <a:pPr algn="ctr" fontAlgn="b"/>
                      <a:r>
                        <a:rPr lang="en-IN" sz="12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2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2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2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2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2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2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2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2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2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97313409"/>
                  </a:ext>
                </a:extLst>
              </a:tr>
              <a:tr h="196750">
                <a:tc>
                  <a:txBody>
                    <a:bodyPr/>
                    <a:lstStyle/>
                    <a:p>
                      <a:pPr algn="ctr" fontAlgn="b"/>
                      <a:r>
                        <a:rPr lang="en-IN" sz="12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200" b="0" i="0" u="none" strike="noStrike">
                          <a:effectLst/>
                          <a:latin typeface="Cambria" panose="02040503050406030204" pitchFamily="18" charset="0"/>
                        </a:rPr>
                        <a:t>Total (a)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200" b="0" i="0" u="none" strike="noStrike">
                          <a:effectLst/>
                          <a:latin typeface="Cambria" panose="02040503050406030204" pitchFamily="18" charset="0"/>
                        </a:rPr>
                        <a:t>4.66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200" b="0" i="0" u="none" strike="noStrike">
                          <a:effectLst/>
                          <a:latin typeface="Cambria" panose="02040503050406030204" pitchFamily="18" charset="0"/>
                        </a:rPr>
                        <a:t>6.90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200" b="0" i="0" u="none" strike="noStrike">
                          <a:effectLst/>
                          <a:latin typeface="Cambria" panose="02040503050406030204" pitchFamily="18" charset="0"/>
                        </a:rPr>
                        <a:t>7.72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200" b="0" i="0" u="none" strike="noStrike">
                          <a:effectLst/>
                          <a:latin typeface="Cambria" panose="02040503050406030204" pitchFamily="18" charset="0"/>
                        </a:rPr>
                        <a:t>7.98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200" b="0" i="0" u="none" strike="noStrike">
                          <a:effectLst/>
                          <a:latin typeface="Cambria" panose="02040503050406030204" pitchFamily="18" charset="0"/>
                        </a:rPr>
                        <a:t>8.25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200" b="0" i="0" u="none" strike="noStrike">
                          <a:effectLst/>
                          <a:latin typeface="Cambria" panose="02040503050406030204" pitchFamily="18" charset="0"/>
                        </a:rPr>
                        <a:t>8.50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200" b="0" i="0" u="none" strike="noStrike">
                          <a:effectLst/>
                          <a:latin typeface="Cambria" panose="02040503050406030204" pitchFamily="18" charset="0"/>
                        </a:rPr>
                        <a:t>8.83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200" b="0" i="0" u="none" strike="noStrike">
                          <a:effectLst/>
                          <a:latin typeface="Cambria" panose="02040503050406030204" pitchFamily="18" charset="0"/>
                        </a:rPr>
                        <a:t>9.27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6869447"/>
                  </a:ext>
                </a:extLst>
              </a:tr>
              <a:tr h="196750">
                <a:tc>
                  <a:txBody>
                    <a:bodyPr/>
                    <a:lstStyle/>
                    <a:p>
                      <a:pPr algn="ctr" fontAlgn="b"/>
                      <a:r>
                        <a:rPr lang="en-IN" sz="12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2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2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2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2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2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2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2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2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2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73905383"/>
                  </a:ext>
                </a:extLst>
              </a:tr>
              <a:tr h="196750">
                <a:tc>
                  <a:txBody>
                    <a:bodyPr/>
                    <a:lstStyle/>
                    <a:p>
                      <a:pPr algn="ctr" fontAlgn="b"/>
                      <a:r>
                        <a:rPr lang="en-IN" sz="1200" b="0" i="0" u="none" strike="noStrike">
                          <a:effectLst/>
                          <a:latin typeface="Cambria" panose="02040503050406030204" pitchFamily="18" charset="0"/>
                        </a:rPr>
                        <a:t>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200" b="0" i="0" u="none" strike="noStrike">
                          <a:effectLst/>
                          <a:latin typeface="Cambria" panose="02040503050406030204" pitchFamily="18" charset="0"/>
                        </a:rPr>
                        <a:t>Repayment of Term Loan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200" b="0" i="0" u="none" strike="noStrike">
                          <a:effectLst/>
                          <a:latin typeface="Cambria" panose="02040503050406030204" pitchFamily="18" charset="0"/>
                        </a:rPr>
                        <a:t>0.00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200" b="0" i="0" u="none" strike="noStrike">
                          <a:effectLst/>
                          <a:latin typeface="Cambria" panose="02040503050406030204" pitchFamily="18" charset="0"/>
                        </a:rPr>
                        <a:t>3.15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200" b="0" i="0" u="none" strike="noStrike">
                          <a:effectLst/>
                          <a:latin typeface="Cambria" panose="02040503050406030204" pitchFamily="18" charset="0"/>
                        </a:rPr>
                        <a:t>3.15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200" b="0" i="0" u="none" strike="noStrike">
                          <a:effectLst/>
                          <a:latin typeface="Cambria" panose="02040503050406030204" pitchFamily="18" charset="0"/>
                        </a:rPr>
                        <a:t>3.15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200" b="0" i="0" u="none" strike="noStrike">
                          <a:effectLst/>
                          <a:latin typeface="Cambria" panose="02040503050406030204" pitchFamily="18" charset="0"/>
                        </a:rPr>
                        <a:t>3.15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200" b="0" i="0" u="none" strike="noStrike">
                          <a:effectLst/>
                          <a:latin typeface="Cambria" panose="02040503050406030204" pitchFamily="18" charset="0"/>
                        </a:rPr>
                        <a:t>3.15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200" b="0" i="0" u="none" strike="noStrike">
                          <a:effectLst/>
                          <a:latin typeface="Cambria" panose="02040503050406030204" pitchFamily="18" charset="0"/>
                        </a:rPr>
                        <a:t>3.15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200" b="0" i="0" u="none" strike="noStrike">
                          <a:effectLst/>
                          <a:latin typeface="Cambria" panose="02040503050406030204" pitchFamily="18" charset="0"/>
                        </a:rPr>
                        <a:t>0.00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71851052"/>
                  </a:ext>
                </a:extLst>
              </a:tr>
              <a:tr h="196750">
                <a:tc>
                  <a:txBody>
                    <a:bodyPr/>
                    <a:lstStyle/>
                    <a:p>
                      <a:pPr algn="ctr" fontAlgn="b"/>
                      <a:r>
                        <a:rPr lang="en-IN" sz="12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2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2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2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2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2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2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2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2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2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18747526"/>
                  </a:ext>
                </a:extLst>
              </a:tr>
              <a:tr h="203096">
                <a:tc>
                  <a:txBody>
                    <a:bodyPr/>
                    <a:lstStyle/>
                    <a:p>
                      <a:pPr algn="ctr" fontAlgn="b"/>
                      <a:r>
                        <a:rPr lang="en-IN" sz="1200" b="0" i="0" u="none" strike="noStrike">
                          <a:effectLst/>
                          <a:latin typeface="Cambria" panose="02040503050406030204" pitchFamily="18" charset="0"/>
                        </a:rPr>
                        <a:t>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200" b="0" i="0" u="none" strike="noStrike">
                          <a:effectLst/>
                          <a:latin typeface="Cambria" panose="02040503050406030204" pitchFamily="18" charset="0"/>
                        </a:rPr>
                        <a:t>Interest on Term Loan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200" b="0" i="0" u="none" strike="noStrike">
                          <a:effectLst/>
                          <a:latin typeface="Cambria" panose="02040503050406030204" pitchFamily="18" charset="0"/>
                        </a:rPr>
                        <a:t>1.58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200" b="0" i="0" u="none" strike="noStrike">
                          <a:effectLst/>
                          <a:latin typeface="Cambria" panose="02040503050406030204" pitchFamily="18" charset="0"/>
                        </a:rPr>
                        <a:t>1.46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200" b="0" i="0" u="none" strike="noStrike">
                          <a:effectLst/>
                          <a:latin typeface="Cambria" panose="02040503050406030204" pitchFamily="18" charset="0"/>
                        </a:rPr>
                        <a:t>1.14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200" b="0" i="0" u="none" strike="noStrike">
                          <a:effectLst/>
                          <a:latin typeface="Cambria" panose="02040503050406030204" pitchFamily="18" charset="0"/>
                        </a:rPr>
                        <a:t>0.83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200" b="0" i="0" u="none" strike="noStrike">
                          <a:effectLst/>
                          <a:latin typeface="Cambria" panose="02040503050406030204" pitchFamily="18" charset="0"/>
                        </a:rPr>
                        <a:t>0.51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200" b="0" i="0" u="none" strike="noStrike">
                          <a:effectLst/>
                          <a:latin typeface="Cambria" panose="02040503050406030204" pitchFamily="18" charset="0"/>
                        </a:rPr>
                        <a:t>0.20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200" b="0" i="0" u="none" strike="noStrike">
                          <a:effectLst/>
                          <a:latin typeface="Cambria" panose="02040503050406030204" pitchFamily="18" charset="0"/>
                        </a:rPr>
                        <a:t>-0.12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200" b="0" i="0" u="none" strike="noStrike">
                          <a:effectLst/>
                          <a:latin typeface="Cambria" panose="02040503050406030204" pitchFamily="18" charset="0"/>
                        </a:rPr>
                        <a:t>0.00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06737070"/>
                  </a:ext>
                </a:extLst>
              </a:tr>
              <a:tr h="203096">
                <a:tc>
                  <a:txBody>
                    <a:bodyPr/>
                    <a:lstStyle/>
                    <a:p>
                      <a:pPr algn="ctr" fontAlgn="b"/>
                      <a:r>
                        <a:rPr lang="en-IN" sz="12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2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2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2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2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2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2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2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2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2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22854114"/>
                  </a:ext>
                </a:extLst>
              </a:tr>
              <a:tr h="196750">
                <a:tc>
                  <a:txBody>
                    <a:bodyPr/>
                    <a:lstStyle/>
                    <a:p>
                      <a:pPr algn="ctr" fontAlgn="b"/>
                      <a:r>
                        <a:rPr lang="en-IN" sz="12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200" b="0" i="0" u="none" strike="noStrike">
                          <a:effectLst/>
                          <a:latin typeface="Cambria" panose="02040503050406030204" pitchFamily="18" charset="0"/>
                        </a:rPr>
                        <a:t>Total (b)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200" b="0" i="0" u="none" strike="noStrike">
                          <a:effectLst/>
                          <a:latin typeface="Cambria" panose="02040503050406030204" pitchFamily="18" charset="0"/>
                        </a:rPr>
                        <a:t>1.58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200" b="0" i="0" u="none" strike="noStrike">
                          <a:effectLst/>
                          <a:latin typeface="Cambria" panose="02040503050406030204" pitchFamily="18" charset="0"/>
                        </a:rPr>
                        <a:t>4.61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200" b="0" i="0" u="none" strike="noStrike">
                          <a:effectLst/>
                          <a:latin typeface="Cambria" panose="02040503050406030204" pitchFamily="18" charset="0"/>
                        </a:rPr>
                        <a:t>4.29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200" b="0" i="0" u="none" strike="noStrike">
                          <a:effectLst/>
                          <a:latin typeface="Cambria" panose="02040503050406030204" pitchFamily="18" charset="0"/>
                        </a:rPr>
                        <a:t>3.98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200" b="0" i="0" u="none" strike="noStrike">
                          <a:effectLst/>
                          <a:latin typeface="Cambria" panose="02040503050406030204" pitchFamily="18" charset="0"/>
                        </a:rPr>
                        <a:t>3.66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200" b="0" i="0" u="none" strike="noStrike">
                          <a:effectLst/>
                          <a:latin typeface="Cambria" panose="02040503050406030204" pitchFamily="18" charset="0"/>
                        </a:rPr>
                        <a:t>3.35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200" b="0" i="0" u="none" strike="noStrike">
                          <a:effectLst/>
                          <a:latin typeface="Cambria" panose="02040503050406030204" pitchFamily="18" charset="0"/>
                        </a:rPr>
                        <a:t>3.03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200" b="0" i="0" u="none" strike="noStrike">
                          <a:effectLst/>
                          <a:latin typeface="Cambria" panose="02040503050406030204" pitchFamily="18" charset="0"/>
                        </a:rPr>
                        <a:t>0.00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95802111"/>
                  </a:ext>
                </a:extLst>
              </a:tr>
              <a:tr h="196750">
                <a:tc>
                  <a:txBody>
                    <a:bodyPr/>
                    <a:lstStyle/>
                    <a:p>
                      <a:pPr algn="ctr" fontAlgn="b"/>
                      <a:r>
                        <a:rPr lang="en-IN" sz="12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2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2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2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2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2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2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2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2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2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13565546"/>
                  </a:ext>
                </a:extLst>
              </a:tr>
              <a:tr h="203096">
                <a:tc>
                  <a:txBody>
                    <a:bodyPr/>
                    <a:lstStyle/>
                    <a:p>
                      <a:pPr algn="ctr" fontAlgn="b"/>
                      <a:r>
                        <a:rPr lang="en-IN" sz="12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200" b="0" i="0" u="none" strike="noStrike">
                          <a:effectLst/>
                          <a:latin typeface="Cambria" panose="02040503050406030204" pitchFamily="18" charset="0"/>
                        </a:rPr>
                        <a:t>D.S.C.R. (a/b)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200" b="0" i="0" u="none" strike="noStrike">
                          <a:effectLst/>
                          <a:latin typeface="Cambria" panose="02040503050406030204" pitchFamily="18" charset="0"/>
                        </a:rPr>
                        <a:t>2.96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200" b="0" i="0" u="none" strike="noStrike">
                          <a:effectLst/>
                          <a:latin typeface="Cambria" panose="02040503050406030204" pitchFamily="18" charset="0"/>
                        </a:rPr>
                        <a:t>1.50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200" b="0" i="0" u="none" strike="noStrike">
                          <a:effectLst/>
                          <a:latin typeface="Cambria" panose="02040503050406030204" pitchFamily="18" charset="0"/>
                        </a:rPr>
                        <a:t>1.80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200" b="0" i="0" u="none" strike="noStrike">
                          <a:effectLst/>
                          <a:latin typeface="Cambria" panose="02040503050406030204" pitchFamily="18" charset="0"/>
                        </a:rPr>
                        <a:t>2.01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200" b="0" i="0" u="none" strike="noStrike">
                          <a:effectLst/>
                          <a:latin typeface="Cambria" panose="02040503050406030204" pitchFamily="18" charset="0"/>
                        </a:rPr>
                        <a:t>2.25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200" b="0" i="0" u="none" strike="noStrike">
                          <a:effectLst/>
                          <a:latin typeface="Cambria" panose="02040503050406030204" pitchFamily="18" charset="0"/>
                        </a:rPr>
                        <a:t>2.54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200" b="0" i="0" u="none" strike="noStrike">
                          <a:effectLst/>
                          <a:latin typeface="Cambria" panose="02040503050406030204" pitchFamily="18" charset="0"/>
                        </a:rPr>
                        <a:t>2.91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200" b="0" i="0" u="none" strike="noStrike">
                          <a:effectLst/>
                          <a:latin typeface="Cambria" panose="02040503050406030204" pitchFamily="18" charset="0"/>
                        </a:rPr>
                        <a:t>#DIV/0!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03872951"/>
                  </a:ext>
                </a:extLst>
              </a:tr>
              <a:tr h="203096">
                <a:tc>
                  <a:txBody>
                    <a:bodyPr/>
                    <a:lstStyle/>
                    <a:p>
                      <a:pPr algn="ctr" fontAlgn="b"/>
                      <a:r>
                        <a:rPr lang="en-IN" sz="12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2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2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2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2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2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2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2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2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2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41071070"/>
                  </a:ext>
                </a:extLst>
              </a:tr>
              <a:tr h="209443">
                <a:tc>
                  <a:txBody>
                    <a:bodyPr/>
                    <a:lstStyle/>
                    <a:p>
                      <a:pPr algn="ctr" fontAlgn="b"/>
                      <a:r>
                        <a:rPr lang="en-IN" sz="12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200" b="0" i="0" u="none" strike="noStrike">
                          <a:effectLst/>
                          <a:latin typeface="Cambria" panose="02040503050406030204" pitchFamily="18" charset="0"/>
                        </a:rPr>
                        <a:t>:Average D.S.C.R.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8">
                  <a:txBody>
                    <a:bodyPr/>
                    <a:lstStyle/>
                    <a:p>
                      <a:pPr algn="ctr" fontAlgn="b"/>
                      <a:r>
                        <a:rPr lang="en-IN" sz="1200" b="1" i="0" u="none" strike="noStrike" dirty="0">
                          <a:effectLst/>
                          <a:latin typeface="Cambria" panose="02040503050406030204" pitchFamily="18" charset="0"/>
                        </a:rPr>
                        <a:t>2.28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69670268"/>
                  </a:ext>
                </a:extLst>
              </a:tr>
            </a:tbl>
          </a:graphicData>
        </a:graphic>
      </p:graphicFrame>
    </p:spTree>
    <p:custDataLst>
      <p:tags r:id="rId1"/>
    </p:custDataLst>
    <p:extLst>
      <p:ext uri="{BB962C8B-B14F-4D97-AF65-F5344CB8AC3E}">
        <p14:creationId xmlns:p14="http://schemas.microsoft.com/office/powerpoint/2010/main" val="170210230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Rectangle 43"/>
          <p:cNvSpPr/>
          <p:nvPr/>
        </p:nvSpPr>
        <p:spPr>
          <a:xfrm>
            <a:off x="719958" y="2504321"/>
            <a:ext cx="1177082" cy="1045284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6600" b="0" i="0" u="none" strike="noStrike" kern="0" cap="none" spc="0" normalizeH="0" baseline="0" noProof="0" dirty="0">
              <a:ln>
                <a:noFill/>
              </a:ln>
              <a:solidFill>
                <a:srgbClr val="04617B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6" name="Rectangle 45"/>
          <p:cNvSpPr/>
          <p:nvPr/>
        </p:nvSpPr>
        <p:spPr>
          <a:xfrm>
            <a:off x="1987888" y="2504321"/>
            <a:ext cx="9280752" cy="1045284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44" lvl="0" indent="-285744">
              <a:buFont typeface="Arial" panose="020B0604020202020204" pitchFamily="34" charset="0"/>
              <a:buChar char="•"/>
              <a:defRPr/>
            </a:pPr>
            <a:r>
              <a:rPr lang="en-US" kern="0" dirty="0">
                <a:solidFill>
                  <a:prstClr val="black"/>
                </a:solidFill>
                <a:latin typeface="Calibri"/>
              </a:rPr>
              <a:t>You are Good to Go.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8" name="Business_People3"/>
          <p:cNvSpPr>
            <a:spLocks noChangeAspect="1"/>
          </p:cNvSpPr>
          <p:nvPr>
            <p:custDataLst>
              <p:tags r:id="rId2"/>
            </p:custDataLst>
          </p:nvPr>
        </p:nvSpPr>
        <p:spPr bwMode="auto">
          <a:xfrm>
            <a:off x="918657" y="2601786"/>
            <a:ext cx="597680" cy="780645"/>
          </a:xfrm>
          <a:custGeom>
            <a:avLst/>
            <a:gdLst>
              <a:gd name="connsiteX0" fmla="*/ 865613 w 2208433"/>
              <a:gd name="connsiteY0" fmla="*/ 1682726 h 2884488"/>
              <a:gd name="connsiteX1" fmla="*/ 866321 w 2208433"/>
              <a:gd name="connsiteY1" fmla="*/ 1704565 h 2884488"/>
              <a:gd name="connsiteX2" fmla="*/ 789393 w 2208433"/>
              <a:gd name="connsiteY2" fmla="*/ 1963819 h 2884488"/>
              <a:gd name="connsiteX3" fmla="*/ 876381 w 2208433"/>
              <a:gd name="connsiteY3" fmla="*/ 1971514 h 2884488"/>
              <a:gd name="connsiteX4" fmla="*/ 926215 w 2208433"/>
              <a:gd name="connsiteY4" fmla="*/ 1963293 h 2884488"/>
              <a:gd name="connsiteX5" fmla="*/ 919070 w 2208433"/>
              <a:gd name="connsiteY5" fmla="*/ 1737369 h 2884488"/>
              <a:gd name="connsiteX6" fmla="*/ 905769 w 2208433"/>
              <a:gd name="connsiteY6" fmla="*/ 1736436 h 2884488"/>
              <a:gd name="connsiteX7" fmla="*/ 892172 w 2208433"/>
              <a:gd name="connsiteY7" fmla="*/ 1728167 h 2884488"/>
              <a:gd name="connsiteX8" fmla="*/ 880348 w 2208433"/>
              <a:gd name="connsiteY8" fmla="*/ 1696274 h 2884488"/>
              <a:gd name="connsiteX9" fmla="*/ 867342 w 2208433"/>
              <a:gd name="connsiteY9" fmla="*/ 1683280 h 2884488"/>
              <a:gd name="connsiteX10" fmla="*/ 1058756 w 2208433"/>
              <a:gd name="connsiteY10" fmla="*/ 1643194 h 2884488"/>
              <a:gd name="connsiteX11" fmla="*/ 1059247 w 2208433"/>
              <a:gd name="connsiteY11" fmla="*/ 1654350 h 2884488"/>
              <a:gd name="connsiteX12" fmla="*/ 1061428 w 2208433"/>
              <a:gd name="connsiteY12" fmla="*/ 1661003 h 2884488"/>
              <a:gd name="connsiteX13" fmla="*/ 1062361 w 2208433"/>
              <a:gd name="connsiteY13" fmla="*/ 1682247 h 2884488"/>
              <a:gd name="connsiteX14" fmla="*/ 1061988 w 2208433"/>
              <a:gd name="connsiteY14" fmla="*/ 1716610 h 2884488"/>
              <a:gd name="connsiteX15" fmla="*/ 1071681 w 2208433"/>
              <a:gd name="connsiteY15" fmla="*/ 1936797 h 2884488"/>
              <a:gd name="connsiteX16" fmla="*/ 1074500 w 2208433"/>
              <a:gd name="connsiteY16" fmla="*/ 1936157 h 2884488"/>
              <a:gd name="connsiteX17" fmla="*/ 1119001 w 2208433"/>
              <a:gd name="connsiteY17" fmla="*/ 1915875 h 2884488"/>
              <a:gd name="connsiteX18" fmla="*/ 1106008 w 2208433"/>
              <a:gd name="connsiteY18" fmla="*/ 1829854 h 2884488"/>
              <a:gd name="connsiteX19" fmla="*/ 1160857 w 2208433"/>
              <a:gd name="connsiteY19" fmla="*/ 1837531 h 2884488"/>
              <a:gd name="connsiteX20" fmla="*/ 1207548 w 2208433"/>
              <a:gd name="connsiteY20" fmla="*/ 1812208 h 2884488"/>
              <a:gd name="connsiteX21" fmla="*/ 1345848 w 2208433"/>
              <a:gd name="connsiteY21" fmla="*/ 1859910 h 2884488"/>
              <a:gd name="connsiteX22" fmla="*/ 1479421 w 2208433"/>
              <a:gd name="connsiteY22" fmla="*/ 1882289 h 2884488"/>
              <a:gd name="connsiteX23" fmla="*/ 1547389 w 2208433"/>
              <a:gd name="connsiteY23" fmla="*/ 1892300 h 2884488"/>
              <a:gd name="connsiteX24" fmla="*/ 1706375 w 2208433"/>
              <a:gd name="connsiteY24" fmla="*/ 1823398 h 2884488"/>
              <a:gd name="connsiteX25" fmla="*/ 1200196 w 2208433"/>
              <a:gd name="connsiteY25" fmla="*/ 1766926 h 2884488"/>
              <a:gd name="connsiteX26" fmla="*/ 1203138 w 2208433"/>
              <a:gd name="connsiteY26" fmla="*/ 1774826 h 2884488"/>
              <a:gd name="connsiteX27" fmla="*/ 1153478 w 2208433"/>
              <a:gd name="connsiteY27" fmla="*/ 1768920 h 2884488"/>
              <a:gd name="connsiteX28" fmla="*/ 1150427 w 2208433"/>
              <a:gd name="connsiteY28" fmla="*/ 1761374 h 2884488"/>
              <a:gd name="connsiteX29" fmla="*/ 1094725 w 2208433"/>
              <a:gd name="connsiteY29" fmla="*/ 1755159 h 2884488"/>
              <a:gd name="connsiteX30" fmla="*/ 1080538 w 2208433"/>
              <a:gd name="connsiteY30" fmla="*/ 1661239 h 2884488"/>
              <a:gd name="connsiteX31" fmla="*/ 1062435 w 2208433"/>
              <a:gd name="connsiteY31" fmla="*/ 1646071 h 2884488"/>
              <a:gd name="connsiteX32" fmla="*/ 1516881 w 2208433"/>
              <a:gd name="connsiteY32" fmla="*/ 1057046 h 2884488"/>
              <a:gd name="connsiteX33" fmla="*/ 1481659 w 2208433"/>
              <a:gd name="connsiteY33" fmla="*/ 1080602 h 2884488"/>
              <a:gd name="connsiteX34" fmla="*/ 1481773 w 2208433"/>
              <a:gd name="connsiteY34" fmla="*/ 1089589 h 2884488"/>
              <a:gd name="connsiteX35" fmla="*/ 1480754 w 2208433"/>
              <a:gd name="connsiteY35" fmla="*/ 1080499 h 2884488"/>
              <a:gd name="connsiteX36" fmla="*/ 860404 w 2208433"/>
              <a:gd name="connsiteY36" fmla="*/ 495300 h 2884488"/>
              <a:gd name="connsiteX37" fmla="*/ 836142 w 2208433"/>
              <a:gd name="connsiteY37" fmla="*/ 529631 h 2884488"/>
              <a:gd name="connsiteX38" fmla="*/ 816614 w 2208433"/>
              <a:gd name="connsiteY38" fmla="*/ 529039 h 2884488"/>
              <a:gd name="connsiteX39" fmla="*/ 855392 w 2208433"/>
              <a:gd name="connsiteY39" fmla="*/ 1367817 h 2884488"/>
              <a:gd name="connsiteX40" fmla="*/ 860030 w 2208433"/>
              <a:gd name="connsiteY40" fmla="*/ 1510704 h 2884488"/>
              <a:gd name="connsiteX41" fmla="*/ 871480 w 2208433"/>
              <a:gd name="connsiteY41" fmla="*/ 1500188 h 2884488"/>
              <a:gd name="connsiteX42" fmla="*/ 904596 w 2208433"/>
              <a:gd name="connsiteY42" fmla="*/ 1509850 h 2884488"/>
              <a:gd name="connsiteX43" fmla="*/ 911955 w 2208433"/>
              <a:gd name="connsiteY43" fmla="*/ 1512368 h 2884488"/>
              <a:gd name="connsiteX44" fmla="*/ 911627 w 2208433"/>
              <a:gd name="connsiteY44" fmla="*/ 1502004 h 2884488"/>
              <a:gd name="connsiteX45" fmla="*/ 917573 w 2208433"/>
              <a:gd name="connsiteY45" fmla="*/ 943459 h 2884488"/>
              <a:gd name="connsiteX46" fmla="*/ 906275 w 2208433"/>
              <a:gd name="connsiteY46" fmla="*/ 807964 h 2884488"/>
              <a:gd name="connsiteX47" fmla="*/ 967520 w 2208433"/>
              <a:gd name="connsiteY47" fmla="*/ 763588 h 2884488"/>
              <a:gd name="connsiteX48" fmla="*/ 1027576 w 2208433"/>
              <a:gd name="connsiteY48" fmla="*/ 764771 h 2884488"/>
              <a:gd name="connsiteX49" fmla="*/ 1055523 w 2208433"/>
              <a:gd name="connsiteY49" fmla="*/ 785480 h 2884488"/>
              <a:gd name="connsiteX50" fmla="*/ 1000818 w 2208433"/>
              <a:gd name="connsiteY50" fmla="*/ 852340 h 2884488"/>
              <a:gd name="connsiteX51" fmla="*/ 1013900 w 2208433"/>
              <a:gd name="connsiteY51" fmla="*/ 915058 h 2884488"/>
              <a:gd name="connsiteX52" fmla="*/ 1034117 w 2208433"/>
              <a:gd name="connsiteY52" fmla="*/ 1019785 h 2884488"/>
              <a:gd name="connsiteX53" fmla="*/ 1053739 w 2208433"/>
              <a:gd name="connsiteY53" fmla="*/ 1529222 h 2884488"/>
              <a:gd name="connsiteX54" fmla="*/ 1054178 w 2208433"/>
              <a:gd name="connsiteY54" fmla="*/ 1539189 h 2884488"/>
              <a:gd name="connsiteX55" fmla="*/ 1063559 w 2208433"/>
              <a:gd name="connsiteY55" fmla="*/ 1548835 h 2884488"/>
              <a:gd name="connsiteX56" fmla="*/ 1061601 w 2208433"/>
              <a:gd name="connsiteY56" fmla="*/ 1535871 h 2884488"/>
              <a:gd name="connsiteX57" fmla="*/ 1101249 w 2208433"/>
              <a:gd name="connsiteY57" fmla="*/ 1133967 h 2884488"/>
              <a:gd name="connsiteX58" fmla="*/ 1106574 w 2208433"/>
              <a:gd name="connsiteY58" fmla="*/ 762842 h 2884488"/>
              <a:gd name="connsiteX59" fmla="*/ 1107758 w 2208433"/>
              <a:gd name="connsiteY59" fmla="*/ 723776 h 2884488"/>
              <a:gd name="connsiteX60" fmla="*/ 1057459 w 2208433"/>
              <a:gd name="connsiteY60" fmla="*/ 723184 h 2884488"/>
              <a:gd name="connsiteX61" fmla="*/ 1036747 w 2208433"/>
              <a:gd name="connsiteY61" fmla="*/ 735022 h 2884488"/>
              <a:gd name="connsiteX62" fmla="*/ 996508 w 2208433"/>
              <a:gd name="connsiteY62" fmla="*/ 736206 h 2884488"/>
              <a:gd name="connsiteX63" fmla="*/ 865138 w 2208433"/>
              <a:gd name="connsiteY63" fmla="*/ 549164 h 2884488"/>
              <a:gd name="connsiteX64" fmla="*/ 862771 w 2208433"/>
              <a:gd name="connsiteY64" fmla="*/ 495892 h 2884488"/>
              <a:gd name="connsiteX65" fmla="*/ 1211378 w 2208433"/>
              <a:gd name="connsiteY65" fmla="*/ 0 h 2884488"/>
              <a:gd name="connsiteX66" fmla="*/ 1411638 w 2208433"/>
              <a:gd name="connsiteY66" fmla="*/ 238006 h 2884488"/>
              <a:gd name="connsiteX67" fmla="*/ 1366742 w 2208433"/>
              <a:gd name="connsiteY67" fmla="*/ 364706 h 2884488"/>
              <a:gd name="connsiteX68" fmla="*/ 1324209 w 2208433"/>
              <a:gd name="connsiteY68" fmla="*/ 457658 h 2884488"/>
              <a:gd name="connsiteX69" fmla="*/ 1325981 w 2208433"/>
              <a:gd name="connsiteY69" fmla="*/ 481932 h 2884488"/>
              <a:gd name="connsiteX70" fmla="*/ 1297626 w 2208433"/>
              <a:gd name="connsiteY70" fmla="*/ 509759 h 2884488"/>
              <a:gd name="connsiteX71" fmla="*/ 1258637 w 2208433"/>
              <a:gd name="connsiteY71" fmla="*/ 594423 h 2884488"/>
              <a:gd name="connsiteX72" fmla="*/ 1137536 w 2208433"/>
              <a:gd name="connsiteY72" fmla="*/ 721714 h 2884488"/>
              <a:gd name="connsiteX73" fmla="*/ 1131629 w 2208433"/>
              <a:gd name="connsiteY73" fmla="*/ 724674 h 2884488"/>
              <a:gd name="connsiteX74" fmla="*/ 1131629 w 2208433"/>
              <a:gd name="connsiteY74" fmla="*/ 728227 h 2884488"/>
              <a:gd name="connsiteX75" fmla="*/ 1377375 w 2208433"/>
              <a:gd name="connsiteY75" fmla="*/ 930709 h 2884488"/>
              <a:gd name="connsiteX76" fmla="*/ 1348429 w 2208433"/>
              <a:gd name="connsiteY76" fmla="*/ 1343371 h 2884488"/>
              <a:gd name="connsiteX77" fmla="*/ 1450627 w 2208433"/>
              <a:gd name="connsiteY77" fmla="*/ 1183517 h 2884488"/>
              <a:gd name="connsiteX78" fmla="*/ 1481345 w 2208433"/>
              <a:gd name="connsiteY78" fmla="*/ 1134968 h 2884488"/>
              <a:gd name="connsiteX79" fmla="*/ 1482280 w 2208433"/>
              <a:gd name="connsiteY79" fmla="*/ 1123842 h 2884488"/>
              <a:gd name="connsiteX80" fmla="*/ 1483207 w 2208433"/>
              <a:gd name="connsiteY80" fmla="*/ 1143551 h 2884488"/>
              <a:gd name="connsiteX81" fmla="*/ 1488736 w 2208433"/>
              <a:gd name="connsiteY81" fmla="*/ 1168287 h 2884488"/>
              <a:gd name="connsiteX82" fmla="*/ 1540044 w 2208433"/>
              <a:gd name="connsiteY82" fmla="*/ 1137479 h 2884488"/>
              <a:gd name="connsiteX83" fmla="*/ 1564813 w 2208433"/>
              <a:gd name="connsiteY83" fmla="*/ 1178951 h 2884488"/>
              <a:gd name="connsiteX84" fmla="*/ 1325375 w 2208433"/>
              <a:gd name="connsiteY84" fmla="*/ 1455632 h 2884488"/>
              <a:gd name="connsiteX85" fmla="*/ 1440966 w 2208433"/>
              <a:gd name="connsiteY85" fmla="*/ 1763713 h 2884488"/>
              <a:gd name="connsiteX86" fmla="*/ 1830200 w 2208433"/>
              <a:gd name="connsiteY86" fmla="*/ 1031427 h 2884488"/>
              <a:gd name="connsiteX87" fmla="*/ 1788918 w 2208433"/>
              <a:gd name="connsiteY87" fmla="*/ 1023725 h 2884488"/>
              <a:gd name="connsiteX88" fmla="*/ 1697507 w 2208433"/>
              <a:gd name="connsiteY88" fmla="*/ 1104301 h 2884488"/>
              <a:gd name="connsiteX89" fmla="*/ 1672737 w 2208433"/>
              <a:gd name="connsiteY89" fmla="*/ 1185468 h 2884488"/>
              <a:gd name="connsiteX90" fmla="*/ 1646199 w 2208433"/>
              <a:gd name="connsiteY90" fmla="*/ 1190208 h 2884488"/>
              <a:gd name="connsiteX91" fmla="*/ 1645609 w 2208433"/>
              <a:gd name="connsiteY91" fmla="*/ 1212722 h 2884488"/>
              <a:gd name="connsiteX92" fmla="*/ 1645019 w 2208433"/>
              <a:gd name="connsiteY92" fmla="*/ 1221016 h 2884488"/>
              <a:gd name="connsiteX93" fmla="*/ 1591352 w 2208433"/>
              <a:gd name="connsiteY93" fmla="*/ 1297444 h 2884488"/>
              <a:gd name="connsiteX94" fmla="*/ 1610814 w 2208433"/>
              <a:gd name="connsiteY94" fmla="*/ 1217461 h 2884488"/>
              <a:gd name="connsiteX95" fmla="*/ 1614352 w 2208433"/>
              <a:gd name="connsiteY95" fmla="*/ 1057496 h 2884488"/>
              <a:gd name="connsiteX96" fmla="*/ 1590172 w 2208433"/>
              <a:gd name="connsiteY96" fmla="*/ 1020763 h 2884488"/>
              <a:gd name="connsiteX97" fmla="*/ 1534598 w 2208433"/>
              <a:gd name="connsiteY97" fmla="*/ 1045544 h 2884488"/>
              <a:gd name="connsiteX98" fmla="*/ 1537982 w 2208433"/>
              <a:gd name="connsiteY98" fmla="*/ 1043348 h 2884488"/>
              <a:gd name="connsiteX99" fmla="*/ 1591222 w 2208433"/>
              <a:gd name="connsiteY99" fmla="*/ 1017741 h 2884488"/>
              <a:gd name="connsiteX100" fmla="*/ 1591813 w 2208433"/>
              <a:gd name="connsiteY100" fmla="*/ 996427 h 2884488"/>
              <a:gd name="connsiteX101" fmla="*/ 1533330 w 2208433"/>
              <a:gd name="connsiteY101" fmla="*/ 820587 h 2884488"/>
              <a:gd name="connsiteX102" fmla="*/ 1526241 w 2208433"/>
              <a:gd name="connsiteY102" fmla="*/ 732371 h 2884488"/>
              <a:gd name="connsiteX103" fmla="*/ 1524469 w 2208433"/>
              <a:gd name="connsiteY103" fmla="*/ 716978 h 2884488"/>
              <a:gd name="connsiteX104" fmla="*/ 1762536 w 2208433"/>
              <a:gd name="connsiteY104" fmla="*/ 412662 h 2884488"/>
              <a:gd name="connsiteX105" fmla="*/ 2034865 w 2208433"/>
              <a:gd name="connsiteY105" fmla="*/ 657180 h 2884488"/>
              <a:gd name="connsiteX106" fmla="*/ 2067947 w 2208433"/>
              <a:gd name="connsiteY106" fmla="*/ 722306 h 2884488"/>
              <a:gd name="connsiteX107" fmla="*/ 2072673 w 2208433"/>
              <a:gd name="connsiteY107" fmla="*/ 772631 h 2884488"/>
              <a:gd name="connsiteX108" fmla="*/ 2057313 w 2208433"/>
              <a:gd name="connsiteY108" fmla="*/ 722306 h 2884488"/>
              <a:gd name="connsiteX109" fmla="*/ 2053178 w 2208433"/>
              <a:gd name="connsiteY109" fmla="*/ 768486 h 2884488"/>
              <a:gd name="connsiteX110" fmla="*/ 2031912 w 2208433"/>
              <a:gd name="connsiteY110" fmla="*/ 989323 h 2884488"/>
              <a:gd name="connsiteX111" fmla="*/ 2018325 w 2208433"/>
              <a:gd name="connsiteY111" fmla="*/ 1002348 h 2884488"/>
              <a:gd name="connsiteX112" fmla="*/ 2021278 w 2208433"/>
              <a:gd name="connsiteY112" fmla="*/ 1042016 h 2884488"/>
              <a:gd name="connsiteX113" fmla="*/ 2098074 w 2208433"/>
              <a:gd name="connsiteY113" fmla="*/ 1080499 h 2884488"/>
              <a:gd name="connsiteX114" fmla="*/ 2202044 w 2208433"/>
              <a:gd name="connsiteY114" fmla="*/ 1191805 h 2884488"/>
              <a:gd name="connsiteX115" fmla="*/ 2203816 w 2208433"/>
              <a:gd name="connsiteY115" fmla="*/ 1435140 h 2884488"/>
              <a:gd name="connsiteX116" fmla="*/ 2194955 w 2208433"/>
              <a:gd name="connsiteY116" fmla="*/ 1661896 h 2884488"/>
              <a:gd name="connsiteX117" fmla="*/ 2178414 w 2208433"/>
              <a:gd name="connsiteY117" fmla="*/ 1764914 h 2884488"/>
              <a:gd name="connsiteX118" fmla="*/ 2196727 w 2208433"/>
              <a:gd name="connsiteY118" fmla="*/ 1927729 h 2884488"/>
              <a:gd name="connsiteX119" fmla="*/ 2190229 w 2208433"/>
              <a:gd name="connsiteY119" fmla="*/ 1962660 h 2884488"/>
              <a:gd name="connsiteX120" fmla="*/ 2113433 w 2208433"/>
              <a:gd name="connsiteY120" fmla="*/ 2049692 h 2884488"/>
              <a:gd name="connsiteX121" fmla="*/ 2089804 w 2208433"/>
              <a:gd name="connsiteY121" fmla="*/ 2055612 h 2884488"/>
              <a:gd name="connsiteX122" fmla="*/ 1926170 w 2208433"/>
              <a:gd name="connsiteY122" fmla="*/ 2044363 h 2884488"/>
              <a:gd name="connsiteX123" fmla="*/ 1962796 w 2208433"/>
              <a:gd name="connsiteY123" fmla="*/ 2303091 h 2884488"/>
              <a:gd name="connsiteX124" fmla="*/ 1934440 w 2208433"/>
              <a:gd name="connsiteY124" fmla="*/ 2454657 h 2884488"/>
              <a:gd name="connsiteX125" fmla="*/ 1917900 w 2208433"/>
              <a:gd name="connsiteY125" fmla="*/ 2684374 h 2884488"/>
              <a:gd name="connsiteX126" fmla="*/ 1865324 w 2208433"/>
              <a:gd name="connsiteY126" fmla="*/ 2883896 h 2884488"/>
              <a:gd name="connsiteX127" fmla="*/ 1167073 w 2208433"/>
              <a:gd name="connsiteY127" fmla="*/ 2883896 h 2884488"/>
              <a:gd name="connsiteX128" fmla="*/ 1240915 w 2208433"/>
              <a:gd name="connsiteY128" fmla="*/ 2271712 h 2884488"/>
              <a:gd name="connsiteX129" fmla="*/ 1218467 w 2208433"/>
              <a:gd name="connsiteY129" fmla="*/ 2255135 h 2884488"/>
              <a:gd name="connsiteX130" fmla="*/ 1246822 w 2208433"/>
              <a:gd name="connsiteY130" fmla="*/ 2143236 h 2884488"/>
              <a:gd name="connsiteX131" fmla="*/ 1207243 w 2208433"/>
              <a:gd name="connsiteY131" fmla="*/ 2156854 h 2884488"/>
              <a:gd name="connsiteX132" fmla="*/ 1190702 w 2208433"/>
              <a:gd name="connsiteY132" fmla="*/ 2107121 h 2884488"/>
              <a:gd name="connsiteX133" fmla="*/ 1175343 w 2208433"/>
              <a:gd name="connsiteY133" fmla="*/ 2107121 h 2884488"/>
              <a:gd name="connsiteX134" fmla="*/ 1164119 w 2208433"/>
              <a:gd name="connsiteY134" fmla="*/ 2600894 h 2884488"/>
              <a:gd name="connsiteX135" fmla="*/ 1140490 w 2208433"/>
              <a:gd name="connsiteY135" fmla="*/ 2639378 h 2884488"/>
              <a:gd name="connsiteX136" fmla="*/ 1108590 w 2208433"/>
              <a:gd name="connsiteY136" fmla="*/ 2884488 h 2884488"/>
              <a:gd name="connsiteX137" fmla="*/ 220122 w 2208433"/>
              <a:gd name="connsiteY137" fmla="*/ 2882712 h 2884488"/>
              <a:gd name="connsiteX138" fmla="*/ 260292 w 2208433"/>
              <a:gd name="connsiteY138" fmla="*/ 2571884 h 2884488"/>
              <a:gd name="connsiteX139" fmla="*/ 83662 w 2208433"/>
              <a:gd name="connsiteY139" fmla="*/ 2416765 h 2884488"/>
              <a:gd name="connsiteX140" fmla="*/ 331180 w 2208433"/>
              <a:gd name="connsiteY140" fmla="*/ 1677882 h 2884488"/>
              <a:gd name="connsiteX141" fmla="*/ 317003 w 2208433"/>
              <a:gd name="connsiteY141" fmla="*/ 1655976 h 2884488"/>
              <a:gd name="connsiteX142" fmla="*/ 959 w 2208433"/>
              <a:gd name="connsiteY142" fmla="*/ 1463558 h 2884488"/>
              <a:gd name="connsiteX143" fmla="*/ 39947 w 2208433"/>
              <a:gd name="connsiteY143" fmla="*/ 1331530 h 2884488"/>
              <a:gd name="connsiteX144" fmla="*/ 386710 w 2208433"/>
              <a:gd name="connsiteY144" fmla="*/ 654220 h 2884488"/>
              <a:gd name="connsiteX145" fmla="*/ 720476 w 2208433"/>
              <a:gd name="connsiteY145" fmla="*/ 592646 h 2884488"/>
              <a:gd name="connsiteX146" fmla="*/ 809677 w 2208433"/>
              <a:gd name="connsiteY146" fmla="*/ 525152 h 2884488"/>
              <a:gd name="connsiteX147" fmla="*/ 835670 w 2208433"/>
              <a:gd name="connsiteY147" fmla="*/ 526336 h 2884488"/>
              <a:gd name="connsiteX148" fmla="*/ 860481 w 2208433"/>
              <a:gd name="connsiteY148" fmla="*/ 491997 h 2884488"/>
              <a:gd name="connsiteX149" fmla="*/ 895334 w 2208433"/>
              <a:gd name="connsiteY149" fmla="*/ 487261 h 2884488"/>
              <a:gd name="connsiteX150" fmla="*/ 901832 w 2208433"/>
              <a:gd name="connsiteY150" fmla="*/ 424503 h 2884488"/>
              <a:gd name="connsiteX151" fmla="*/ 905967 w 2208433"/>
              <a:gd name="connsiteY151" fmla="*/ 257544 h 2884488"/>
              <a:gd name="connsiteX152" fmla="*/ 1211378 w 2208433"/>
              <a:gd name="connsiteY152" fmla="*/ 0 h 2884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</a:cxnLst>
            <a:rect l="l" t="t" r="r" b="b"/>
            <a:pathLst>
              <a:path w="2208433" h="2884488">
                <a:moveTo>
                  <a:pt x="865613" y="1682726"/>
                </a:moveTo>
                <a:lnTo>
                  <a:pt x="866321" y="1704565"/>
                </a:lnTo>
                <a:cubicBezTo>
                  <a:pt x="866321" y="1716403"/>
                  <a:pt x="788801" y="1952573"/>
                  <a:pt x="789393" y="1963819"/>
                </a:cubicBezTo>
                <a:cubicBezTo>
                  <a:pt x="814247" y="1968555"/>
                  <a:pt x="847385" y="1978025"/>
                  <a:pt x="876381" y="1971514"/>
                </a:cubicBezTo>
                <a:lnTo>
                  <a:pt x="926215" y="1963293"/>
                </a:lnTo>
                <a:lnTo>
                  <a:pt x="919070" y="1737369"/>
                </a:lnTo>
                <a:lnTo>
                  <a:pt x="905769" y="1736436"/>
                </a:lnTo>
                <a:cubicBezTo>
                  <a:pt x="898083" y="1737026"/>
                  <a:pt x="893354" y="1735845"/>
                  <a:pt x="892172" y="1728167"/>
                </a:cubicBezTo>
                <a:lnTo>
                  <a:pt x="880348" y="1696274"/>
                </a:lnTo>
                <a:cubicBezTo>
                  <a:pt x="877983" y="1686824"/>
                  <a:pt x="876209" y="1686233"/>
                  <a:pt x="867342" y="1683280"/>
                </a:cubicBezTo>
                <a:close/>
                <a:moveTo>
                  <a:pt x="1058756" y="1643194"/>
                </a:moveTo>
                <a:lnTo>
                  <a:pt x="1059247" y="1654350"/>
                </a:lnTo>
                <a:lnTo>
                  <a:pt x="1061428" y="1661003"/>
                </a:lnTo>
                <a:cubicBezTo>
                  <a:pt x="1062195" y="1667002"/>
                  <a:pt x="1062398" y="1674347"/>
                  <a:pt x="1062361" y="1682247"/>
                </a:cubicBezTo>
                <a:lnTo>
                  <a:pt x="1061988" y="1716610"/>
                </a:lnTo>
                <a:lnTo>
                  <a:pt x="1071681" y="1936797"/>
                </a:lnTo>
                <a:lnTo>
                  <a:pt x="1074500" y="1936157"/>
                </a:lnTo>
                <a:cubicBezTo>
                  <a:pt x="1089746" y="1931339"/>
                  <a:pt x="1104651" y="1924902"/>
                  <a:pt x="1119001" y="1915875"/>
                </a:cubicBezTo>
                <a:lnTo>
                  <a:pt x="1106008" y="1829854"/>
                </a:lnTo>
                <a:lnTo>
                  <a:pt x="1160857" y="1837531"/>
                </a:lnTo>
                <a:cubicBezTo>
                  <a:pt x="1211094" y="1856377"/>
                  <a:pt x="1179179" y="1821631"/>
                  <a:pt x="1207548" y="1812208"/>
                </a:cubicBezTo>
                <a:cubicBezTo>
                  <a:pt x="1241237" y="1801019"/>
                  <a:pt x="1300930" y="1799841"/>
                  <a:pt x="1345848" y="1859910"/>
                </a:cubicBezTo>
                <a:cubicBezTo>
                  <a:pt x="1365352" y="1885233"/>
                  <a:pt x="1441004" y="1864032"/>
                  <a:pt x="1479421" y="1882289"/>
                </a:cubicBezTo>
                <a:lnTo>
                  <a:pt x="1547389" y="1892300"/>
                </a:lnTo>
                <a:lnTo>
                  <a:pt x="1706375" y="1823398"/>
                </a:lnTo>
                <a:lnTo>
                  <a:pt x="1200196" y="1766926"/>
                </a:lnTo>
                <a:lnTo>
                  <a:pt x="1203138" y="1774826"/>
                </a:lnTo>
                <a:cubicBezTo>
                  <a:pt x="1188358" y="1774826"/>
                  <a:pt x="1175352" y="1770101"/>
                  <a:pt x="1153478" y="1768920"/>
                </a:cubicBezTo>
                <a:lnTo>
                  <a:pt x="1150427" y="1761374"/>
                </a:lnTo>
                <a:lnTo>
                  <a:pt x="1094725" y="1755159"/>
                </a:lnTo>
                <a:lnTo>
                  <a:pt x="1080538" y="1661239"/>
                </a:lnTo>
                <a:lnTo>
                  <a:pt x="1062435" y="1646071"/>
                </a:lnTo>
                <a:close/>
                <a:moveTo>
                  <a:pt x="1516881" y="1057046"/>
                </a:moveTo>
                <a:lnTo>
                  <a:pt x="1481659" y="1080602"/>
                </a:lnTo>
                <a:lnTo>
                  <a:pt x="1481773" y="1089589"/>
                </a:lnTo>
                <a:lnTo>
                  <a:pt x="1480754" y="1080499"/>
                </a:lnTo>
                <a:close/>
                <a:moveTo>
                  <a:pt x="860404" y="495300"/>
                </a:moveTo>
                <a:lnTo>
                  <a:pt x="836142" y="529631"/>
                </a:lnTo>
                <a:lnTo>
                  <a:pt x="816614" y="529039"/>
                </a:lnTo>
                <a:cubicBezTo>
                  <a:pt x="841024" y="728808"/>
                  <a:pt x="846461" y="1036118"/>
                  <a:pt x="855392" y="1367817"/>
                </a:cubicBezTo>
                <a:lnTo>
                  <a:pt x="860030" y="1510704"/>
                </a:lnTo>
                <a:lnTo>
                  <a:pt x="871480" y="1500188"/>
                </a:lnTo>
                <a:cubicBezTo>
                  <a:pt x="888181" y="1504322"/>
                  <a:pt x="897456" y="1507312"/>
                  <a:pt x="904596" y="1509850"/>
                </a:cubicBezTo>
                <a:lnTo>
                  <a:pt x="911955" y="1512368"/>
                </a:lnTo>
                <a:lnTo>
                  <a:pt x="911627" y="1502004"/>
                </a:lnTo>
                <a:lnTo>
                  <a:pt x="917573" y="943459"/>
                </a:lnTo>
                <a:cubicBezTo>
                  <a:pt x="924708" y="877191"/>
                  <a:pt x="938384" y="825714"/>
                  <a:pt x="906275" y="807964"/>
                </a:cubicBezTo>
                <a:cubicBezTo>
                  <a:pt x="924708" y="796722"/>
                  <a:pt x="945520" y="781930"/>
                  <a:pt x="967520" y="763588"/>
                </a:cubicBezTo>
                <a:cubicBezTo>
                  <a:pt x="978818" y="774238"/>
                  <a:pt x="993683" y="776605"/>
                  <a:pt x="1027576" y="764771"/>
                </a:cubicBezTo>
                <a:lnTo>
                  <a:pt x="1055523" y="785480"/>
                </a:lnTo>
                <a:cubicBezTo>
                  <a:pt x="1032333" y="795539"/>
                  <a:pt x="1016873" y="824531"/>
                  <a:pt x="1000818" y="852340"/>
                </a:cubicBezTo>
                <a:cubicBezTo>
                  <a:pt x="1004386" y="864174"/>
                  <a:pt x="1004386" y="890208"/>
                  <a:pt x="1013900" y="915058"/>
                </a:cubicBezTo>
                <a:cubicBezTo>
                  <a:pt x="1024008" y="942867"/>
                  <a:pt x="1025792" y="981326"/>
                  <a:pt x="1034117" y="1019785"/>
                </a:cubicBezTo>
                <a:lnTo>
                  <a:pt x="1053739" y="1529222"/>
                </a:lnTo>
                <a:lnTo>
                  <a:pt x="1054178" y="1539189"/>
                </a:lnTo>
                <a:lnTo>
                  <a:pt x="1063559" y="1548835"/>
                </a:lnTo>
                <a:lnTo>
                  <a:pt x="1061601" y="1535871"/>
                </a:lnTo>
                <a:lnTo>
                  <a:pt x="1101249" y="1133967"/>
                </a:lnTo>
                <a:lnTo>
                  <a:pt x="1106574" y="762842"/>
                </a:lnTo>
                <a:lnTo>
                  <a:pt x="1107758" y="723776"/>
                </a:lnTo>
                <a:cubicBezTo>
                  <a:pt x="1094147" y="723184"/>
                  <a:pt x="1083496" y="722000"/>
                  <a:pt x="1057459" y="723184"/>
                </a:cubicBezTo>
                <a:lnTo>
                  <a:pt x="1036747" y="735022"/>
                </a:lnTo>
                <a:cubicBezTo>
                  <a:pt x="1029054" y="739757"/>
                  <a:pt x="1018994" y="742717"/>
                  <a:pt x="996508" y="736206"/>
                </a:cubicBezTo>
                <a:cubicBezTo>
                  <a:pt x="958635" y="671688"/>
                  <a:pt x="911887" y="610722"/>
                  <a:pt x="865138" y="549164"/>
                </a:cubicBezTo>
                <a:cubicBezTo>
                  <a:pt x="858037" y="534958"/>
                  <a:pt x="856853" y="517793"/>
                  <a:pt x="862771" y="495892"/>
                </a:cubicBezTo>
                <a:close/>
                <a:moveTo>
                  <a:pt x="1211378" y="0"/>
                </a:moveTo>
                <a:cubicBezTo>
                  <a:pt x="1301170" y="5921"/>
                  <a:pt x="1420499" y="103017"/>
                  <a:pt x="1411638" y="238006"/>
                </a:cubicBezTo>
                <a:cubicBezTo>
                  <a:pt x="1399823" y="279450"/>
                  <a:pt x="1395097" y="320301"/>
                  <a:pt x="1366742" y="364706"/>
                </a:cubicBezTo>
                <a:lnTo>
                  <a:pt x="1324209" y="457658"/>
                </a:lnTo>
                <a:cubicBezTo>
                  <a:pt x="1325981" y="473051"/>
                  <a:pt x="1326572" y="480156"/>
                  <a:pt x="1325981" y="481932"/>
                </a:cubicBezTo>
                <a:lnTo>
                  <a:pt x="1297626" y="509759"/>
                </a:lnTo>
                <a:cubicBezTo>
                  <a:pt x="1293491" y="575477"/>
                  <a:pt x="1288174" y="569556"/>
                  <a:pt x="1258637" y="594423"/>
                </a:cubicBezTo>
                <a:cubicBezTo>
                  <a:pt x="1209015" y="635866"/>
                  <a:pt x="1170617" y="671390"/>
                  <a:pt x="1137536" y="721714"/>
                </a:cubicBezTo>
                <a:lnTo>
                  <a:pt x="1131629" y="724674"/>
                </a:lnTo>
                <a:lnTo>
                  <a:pt x="1131629" y="728227"/>
                </a:lnTo>
                <a:cubicBezTo>
                  <a:pt x="1222012" y="792169"/>
                  <a:pt x="1299398" y="861439"/>
                  <a:pt x="1377375" y="930709"/>
                </a:cubicBezTo>
                <a:lnTo>
                  <a:pt x="1348429" y="1343371"/>
                </a:lnTo>
                <a:lnTo>
                  <a:pt x="1450627" y="1183517"/>
                </a:lnTo>
                <a:cubicBezTo>
                  <a:pt x="1455353" y="1153914"/>
                  <a:pt x="1469530" y="1147401"/>
                  <a:pt x="1481345" y="1134968"/>
                </a:cubicBezTo>
                <a:lnTo>
                  <a:pt x="1482280" y="1123842"/>
                </a:lnTo>
                <a:lnTo>
                  <a:pt x="1483207" y="1143551"/>
                </a:lnTo>
                <a:cubicBezTo>
                  <a:pt x="1484165" y="1153771"/>
                  <a:pt x="1485787" y="1157622"/>
                  <a:pt x="1488736" y="1168287"/>
                </a:cubicBezTo>
                <a:cubicBezTo>
                  <a:pt x="1506428" y="1151698"/>
                  <a:pt x="1521762" y="1143403"/>
                  <a:pt x="1540044" y="1137479"/>
                </a:cubicBezTo>
                <a:cubicBezTo>
                  <a:pt x="1553608" y="1151105"/>
                  <a:pt x="1561275" y="1165324"/>
                  <a:pt x="1564813" y="1178951"/>
                </a:cubicBezTo>
                <a:cubicBezTo>
                  <a:pt x="1442735" y="1253009"/>
                  <a:pt x="1453351" y="1318773"/>
                  <a:pt x="1325375" y="1455632"/>
                </a:cubicBezTo>
                <a:cubicBezTo>
                  <a:pt x="1373145" y="1649960"/>
                  <a:pt x="1403222" y="1628631"/>
                  <a:pt x="1440966" y="1763713"/>
                </a:cubicBezTo>
                <a:cubicBezTo>
                  <a:pt x="1536505" y="1469258"/>
                  <a:pt x="1512326" y="1486440"/>
                  <a:pt x="1830200" y="1031427"/>
                </a:cubicBezTo>
                <a:cubicBezTo>
                  <a:pt x="1817816" y="1029650"/>
                  <a:pt x="1810149" y="1030243"/>
                  <a:pt x="1788918" y="1023725"/>
                </a:cubicBezTo>
                <a:lnTo>
                  <a:pt x="1697507" y="1104301"/>
                </a:lnTo>
                <a:lnTo>
                  <a:pt x="1672737" y="1185468"/>
                </a:lnTo>
                <a:cubicBezTo>
                  <a:pt x="1658583" y="1182506"/>
                  <a:pt x="1652686" y="1188430"/>
                  <a:pt x="1646199" y="1190208"/>
                </a:cubicBezTo>
                <a:lnTo>
                  <a:pt x="1645609" y="1212722"/>
                </a:lnTo>
                <a:cubicBezTo>
                  <a:pt x="1646788" y="1215684"/>
                  <a:pt x="1645609" y="1218646"/>
                  <a:pt x="1645019" y="1221016"/>
                </a:cubicBezTo>
                <a:lnTo>
                  <a:pt x="1591352" y="1297444"/>
                </a:lnTo>
                <a:lnTo>
                  <a:pt x="1610814" y="1217461"/>
                </a:lnTo>
                <a:lnTo>
                  <a:pt x="1614352" y="1057496"/>
                </a:lnTo>
                <a:cubicBezTo>
                  <a:pt x="1613173" y="1055126"/>
                  <a:pt x="1604326" y="1042092"/>
                  <a:pt x="1590172" y="1020763"/>
                </a:cubicBezTo>
                <a:lnTo>
                  <a:pt x="1534598" y="1045544"/>
                </a:lnTo>
                <a:lnTo>
                  <a:pt x="1537982" y="1043348"/>
                </a:lnTo>
                <a:cubicBezTo>
                  <a:pt x="1556369" y="1033135"/>
                  <a:pt x="1574091" y="1024846"/>
                  <a:pt x="1591222" y="1017741"/>
                </a:cubicBezTo>
                <a:lnTo>
                  <a:pt x="1591813" y="996427"/>
                </a:lnTo>
                <a:cubicBezTo>
                  <a:pt x="1554596" y="935446"/>
                  <a:pt x="1526832" y="876240"/>
                  <a:pt x="1533330" y="820587"/>
                </a:cubicBezTo>
                <a:cubicBezTo>
                  <a:pt x="1535102" y="799273"/>
                  <a:pt x="1544554" y="756645"/>
                  <a:pt x="1526241" y="732371"/>
                </a:cubicBezTo>
                <a:lnTo>
                  <a:pt x="1524469" y="716978"/>
                </a:lnTo>
                <a:cubicBezTo>
                  <a:pt x="1503793" y="574885"/>
                  <a:pt x="1543963" y="458842"/>
                  <a:pt x="1762536" y="412662"/>
                </a:cubicBezTo>
                <a:cubicBezTo>
                  <a:pt x="2040773" y="442265"/>
                  <a:pt x="2028958" y="548834"/>
                  <a:pt x="2034865" y="657180"/>
                </a:cubicBezTo>
                <a:cubicBezTo>
                  <a:pt x="2046680" y="678494"/>
                  <a:pt x="2058495" y="698624"/>
                  <a:pt x="2067947" y="722306"/>
                </a:cubicBezTo>
                <a:lnTo>
                  <a:pt x="2072673" y="772631"/>
                </a:lnTo>
                <a:lnTo>
                  <a:pt x="2057313" y="722306"/>
                </a:lnTo>
                <a:lnTo>
                  <a:pt x="2053178" y="768486"/>
                </a:lnTo>
                <a:cubicBezTo>
                  <a:pt x="2072673" y="845454"/>
                  <a:pt x="2072082" y="920052"/>
                  <a:pt x="2031912" y="989323"/>
                </a:cubicBezTo>
                <a:lnTo>
                  <a:pt x="2018325" y="1002348"/>
                </a:lnTo>
                <a:lnTo>
                  <a:pt x="2021278" y="1042016"/>
                </a:lnTo>
                <a:cubicBezTo>
                  <a:pt x="2066765" y="1062145"/>
                  <a:pt x="2081534" y="1062145"/>
                  <a:pt x="2098074" y="1080499"/>
                </a:cubicBezTo>
                <a:cubicBezTo>
                  <a:pt x="2127020" y="1112470"/>
                  <a:pt x="2173688" y="1126679"/>
                  <a:pt x="2202044" y="1191805"/>
                </a:cubicBezTo>
                <a:cubicBezTo>
                  <a:pt x="2223901" y="1260484"/>
                  <a:pt x="2180777" y="1378302"/>
                  <a:pt x="2203816" y="1435140"/>
                </a:cubicBezTo>
                <a:cubicBezTo>
                  <a:pt x="2170144" y="1582561"/>
                  <a:pt x="2201453" y="1573088"/>
                  <a:pt x="2194955" y="1661896"/>
                </a:cubicBezTo>
                <a:cubicBezTo>
                  <a:pt x="2180777" y="1712813"/>
                  <a:pt x="2173688" y="1720510"/>
                  <a:pt x="2178414" y="1764914"/>
                </a:cubicBezTo>
                <a:cubicBezTo>
                  <a:pt x="2163646" y="1864971"/>
                  <a:pt x="2193774" y="1850170"/>
                  <a:pt x="2196727" y="1927729"/>
                </a:cubicBezTo>
                <a:cubicBezTo>
                  <a:pt x="2198499" y="1942530"/>
                  <a:pt x="2197318" y="1951411"/>
                  <a:pt x="2190229" y="1962660"/>
                </a:cubicBezTo>
                <a:cubicBezTo>
                  <a:pt x="2143561" y="2036667"/>
                  <a:pt x="2129974" y="2039627"/>
                  <a:pt x="2113433" y="2049692"/>
                </a:cubicBezTo>
                <a:cubicBezTo>
                  <a:pt x="2105163" y="2056796"/>
                  <a:pt x="2099256" y="2056204"/>
                  <a:pt x="2089804" y="2055612"/>
                </a:cubicBezTo>
                <a:cubicBezTo>
                  <a:pt x="1987016" y="2043771"/>
                  <a:pt x="1960433" y="2044955"/>
                  <a:pt x="1926170" y="2044363"/>
                </a:cubicBezTo>
                <a:lnTo>
                  <a:pt x="1962796" y="2303091"/>
                </a:lnTo>
                <a:lnTo>
                  <a:pt x="1934440" y="2454657"/>
                </a:lnTo>
                <a:lnTo>
                  <a:pt x="1917900" y="2684374"/>
                </a:lnTo>
                <a:lnTo>
                  <a:pt x="1865324" y="2883896"/>
                </a:lnTo>
                <a:lnTo>
                  <a:pt x="1167073" y="2883896"/>
                </a:lnTo>
                <a:cubicBezTo>
                  <a:pt x="1165892" y="2801601"/>
                  <a:pt x="1217876" y="2466498"/>
                  <a:pt x="1240915" y="2271712"/>
                </a:cubicBezTo>
                <a:cubicBezTo>
                  <a:pt x="1242097" y="2260463"/>
                  <a:pt x="1217286" y="2265199"/>
                  <a:pt x="1218467" y="2255135"/>
                </a:cubicBezTo>
                <a:cubicBezTo>
                  <a:pt x="1224374" y="2200666"/>
                  <a:pt x="1239143" y="2221979"/>
                  <a:pt x="1246822" y="2143236"/>
                </a:cubicBezTo>
                <a:cubicBezTo>
                  <a:pt x="1248004" y="2131395"/>
                  <a:pt x="1209015" y="2157446"/>
                  <a:pt x="1207243" y="2156854"/>
                </a:cubicBezTo>
                <a:cubicBezTo>
                  <a:pt x="1196019" y="2149157"/>
                  <a:pt x="1192475" y="2127251"/>
                  <a:pt x="1190702" y="2107121"/>
                </a:cubicBezTo>
                <a:cubicBezTo>
                  <a:pt x="1190112" y="2100016"/>
                  <a:pt x="1174753" y="2101792"/>
                  <a:pt x="1175343" y="2107121"/>
                </a:cubicBezTo>
                <a:cubicBezTo>
                  <a:pt x="1185977" y="2170471"/>
                  <a:pt x="1184204" y="2415581"/>
                  <a:pt x="1164119" y="2600894"/>
                </a:cubicBezTo>
                <a:cubicBezTo>
                  <a:pt x="1162938" y="2621024"/>
                  <a:pt x="1141081" y="2619840"/>
                  <a:pt x="1140490" y="2639378"/>
                </a:cubicBezTo>
                <a:cubicBezTo>
                  <a:pt x="1136945" y="2756012"/>
                  <a:pt x="1120996" y="2797456"/>
                  <a:pt x="1108590" y="2884488"/>
                </a:cubicBezTo>
                <a:lnTo>
                  <a:pt x="220122" y="2882712"/>
                </a:lnTo>
                <a:cubicBezTo>
                  <a:pt x="231346" y="2775550"/>
                  <a:pt x="246705" y="2654179"/>
                  <a:pt x="260292" y="2571884"/>
                </a:cubicBezTo>
                <a:cubicBezTo>
                  <a:pt x="185859" y="2547609"/>
                  <a:pt x="142145" y="2469458"/>
                  <a:pt x="83662" y="2416765"/>
                </a:cubicBezTo>
                <a:cubicBezTo>
                  <a:pt x="191176" y="1980421"/>
                  <a:pt x="200037" y="1868523"/>
                  <a:pt x="331180" y="1677882"/>
                </a:cubicBezTo>
                <a:lnTo>
                  <a:pt x="317003" y="1655976"/>
                </a:lnTo>
                <a:cubicBezTo>
                  <a:pt x="-3177" y="1612164"/>
                  <a:pt x="21044" y="1489016"/>
                  <a:pt x="959" y="1463558"/>
                </a:cubicBezTo>
                <a:cubicBezTo>
                  <a:pt x="-4949" y="1395472"/>
                  <a:pt x="17499" y="1364093"/>
                  <a:pt x="39947" y="1331530"/>
                </a:cubicBezTo>
                <a:cubicBezTo>
                  <a:pt x="119697" y="1081091"/>
                  <a:pt x="249068" y="863215"/>
                  <a:pt x="386710" y="654220"/>
                </a:cubicBezTo>
                <a:cubicBezTo>
                  <a:pt x="419200" y="618697"/>
                  <a:pt x="589923" y="608040"/>
                  <a:pt x="720476" y="592646"/>
                </a:cubicBezTo>
                <a:cubicBezTo>
                  <a:pt x="757692" y="574885"/>
                  <a:pt x="785457" y="550611"/>
                  <a:pt x="809677" y="525152"/>
                </a:cubicBezTo>
                <a:lnTo>
                  <a:pt x="835670" y="526336"/>
                </a:lnTo>
                <a:lnTo>
                  <a:pt x="860481" y="491997"/>
                </a:lnTo>
                <a:cubicBezTo>
                  <a:pt x="871705" y="487853"/>
                  <a:pt x="883519" y="486077"/>
                  <a:pt x="895334" y="487261"/>
                </a:cubicBezTo>
                <a:cubicBezTo>
                  <a:pt x="903014" y="448777"/>
                  <a:pt x="901241" y="441081"/>
                  <a:pt x="901832" y="424503"/>
                </a:cubicBezTo>
                <a:cubicBezTo>
                  <a:pt x="867569" y="369442"/>
                  <a:pt x="878203" y="309644"/>
                  <a:pt x="905967" y="257544"/>
                </a:cubicBezTo>
                <a:cubicBezTo>
                  <a:pt x="937867" y="97689"/>
                  <a:pt x="973311" y="15986"/>
                  <a:pt x="1211378" y="0"/>
                </a:cubicBezTo>
                <a:close/>
              </a:path>
            </a:pathLst>
          </a:custGeom>
          <a:solidFill>
            <a:srgbClr val="00B050"/>
          </a:solidFill>
          <a:ln w="6350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78300395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Placeholder 9">
            <a:extLst>
              <a:ext uri="{FF2B5EF4-FFF2-40B4-BE49-F238E27FC236}">
                <a16:creationId xmlns:a16="http://schemas.microsoft.com/office/drawing/2014/main" id="{AA0A850C-6FE2-8E41-B2C4-B907E6AE69F5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-1"/>
            <a:ext cx="12191999" cy="6858001"/>
          </a:xfrm>
        </p:spPr>
      </p:pic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FA67B649-09B2-074F-A96E-B398F0E193FF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solidFill>
            <a:schemeClr val="tx1">
              <a:lumMod val="65000"/>
              <a:lumOff val="35000"/>
              <a:alpha val="77000"/>
            </a:schemeClr>
          </a:solidFill>
        </p:spPr>
        <p:txBody>
          <a:bodyPr/>
          <a:lstStyle/>
          <a:p>
            <a:pPr marL="0" indent="0">
              <a:buNone/>
            </a:pP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AA11ABC-9E7E-B64D-A9A9-8351F0A18E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5565" y="5512904"/>
            <a:ext cx="11119843" cy="786701"/>
          </a:xfrm>
        </p:spPr>
        <p:txBody>
          <a:bodyPr>
            <a:normAutofit fontScale="47500" lnSpcReduction="20000"/>
          </a:bodyPr>
          <a:lstStyle/>
          <a:p>
            <a:pPr marL="0" indent="0">
              <a:buNone/>
            </a:pPr>
            <a:r>
              <a:rPr lang="en-US" sz="8600" dirty="0">
                <a:solidFill>
                  <a:schemeClr val="accent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assawa.ca@gmail.com</a:t>
            </a:r>
            <a:r>
              <a:rPr lang="en-US" sz="8600" dirty="0">
                <a:latin typeface="Calibri" panose="020F0502020204030204" pitchFamily="34" charset="0"/>
                <a:cs typeface="Calibri" panose="020F0502020204030204" pitchFamily="34" charset="0"/>
              </a:rPr>
              <a:t> or 9820403876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in case of any queries</a:t>
            </a: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DF48F65D-EFE4-8B4D-B2E4-EB0DB25065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20152499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Calibri" panose="020F0502020204030204" pitchFamily="34" charset="0"/>
              </a:rPr>
              <a:t>Suggestions &amp; Tips</a:t>
            </a:r>
          </a:p>
        </p:txBody>
      </p:sp>
      <p:pic>
        <p:nvPicPr>
          <p:cNvPr id="3" name="Picture 2" descr="C:\Users\GF6751\Downloads\darts-155726_1280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7531445" y="1714500"/>
            <a:ext cx="4649241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Rectangle 14"/>
          <p:cNvSpPr/>
          <p:nvPr/>
        </p:nvSpPr>
        <p:spPr bwMode="auto">
          <a:xfrm>
            <a:off x="2011148" y="1658955"/>
            <a:ext cx="6616657" cy="90266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8900" tIns="38100" rIns="88900" bIns="38100" rtlCol="0" anchor="ctr"/>
          <a:lstStyle/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0" cap="none" spc="0" normalizeH="0" baseline="0" noProof="0" dirty="0">
                <a:ln>
                  <a:noFill/>
                </a:ln>
                <a:solidFill>
                  <a:srgbClr val="009DD9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itchFamily="34" charset="0"/>
              </a:rPr>
              <a:t>•If you have imports</a:t>
            </a:r>
          </a:p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itchFamily="34" charset="0"/>
              </a:rPr>
              <a:t>Always use buyer’s credit@Libor+1% i.e. approx.  3-4 %.  (If no exports, go for hedging also) </a:t>
            </a:r>
          </a:p>
        </p:txBody>
      </p:sp>
      <p:sp>
        <p:nvSpPr>
          <p:cNvPr id="20" name="Rectangle 19"/>
          <p:cNvSpPr/>
          <p:nvPr/>
        </p:nvSpPr>
        <p:spPr bwMode="auto">
          <a:xfrm>
            <a:off x="2011148" y="3424784"/>
            <a:ext cx="6616657" cy="90266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8900" tIns="38100" rIns="88900" bIns="38100" rtlCol="0" anchor="ctr"/>
          <a:lstStyle/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0" cap="none" spc="0" normalizeH="0" baseline="0" noProof="0" dirty="0">
                <a:ln>
                  <a:noFill/>
                </a:ln>
                <a:solidFill>
                  <a:srgbClr val="0BD0D9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itchFamily="34" charset="0"/>
              </a:rPr>
              <a:t>•If you have exports</a:t>
            </a:r>
          </a:p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itchFamily="34" charset="0"/>
              </a:rPr>
              <a:t>Use PCFC/ FBN / FBP / FCNR(B) facilities. (Even SME‘s can take sub-limit with CC limit)</a:t>
            </a:r>
          </a:p>
        </p:txBody>
      </p:sp>
      <p:sp>
        <p:nvSpPr>
          <p:cNvPr id="53" name="Rectangle 52"/>
          <p:cNvSpPr/>
          <p:nvPr/>
        </p:nvSpPr>
        <p:spPr bwMode="auto">
          <a:xfrm>
            <a:off x="2011148" y="5244360"/>
            <a:ext cx="6616657" cy="90266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8900" tIns="38100" rIns="88900" bIns="38100" rtlCol="0" anchor="ctr"/>
          <a:lstStyle/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0" cap="none" spc="0" normalizeH="0" baseline="0" noProof="0" dirty="0">
                <a:ln>
                  <a:noFill/>
                </a:ln>
                <a:solidFill>
                  <a:srgbClr val="A5C249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itchFamily="34" charset="0"/>
              </a:rPr>
              <a:t>•If you are importer - exporter</a:t>
            </a:r>
          </a:p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itchFamily="34" charset="0"/>
              </a:rPr>
              <a:t>Always deal with a forex branch of bank to avail better Rs. $ rates. Pls look into document charges, negotiate with bank. Generally PSU banks go for killing by charging in % terms </a:t>
            </a:r>
          </a:p>
        </p:txBody>
      </p:sp>
      <p:sp>
        <p:nvSpPr>
          <p:cNvPr id="66" name="Arrow3"/>
          <p:cNvSpPr>
            <a:spLocks noChangeAspect="1" noEditPoints="1"/>
          </p:cNvSpPr>
          <p:nvPr>
            <p:custDataLst>
              <p:tags r:id="rId2"/>
            </p:custDataLst>
          </p:nvPr>
        </p:nvSpPr>
        <p:spPr bwMode="auto">
          <a:xfrm>
            <a:off x="889000" y="1658955"/>
            <a:ext cx="719318" cy="770696"/>
          </a:xfrm>
          <a:custGeom>
            <a:avLst/>
            <a:gdLst>
              <a:gd name="T0" fmla="*/ 2815 w 2833"/>
              <a:gd name="T1" fmla="*/ 1244 h 3035"/>
              <a:gd name="T2" fmla="*/ 2719 w 2833"/>
              <a:gd name="T3" fmla="*/ 1179 h 3035"/>
              <a:gd name="T4" fmla="*/ 2106 w 2833"/>
              <a:gd name="T5" fmla="*/ 1179 h 3035"/>
              <a:gd name="T6" fmla="*/ 2106 w 2833"/>
              <a:gd name="T7" fmla="*/ 113 h 3035"/>
              <a:gd name="T8" fmla="*/ 1999 w 2833"/>
              <a:gd name="T9" fmla="*/ 0 h 3035"/>
              <a:gd name="T10" fmla="*/ 834 w 2833"/>
              <a:gd name="T11" fmla="*/ 0 h 3035"/>
              <a:gd name="T12" fmla="*/ 728 w 2833"/>
              <a:gd name="T13" fmla="*/ 113 h 3035"/>
              <a:gd name="T14" fmla="*/ 728 w 2833"/>
              <a:gd name="T15" fmla="*/ 1179 h 3035"/>
              <a:gd name="T16" fmla="*/ 115 w 2833"/>
              <a:gd name="T17" fmla="*/ 1179 h 3035"/>
              <a:gd name="T18" fmla="*/ 18 w 2833"/>
              <a:gd name="T19" fmla="*/ 1244 h 3035"/>
              <a:gd name="T20" fmla="*/ 33 w 2833"/>
              <a:gd name="T21" fmla="*/ 1365 h 3035"/>
              <a:gd name="T22" fmla="*/ 1335 w 2833"/>
              <a:gd name="T23" fmla="*/ 2995 h 3035"/>
              <a:gd name="T24" fmla="*/ 1417 w 2833"/>
              <a:gd name="T25" fmla="*/ 3035 h 3035"/>
              <a:gd name="T26" fmla="*/ 1498 w 2833"/>
              <a:gd name="T27" fmla="*/ 2995 h 3035"/>
              <a:gd name="T28" fmla="*/ 2800 w 2833"/>
              <a:gd name="T29" fmla="*/ 1365 h 3035"/>
              <a:gd name="T30" fmla="*/ 2815 w 2833"/>
              <a:gd name="T31" fmla="*/ 1244 h 3035"/>
              <a:gd name="T32" fmla="*/ 1960 w 2833"/>
              <a:gd name="T33" fmla="*/ 2067 h 3035"/>
              <a:gd name="T34" fmla="*/ 1960 w 2833"/>
              <a:gd name="T35" fmla="*/ 2067 h 3035"/>
              <a:gd name="T36" fmla="*/ 1861 w 2833"/>
              <a:gd name="T37" fmla="*/ 2192 h 3035"/>
              <a:gd name="T38" fmla="*/ 1861 w 2833"/>
              <a:gd name="T39" fmla="*/ 2191 h 3035"/>
              <a:gd name="T40" fmla="*/ 1417 w 2833"/>
              <a:gd name="T41" fmla="*/ 2748 h 3035"/>
              <a:gd name="T42" fmla="*/ 344 w 2833"/>
              <a:gd name="T43" fmla="*/ 1405 h 3035"/>
              <a:gd name="T44" fmla="*/ 941 w 2833"/>
              <a:gd name="T45" fmla="*/ 1405 h 3035"/>
              <a:gd name="T46" fmla="*/ 941 w 2833"/>
              <a:gd name="T47" fmla="*/ 225 h 3035"/>
              <a:gd name="T48" fmla="*/ 1892 w 2833"/>
              <a:gd name="T49" fmla="*/ 225 h 3035"/>
              <a:gd name="T50" fmla="*/ 1892 w 2833"/>
              <a:gd name="T51" fmla="*/ 1405 h 3035"/>
              <a:gd name="T52" fmla="*/ 2489 w 2833"/>
              <a:gd name="T53" fmla="*/ 1405 h 3035"/>
              <a:gd name="T54" fmla="*/ 1960 w 2833"/>
              <a:gd name="T55" fmla="*/ 2067 h 30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2833" h="3035">
                <a:moveTo>
                  <a:pt x="2815" y="1244"/>
                </a:moveTo>
                <a:cubicBezTo>
                  <a:pt x="2798" y="1205"/>
                  <a:pt x="2760" y="1179"/>
                  <a:pt x="2719" y="1179"/>
                </a:cubicBezTo>
                <a:lnTo>
                  <a:pt x="2106" y="1179"/>
                </a:lnTo>
                <a:lnTo>
                  <a:pt x="2106" y="113"/>
                </a:lnTo>
                <a:cubicBezTo>
                  <a:pt x="2106" y="51"/>
                  <a:pt x="2058" y="0"/>
                  <a:pt x="1999" y="0"/>
                </a:cubicBezTo>
                <a:lnTo>
                  <a:pt x="834" y="0"/>
                </a:lnTo>
                <a:cubicBezTo>
                  <a:pt x="775" y="0"/>
                  <a:pt x="728" y="51"/>
                  <a:pt x="728" y="113"/>
                </a:cubicBezTo>
                <a:lnTo>
                  <a:pt x="728" y="1179"/>
                </a:lnTo>
                <a:lnTo>
                  <a:pt x="115" y="1179"/>
                </a:lnTo>
                <a:cubicBezTo>
                  <a:pt x="73" y="1179"/>
                  <a:pt x="35" y="1205"/>
                  <a:pt x="18" y="1244"/>
                </a:cubicBezTo>
                <a:cubicBezTo>
                  <a:pt x="0" y="1284"/>
                  <a:pt x="6" y="1331"/>
                  <a:pt x="33" y="1365"/>
                </a:cubicBezTo>
                <a:lnTo>
                  <a:pt x="1335" y="2995"/>
                </a:lnTo>
                <a:cubicBezTo>
                  <a:pt x="1355" y="3021"/>
                  <a:pt x="1385" y="3035"/>
                  <a:pt x="1417" y="3035"/>
                </a:cubicBezTo>
                <a:cubicBezTo>
                  <a:pt x="1448" y="3035"/>
                  <a:pt x="1478" y="3021"/>
                  <a:pt x="1498" y="2995"/>
                </a:cubicBezTo>
                <a:lnTo>
                  <a:pt x="2800" y="1365"/>
                </a:lnTo>
                <a:cubicBezTo>
                  <a:pt x="2827" y="1331"/>
                  <a:pt x="2833" y="1284"/>
                  <a:pt x="2815" y="1244"/>
                </a:cubicBezTo>
                <a:close/>
                <a:moveTo>
                  <a:pt x="1960" y="2067"/>
                </a:moveTo>
                <a:lnTo>
                  <a:pt x="1960" y="2067"/>
                </a:lnTo>
                <a:lnTo>
                  <a:pt x="1861" y="2192"/>
                </a:lnTo>
                <a:cubicBezTo>
                  <a:pt x="1861" y="2192"/>
                  <a:pt x="1861" y="2192"/>
                  <a:pt x="1861" y="2191"/>
                </a:cubicBezTo>
                <a:lnTo>
                  <a:pt x="1417" y="2748"/>
                </a:lnTo>
                <a:lnTo>
                  <a:pt x="344" y="1405"/>
                </a:lnTo>
                <a:lnTo>
                  <a:pt x="941" y="1405"/>
                </a:lnTo>
                <a:lnTo>
                  <a:pt x="941" y="225"/>
                </a:lnTo>
                <a:lnTo>
                  <a:pt x="1892" y="225"/>
                </a:lnTo>
                <a:lnTo>
                  <a:pt x="1892" y="1405"/>
                </a:lnTo>
                <a:lnTo>
                  <a:pt x="2489" y="1405"/>
                </a:lnTo>
                <a:lnTo>
                  <a:pt x="1960" y="2067"/>
                </a:lnTo>
                <a:close/>
              </a:path>
            </a:pathLst>
          </a:custGeom>
          <a:solidFill>
            <a:srgbClr val="0070C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7" name="Arrow3"/>
          <p:cNvSpPr>
            <a:spLocks noChangeAspect="1" noEditPoints="1"/>
          </p:cNvSpPr>
          <p:nvPr>
            <p:custDataLst>
              <p:tags r:id="rId3"/>
            </p:custDataLst>
          </p:nvPr>
        </p:nvSpPr>
        <p:spPr bwMode="auto">
          <a:xfrm rot="10800000">
            <a:off x="889000" y="3426092"/>
            <a:ext cx="719318" cy="770696"/>
          </a:xfrm>
          <a:custGeom>
            <a:avLst/>
            <a:gdLst>
              <a:gd name="T0" fmla="*/ 2815 w 2833"/>
              <a:gd name="T1" fmla="*/ 1244 h 3035"/>
              <a:gd name="T2" fmla="*/ 2719 w 2833"/>
              <a:gd name="T3" fmla="*/ 1179 h 3035"/>
              <a:gd name="T4" fmla="*/ 2106 w 2833"/>
              <a:gd name="T5" fmla="*/ 1179 h 3035"/>
              <a:gd name="T6" fmla="*/ 2106 w 2833"/>
              <a:gd name="T7" fmla="*/ 113 h 3035"/>
              <a:gd name="T8" fmla="*/ 1999 w 2833"/>
              <a:gd name="T9" fmla="*/ 0 h 3035"/>
              <a:gd name="T10" fmla="*/ 834 w 2833"/>
              <a:gd name="T11" fmla="*/ 0 h 3035"/>
              <a:gd name="T12" fmla="*/ 728 w 2833"/>
              <a:gd name="T13" fmla="*/ 113 h 3035"/>
              <a:gd name="T14" fmla="*/ 728 w 2833"/>
              <a:gd name="T15" fmla="*/ 1179 h 3035"/>
              <a:gd name="T16" fmla="*/ 115 w 2833"/>
              <a:gd name="T17" fmla="*/ 1179 h 3035"/>
              <a:gd name="T18" fmla="*/ 18 w 2833"/>
              <a:gd name="T19" fmla="*/ 1244 h 3035"/>
              <a:gd name="T20" fmla="*/ 33 w 2833"/>
              <a:gd name="T21" fmla="*/ 1365 h 3035"/>
              <a:gd name="T22" fmla="*/ 1335 w 2833"/>
              <a:gd name="T23" fmla="*/ 2995 h 3035"/>
              <a:gd name="T24" fmla="*/ 1417 w 2833"/>
              <a:gd name="T25" fmla="*/ 3035 h 3035"/>
              <a:gd name="T26" fmla="*/ 1498 w 2833"/>
              <a:gd name="T27" fmla="*/ 2995 h 3035"/>
              <a:gd name="T28" fmla="*/ 2800 w 2833"/>
              <a:gd name="T29" fmla="*/ 1365 h 3035"/>
              <a:gd name="T30" fmla="*/ 2815 w 2833"/>
              <a:gd name="T31" fmla="*/ 1244 h 3035"/>
              <a:gd name="T32" fmla="*/ 1960 w 2833"/>
              <a:gd name="T33" fmla="*/ 2067 h 3035"/>
              <a:gd name="T34" fmla="*/ 1960 w 2833"/>
              <a:gd name="T35" fmla="*/ 2067 h 3035"/>
              <a:gd name="T36" fmla="*/ 1861 w 2833"/>
              <a:gd name="T37" fmla="*/ 2192 h 3035"/>
              <a:gd name="T38" fmla="*/ 1861 w 2833"/>
              <a:gd name="T39" fmla="*/ 2191 h 3035"/>
              <a:gd name="T40" fmla="*/ 1417 w 2833"/>
              <a:gd name="T41" fmla="*/ 2748 h 3035"/>
              <a:gd name="T42" fmla="*/ 344 w 2833"/>
              <a:gd name="T43" fmla="*/ 1405 h 3035"/>
              <a:gd name="T44" fmla="*/ 941 w 2833"/>
              <a:gd name="T45" fmla="*/ 1405 h 3035"/>
              <a:gd name="T46" fmla="*/ 941 w 2833"/>
              <a:gd name="T47" fmla="*/ 225 h 3035"/>
              <a:gd name="T48" fmla="*/ 1892 w 2833"/>
              <a:gd name="T49" fmla="*/ 225 h 3035"/>
              <a:gd name="T50" fmla="*/ 1892 w 2833"/>
              <a:gd name="T51" fmla="*/ 1405 h 3035"/>
              <a:gd name="T52" fmla="*/ 2489 w 2833"/>
              <a:gd name="T53" fmla="*/ 1405 h 3035"/>
              <a:gd name="T54" fmla="*/ 1960 w 2833"/>
              <a:gd name="T55" fmla="*/ 2067 h 30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2833" h="3035">
                <a:moveTo>
                  <a:pt x="2815" y="1244"/>
                </a:moveTo>
                <a:cubicBezTo>
                  <a:pt x="2798" y="1205"/>
                  <a:pt x="2760" y="1179"/>
                  <a:pt x="2719" y="1179"/>
                </a:cubicBezTo>
                <a:lnTo>
                  <a:pt x="2106" y="1179"/>
                </a:lnTo>
                <a:lnTo>
                  <a:pt x="2106" y="113"/>
                </a:lnTo>
                <a:cubicBezTo>
                  <a:pt x="2106" y="51"/>
                  <a:pt x="2058" y="0"/>
                  <a:pt x="1999" y="0"/>
                </a:cubicBezTo>
                <a:lnTo>
                  <a:pt x="834" y="0"/>
                </a:lnTo>
                <a:cubicBezTo>
                  <a:pt x="775" y="0"/>
                  <a:pt x="728" y="51"/>
                  <a:pt x="728" y="113"/>
                </a:cubicBezTo>
                <a:lnTo>
                  <a:pt x="728" y="1179"/>
                </a:lnTo>
                <a:lnTo>
                  <a:pt x="115" y="1179"/>
                </a:lnTo>
                <a:cubicBezTo>
                  <a:pt x="73" y="1179"/>
                  <a:pt x="35" y="1205"/>
                  <a:pt x="18" y="1244"/>
                </a:cubicBezTo>
                <a:cubicBezTo>
                  <a:pt x="0" y="1284"/>
                  <a:pt x="6" y="1331"/>
                  <a:pt x="33" y="1365"/>
                </a:cubicBezTo>
                <a:lnTo>
                  <a:pt x="1335" y="2995"/>
                </a:lnTo>
                <a:cubicBezTo>
                  <a:pt x="1355" y="3021"/>
                  <a:pt x="1385" y="3035"/>
                  <a:pt x="1417" y="3035"/>
                </a:cubicBezTo>
                <a:cubicBezTo>
                  <a:pt x="1448" y="3035"/>
                  <a:pt x="1478" y="3021"/>
                  <a:pt x="1498" y="2995"/>
                </a:cubicBezTo>
                <a:lnTo>
                  <a:pt x="2800" y="1365"/>
                </a:lnTo>
                <a:cubicBezTo>
                  <a:pt x="2827" y="1331"/>
                  <a:pt x="2833" y="1284"/>
                  <a:pt x="2815" y="1244"/>
                </a:cubicBezTo>
                <a:close/>
                <a:moveTo>
                  <a:pt x="1960" y="2067"/>
                </a:moveTo>
                <a:lnTo>
                  <a:pt x="1960" y="2067"/>
                </a:lnTo>
                <a:lnTo>
                  <a:pt x="1861" y="2192"/>
                </a:lnTo>
                <a:cubicBezTo>
                  <a:pt x="1861" y="2192"/>
                  <a:pt x="1861" y="2192"/>
                  <a:pt x="1861" y="2191"/>
                </a:cubicBezTo>
                <a:lnTo>
                  <a:pt x="1417" y="2748"/>
                </a:lnTo>
                <a:lnTo>
                  <a:pt x="344" y="1405"/>
                </a:lnTo>
                <a:lnTo>
                  <a:pt x="941" y="1405"/>
                </a:lnTo>
                <a:lnTo>
                  <a:pt x="941" y="225"/>
                </a:lnTo>
                <a:lnTo>
                  <a:pt x="1892" y="225"/>
                </a:lnTo>
                <a:lnTo>
                  <a:pt x="1892" y="1405"/>
                </a:lnTo>
                <a:lnTo>
                  <a:pt x="2489" y="1405"/>
                </a:lnTo>
                <a:lnTo>
                  <a:pt x="1960" y="2067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8" name="Arrow3"/>
          <p:cNvSpPr>
            <a:spLocks noChangeAspect="1" noEditPoints="1"/>
          </p:cNvSpPr>
          <p:nvPr>
            <p:custDataLst>
              <p:tags r:id="rId4"/>
            </p:custDataLst>
          </p:nvPr>
        </p:nvSpPr>
        <p:spPr bwMode="auto">
          <a:xfrm rot="10800000">
            <a:off x="1248659" y="5244360"/>
            <a:ext cx="699823" cy="749808"/>
          </a:xfrm>
          <a:custGeom>
            <a:avLst/>
            <a:gdLst>
              <a:gd name="T0" fmla="*/ 2815 w 2833"/>
              <a:gd name="T1" fmla="*/ 1244 h 3035"/>
              <a:gd name="T2" fmla="*/ 2719 w 2833"/>
              <a:gd name="T3" fmla="*/ 1179 h 3035"/>
              <a:gd name="T4" fmla="*/ 2106 w 2833"/>
              <a:gd name="T5" fmla="*/ 1179 h 3035"/>
              <a:gd name="T6" fmla="*/ 2106 w 2833"/>
              <a:gd name="T7" fmla="*/ 113 h 3035"/>
              <a:gd name="T8" fmla="*/ 1999 w 2833"/>
              <a:gd name="T9" fmla="*/ 0 h 3035"/>
              <a:gd name="T10" fmla="*/ 834 w 2833"/>
              <a:gd name="T11" fmla="*/ 0 h 3035"/>
              <a:gd name="T12" fmla="*/ 728 w 2833"/>
              <a:gd name="T13" fmla="*/ 113 h 3035"/>
              <a:gd name="T14" fmla="*/ 728 w 2833"/>
              <a:gd name="T15" fmla="*/ 1179 h 3035"/>
              <a:gd name="T16" fmla="*/ 115 w 2833"/>
              <a:gd name="T17" fmla="*/ 1179 h 3035"/>
              <a:gd name="T18" fmla="*/ 18 w 2833"/>
              <a:gd name="T19" fmla="*/ 1244 h 3035"/>
              <a:gd name="T20" fmla="*/ 33 w 2833"/>
              <a:gd name="T21" fmla="*/ 1365 h 3035"/>
              <a:gd name="T22" fmla="*/ 1335 w 2833"/>
              <a:gd name="T23" fmla="*/ 2995 h 3035"/>
              <a:gd name="T24" fmla="*/ 1417 w 2833"/>
              <a:gd name="T25" fmla="*/ 3035 h 3035"/>
              <a:gd name="T26" fmla="*/ 1498 w 2833"/>
              <a:gd name="T27" fmla="*/ 2995 h 3035"/>
              <a:gd name="T28" fmla="*/ 2800 w 2833"/>
              <a:gd name="T29" fmla="*/ 1365 h 3035"/>
              <a:gd name="T30" fmla="*/ 2815 w 2833"/>
              <a:gd name="T31" fmla="*/ 1244 h 3035"/>
              <a:gd name="T32" fmla="*/ 1960 w 2833"/>
              <a:gd name="T33" fmla="*/ 2067 h 3035"/>
              <a:gd name="T34" fmla="*/ 1960 w 2833"/>
              <a:gd name="T35" fmla="*/ 2067 h 3035"/>
              <a:gd name="T36" fmla="*/ 1861 w 2833"/>
              <a:gd name="T37" fmla="*/ 2192 h 3035"/>
              <a:gd name="T38" fmla="*/ 1861 w 2833"/>
              <a:gd name="T39" fmla="*/ 2191 h 3035"/>
              <a:gd name="T40" fmla="*/ 1417 w 2833"/>
              <a:gd name="T41" fmla="*/ 2748 h 3035"/>
              <a:gd name="T42" fmla="*/ 344 w 2833"/>
              <a:gd name="T43" fmla="*/ 1405 h 3035"/>
              <a:gd name="T44" fmla="*/ 941 w 2833"/>
              <a:gd name="T45" fmla="*/ 1405 h 3035"/>
              <a:gd name="T46" fmla="*/ 941 w 2833"/>
              <a:gd name="T47" fmla="*/ 225 h 3035"/>
              <a:gd name="T48" fmla="*/ 1892 w 2833"/>
              <a:gd name="T49" fmla="*/ 225 h 3035"/>
              <a:gd name="T50" fmla="*/ 1892 w 2833"/>
              <a:gd name="T51" fmla="*/ 1405 h 3035"/>
              <a:gd name="T52" fmla="*/ 2489 w 2833"/>
              <a:gd name="T53" fmla="*/ 1405 h 3035"/>
              <a:gd name="T54" fmla="*/ 1960 w 2833"/>
              <a:gd name="T55" fmla="*/ 2067 h 30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2833" h="3035">
                <a:moveTo>
                  <a:pt x="2815" y="1244"/>
                </a:moveTo>
                <a:cubicBezTo>
                  <a:pt x="2798" y="1205"/>
                  <a:pt x="2760" y="1179"/>
                  <a:pt x="2719" y="1179"/>
                </a:cubicBezTo>
                <a:lnTo>
                  <a:pt x="2106" y="1179"/>
                </a:lnTo>
                <a:lnTo>
                  <a:pt x="2106" y="113"/>
                </a:lnTo>
                <a:cubicBezTo>
                  <a:pt x="2106" y="51"/>
                  <a:pt x="2058" y="0"/>
                  <a:pt x="1999" y="0"/>
                </a:cubicBezTo>
                <a:lnTo>
                  <a:pt x="834" y="0"/>
                </a:lnTo>
                <a:cubicBezTo>
                  <a:pt x="775" y="0"/>
                  <a:pt x="728" y="51"/>
                  <a:pt x="728" y="113"/>
                </a:cubicBezTo>
                <a:lnTo>
                  <a:pt x="728" y="1179"/>
                </a:lnTo>
                <a:lnTo>
                  <a:pt x="115" y="1179"/>
                </a:lnTo>
                <a:cubicBezTo>
                  <a:pt x="73" y="1179"/>
                  <a:pt x="35" y="1205"/>
                  <a:pt x="18" y="1244"/>
                </a:cubicBezTo>
                <a:cubicBezTo>
                  <a:pt x="0" y="1284"/>
                  <a:pt x="6" y="1331"/>
                  <a:pt x="33" y="1365"/>
                </a:cubicBezTo>
                <a:lnTo>
                  <a:pt x="1335" y="2995"/>
                </a:lnTo>
                <a:cubicBezTo>
                  <a:pt x="1355" y="3021"/>
                  <a:pt x="1385" y="3035"/>
                  <a:pt x="1417" y="3035"/>
                </a:cubicBezTo>
                <a:cubicBezTo>
                  <a:pt x="1448" y="3035"/>
                  <a:pt x="1478" y="3021"/>
                  <a:pt x="1498" y="2995"/>
                </a:cubicBezTo>
                <a:lnTo>
                  <a:pt x="2800" y="1365"/>
                </a:lnTo>
                <a:cubicBezTo>
                  <a:pt x="2827" y="1331"/>
                  <a:pt x="2833" y="1284"/>
                  <a:pt x="2815" y="1244"/>
                </a:cubicBezTo>
                <a:close/>
                <a:moveTo>
                  <a:pt x="1960" y="2067"/>
                </a:moveTo>
                <a:lnTo>
                  <a:pt x="1960" y="2067"/>
                </a:lnTo>
                <a:lnTo>
                  <a:pt x="1861" y="2192"/>
                </a:lnTo>
                <a:cubicBezTo>
                  <a:pt x="1861" y="2192"/>
                  <a:pt x="1861" y="2192"/>
                  <a:pt x="1861" y="2191"/>
                </a:cubicBezTo>
                <a:lnTo>
                  <a:pt x="1417" y="2748"/>
                </a:lnTo>
                <a:lnTo>
                  <a:pt x="344" y="1405"/>
                </a:lnTo>
                <a:lnTo>
                  <a:pt x="941" y="1405"/>
                </a:lnTo>
                <a:lnTo>
                  <a:pt x="941" y="225"/>
                </a:lnTo>
                <a:lnTo>
                  <a:pt x="1892" y="225"/>
                </a:lnTo>
                <a:lnTo>
                  <a:pt x="1892" y="1405"/>
                </a:lnTo>
                <a:lnTo>
                  <a:pt x="2489" y="1405"/>
                </a:lnTo>
                <a:lnTo>
                  <a:pt x="1960" y="2067"/>
                </a:lnTo>
                <a:close/>
              </a:path>
            </a:pathLst>
          </a:custGeom>
          <a:solidFill>
            <a:srgbClr val="92D05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9" name="Arrow3"/>
          <p:cNvSpPr>
            <a:spLocks noChangeAspect="1" noEditPoints="1"/>
          </p:cNvSpPr>
          <p:nvPr>
            <p:custDataLst>
              <p:tags r:id="rId5"/>
            </p:custDataLst>
          </p:nvPr>
        </p:nvSpPr>
        <p:spPr bwMode="auto">
          <a:xfrm>
            <a:off x="483435" y="5326651"/>
            <a:ext cx="702559" cy="752740"/>
          </a:xfrm>
          <a:custGeom>
            <a:avLst/>
            <a:gdLst>
              <a:gd name="T0" fmla="*/ 2815 w 2833"/>
              <a:gd name="T1" fmla="*/ 1244 h 3035"/>
              <a:gd name="T2" fmla="*/ 2719 w 2833"/>
              <a:gd name="T3" fmla="*/ 1179 h 3035"/>
              <a:gd name="T4" fmla="*/ 2106 w 2833"/>
              <a:gd name="T5" fmla="*/ 1179 h 3035"/>
              <a:gd name="T6" fmla="*/ 2106 w 2833"/>
              <a:gd name="T7" fmla="*/ 113 h 3035"/>
              <a:gd name="T8" fmla="*/ 1999 w 2833"/>
              <a:gd name="T9" fmla="*/ 0 h 3035"/>
              <a:gd name="T10" fmla="*/ 834 w 2833"/>
              <a:gd name="T11" fmla="*/ 0 h 3035"/>
              <a:gd name="T12" fmla="*/ 728 w 2833"/>
              <a:gd name="T13" fmla="*/ 113 h 3035"/>
              <a:gd name="T14" fmla="*/ 728 w 2833"/>
              <a:gd name="T15" fmla="*/ 1179 h 3035"/>
              <a:gd name="T16" fmla="*/ 115 w 2833"/>
              <a:gd name="T17" fmla="*/ 1179 h 3035"/>
              <a:gd name="T18" fmla="*/ 18 w 2833"/>
              <a:gd name="T19" fmla="*/ 1244 h 3035"/>
              <a:gd name="T20" fmla="*/ 33 w 2833"/>
              <a:gd name="T21" fmla="*/ 1365 h 3035"/>
              <a:gd name="T22" fmla="*/ 1335 w 2833"/>
              <a:gd name="T23" fmla="*/ 2995 h 3035"/>
              <a:gd name="T24" fmla="*/ 1417 w 2833"/>
              <a:gd name="T25" fmla="*/ 3035 h 3035"/>
              <a:gd name="T26" fmla="*/ 1498 w 2833"/>
              <a:gd name="T27" fmla="*/ 2995 h 3035"/>
              <a:gd name="T28" fmla="*/ 2800 w 2833"/>
              <a:gd name="T29" fmla="*/ 1365 h 3035"/>
              <a:gd name="T30" fmla="*/ 2815 w 2833"/>
              <a:gd name="T31" fmla="*/ 1244 h 3035"/>
              <a:gd name="T32" fmla="*/ 1960 w 2833"/>
              <a:gd name="T33" fmla="*/ 2067 h 3035"/>
              <a:gd name="T34" fmla="*/ 1960 w 2833"/>
              <a:gd name="T35" fmla="*/ 2067 h 3035"/>
              <a:gd name="T36" fmla="*/ 1861 w 2833"/>
              <a:gd name="T37" fmla="*/ 2192 h 3035"/>
              <a:gd name="T38" fmla="*/ 1861 w 2833"/>
              <a:gd name="T39" fmla="*/ 2191 h 3035"/>
              <a:gd name="T40" fmla="*/ 1417 w 2833"/>
              <a:gd name="T41" fmla="*/ 2748 h 3035"/>
              <a:gd name="T42" fmla="*/ 344 w 2833"/>
              <a:gd name="T43" fmla="*/ 1405 h 3035"/>
              <a:gd name="T44" fmla="*/ 941 w 2833"/>
              <a:gd name="T45" fmla="*/ 1405 h 3035"/>
              <a:gd name="T46" fmla="*/ 941 w 2833"/>
              <a:gd name="T47" fmla="*/ 225 h 3035"/>
              <a:gd name="T48" fmla="*/ 1892 w 2833"/>
              <a:gd name="T49" fmla="*/ 225 h 3035"/>
              <a:gd name="T50" fmla="*/ 1892 w 2833"/>
              <a:gd name="T51" fmla="*/ 1405 h 3035"/>
              <a:gd name="T52" fmla="*/ 2489 w 2833"/>
              <a:gd name="T53" fmla="*/ 1405 h 3035"/>
              <a:gd name="T54" fmla="*/ 1960 w 2833"/>
              <a:gd name="T55" fmla="*/ 2067 h 30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2833" h="3035">
                <a:moveTo>
                  <a:pt x="2815" y="1244"/>
                </a:moveTo>
                <a:cubicBezTo>
                  <a:pt x="2798" y="1205"/>
                  <a:pt x="2760" y="1179"/>
                  <a:pt x="2719" y="1179"/>
                </a:cubicBezTo>
                <a:lnTo>
                  <a:pt x="2106" y="1179"/>
                </a:lnTo>
                <a:lnTo>
                  <a:pt x="2106" y="113"/>
                </a:lnTo>
                <a:cubicBezTo>
                  <a:pt x="2106" y="51"/>
                  <a:pt x="2058" y="0"/>
                  <a:pt x="1999" y="0"/>
                </a:cubicBezTo>
                <a:lnTo>
                  <a:pt x="834" y="0"/>
                </a:lnTo>
                <a:cubicBezTo>
                  <a:pt x="775" y="0"/>
                  <a:pt x="728" y="51"/>
                  <a:pt x="728" y="113"/>
                </a:cubicBezTo>
                <a:lnTo>
                  <a:pt x="728" y="1179"/>
                </a:lnTo>
                <a:lnTo>
                  <a:pt x="115" y="1179"/>
                </a:lnTo>
                <a:cubicBezTo>
                  <a:pt x="73" y="1179"/>
                  <a:pt x="35" y="1205"/>
                  <a:pt x="18" y="1244"/>
                </a:cubicBezTo>
                <a:cubicBezTo>
                  <a:pt x="0" y="1284"/>
                  <a:pt x="6" y="1331"/>
                  <a:pt x="33" y="1365"/>
                </a:cubicBezTo>
                <a:lnTo>
                  <a:pt x="1335" y="2995"/>
                </a:lnTo>
                <a:cubicBezTo>
                  <a:pt x="1355" y="3021"/>
                  <a:pt x="1385" y="3035"/>
                  <a:pt x="1417" y="3035"/>
                </a:cubicBezTo>
                <a:cubicBezTo>
                  <a:pt x="1448" y="3035"/>
                  <a:pt x="1478" y="3021"/>
                  <a:pt x="1498" y="2995"/>
                </a:cubicBezTo>
                <a:lnTo>
                  <a:pt x="2800" y="1365"/>
                </a:lnTo>
                <a:cubicBezTo>
                  <a:pt x="2827" y="1331"/>
                  <a:pt x="2833" y="1284"/>
                  <a:pt x="2815" y="1244"/>
                </a:cubicBezTo>
                <a:close/>
                <a:moveTo>
                  <a:pt x="1960" y="2067"/>
                </a:moveTo>
                <a:lnTo>
                  <a:pt x="1960" y="2067"/>
                </a:lnTo>
                <a:lnTo>
                  <a:pt x="1861" y="2192"/>
                </a:lnTo>
                <a:cubicBezTo>
                  <a:pt x="1861" y="2192"/>
                  <a:pt x="1861" y="2192"/>
                  <a:pt x="1861" y="2191"/>
                </a:cubicBezTo>
                <a:lnTo>
                  <a:pt x="1417" y="2748"/>
                </a:lnTo>
                <a:lnTo>
                  <a:pt x="344" y="1405"/>
                </a:lnTo>
                <a:lnTo>
                  <a:pt x="941" y="1405"/>
                </a:lnTo>
                <a:lnTo>
                  <a:pt x="941" y="225"/>
                </a:lnTo>
                <a:lnTo>
                  <a:pt x="1892" y="225"/>
                </a:lnTo>
                <a:lnTo>
                  <a:pt x="1892" y="1405"/>
                </a:lnTo>
                <a:lnTo>
                  <a:pt x="2489" y="1405"/>
                </a:lnTo>
                <a:lnTo>
                  <a:pt x="1960" y="2067"/>
                </a:lnTo>
                <a:close/>
              </a:path>
            </a:pathLst>
          </a:custGeom>
          <a:solidFill>
            <a:srgbClr val="92D05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4294967295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assawa.ca@gmail.com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28DF21D-0D0F-4703-B330-F2AF64EC7CD9}" type="slidenum">
              <a:rPr kumimoji="0" lang="en-IN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IN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6244213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20" grpId="0"/>
      <p:bldP spid="53" grpId="0"/>
      <p:bldP spid="66" grpId="0" animBg="1"/>
      <p:bldP spid="67" grpId="0" animBg="1"/>
      <p:bldP spid="68" grpId="0" animBg="1"/>
      <p:bldP spid="6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Calibri" panose="020F0502020204030204" pitchFamily="34" charset="0"/>
              </a:rPr>
              <a:t>Suggestions &amp; Tips</a:t>
            </a:r>
          </a:p>
        </p:txBody>
      </p:sp>
      <p:pic>
        <p:nvPicPr>
          <p:cNvPr id="3" name="Picture 2" descr="C:\Users\GF6751\Downloads\darts-155726_1280.png"/>
          <p:cNvPicPr>
            <a:picLocks noChangeAspect="1" noChangeArrowheads="1"/>
          </p:cNvPicPr>
          <p:nvPr/>
        </p:nvPicPr>
        <p:blipFill>
          <a:blip r:embed="rId3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7531445" y="1714500"/>
            <a:ext cx="4649241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Rectangle 19"/>
          <p:cNvSpPr/>
          <p:nvPr/>
        </p:nvSpPr>
        <p:spPr bwMode="auto">
          <a:xfrm>
            <a:off x="2011148" y="3424784"/>
            <a:ext cx="6616657" cy="90266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8900" tIns="38100" rIns="88900" bIns="38100" rtlCol="0" anchor="ctr"/>
          <a:lstStyle/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0" cap="none" spc="0" normalizeH="0" baseline="0" noProof="0" dirty="0">
                <a:ln>
                  <a:noFill/>
                </a:ln>
                <a:solidFill>
                  <a:srgbClr val="0BD0D9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itchFamily="34" charset="0"/>
              </a:rPr>
              <a:t>•If you are supplier to biggies like HUL, ITC, PFIZER, ONGC etc…..</a:t>
            </a:r>
          </a:p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itchFamily="34" charset="0"/>
              </a:rPr>
              <a:t>Never take spot payment against cash discount. It costs you 18% to 24% p.a. instead take bill discounting  from banks @ 10%-12% p.a</a:t>
            </a:r>
          </a:p>
        </p:txBody>
      </p:sp>
      <p:sp>
        <p:nvSpPr>
          <p:cNvPr id="21" name="Rectangle 20"/>
          <p:cNvSpPr/>
          <p:nvPr/>
        </p:nvSpPr>
        <p:spPr bwMode="auto">
          <a:xfrm>
            <a:off x="2011148" y="5190613"/>
            <a:ext cx="6616657" cy="90266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8900" tIns="38100" rIns="88900" bIns="38100" rtlCol="0" anchor="ctr"/>
          <a:lstStyle/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0" cap="none" spc="0" normalizeH="0" baseline="0" noProof="0" dirty="0">
                <a:ln>
                  <a:noFill/>
                </a:ln>
                <a:solidFill>
                  <a:srgbClr val="A5C249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itchFamily="34" charset="0"/>
              </a:rPr>
              <a:t>•If you have Good collateral for your CC limit</a:t>
            </a:r>
          </a:p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itchFamily="34" charset="0"/>
              </a:rPr>
              <a:t>Better convert your part CC to mortgage loan/ OD at much better rates</a:t>
            </a:r>
          </a:p>
        </p:txBody>
      </p:sp>
      <p:sp>
        <p:nvSpPr>
          <p:cNvPr id="53" name="Rectangle 52"/>
          <p:cNvSpPr/>
          <p:nvPr/>
        </p:nvSpPr>
        <p:spPr bwMode="auto">
          <a:xfrm>
            <a:off x="2024246" y="1667461"/>
            <a:ext cx="6616657" cy="90266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8900" tIns="38100" rIns="88900" bIns="38100" rtlCol="0" anchor="ctr"/>
          <a:lstStyle/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0" cap="none" spc="0" normalizeH="0" baseline="0" noProof="0" dirty="0">
                <a:ln>
                  <a:noFill/>
                </a:ln>
                <a:solidFill>
                  <a:srgbClr val="009DD9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itchFamily="34" charset="0"/>
              </a:rPr>
              <a:t>•If you have good collateral </a:t>
            </a:r>
          </a:p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itchFamily="34" charset="0"/>
              </a:rPr>
              <a:t>Always ask for best CC rates or convert part of CC in to WCDL / FCNR(B) Loan</a:t>
            </a:r>
          </a:p>
        </p:txBody>
      </p:sp>
      <p:grpSp>
        <p:nvGrpSpPr>
          <p:cNvPr id="73" name="Pac"/>
          <p:cNvGrpSpPr>
            <a:grpSpLocks noChangeAspect="1"/>
          </p:cNvGrpSpPr>
          <p:nvPr>
            <p:custDataLst>
              <p:tags r:id="rId2"/>
            </p:custDataLst>
          </p:nvPr>
        </p:nvGrpSpPr>
        <p:grpSpPr bwMode="auto">
          <a:xfrm>
            <a:off x="557148" y="1658259"/>
            <a:ext cx="766465" cy="768096"/>
            <a:chOff x="8" y="8"/>
            <a:chExt cx="470" cy="471"/>
          </a:xfrm>
          <a:solidFill>
            <a:srgbClr val="0070C0"/>
          </a:solidFill>
        </p:grpSpPr>
        <p:sp>
          <p:nvSpPr>
            <p:cNvPr id="74" name="Pac"/>
            <p:cNvSpPr>
              <a:spLocks/>
            </p:cNvSpPr>
            <p:nvPr>
              <p:custDataLst>
                <p:tags r:id="rId27"/>
              </p:custDataLst>
            </p:nvPr>
          </p:nvSpPr>
          <p:spPr bwMode="auto">
            <a:xfrm>
              <a:off x="152" y="446"/>
              <a:ext cx="326" cy="33"/>
            </a:xfrm>
            <a:custGeom>
              <a:avLst/>
              <a:gdLst>
                <a:gd name="T0" fmla="*/ 434 w 868"/>
                <a:gd name="T1" fmla="*/ 0 h 87"/>
                <a:gd name="T2" fmla="*/ 69 w 868"/>
                <a:gd name="T3" fmla="*/ 0 h 87"/>
                <a:gd name="T4" fmla="*/ 0 w 868"/>
                <a:gd name="T5" fmla="*/ 87 h 87"/>
                <a:gd name="T6" fmla="*/ 434 w 868"/>
                <a:gd name="T7" fmla="*/ 87 h 87"/>
                <a:gd name="T8" fmla="*/ 868 w 868"/>
                <a:gd name="T9" fmla="*/ 87 h 87"/>
                <a:gd name="T10" fmla="*/ 799 w 868"/>
                <a:gd name="T11" fmla="*/ 0 h 87"/>
                <a:gd name="T12" fmla="*/ 434 w 868"/>
                <a:gd name="T13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68" h="87">
                  <a:moveTo>
                    <a:pt x="434" y="0"/>
                  </a:moveTo>
                  <a:lnTo>
                    <a:pt x="69" y="0"/>
                  </a:lnTo>
                  <a:lnTo>
                    <a:pt x="0" y="87"/>
                  </a:lnTo>
                  <a:lnTo>
                    <a:pt x="434" y="87"/>
                  </a:lnTo>
                  <a:lnTo>
                    <a:pt x="868" y="87"/>
                  </a:lnTo>
                  <a:lnTo>
                    <a:pt x="799" y="0"/>
                  </a:lnTo>
                  <a:lnTo>
                    <a:pt x="43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5" name="Pac"/>
            <p:cNvSpPr>
              <a:spLocks/>
            </p:cNvSpPr>
            <p:nvPr>
              <p:custDataLst>
                <p:tags r:id="rId28"/>
              </p:custDataLst>
            </p:nvPr>
          </p:nvSpPr>
          <p:spPr bwMode="auto">
            <a:xfrm>
              <a:off x="128" y="169"/>
              <a:ext cx="26" cy="27"/>
            </a:xfrm>
            <a:custGeom>
              <a:avLst/>
              <a:gdLst>
                <a:gd name="T0" fmla="*/ 13 w 69"/>
                <a:gd name="T1" fmla="*/ 20 h 71"/>
                <a:gd name="T2" fmla="*/ 11 w 69"/>
                <a:gd name="T3" fmla="*/ 71 h 71"/>
                <a:gd name="T4" fmla="*/ 69 w 69"/>
                <a:gd name="T5" fmla="*/ 13 h 71"/>
                <a:gd name="T6" fmla="*/ 13 w 69"/>
                <a:gd name="T7" fmla="*/ 20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9" h="71">
                  <a:moveTo>
                    <a:pt x="13" y="20"/>
                  </a:moveTo>
                  <a:cubicBezTo>
                    <a:pt x="0" y="34"/>
                    <a:pt x="4" y="55"/>
                    <a:pt x="11" y="71"/>
                  </a:cubicBezTo>
                  <a:lnTo>
                    <a:pt x="69" y="13"/>
                  </a:lnTo>
                  <a:cubicBezTo>
                    <a:pt x="51" y="0"/>
                    <a:pt x="31" y="2"/>
                    <a:pt x="13" y="2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6" name="Pac"/>
            <p:cNvSpPr>
              <a:spLocks noEditPoints="1"/>
            </p:cNvSpPr>
            <p:nvPr>
              <p:custDataLst>
                <p:tags r:id="rId29"/>
              </p:custDataLst>
            </p:nvPr>
          </p:nvSpPr>
          <p:spPr bwMode="auto">
            <a:xfrm>
              <a:off x="8" y="86"/>
              <a:ext cx="244" cy="245"/>
            </a:xfrm>
            <a:custGeom>
              <a:avLst/>
              <a:gdLst>
                <a:gd name="T0" fmla="*/ 649 w 649"/>
                <a:gd name="T1" fmla="*/ 127 h 649"/>
                <a:gd name="T2" fmla="*/ 614 w 649"/>
                <a:gd name="T3" fmla="*/ 92 h 649"/>
                <a:gd name="T4" fmla="*/ 564 w 649"/>
                <a:gd name="T5" fmla="*/ 131 h 649"/>
                <a:gd name="T6" fmla="*/ 512 w 649"/>
                <a:gd name="T7" fmla="*/ 78 h 649"/>
                <a:gd name="T8" fmla="*/ 551 w 649"/>
                <a:gd name="T9" fmla="*/ 28 h 649"/>
                <a:gd name="T10" fmla="*/ 523 w 649"/>
                <a:gd name="T11" fmla="*/ 0 h 649"/>
                <a:gd name="T12" fmla="*/ 361 w 649"/>
                <a:gd name="T13" fmla="*/ 18 h 649"/>
                <a:gd name="T14" fmla="*/ 0 w 649"/>
                <a:gd name="T15" fmla="*/ 379 h 649"/>
                <a:gd name="T16" fmla="*/ 270 w 649"/>
                <a:gd name="T17" fmla="*/ 649 h 649"/>
                <a:gd name="T18" fmla="*/ 631 w 649"/>
                <a:gd name="T19" fmla="*/ 289 h 649"/>
                <a:gd name="T20" fmla="*/ 649 w 649"/>
                <a:gd name="T21" fmla="*/ 127 h 649"/>
                <a:gd name="T22" fmla="*/ 452 w 649"/>
                <a:gd name="T23" fmla="*/ 359 h 649"/>
                <a:gd name="T24" fmla="*/ 409 w 649"/>
                <a:gd name="T25" fmla="*/ 316 h 649"/>
                <a:gd name="T26" fmla="*/ 415 w 649"/>
                <a:gd name="T27" fmla="*/ 261 h 649"/>
                <a:gd name="T28" fmla="*/ 350 w 649"/>
                <a:gd name="T29" fmla="*/ 326 h 649"/>
                <a:gd name="T30" fmla="*/ 344 w 649"/>
                <a:gd name="T31" fmla="*/ 467 h 649"/>
                <a:gd name="T32" fmla="*/ 201 w 649"/>
                <a:gd name="T33" fmla="*/ 475 h 649"/>
                <a:gd name="T34" fmla="*/ 179 w 649"/>
                <a:gd name="T35" fmla="*/ 497 h 649"/>
                <a:gd name="T36" fmla="*/ 152 w 649"/>
                <a:gd name="T37" fmla="*/ 470 h 649"/>
                <a:gd name="T38" fmla="*/ 175 w 649"/>
                <a:gd name="T39" fmla="*/ 447 h 649"/>
                <a:gd name="T40" fmla="*/ 182 w 649"/>
                <a:gd name="T41" fmla="*/ 305 h 649"/>
                <a:gd name="T42" fmla="*/ 225 w 649"/>
                <a:gd name="T43" fmla="*/ 348 h 649"/>
                <a:gd name="T44" fmla="*/ 219 w 649"/>
                <a:gd name="T45" fmla="*/ 403 h 649"/>
                <a:gd name="T46" fmla="*/ 284 w 649"/>
                <a:gd name="T47" fmla="*/ 338 h 649"/>
                <a:gd name="T48" fmla="*/ 290 w 649"/>
                <a:gd name="T49" fmla="*/ 197 h 649"/>
                <a:gd name="T50" fmla="*/ 433 w 649"/>
                <a:gd name="T51" fmla="*/ 189 h 649"/>
                <a:gd name="T52" fmla="*/ 455 w 649"/>
                <a:gd name="T53" fmla="*/ 167 h 649"/>
                <a:gd name="T54" fmla="*/ 482 w 649"/>
                <a:gd name="T55" fmla="*/ 194 h 649"/>
                <a:gd name="T56" fmla="*/ 459 w 649"/>
                <a:gd name="T57" fmla="*/ 217 h 649"/>
                <a:gd name="T58" fmla="*/ 452 w 649"/>
                <a:gd name="T59" fmla="*/ 359 h 6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649" h="649">
                  <a:moveTo>
                    <a:pt x="649" y="127"/>
                  </a:moveTo>
                  <a:lnTo>
                    <a:pt x="614" y="92"/>
                  </a:lnTo>
                  <a:cubicBezTo>
                    <a:pt x="608" y="114"/>
                    <a:pt x="588" y="131"/>
                    <a:pt x="564" y="131"/>
                  </a:cubicBezTo>
                  <a:cubicBezTo>
                    <a:pt x="535" y="131"/>
                    <a:pt x="512" y="107"/>
                    <a:pt x="512" y="78"/>
                  </a:cubicBezTo>
                  <a:cubicBezTo>
                    <a:pt x="512" y="54"/>
                    <a:pt x="529" y="34"/>
                    <a:pt x="551" y="28"/>
                  </a:cubicBezTo>
                  <a:lnTo>
                    <a:pt x="523" y="0"/>
                  </a:lnTo>
                  <a:lnTo>
                    <a:pt x="361" y="18"/>
                  </a:lnTo>
                  <a:lnTo>
                    <a:pt x="0" y="379"/>
                  </a:lnTo>
                  <a:lnTo>
                    <a:pt x="270" y="649"/>
                  </a:lnTo>
                  <a:lnTo>
                    <a:pt x="631" y="289"/>
                  </a:lnTo>
                  <a:lnTo>
                    <a:pt x="649" y="127"/>
                  </a:lnTo>
                  <a:close/>
                  <a:moveTo>
                    <a:pt x="452" y="359"/>
                  </a:moveTo>
                  <a:lnTo>
                    <a:pt x="409" y="316"/>
                  </a:lnTo>
                  <a:cubicBezTo>
                    <a:pt x="416" y="309"/>
                    <a:pt x="433" y="291"/>
                    <a:pt x="415" y="261"/>
                  </a:cubicBezTo>
                  <a:lnTo>
                    <a:pt x="350" y="326"/>
                  </a:lnTo>
                  <a:cubicBezTo>
                    <a:pt x="369" y="360"/>
                    <a:pt x="388" y="424"/>
                    <a:pt x="344" y="467"/>
                  </a:cubicBezTo>
                  <a:cubicBezTo>
                    <a:pt x="302" y="509"/>
                    <a:pt x="245" y="512"/>
                    <a:pt x="201" y="475"/>
                  </a:cubicBezTo>
                  <a:lnTo>
                    <a:pt x="179" y="497"/>
                  </a:lnTo>
                  <a:lnTo>
                    <a:pt x="152" y="470"/>
                  </a:lnTo>
                  <a:lnTo>
                    <a:pt x="175" y="447"/>
                  </a:lnTo>
                  <a:cubicBezTo>
                    <a:pt x="133" y="391"/>
                    <a:pt x="149" y="338"/>
                    <a:pt x="182" y="305"/>
                  </a:cubicBezTo>
                  <a:lnTo>
                    <a:pt x="225" y="348"/>
                  </a:lnTo>
                  <a:cubicBezTo>
                    <a:pt x="219" y="355"/>
                    <a:pt x="201" y="373"/>
                    <a:pt x="219" y="403"/>
                  </a:cubicBezTo>
                  <a:lnTo>
                    <a:pt x="284" y="338"/>
                  </a:lnTo>
                  <a:cubicBezTo>
                    <a:pt x="265" y="304"/>
                    <a:pt x="247" y="240"/>
                    <a:pt x="290" y="197"/>
                  </a:cubicBezTo>
                  <a:cubicBezTo>
                    <a:pt x="332" y="155"/>
                    <a:pt x="389" y="152"/>
                    <a:pt x="433" y="189"/>
                  </a:cubicBezTo>
                  <a:lnTo>
                    <a:pt x="455" y="167"/>
                  </a:lnTo>
                  <a:lnTo>
                    <a:pt x="482" y="194"/>
                  </a:lnTo>
                  <a:lnTo>
                    <a:pt x="459" y="217"/>
                  </a:lnTo>
                  <a:cubicBezTo>
                    <a:pt x="501" y="274"/>
                    <a:pt x="485" y="326"/>
                    <a:pt x="452" y="359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7" name="Pac"/>
            <p:cNvSpPr>
              <a:spLocks/>
            </p:cNvSpPr>
            <p:nvPr>
              <p:custDataLst>
                <p:tags r:id="rId30"/>
              </p:custDataLst>
            </p:nvPr>
          </p:nvSpPr>
          <p:spPr bwMode="auto">
            <a:xfrm>
              <a:off x="100" y="227"/>
              <a:ext cx="26" cy="26"/>
            </a:xfrm>
            <a:custGeom>
              <a:avLst/>
              <a:gdLst>
                <a:gd name="T0" fmla="*/ 0 w 69"/>
                <a:gd name="T1" fmla="*/ 58 h 71"/>
                <a:gd name="T2" fmla="*/ 56 w 69"/>
                <a:gd name="T3" fmla="*/ 51 h 71"/>
                <a:gd name="T4" fmla="*/ 58 w 69"/>
                <a:gd name="T5" fmla="*/ 0 h 71"/>
                <a:gd name="T6" fmla="*/ 0 w 69"/>
                <a:gd name="T7" fmla="*/ 58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9" h="71">
                  <a:moveTo>
                    <a:pt x="0" y="58"/>
                  </a:moveTo>
                  <a:cubicBezTo>
                    <a:pt x="18" y="71"/>
                    <a:pt x="38" y="69"/>
                    <a:pt x="56" y="51"/>
                  </a:cubicBezTo>
                  <a:cubicBezTo>
                    <a:pt x="69" y="37"/>
                    <a:pt x="65" y="16"/>
                    <a:pt x="58" y="0"/>
                  </a:cubicBezTo>
                  <a:lnTo>
                    <a:pt x="0" y="58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8" name="Pac"/>
            <p:cNvSpPr>
              <a:spLocks/>
            </p:cNvSpPr>
            <p:nvPr>
              <p:custDataLst>
                <p:tags r:id="rId31"/>
              </p:custDataLst>
            </p:nvPr>
          </p:nvSpPr>
          <p:spPr bwMode="auto">
            <a:xfrm>
              <a:off x="197" y="8"/>
              <a:ext cx="281" cy="425"/>
            </a:xfrm>
            <a:custGeom>
              <a:avLst/>
              <a:gdLst>
                <a:gd name="T0" fmla="*/ 70 w 747"/>
                <a:gd name="T1" fmla="*/ 295 h 1128"/>
                <a:gd name="T2" fmla="*/ 84 w 747"/>
                <a:gd name="T3" fmla="*/ 288 h 1128"/>
                <a:gd name="T4" fmla="*/ 209 w 747"/>
                <a:gd name="T5" fmla="*/ 225 h 1128"/>
                <a:gd name="T6" fmla="*/ 264 w 747"/>
                <a:gd name="T7" fmla="*/ 253 h 1128"/>
                <a:gd name="T8" fmla="*/ 168 w 747"/>
                <a:gd name="T9" fmla="*/ 307 h 1128"/>
                <a:gd name="T10" fmla="*/ 171 w 747"/>
                <a:gd name="T11" fmla="*/ 310 h 1128"/>
                <a:gd name="T12" fmla="*/ 182 w 747"/>
                <a:gd name="T13" fmla="*/ 322 h 1128"/>
                <a:gd name="T14" fmla="*/ 181 w 747"/>
                <a:gd name="T15" fmla="*/ 338 h 1128"/>
                <a:gd name="T16" fmla="*/ 163 w 747"/>
                <a:gd name="T17" fmla="*/ 501 h 1128"/>
                <a:gd name="T18" fmla="*/ 161 w 747"/>
                <a:gd name="T19" fmla="*/ 513 h 1128"/>
                <a:gd name="T20" fmla="*/ 153 w 747"/>
                <a:gd name="T21" fmla="*/ 521 h 1128"/>
                <a:gd name="T22" fmla="*/ 0 w 747"/>
                <a:gd name="T23" fmla="*/ 673 h 1128"/>
                <a:gd name="T24" fmla="*/ 0 w 747"/>
                <a:gd name="T25" fmla="*/ 1128 h 1128"/>
                <a:gd name="T26" fmla="*/ 122 w 747"/>
                <a:gd name="T27" fmla="*/ 1128 h 1128"/>
                <a:gd name="T28" fmla="*/ 122 w 747"/>
                <a:gd name="T29" fmla="*/ 608 h 1128"/>
                <a:gd name="T30" fmla="*/ 248 w 747"/>
                <a:gd name="T31" fmla="*/ 608 h 1128"/>
                <a:gd name="T32" fmla="*/ 248 w 747"/>
                <a:gd name="T33" fmla="*/ 1128 h 1128"/>
                <a:gd name="T34" fmla="*/ 378 w 747"/>
                <a:gd name="T35" fmla="*/ 1128 h 1128"/>
                <a:gd name="T36" fmla="*/ 378 w 747"/>
                <a:gd name="T37" fmla="*/ 608 h 1128"/>
                <a:gd name="T38" fmla="*/ 504 w 747"/>
                <a:gd name="T39" fmla="*/ 608 h 1128"/>
                <a:gd name="T40" fmla="*/ 504 w 747"/>
                <a:gd name="T41" fmla="*/ 1128 h 1128"/>
                <a:gd name="T42" fmla="*/ 625 w 747"/>
                <a:gd name="T43" fmla="*/ 1128 h 1128"/>
                <a:gd name="T44" fmla="*/ 625 w 747"/>
                <a:gd name="T45" fmla="*/ 608 h 1128"/>
                <a:gd name="T46" fmla="*/ 625 w 747"/>
                <a:gd name="T47" fmla="*/ 538 h 1128"/>
                <a:gd name="T48" fmla="*/ 704 w 747"/>
                <a:gd name="T49" fmla="*/ 538 h 1128"/>
                <a:gd name="T50" fmla="*/ 747 w 747"/>
                <a:gd name="T51" fmla="*/ 495 h 1128"/>
                <a:gd name="T52" fmla="*/ 724 w 747"/>
                <a:gd name="T53" fmla="*/ 457 h 1128"/>
                <a:gd name="T54" fmla="*/ 724 w 747"/>
                <a:gd name="T55" fmla="*/ 457 h 1128"/>
                <a:gd name="T56" fmla="*/ 336 w 747"/>
                <a:gd name="T57" fmla="*/ 238 h 1128"/>
                <a:gd name="T58" fmla="*/ 336 w 747"/>
                <a:gd name="T59" fmla="*/ 194 h 1128"/>
                <a:gd name="T60" fmla="*/ 577 w 747"/>
                <a:gd name="T61" fmla="*/ 204 h 1128"/>
                <a:gd name="T62" fmla="*/ 577 w 747"/>
                <a:gd name="T63" fmla="*/ 48 h 1128"/>
                <a:gd name="T64" fmla="*/ 336 w 747"/>
                <a:gd name="T65" fmla="*/ 38 h 1128"/>
                <a:gd name="T66" fmla="*/ 336 w 747"/>
                <a:gd name="T67" fmla="*/ 26 h 1128"/>
                <a:gd name="T68" fmla="*/ 310 w 747"/>
                <a:gd name="T69" fmla="*/ 0 h 1128"/>
                <a:gd name="T70" fmla="*/ 283 w 747"/>
                <a:gd name="T71" fmla="*/ 26 h 1128"/>
                <a:gd name="T72" fmla="*/ 283 w 747"/>
                <a:gd name="T73" fmla="*/ 222 h 1128"/>
                <a:gd name="T74" fmla="*/ 228 w 747"/>
                <a:gd name="T75" fmla="*/ 196 h 1128"/>
                <a:gd name="T76" fmla="*/ 56 w 747"/>
                <a:gd name="T77" fmla="*/ 268 h 1128"/>
                <a:gd name="T78" fmla="*/ 60 w 747"/>
                <a:gd name="T79" fmla="*/ 292 h 1128"/>
                <a:gd name="T80" fmla="*/ 70 w 747"/>
                <a:gd name="T81" fmla="*/ 295 h 1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47" h="1128">
                  <a:moveTo>
                    <a:pt x="70" y="295"/>
                  </a:moveTo>
                  <a:cubicBezTo>
                    <a:pt x="75" y="295"/>
                    <a:pt x="81" y="293"/>
                    <a:pt x="84" y="288"/>
                  </a:cubicBezTo>
                  <a:cubicBezTo>
                    <a:pt x="153" y="190"/>
                    <a:pt x="170" y="201"/>
                    <a:pt x="209" y="225"/>
                  </a:cubicBezTo>
                  <a:cubicBezTo>
                    <a:pt x="224" y="235"/>
                    <a:pt x="242" y="246"/>
                    <a:pt x="264" y="253"/>
                  </a:cubicBezTo>
                  <a:lnTo>
                    <a:pt x="168" y="307"/>
                  </a:lnTo>
                  <a:lnTo>
                    <a:pt x="171" y="310"/>
                  </a:lnTo>
                  <a:lnTo>
                    <a:pt x="182" y="322"/>
                  </a:lnTo>
                  <a:lnTo>
                    <a:pt x="181" y="338"/>
                  </a:lnTo>
                  <a:lnTo>
                    <a:pt x="163" y="501"/>
                  </a:lnTo>
                  <a:lnTo>
                    <a:pt x="161" y="513"/>
                  </a:lnTo>
                  <a:lnTo>
                    <a:pt x="153" y="521"/>
                  </a:lnTo>
                  <a:lnTo>
                    <a:pt x="0" y="673"/>
                  </a:lnTo>
                  <a:lnTo>
                    <a:pt x="0" y="1128"/>
                  </a:lnTo>
                  <a:lnTo>
                    <a:pt x="122" y="1128"/>
                  </a:lnTo>
                  <a:lnTo>
                    <a:pt x="122" y="608"/>
                  </a:lnTo>
                  <a:lnTo>
                    <a:pt x="248" y="608"/>
                  </a:lnTo>
                  <a:lnTo>
                    <a:pt x="248" y="1128"/>
                  </a:lnTo>
                  <a:lnTo>
                    <a:pt x="378" y="1128"/>
                  </a:lnTo>
                  <a:lnTo>
                    <a:pt x="378" y="608"/>
                  </a:lnTo>
                  <a:lnTo>
                    <a:pt x="504" y="608"/>
                  </a:lnTo>
                  <a:lnTo>
                    <a:pt x="504" y="1128"/>
                  </a:lnTo>
                  <a:lnTo>
                    <a:pt x="625" y="1128"/>
                  </a:lnTo>
                  <a:lnTo>
                    <a:pt x="625" y="608"/>
                  </a:lnTo>
                  <a:lnTo>
                    <a:pt x="625" y="538"/>
                  </a:lnTo>
                  <a:lnTo>
                    <a:pt x="704" y="538"/>
                  </a:lnTo>
                  <a:cubicBezTo>
                    <a:pt x="728" y="538"/>
                    <a:pt x="747" y="519"/>
                    <a:pt x="747" y="495"/>
                  </a:cubicBezTo>
                  <a:cubicBezTo>
                    <a:pt x="747" y="478"/>
                    <a:pt x="738" y="464"/>
                    <a:pt x="724" y="457"/>
                  </a:cubicBezTo>
                  <a:lnTo>
                    <a:pt x="724" y="457"/>
                  </a:lnTo>
                  <a:lnTo>
                    <a:pt x="336" y="238"/>
                  </a:lnTo>
                  <a:lnTo>
                    <a:pt x="336" y="194"/>
                  </a:lnTo>
                  <a:cubicBezTo>
                    <a:pt x="412" y="228"/>
                    <a:pt x="477" y="164"/>
                    <a:pt x="577" y="204"/>
                  </a:cubicBezTo>
                  <a:lnTo>
                    <a:pt x="577" y="48"/>
                  </a:lnTo>
                  <a:cubicBezTo>
                    <a:pt x="477" y="8"/>
                    <a:pt x="412" y="72"/>
                    <a:pt x="336" y="38"/>
                  </a:cubicBezTo>
                  <a:lnTo>
                    <a:pt x="336" y="26"/>
                  </a:lnTo>
                  <a:cubicBezTo>
                    <a:pt x="336" y="12"/>
                    <a:pt x="324" y="0"/>
                    <a:pt x="310" y="0"/>
                  </a:cubicBezTo>
                  <a:cubicBezTo>
                    <a:pt x="295" y="0"/>
                    <a:pt x="283" y="12"/>
                    <a:pt x="283" y="26"/>
                  </a:cubicBezTo>
                  <a:lnTo>
                    <a:pt x="283" y="222"/>
                  </a:lnTo>
                  <a:cubicBezTo>
                    <a:pt x="261" y="217"/>
                    <a:pt x="244" y="206"/>
                    <a:pt x="228" y="196"/>
                  </a:cubicBezTo>
                  <a:cubicBezTo>
                    <a:pt x="175" y="163"/>
                    <a:pt x="137" y="151"/>
                    <a:pt x="56" y="268"/>
                  </a:cubicBezTo>
                  <a:cubicBezTo>
                    <a:pt x="50" y="276"/>
                    <a:pt x="52" y="287"/>
                    <a:pt x="60" y="292"/>
                  </a:cubicBezTo>
                  <a:cubicBezTo>
                    <a:pt x="63" y="294"/>
                    <a:pt x="66" y="295"/>
                    <a:pt x="70" y="295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79" name="Handshake6"/>
          <p:cNvGrpSpPr>
            <a:grpSpLocks noChangeAspect="1"/>
          </p:cNvGrpSpPr>
          <p:nvPr>
            <p:custDataLst>
              <p:tags r:id="rId3"/>
            </p:custDataLst>
          </p:nvPr>
        </p:nvGrpSpPr>
        <p:grpSpPr bwMode="auto">
          <a:xfrm>
            <a:off x="609600" y="3346772"/>
            <a:ext cx="1024127" cy="768096"/>
            <a:chOff x="16" y="70"/>
            <a:chExt cx="460" cy="345"/>
          </a:xfrm>
          <a:solidFill>
            <a:srgbClr val="00B0F0"/>
          </a:solidFill>
        </p:grpSpPr>
        <p:sp>
          <p:nvSpPr>
            <p:cNvPr id="80" name="Handshake6"/>
            <p:cNvSpPr>
              <a:spLocks/>
            </p:cNvSpPr>
            <p:nvPr>
              <p:custDataLst>
                <p:tags r:id="rId18"/>
              </p:custDataLst>
            </p:nvPr>
          </p:nvSpPr>
          <p:spPr bwMode="auto">
            <a:xfrm>
              <a:off x="304" y="274"/>
              <a:ext cx="58" cy="58"/>
            </a:xfrm>
            <a:custGeom>
              <a:avLst/>
              <a:gdLst>
                <a:gd name="T0" fmla="*/ 139 w 155"/>
                <a:gd name="T1" fmla="*/ 139 h 155"/>
                <a:gd name="T2" fmla="*/ 80 w 155"/>
                <a:gd name="T3" fmla="*/ 139 h 155"/>
                <a:gd name="T4" fmla="*/ 16 w 155"/>
                <a:gd name="T5" fmla="*/ 76 h 155"/>
                <a:gd name="T6" fmla="*/ 16 w 155"/>
                <a:gd name="T7" fmla="*/ 17 h 155"/>
                <a:gd name="T8" fmla="*/ 16 w 155"/>
                <a:gd name="T9" fmla="*/ 17 h 155"/>
                <a:gd name="T10" fmla="*/ 75 w 155"/>
                <a:gd name="T11" fmla="*/ 17 h 155"/>
                <a:gd name="T12" fmla="*/ 139 w 155"/>
                <a:gd name="T13" fmla="*/ 80 h 155"/>
                <a:gd name="T14" fmla="*/ 139 w 155"/>
                <a:gd name="T15" fmla="*/ 139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5" h="155">
                  <a:moveTo>
                    <a:pt x="139" y="139"/>
                  </a:moveTo>
                  <a:cubicBezTo>
                    <a:pt x="122" y="155"/>
                    <a:pt x="96" y="155"/>
                    <a:pt x="80" y="139"/>
                  </a:cubicBezTo>
                  <a:lnTo>
                    <a:pt x="16" y="76"/>
                  </a:lnTo>
                  <a:cubicBezTo>
                    <a:pt x="0" y="59"/>
                    <a:pt x="0" y="33"/>
                    <a:pt x="16" y="17"/>
                  </a:cubicBezTo>
                  <a:lnTo>
                    <a:pt x="16" y="17"/>
                  </a:lnTo>
                  <a:cubicBezTo>
                    <a:pt x="33" y="0"/>
                    <a:pt x="59" y="0"/>
                    <a:pt x="75" y="17"/>
                  </a:cubicBezTo>
                  <a:lnTo>
                    <a:pt x="139" y="80"/>
                  </a:lnTo>
                  <a:cubicBezTo>
                    <a:pt x="155" y="96"/>
                    <a:pt x="155" y="123"/>
                    <a:pt x="139" y="139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81" name="Handshake6"/>
            <p:cNvSpPr>
              <a:spLocks/>
            </p:cNvSpPr>
            <p:nvPr>
              <p:custDataLst>
                <p:tags r:id="rId19"/>
              </p:custDataLst>
            </p:nvPr>
          </p:nvSpPr>
          <p:spPr bwMode="auto">
            <a:xfrm>
              <a:off x="263" y="289"/>
              <a:ext cx="71" cy="71"/>
            </a:xfrm>
            <a:custGeom>
              <a:avLst/>
              <a:gdLst>
                <a:gd name="T0" fmla="*/ 173 w 189"/>
                <a:gd name="T1" fmla="*/ 172 h 189"/>
                <a:gd name="T2" fmla="*/ 110 w 189"/>
                <a:gd name="T3" fmla="*/ 168 h 189"/>
                <a:gd name="T4" fmla="*/ 21 w 189"/>
                <a:gd name="T5" fmla="*/ 79 h 189"/>
                <a:gd name="T6" fmla="*/ 17 w 189"/>
                <a:gd name="T7" fmla="*/ 16 h 189"/>
                <a:gd name="T8" fmla="*/ 17 w 189"/>
                <a:gd name="T9" fmla="*/ 16 h 189"/>
                <a:gd name="T10" fmla="*/ 80 w 189"/>
                <a:gd name="T11" fmla="*/ 20 h 189"/>
                <a:gd name="T12" fmla="*/ 169 w 189"/>
                <a:gd name="T13" fmla="*/ 109 h 189"/>
                <a:gd name="T14" fmla="*/ 173 w 189"/>
                <a:gd name="T15" fmla="*/ 172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9" h="189">
                  <a:moveTo>
                    <a:pt x="173" y="172"/>
                  </a:moveTo>
                  <a:cubicBezTo>
                    <a:pt x="157" y="189"/>
                    <a:pt x="129" y="187"/>
                    <a:pt x="110" y="168"/>
                  </a:cubicBezTo>
                  <a:lnTo>
                    <a:pt x="21" y="79"/>
                  </a:lnTo>
                  <a:cubicBezTo>
                    <a:pt x="2" y="61"/>
                    <a:pt x="0" y="32"/>
                    <a:pt x="17" y="16"/>
                  </a:cubicBezTo>
                  <a:lnTo>
                    <a:pt x="17" y="16"/>
                  </a:lnTo>
                  <a:cubicBezTo>
                    <a:pt x="33" y="0"/>
                    <a:pt x="61" y="2"/>
                    <a:pt x="80" y="20"/>
                  </a:cubicBezTo>
                  <a:lnTo>
                    <a:pt x="169" y="109"/>
                  </a:lnTo>
                  <a:cubicBezTo>
                    <a:pt x="188" y="128"/>
                    <a:pt x="189" y="156"/>
                    <a:pt x="173" y="17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82" name="Handshake6"/>
            <p:cNvSpPr>
              <a:spLocks/>
            </p:cNvSpPr>
            <p:nvPr>
              <p:custDataLst>
                <p:tags r:id="rId20"/>
              </p:custDataLst>
            </p:nvPr>
          </p:nvSpPr>
          <p:spPr bwMode="auto">
            <a:xfrm>
              <a:off x="241" y="321"/>
              <a:ext cx="66" cy="66"/>
            </a:xfrm>
            <a:custGeom>
              <a:avLst/>
              <a:gdLst>
                <a:gd name="T0" fmla="*/ 160 w 176"/>
                <a:gd name="T1" fmla="*/ 160 h 176"/>
                <a:gd name="T2" fmla="*/ 97 w 176"/>
                <a:gd name="T3" fmla="*/ 156 h 176"/>
                <a:gd name="T4" fmla="*/ 20 w 176"/>
                <a:gd name="T5" fmla="*/ 79 h 176"/>
                <a:gd name="T6" fmla="*/ 16 w 176"/>
                <a:gd name="T7" fmla="*/ 16 h 176"/>
                <a:gd name="T8" fmla="*/ 16 w 176"/>
                <a:gd name="T9" fmla="*/ 16 h 176"/>
                <a:gd name="T10" fmla="*/ 79 w 176"/>
                <a:gd name="T11" fmla="*/ 20 h 176"/>
                <a:gd name="T12" fmla="*/ 156 w 176"/>
                <a:gd name="T13" fmla="*/ 97 h 176"/>
                <a:gd name="T14" fmla="*/ 160 w 176"/>
                <a:gd name="T15" fmla="*/ 160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76" h="176">
                  <a:moveTo>
                    <a:pt x="160" y="160"/>
                  </a:moveTo>
                  <a:cubicBezTo>
                    <a:pt x="143" y="176"/>
                    <a:pt x="115" y="174"/>
                    <a:pt x="97" y="156"/>
                  </a:cubicBezTo>
                  <a:lnTo>
                    <a:pt x="20" y="79"/>
                  </a:lnTo>
                  <a:cubicBezTo>
                    <a:pt x="2" y="61"/>
                    <a:pt x="0" y="33"/>
                    <a:pt x="16" y="16"/>
                  </a:cubicBezTo>
                  <a:lnTo>
                    <a:pt x="16" y="16"/>
                  </a:lnTo>
                  <a:cubicBezTo>
                    <a:pt x="32" y="0"/>
                    <a:pt x="61" y="2"/>
                    <a:pt x="79" y="20"/>
                  </a:cubicBezTo>
                  <a:lnTo>
                    <a:pt x="156" y="97"/>
                  </a:lnTo>
                  <a:cubicBezTo>
                    <a:pt x="174" y="115"/>
                    <a:pt x="176" y="144"/>
                    <a:pt x="160" y="16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83" name="Handshake6"/>
            <p:cNvSpPr>
              <a:spLocks/>
            </p:cNvSpPr>
            <p:nvPr>
              <p:custDataLst>
                <p:tags r:id="rId21"/>
              </p:custDataLst>
            </p:nvPr>
          </p:nvSpPr>
          <p:spPr bwMode="auto">
            <a:xfrm>
              <a:off x="239" y="357"/>
              <a:ext cx="1" cy="0"/>
            </a:xfrm>
            <a:custGeom>
              <a:avLst/>
              <a:gdLst>
                <a:gd name="T0" fmla="*/ 2 w 3"/>
                <a:gd name="T1" fmla="*/ 0 h 2"/>
                <a:gd name="T2" fmla="*/ 0 w 3"/>
                <a:gd name="T3" fmla="*/ 2 h 2"/>
                <a:gd name="T4" fmla="*/ 3 w 3"/>
                <a:gd name="T5" fmla="*/ 1 h 2"/>
                <a:gd name="T6" fmla="*/ 2 w 3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2">
                  <a:moveTo>
                    <a:pt x="2" y="0"/>
                  </a:moveTo>
                  <a:lnTo>
                    <a:pt x="0" y="2"/>
                  </a:lnTo>
                  <a:cubicBezTo>
                    <a:pt x="1" y="2"/>
                    <a:pt x="2" y="1"/>
                    <a:pt x="3" y="1"/>
                  </a:cubicBezTo>
                  <a:cubicBezTo>
                    <a:pt x="3" y="1"/>
                    <a:pt x="3" y="0"/>
                    <a:pt x="2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84" name="Handshake6"/>
            <p:cNvSpPr>
              <a:spLocks/>
            </p:cNvSpPr>
            <p:nvPr>
              <p:custDataLst>
                <p:tags r:id="rId22"/>
              </p:custDataLst>
            </p:nvPr>
          </p:nvSpPr>
          <p:spPr bwMode="auto">
            <a:xfrm>
              <a:off x="229" y="364"/>
              <a:ext cx="50" cy="51"/>
            </a:xfrm>
            <a:custGeom>
              <a:avLst/>
              <a:gdLst>
                <a:gd name="T0" fmla="*/ 118 w 134"/>
                <a:gd name="T1" fmla="*/ 118 h 135"/>
                <a:gd name="T2" fmla="*/ 55 w 134"/>
                <a:gd name="T3" fmla="*/ 114 h 135"/>
                <a:gd name="T4" fmla="*/ 20 w 134"/>
                <a:gd name="T5" fmla="*/ 79 h 135"/>
                <a:gd name="T6" fmla="*/ 16 w 134"/>
                <a:gd name="T7" fmla="*/ 16 h 135"/>
                <a:gd name="T8" fmla="*/ 16 w 134"/>
                <a:gd name="T9" fmla="*/ 16 h 135"/>
                <a:gd name="T10" fmla="*/ 79 w 134"/>
                <a:gd name="T11" fmla="*/ 20 h 135"/>
                <a:gd name="T12" fmla="*/ 114 w 134"/>
                <a:gd name="T13" fmla="*/ 55 h 135"/>
                <a:gd name="T14" fmla="*/ 118 w 134"/>
                <a:gd name="T15" fmla="*/ 118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4" h="135">
                  <a:moveTo>
                    <a:pt x="118" y="118"/>
                  </a:moveTo>
                  <a:cubicBezTo>
                    <a:pt x="102" y="135"/>
                    <a:pt x="74" y="133"/>
                    <a:pt x="55" y="114"/>
                  </a:cubicBezTo>
                  <a:lnTo>
                    <a:pt x="20" y="79"/>
                  </a:lnTo>
                  <a:cubicBezTo>
                    <a:pt x="1" y="61"/>
                    <a:pt x="0" y="32"/>
                    <a:pt x="16" y="16"/>
                  </a:cubicBezTo>
                  <a:lnTo>
                    <a:pt x="16" y="16"/>
                  </a:lnTo>
                  <a:cubicBezTo>
                    <a:pt x="32" y="0"/>
                    <a:pt x="60" y="2"/>
                    <a:pt x="79" y="20"/>
                  </a:cubicBezTo>
                  <a:lnTo>
                    <a:pt x="114" y="55"/>
                  </a:lnTo>
                  <a:cubicBezTo>
                    <a:pt x="133" y="74"/>
                    <a:pt x="134" y="102"/>
                    <a:pt x="118" y="118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85" name="Handshake6"/>
            <p:cNvSpPr>
              <a:spLocks/>
            </p:cNvSpPr>
            <p:nvPr>
              <p:custDataLst>
                <p:tags r:id="rId23"/>
              </p:custDataLst>
            </p:nvPr>
          </p:nvSpPr>
          <p:spPr bwMode="auto">
            <a:xfrm>
              <a:off x="88" y="141"/>
              <a:ext cx="234" cy="147"/>
            </a:xfrm>
            <a:custGeom>
              <a:avLst/>
              <a:gdLst>
                <a:gd name="T0" fmla="*/ 574 w 622"/>
                <a:gd name="T1" fmla="*/ 0 h 391"/>
                <a:gd name="T2" fmla="*/ 448 w 622"/>
                <a:gd name="T3" fmla="*/ 0 h 391"/>
                <a:gd name="T4" fmla="*/ 444 w 622"/>
                <a:gd name="T5" fmla="*/ 1 h 391"/>
                <a:gd name="T6" fmla="*/ 279 w 622"/>
                <a:gd name="T7" fmla="*/ 1 h 391"/>
                <a:gd name="T8" fmla="*/ 212 w 622"/>
                <a:gd name="T9" fmla="*/ 29 h 391"/>
                <a:gd name="T10" fmla="*/ 15 w 622"/>
                <a:gd name="T11" fmla="*/ 229 h 391"/>
                <a:gd name="T12" fmla="*/ 15 w 622"/>
                <a:gd name="T13" fmla="*/ 285 h 391"/>
                <a:gd name="T14" fmla="*/ 106 w 622"/>
                <a:gd name="T15" fmla="*/ 376 h 391"/>
                <a:gd name="T16" fmla="*/ 162 w 622"/>
                <a:gd name="T17" fmla="*/ 376 h 391"/>
                <a:gd name="T18" fmla="*/ 431 w 622"/>
                <a:gd name="T19" fmla="*/ 107 h 391"/>
                <a:gd name="T20" fmla="*/ 472 w 622"/>
                <a:gd name="T21" fmla="*/ 84 h 391"/>
                <a:gd name="T22" fmla="*/ 574 w 622"/>
                <a:gd name="T23" fmla="*/ 84 h 391"/>
                <a:gd name="T24" fmla="*/ 622 w 622"/>
                <a:gd name="T25" fmla="*/ 42 h 391"/>
                <a:gd name="T26" fmla="*/ 574 w 622"/>
                <a:gd name="T27" fmla="*/ 0 h 3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22" h="391">
                  <a:moveTo>
                    <a:pt x="574" y="0"/>
                  </a:moveTo>
                  <a:lnTo>
                    <a:pt x="448" y="0"/>
                  </a:lnTo>
                  <a:cubicBezTo>
                    <a:pt x="446" y="0"/>
                    <a:pt x="445" y="1"/>
                    <a:pt x="444" y="1"/>
                  </a:cubicBezTo>
                  <a:lnTo>
                    <a:pt x="279" y="1"/>
                  </a:lnTo>
                  <a:cubicBezTo>
                    <a:pt x="257" y="1"/>
                    <a:pt x="227" y="13"/>
                    <a:pt x="212" y="29"/>
                  </a:cubicBezTo>
                  <a:lnTo>
                    <a:pt x="15" y="229"/>
                  </a:lnTo>
                  <a:cubicBezTo>
                    <a:pt x="0" y="244"/>
                    <a:pt x="0" y="269"/>
                    <a:pt x="15" y="285"/>
                  </a:cubicBezTo>
                  <a:lnTo>
                    <a:pt x="106" y="376"/>
                  </a:lnTo>
                  <a:cubicBezTo>
                    <a:pt x="122" y="391"/>
                    <a:pt x="147" y="391"/>
                    <a:pt x="162" y="376"/>
                  </a:cubicBezTo>
                  <a:lnTo>
                    <a:pt x="431" y="107"/>
                  </a:lnTo>
                  <a:cubicBezTo>
                    <a:pt x="440" y="97"/>
                    <a:pt x="456" y="89"/>
                    <a:pt x="472" y="84"/>
                  </a:cubicBezTo>
                  <a:lnTo>
                    <a:pt x="574" y="84"/>
                  </a:lnTo>
                  <a:cubicBezTo>
                    <a:pt x="600" y="84"/>
                    <a:pt x="622" y="65"/>
                    <a:pt x="622" y="42"/>
                  </a:cubicBezTo>
                  <a:cubicBezTo>
                    <a:pt x="622" y="19"/>
                    <a:pt x="600" y="0"/>
                    <a:pt x="574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86" name="Handshake6"/>
            <p:cNvSpPr>
              <a:spLocks noEditPoints="1"/>
            </p:cNvSpPr>
            <p:nvPr>
              <p:custDataLst>
                <p:tags r:id="rId24"/>
              </p:custDataLst>
            </p:nvPr>
          </p:nvSpPr>
          <p:spPr bwMode="auto">
            <a:xfrm>
              <a:off x="16" y="70"/>
              <a:ext cx="158" cy="157"/>
            </a:xfrm>
            <a:custGeom>
              <a:avLst/>
              <a:gdLst>
                <a:gd name="T0" fmla="*/ 406 w 421"/>
                <a:gd name="T1" fmla="*/ 127 h 417"/>
                <a:gd name="T2" fmla="*/ 333 w 421"/>
                <a:gd name="T3" fmla="*/ 15 h 417"/>
                <a:gd name="T4" fmla="*/ 277 w 421"/>
                <a:gd name="T5" fmla="*/ 15 h 417"/>
                <a:gd name="T6" fmla="*/ 15 w 421"/>
                <a:gd name="T7" fmla="*/ 273 h 417"/>
                <a:gd name="T8" fmla="*/ 15 w 421"/>
                <a:gd name="T9" fmla="*/ 328 h 417"/>
                <a:gd name="T10" fmla="*/ 131 w 421"/>
                <a:gd name="T11" fmla="*/ 402 h 417"/>
                <a:gd name="T12" fmla="*/ 187 w 421"/>
                <a:gd name="T13" fmla="*/ 402 h 417"/>
                <a:gd name="T14" fmla="*/ 406 w 421"/>
                <a:gd name="T15" fmla="*/ 182 h 417"/>
                <a:gd name="T16" fmla="*/ 406 w 421"/>
                <a:gd name="T17" fmla="*/ 127 h 417"/>
                <a:gd name="T18" fmla="*/ 113 w 421"/>
                <a:gd name="T19" fmla="*/ 347 h 417"/>
                <a:gd name="T20" fmla="*/ 88 w 421"/>
                <a:gd name="T21" fmla="*/ 322 h 417"/>
                <a:gd name="T22" fmla="*/ 113 w 421"/>
                <a:gd name="T23" fmla="*/ 297 h 417"/>
                <a:gd name="T24" fmla="*/ 138 w 421"/>
                <a:gd name="T25" fmla="*/ 322 h 417"/>
                <a:gd name="T26" fmla="*/ 113 w 421"/>
                <a:gd name="T27" fmla="*/ 347 h 4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21" h="417">
                  <a:moveTo>
                    <a:pt x="406" y="127"/>
                  </a:moveTo>
                  <a:lnTo>
                    <a:pt x="333" y="15"/>
                  </a:lnTo>
                  <a:cubicBezTo>
                    <a:pt x="318" y="0"/>
                    <a:pt x="293" y="0"/>
                    <a:pt x="277" y="15"/>
                  </a:cubicBezTo>
                  <a:lnTo>
                    <a:pt x="15" y="273"/>
                  </a:lnTo>
                  <a:cubicBezTo>
                    <a:pt x="0" y="288"/>
                    <a:pt x="0" y="313"/>
                    <a:pt x="15" y="328"/>
                  </a:cubicBezTo>
                  <a:lnTo>
                    <a:pt x="131" y="402"/>
                  </a:lnTo>
                  <a:cubicBezTo>
                    <a:pt x="147" y="417"/>
                    <a:pt x="172" y="417"/>
                    <a:pt x="187" y="402"/>
                  </a:cubicBezTo>
                  <a:lnTo>
                    <a:pt x="406" y="182"/>
                  </a:lnTo>
                  <a:cubicBezTo>
                    <a:pt x="421" y="167"/>
                    <a:pt x="421" y="142"/>
                    <a:pt x="406" y="127"/>
                  </a:cubicBezTo>
                  <a:close/>
                  <a:moveTo>
                    <a:pt x="113" y="347"/>
                  </a:moveTo>
                  <a:cubicBezTo>
                    <a:pt x="99" y="347"/>
                    <a:pt x="88" y="336"/>
                    <a:pt x="88" y="322"/>
                  </a:cubicBezTo>
                  <a:cubicBezTo>
                    <a:pt x="88" y="308"/>
                    <a:pt x="99" y="297"/>
                    <a:pt x="113" y="297"/>
                  </a:cubicBezTo>
                  <a:cubicBezTo>
                    <a:pt x="126" y="297"/>
                    <a:pt x="138" y="308"/>
                    <a:pt x="138" y="322"/>
                  </a:cubicBezTo>
                  <a:cubicBezTo>
                    <a:pt x="138" y="336"/>
                    <a:pt x="126" y="347"/>
                    <a:pt x="113" y="347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87" name="Handshake6"/>
            <p:cNvSpPr>
              <a:spLocks noEditPoints="1"/>
            </p:cNvSpPr>
            <p:nvPr>
              <p:custDataLst>
                <p:tags r:id="rId25"/>
              </p:custDataLst>
            </p:nvPr>
          </p:nvSpPr>
          <p:spPr bwMode="auto">
            <a:xfrm>
              <a:off x="318" y="75"/>
              <a:ext cx="158" cy="156"/>
            </a:xfrm>
            <a:custGeom>
              <a:avLst/>
              <a:gdLst>
                <a:gd name="T0" fmla="*/ 15 w 422"/>
                <a:gd name="T1" fmla="*/ 182 h 416"/>
                <a:gd name="T2" fmla="*/ 235 w 422"/>
                <a:gd name="T3" fmla="*/ 401 h 416"/>
                <a:gd name="T4" fmla="*/ 290 w 422"/>
                <a:gd name="T5" fmla="*/ 401 h 416"/>
                <a:gd name="T6" fmla="*/ 407 w 422"/>
                <a:gd name="T7" fmla="*/ 328 h 416"/>
                <a:gd name="T8" fmla="*/ 407 w 422"/>
                <a:gd name="T9" fmla="*/ 272 h 416"/>
                <a:gd name="T10" fmla="*/ 144 w 422"/>
                <a:gd name="T11" fmla="*/ 15 h 416"/>
                <a:gd name="T12" fmla="*/ 89 w 422"/>
                <a:gd name="T13" fmla="*/ 15 h 416"/>
                <a:gd name="T14" fmla="*/ 15 w 422"/>
                <a:gd name="T15" fmla="*/ 126 h 416"/>
                <a:gd name="T16" fmla="*/ 15 w 422"/>
                <a:gd name="T17" fmla="*/ 182 h 416"/>
                <a:gd name="T18" fmla="*/ 284 w 422"/>
                <a:gd name="T19" fmla="*/ 322 h 416"/>
                <a:gd name="T20" fmla="*/ 309 w 422"/>
                <a:gd name="T21" fmla="*/ 297 h 416"/>
                <a:gd name="T22" fmla="*/ 334 w 422"/>
                <a:gd name="T23" fmla="*/ 322 h 416"/>
                <a:gd name="T24" fmla="*/ 309 w 422"/>
                <a:gd name="T25" fmla="*/ 346 h 416"/>
                <a:gd name="T26" fmla="*/ 284 w 422"/>
                <a:gd name="T27" fmla="*/ 322 h 4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22" h="416">
                  <a:moveTo>
                    <a:pt x="15" y="182"/>
                  </a:moveTo>
                  <a:lnTo>
                    <a:pt x="235" y="401"/>
                  </a:lnTo>
                  <a:cubicBezTo>
                    <a:pt x="250" y="416"/>
                    <a:pt x="275" y="416"/>
                    <a:pt x="290" y="401"/>
                  </a:cubicBezTo>
                  <a:lnTo>
                    <a:pt x="407" y="328"/>
                  </a:lnTo>
                  <a:cubicBezTo>
                    <a:pt x="422" y="312"/>
                    <a:pt x="422" y="288"/>
                    <a:pt x="407" y="272"/>
                  </a:cubicBezTo>
                  <a:lnTo>
                    <a:pt x="144" y="15"/>
                  </a:lnTo>
                  <a:cubicBezTo>
                    <a:pt x="129" y="0"/>
                    <a:pt x="104" y="0"/>
                    <a:pt x="89" y="15"/>
                  </a:cubicBezTo>
                  <a:lnTo>
                    <a:pt x="15" y="126"/>
                  </a:lnTo>
                  <a:cubicBezTo>
                    <a:pt x="0" y="142"/>
                    <a:pt x="0" y="166"/>
                    <a:pt x="15" y="182"/>
                  </a:cubicBezTo>
                  <a:close/>
                  <a:moveTo>
                    <a:pt x="284" y="322"/>
                  </a:moveTo>
                  <a:cubicBezTo>
                    <a:pt x="284" y="308"/>
                    <a:pt x="295" y="297"/>
                    <a:pt x="309" y="297"/>
                  </a:cubicBezTo>
                  <a:cubicBezTo>
                    <a:pt x="323" y="297"/>
                    <a:pt x="334" y="308"/>
                    <a:pt x="334" y="322"/>
                  </a:cubicBezTo>
                  <a:cubicBezTo>
                    <a:pt x="334" y="335"/>
                    <a:pt x="323" y="346"/>
                    <a:pt x="309" y="346"/>
                  </a:cubicBezTo>
                  <a:cubicBezTo>
                    <a:pt x="295" y="346"/>
                    <a:pt x="284" y="335"/>
                    <a:pt x="284" y="32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88" name="Handshake6"/>
            <p:cNvSpPr>
              <a:spLocks/>
            </p:cNvSpPr>
            <p:nvPr>
              <p:custDataLst>
                <p:tags r:id="rId26"/>
              </p:custDataLst>
            </p:nvPr>
          </p:nvSpPr>
          <p:spPr bwMode="auto">
            <a:xfrm>
              <a:off x="135" y="160"/>
              <a:ext cx="270" cy="233"/>
            </a:xfrm>
            <a:custGeom>
              <a:avLst/>
              <a:gdLst>
                <a:gd name="T0" fmla="*/ 700 w 719"/>
                <a:gd name="T1" fmla="*/ 178 h 620"/>
                <a:gd name="T2" fmla="*/ 523 w 719"/>
                <a:gd name="T3" fmla="*/ 0 h 620"/>
                <a:gd name="T4" fmla="*/ 501 w 719"/>
                <a:gd name="T5" fmla="*/ 39 h 620"/>
                <a:gd name="T6" fmla="*/ 450 w 719"/>
                <a:gd name="T7" fmla="*/ 58 h 620"/>
                <a:gd name="T8" fmla="*/ 353 w 719"/>
                <a:gd name="T9" fmla="*/ 58 h 620"/>
                <a:gd name="T10" fmla="*/ 325 w 719"/>
                <a:gd name="T11" fmla="*/ 73 h 620"/>
                <a:gd name="T12" fmla="*/ 56 w 719"/>
                <a:gd name="T13" fmla="*/ 342 h 620"/>
                <a:gd name="T14" fmla="*/ 20 w 719"/>
                <a:gd name="T15" fmla="*/ 360 h 620"/>
                <a:gd name="T16" fmla="*/ 16 w 719"/>
                <a:gd name="T17" fmla="*/ 364 h 620"/>
                <a:gd name="T18" fmla="*/ 16 w 719"/>
                <a:gd name="T19" fmla="*/ 423 h 620"/>
                <a:gd name="T20" fmla="*/ 75 w 719"/>
                <a:gd name="T21" fmla="*/ 423 h 620"/>
                <a:gd name="T22" fmla="*/ 230 w 719"/>
                <a:gd name="T23" fmla="*/ 269 h 620"/>
                <a:gd name="T24" fmla="*/ 238 w 719"/>
                <a:gd name="T25" fmla="*/ 266 h 620"/>
                <a:gd name="T26" fmla="*/ 250 w 719"/>
                <a:gd name="T27" fmla="*/ 277 h 620"/>
                <a:gd name="T28" fmla="*/ 246 w 719"/>
                <a:gd name="T29" fmla="*/ 286 h 620"/>
                <a:gd name="T30" fmla="*/ 246 w 719"/>
                <a:gd name="T31" fmla="*/ 286 h 620"/>
                <a:gd name="T32" fmla="*/ 64 w 719"/>
                <a:gd name="T33" fmla="*/ 468 h 620"/>
                <a:gd name="T34" fmla="*/ 60 w 719"/>
                <a:gd name="T35" fmla="*/ 531 h 620"/>
                <a:gd name="T36" fmla="*/ 122 w 719"/>
                <a:gd name="T37" fmla="*/ 527 h 620"/>
                <a:gd name="T38" fmla="*/ 305 w 719"/>
                <a:gd name="T39" fmla="*/ 345 h 620"/>
                <a:gd name="T40" fmla="*/ 314 w 719"/>
                <a:gd name="T41" fmla="*/ 341 h 620"/>
                <a:gd name="T42" fmla="*/ 325 w 719"/>
                <a:gd name="T43" fmla="*/ 353 h 620"/>
                <a:gd name="T44" fmla="*/ 322 w 719"/>
                <a:gd name="T45" fmla="*/ 361 h 620"/>
                <a:gd name="T46" fmla="*/ 322 w 719"/>
                <a:gd name="T47" fmla="*/ 361 h 620"/>
                <a:gd name="T48" fmla="*/ 143 w 719"/>
                <a:gd name="T49" fmla="*/ 540 h 620"/>
                <a:gd name="T50" fmla="*/ 139 w 719"/>
                <a:gd name="T51" fmla="*/ 603 h 620"/>
                <a:gd name="T52" fmla="*/ 202 w 719"/>
                <a:gd name="T53" fmla="*/ 599 h 620"/>
                <a:gd name="T54" fmla="*/ 230 w 719"/>
                <a:gd name="T55" fmla="*/ 572 h 620"/>
                <a:gd name="T56" fmla="*/ 246 w 719"/>
                <a:gd name="T57" fmla="*/ 541 h 620"/>
                <a:gd name="T58" fmla="*/ 277 w 719"/>
                <a:gd name="T59" fmla="*/ 524 h 620"/>
                <a:gd name="T60" fmla="*/ 279 w 719"/>
                <a:gd name="T61" fmla="*/ 522 h 620"/>
                <a:gd name="T62" fmla="*/ 260 w 719"/>
                <a:gd name="T63" fmla="*/ 477 h 620"/>
                <a:gd name="T64" fmla="*/ 279 w 719"/>
                <a:gd name="T65" fmla="*/ 426 h 620"/>
                <a:gd name="T66" fmla="*/ 324 w 719"/>
                <a:gd name="T67" fmla="*/ 407 h 620"/>
                <a:gd name="T68" fmla="*/ 321 w 719"/>
                <a:gd name="T69" fmla="*/ 386 h 620"/>
                <a:gd name="T70" fmla="*/ 339 w 719"/>
                <a:gd name="T71" fmla="*/ 340 h 620"/>
                <a:gd name="T72" fmla="*/ 386 w 719"/>
                <a:gd name="T73" fmla="*/ 321 h 620"/>
                <a:gd name="T74" fmla="*/ 429 w 719"/>
                <a:gd name="T75" fmla="*/ 335 h 620"/>
                <a:gd name="T76" fmla="*/ 447 w 719"/>
                <a:gd name="T77" fmla="*/ 300 h 620"/>
                <a:gd name="T78" fmla="*/ 495 w 719"/>
                <a:gd name="T79" fmla="*/ 280 h 620"/>
                <a:gd name="T80" fmla="*/ 543 w 719"/>
                <a:gd name="T81" fmla="*/ 300 h 620"/>
                <a:gd name="T82" fmla="*/ 595 w 719"/>
                <a:gd name="T83" fmla="*/ 352 h 620"/>
                <a:gd name="T84" fmla="*/ 700 w 719"/>
                <a:gd name="T85" fmla="*/ 245 h 620"/>
                <a:gd name="T86" fmla="*/ 700 w 719"/>
                <a:gd name="T87" fmla="*/ 178 h 6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719" h="620">
                  <a:moveTo>
                    <a:pt x="700" y="178"/>
                  </a:moveTo>
                  <a:lnTo>
                    <a:pt x="523" y="0"/>
                  </a:lnTo>
                  <a:cubicBezTo>
                    <a:pt x="520" y="15"/>
                    <a:pt x="513" y="29"/>
                    <a:pt x="501" y="39"/>
                  </a:cubicBezTo>
                  <a:cubicBezTo>
                    <a:pt x="487" y="51"/>
                    <a:pt x="469" y="58"/>
                    <a:pt x="450" y="58"/>
                  </a:cubicBezTo>
                  <a:lnTo>
                    <a:pt x="353" y="58"/>
                  </a:lnTo>
                  <a:cubicBezTo>
                    <a:pt x="341" y="62"/>
                    <a:pt x="331" y="68"/>
                    <a:pt x="325" y="73"/>
                  </a:cubicBezTo>
                  <a:lnTo>
                    <a:pt x="56" y="342"/>
                  </a:lnTo>
                  <a:cubicBezTo>
                    <a:pt x="46" y="352"/>
                    <a:pt x="34" y="358"/>
                    <a:pt x="20" y="360"/>
                  </a:cubicBezTo>
                  <a:lnTo>
                    <a:pt x="16" y="364"/>
                  </a:lnTo>
                  <a:cubicBezTo>
                    <a:pt x="0" y="381"/>
                    <a:pt x="0" y="407"/>
                    <a:pt x="16" y="423"/>
                  </a:cubicBezTo>
                  <a:cubicBezTo>
                    <a:pt x="32" y="440"/>
                    <a:pt x="59" y="440"/>
                    <a:pt x="75" y="423"/>
                  </a:cubicBezTo>
                  <a:lnTo>
                    <a:pt x="230" y="269"/>
                  </a:lnTo>
                  <a:cubicBezTo>
                    <a:pt x="232" y="267"/>
                    <a:pt x="235" y="266"/>
                    <a:pt x="238" y="266"/>
                  </a:cubicBezTo>
                  <a:cubicBezTo>
                    <a:pt x="244" y="266"/>
                    <a:pt x="250" y="271"/>
                    <a:pt x="250" y="277"/>
                  </a:cubicBezTo>
                  <a:cubicBezTo>
                    <a:pt x="250" y="281"/>
                    <a:pt x="248" y="283"/>
                    <a:pt x="246" y="286"/>
                  </a:cubicBezTo>
                  <a:lnTo>
                    <a:pt x="246" y="286"/>
                  </a:lnTo>
                  <a:lnTo>
                    <a:pt x="64" y="468"/>
                  </a:lnTo>
                  <a:cubicBezTo>
                    <a:pt x="45" y="487"/>
                    <a:pt x="43" y="515"/>
                    <a:pt x="60" y="531"/>
                  </a:cubicBezTo>
                  <a:cubicBezTo>
                    <a:pt x="76" y="548"/>
                    <a:pt x="104" y="546"/>
                    <a:pt x="122" y="527"/>
                  </a:cubicBezTo>
                  <a:lnTo>
                    <a:pt x="305" y="345"/>
                  </a:lnTo>
                  <a:cubicBezTo>
                    <a:pt x="307" y="343"/>
                    <a:pt x="310" y="341"/>
                    <a:pt x="314" y="341"/>
                  </a:cubicBezTo>
                  <a:cubicBezTo>
                    <a:pt x="320" y="341"/>
                    <a:pt x="325" y="347"/>
                    <a:pt x="325" y="353"/>
                  </a:cubicBezTo>
                  <a:cubicBezTo>
                    <a:pt x="325" y="356"/>
                    <a:pt x="324" y="359"/>
                    <a:pt x="322" y="361"/>
                  </a:cubicBezTo>
                  <a:lnTo>
                    <a:pt x="322" y="361"/>
                  </a:lnTo>
                  <a:lnTo>
                    <a:pt x="143" y="540"/>
                  </a:lnTo>
                  <a:cubicBezTo>
                    <a:pt x="125" y="559"/>
                    <a:pt x="123" y="587"/>
                    <a:pt x="139" y="603"/>
                  </a:cubicBezTo>
                  <a:cubicBezTo>
                    <a:pt x="155" y="620"/>
                    <a:pt x="183" y="618"/>
                    <a:pt x="202" y="599"/>
                  </a:cubicBezTo>
                  <a:lnTo>
                    <a:pt x="230" y="572"/>
                  </a:lnTo>
                  <a:cubicBezTo>
                    <a:pt x="232" y="560"/>
                    <a:pt x="238" y="549"/>
                    <a:pt x="246" y="541"/>
                  </a:cubicBezTo>
                  <a:cubicBezTo>
                    <a:pt x="255" y="532"/>
                    <a:pt x="266" y="527"/>
                    <a:pt x="277" y="524"/>
                  </a:cubicBezTo>
                  <a:lnTo>
                    <a:pt x="279" y="522"/>
                  </a:lnTo>
                  <a:cubicBezTo>
                    <a:pt x="268" y="509"/>
                    <a:pt x="261" y="493"/>
                    <a:pt x="260" y="477"/>
                  </a:cubicBezTo>
                  <a:cubicBezTo>
                    <a:pt x="259" y="458"/>
                    <a:pt x="266" y="439"/>
                    <a:pt x="279" y="426"/>
                  </a:cubicBezTo>
                  <a:cubicBezTo>
                    <a:pt x="291" y="414"/>
                    <a:pt x="307" y="407"/>
                    <a:pt x="324" y="407"/>
                  </a:cubicBezTo>
                  <a:cubicBezTo>
                    <a:pt x="322" y="400"/>
                    <a:pt x="321" y="393"/>
                    <a:pt x="321" y="386"/>
                  </a:cubicBezTo>
                  <a:cubicBezTo>
                    <a:pt x="321" y="368"/>
                    <a:pt x="327" y="352"/>
                    <a:pt x="339" y="340"/>
                  </a:cubicBezTo>
                  <a:cubicBezTo>
                    <a:pt x="351" y="328"/>
                    <a:pt x="368" y="321"/>
                    <a:pt x="386" y="321"/>
                  </a:cubicBezTo>
                  <a:cubicBezTo>
                    <a:pt x="401" y="321"/>
                    <a:pt x="416" y="326"/>
                    <a:pt x="429" y="335"/>
                  </a:cubicBezTo>
                  <a:cubicBezTo>
                    <a:pt x="431" y="322"/>
                    <a:pt x="437" y="310"/>
                    <a:pt x="447" y="300"/>
                  </a:cubicBezTo>
                  <a:cubicBezTo>
                    <a:pt x="460" y="287"/>
                    <a:pt x="477" y="280"/>
                    <a:pt x="495" y="280"/>
                  </a:cubicBezTo>
                  <a:cubicBezTo>
                    <a:pt x="513" y="280"/>
                    <a:pt x="530" y="287"/>
                    <a:pt x="543" y="300"/>
                  </a:cubicBezTo>
                  <a:lnTo>
                    <a:pt x="595" y="352"/>
                  </a:lnTo>
                  <a:lnTo>
                    <a:pt x="700" y="245"/>
                  </a:lnTo>
                  <a:cubicBezTo>
                    <a:pt x="719" y="227"/>
                    <a:pt x="719" y="196"/>
                    <a:pt x="700" y="178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89" name="Dark_Money"/>
          <p:cNvGrpSpPr>
            <a:grpSpLocks noChangeAspect="1"/>
          </p:cNvGrpSpPr>
          <p:nvPr>
            <p:custDataLst>
              <p:tags r:id="rId4"/>
            </p:custDataLst>
          </p:nvPr>
        </p:nvGrpSpPr>
        <p:grpSpPr bwMode="auto">
          <a:xfrm>
            <a:off x="557148" y="5231857"/>
            <a:ext cx="925655" cy="768096"/>
            <a:chOff x="-4" y="8"/>
            <a:chExt cx="564" cy="468"/>
          </a:xfrm>
          <a:solidFill>
            <a:srgbClr val="92D050"/>
          </a:solidFill>
        </p:grpSpPr>
        <p:sp>
          <p:nvSpPr>
            <p:cNvPr id="90" name="Dark_Money"/>
            <p:cNvSpPr>
              <a:spLocks/>
            </p:cNvSpPr>
            <p:nvPr>
              <p:custDataLst>
                <p:tags r:id="rId5"/>
              </p:custDataLst>
            </p:nvPr>
          </p:nvSpPr>
          <p:spPr bwMode="auto">
            <a:xfrm>
              <a:off x="476" y="246"/>
              <a:ext cx="84" cy="46"/>
            </a:xfrm>
            <a:custGeom>
              <a:avLst/>
              <a:gdLst>
                <a:gd name="T0" fmla="*/ 96 w 191"/>
                <a:gd name="T1" fmla="*/ 0 h 104"/>
                <a:gd name="T2" fmla="*/ 0 w 191"/>
                <a:gd name="T3" fmla="*/ 35 h 104"/>
                <a:gd name="T4" fmla="*/ 0 w 191"/>
                <a:gd name="T5" fmla="*/ 70 h 104"/>
                <a:gd name="T6" fmla="*/ 0 w 191"/>
                <a:gd name="T7" fmla="*/ 70 h 104"/>
                <a:gd name="T8" fmla="*/ 96 w 191"/>
                <a:gd name="T9" fmla="*/ 104 h 104"/>
                <a:gd name="T10" fmla="*/ 191 w 191"/>
                <a:gd name="T11" fmla="*/ 70 h 104"/>
                <a:gd name="T12" fmla="*/ 191 w 191"/>
                <a:gd name="T13" fmla="*/ 70 h 104"/>
                <a:gd name="T14" fmla="*/ 191 w 191"/>
                <a:gd name="T15" fmla="*/ 35 h 104"/>
                <a:gd name="T16" fmla="*/ 96 w 191"/>
                <a:gd name="T17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1" h="104">
                  <a:moveTo>
                    <a:pt x="96" y="0"/>
                  </a:moveTo>
                  <a:cubicBezTo>
                    <a:pt x="43" y="0"/>
                    <a:pt x="0" y="16"/>
                    <a:pt x="0" y="35"/>
                  </a:cubicBezTo>
                  <a:lnTo>
                    <a:pt x="0" y="70"/>
                  </a:lnTo>
                  <a:lnTo>
                    <a:pt x="0" y="70"/>
                  </a:lnTo>
                  <a:cubicBezTo>
                    <a:pt x="0" y="89"/>
                    <a:pt x="43" y="104"/>
                    <a:pt x="96" y="104"/>
                  </a:cubicBezTo>
                  <a:cubicBezTo>
                    <a:pt x="148" y="104"/>
                    <a:pt x="191" y="89"/>
                    <a:pt x="191" y="70"/>
                  </a:cubicBezTo>
                  <a:lnTo>
                    <a:pt x="191" y="70"/>
                  </a:lnTo>
                  <a:lnTo>
                    <a:pt x="191" y="35"/>
                  </a:lnTo>
                  <a:cubicBezTo>
                    <a:pt x="191" y="16"/>
                    <a:pt x="148" y="0"/>
                    <a:pt x="96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91" name="Dark_Money"/>
            <p:cNvSpPr>
              <a:spLocks/>
            </p:cNvSpPr>
            <p:nvPr>
              <p:custDataLst>
                <p:tags r:id="rId6"/>
              </p:custDataLst>
            </p:nvPr>
          </p:nvSpPr>
          <p:spPr bwMode="auto">
            <a:xfrm>
              <a:off x="476" y="384"/>
              <a:ext cx="84" cy="31"/>
            </a:xfrm>
            <a:custGeom>
              <a:avLst/>
              <a:gdLst>
                <a:gd name="T0" fmla="*/ 96 w 191"/>
                <a:gd name="T1" fmla="*/ 34 h 69"/>
                <a:gd name="T2" fmla="*/ 0 w 191"/>
                <a:gd name="T3" fmla="*/ 0 h 69"/>
                <a:gd name="T4" fmla="*/ 0 w 191"/>
                <a:gd name="T5" fmla="*/ 34 h 69"/>
                <a:gd name="T6" fmla="*/ 96 w 191"/>
                <a:gd name="T7" fmla="*/ 69 h 69"/>
                <a:gd name="T8" fmla="*/ 191 w 191"/>
                <a:gd name="T9" fmla="*/ 34 h 69"/>
                <a:gd name="T10" fmla="*/ 191 w 191"/>
                <a:gd name="T11" fmla="*/ 0 h 69"/>
                <a:gd name="T12" fmla="*/ 96 w 191"/>
                <a:gd name="T13" fmla="*/ 34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1" h="69">
                  <a:moveTo>
                    <a:pt x="96" y="34"/>
                  </a:moveTo>
                  <a:cubicBezTo>
                    <a:pt x="43" y="34"/>
                    <a:pt x="0" y="19"/>
                    <a:pt x="0" y="0"/>
                  </a:cubicBezTo>
                  <a:lnTo>
                    <a:pt x="0" y="34"/>
                  </a:lnTo>
                  <a:cubicBezTo>
                    <a:pt x="0" y="54"/>
                    <a:pt x="43" y="69"/>
                    <a:pt x="96" y="69"/>
                  </a:cubicBezTo>
                  <a:cubicBezTo>
                    <a:pt x="148" y="69"/>
                    <a:pt x="191" y="54"/>
                    <a:pt x="191" y="34"/>
                  </a:cubicBezTo>
                  <a:lnTo>
                    <a:pt x="191" y="0"/>
                  </a:lnTo>
                  <a:cubicBezTo>
                    <a:pt x="191" y="19"/>
                    <a:pt x="148" y="34"/>
                    <a:pt x="96" y="34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92" name="Dark_Money"/>
            <p:cNvSpPr>
              <a:spLocks/>
            </p:cNvSpPr>
            <p:nvPr>
              <p:custDataLst>
                <p:tags r:id="rId7"/>
              </p:custDataLst>
            </p:nvPr>
          </p:nvSpPr>
          <p:spPr bwMode="auto">
            <a:xfrm>
              <a:off x="476" y="353"/>
              <a:ext cx="84" cy="31"/>
            </a:xfrm>
            <a:custGeom>
              <a:avLst/>
              <a:gdLst>
                <a:gd name="T0" fmla="*/ 96 w 191"/>
                <a:gd name="T1" fmla="*/ 35 h 70"/>
                <a:gd name="T2" fmla="*/ 0 w 191"/>
                <a:gd name="T3" fmla="*/ 0 h 70"/>
                <a:gd name="T4" fmla="*/ 0 w 191"/>
                <a:gd name="T5" fmla="*/ 35 h 70"/>
                <a:gd name="T6" fmla="*/ 96 w 191"/>
                <a:gd name="T7" fmla="*/ 70 h 70"/>
                <a:gd name="T8" fmla="*/ 191 w 191"/>
                <a:gd name="T9" fmla="*/ 35 h 70"/>
                <a:gd name="T10" fmla="*/ 191 w 191"/>
                <a:gd name="T11" fmla="*/ 0 h 70"/>
                <a:gd name="T12" fmla="*/ 96 w 191"/>
                <a:gd name="T13" fmla="*/ 35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1" h="70">
                  <a:moveTo>
                    <a:pt x="96" y="35"/>
                  </a:moveTo>
                  <a:cubicBezTo>
                    <a:pt x="43" y="35"/>
                    <a:pt x="0" y="19"/>
                    <a:pt x="0" y="0"/>
                  </a:cubicBezTo>
                  <a:lnTo>
                    <a:pt x="0" y="35"/>
                  </a:lnTo>
                  <a:cubicBezTo>
                    <a:pt x="0" y="54"/>
                    <a:pt x="43" y="70"/>
                    <a:pt x="96" y="70"/>
                  </a:cubicBezTo>
                  <a:cubicBezTo>
                    <a:pt x="148" y="70"/>
                    <a:pt x="191" y="54"/>
                    <a:pt x="191" y="35"/>
                  </a:cubicBezTo>
                  <a:lnTo>
                    <a:pt x="191" y="0"/>
                  </a:lnTo>
                  <a:cubicBezTo>
                    <a:pt x="191" y="19"/>
                    <a:pt x="148" y="35"/>
                    <a:pt x="96" y="35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93" name="Dark_Money"/>
            <p:cNvSpPr>
              <a:spLocks/>
            </p:cNvSpPr>
            <p:nvPr>
              <p:custDataLst>
                <p:tags r:id="rId8"/>
              </p:custDataLst>
            </p:nvPr>
          </p:nvSpPr>
          <p:spPr bwMode="auto">
            <a:xfrm>
              <a:off x="476" y="323"/>
              <a:ext cx="84" cy="30"/>
            </a:xfrm>
            <a:custGeom>
              <a:avLst/>
              <a:gdLst>
                <a:gd name="T0" fmla="*/ 96 w 191"/>
                <a:gd name="T1" fmla="*/ 35 h 69"/>
                <a:gd name="T2" fmla="*/ 0 w 191"/>
                <a:gd name="T3" fmla="*/ 0 h 69"/>
                <a:gd name="T4" fmla="*/ 0 w 191"/>
                <a:gd name="T5" fmla="*/ 35 h 69"/>
                <a:gd name="T6" fmla="*/ 96 w 191"/>
                <a:gd name="T7" fmla="*/ 69 h 69"/>
                <a:gd name="T8" fmla="*/ 191 w 191"/>
                <a:gd name="T9" fmla="*/ 35 h 69"/>
                <a:gd name="T10" fmla="*/ 191 w 191"/>
                <a:gd name="T11" fmla="*/ 0 h 69"/>
                <a:gd name="T12" fmla="*/ 96 w 191"/>
                <a:gd name="T13" fmla="*/ 35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1" h="69">
                  <a:moveTo>
                    <a:pt x="96" y="35"/>
                  </a:moveTo>
                  <a:cubicBezTo>
                    <a:pt x="43" y="35"/>
                    <a:pt x="0" y="19"/>
                    <a:pt x="0" y="0"/>
                  </a:cubicBezTo>
                  <a:lnTo>
                    <a:pt x="0" y="35"/>
                  </a:lnTo>
                  <a:cubicBezTo>
                    <a:pt x="0" y="54"/>
                    <a:pt x="43" y="69"/>
                    <a:pt x="96" y="69"/>
                  </a:cubicBezTo>
                  <a:cubicBezTo>
                    <a:pt x="148" y="69"/>
                    <a:pt x="191" y="54"/>
                    <a:pt x="191" y="35"/>
                  </a:cubicBezTo>
                  <a:lnTo>
                    <a:pt x="191" y="0"/>
                  </a:lnTo>
                  <a:cubicBezTo>
                    <a:pt x="191" y="19"/>
                    <a:pt x="148" y="35"/>
                    <a:pt x="96" y="35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94" name="Dark_Money"/>
            <p:cNvSpPr>
              <a:spLocks/>
            </p:cNvSpPr>
            <p:nvPr>
              <p:custDataLst>
                <p:tags r:id="rId9"/>
              </p:custDataLst>
            </p:nvPr>
          </p:nvSpPr>
          <p:spPr bwMode="auto">
            <a:xfrm>
              <a:off x="476" y="292"/>
              <a:ext cx="84" cy="31"/>
            </a:xfrm>
            <a:custGeom>
              <a:avLst/>
              <a:gdLst>
                <a:gd name="T0" fmla="*/ 96 w 191"/>
                <a:gd name="T1" fmla="*/ 35 h 70"/>
                <a:gd name="T2" fmla="*/ 0 w 191"/>
                <a:gd name="T3" fmla="*/ 0 h 70"/>
                <a:gd name="T4" fmla="*/ 0 w 191"/>
                <a:gd name="T5" fmla="*/ 35 h 70"/>
                <a:gd name="T6" fmla="*/ 96 w 191"/>
                <a:gd name="T7" fmla="*/ 70 h 70"/>
                <a:gd name="T8" fmla="*/ 191 w 191"/>
                <a:gd name="T9" fmla="*/ 35 h 70"/>
                <a:gd name="T10" fmla="*/ 191 w 191"/>
                <a:gd name="T11" fmla="*/ 0 h 70"/>
                <a:gd name="T12" fmla="*/ 96 w 191"/>
                <a:gd name="T13" fmla="*/ 35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1" h="70">
                  <a:moveTo>
                    <a:pt x="96" y="35"/>
                  </a:moveTo>
                  <a:cubicBezTo>
                    <a:pt x="43" y="35"/>
                    <a:pt x="0" y="20"/>
                    <a:pt x="0" y="0"/>
                  </a:cubicBezTo>
                  <a:lnTo>
                    <a:pt x="0" y="35"/>
                  </a:lnTo>
                  <a:cubicBezTo>
                    <a:pt x="0" y="54"/>
                    <a:pt x="43" y="70"/>
                    <a:pt x="96" y="70"/>
                  </a:cubicBezTo>
                  <a:cubicBezTo>
                    <a:pt x="148" y="70"/>
                    <a:pt x="191" y="54"/>
                    <a:pt x="191" y="35"/>
                  </a:cubicBezTo>
                  <a:lnTo>
                    <a:pt x="191" y="0"/>
                  </a:lnTo>
                  <a:cubicBezTo>
                    <a:pt x="191" y="20"/>
                    <a:pt x="148" y="35"/>
                    <a:pt x="96" y="35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95" name="Dark_Money"/>
            <p:cNvSpPr>
              <a:spLocks/>
            </p:cNvSpPr>
            <p:nvPr>
              <p:custDataLst>
                <p:tags r:id="rId10"/>
              </p:custDataLst>
            </p:nvPr>
          </p:nvSpPr>
          <p:spPr bwMode="auto">
            <a:xfrm>
              <a:off x="476" y="415"/>
              <a:ext cx="84" cy="31"/>
            </a:xfrm>
            <a:custGeom>
              <a:avLst/>
              <a:gdLst>
                <a:gd name="T0" fmla="*/ 96 w 191"/>
                <a:gd name="T1" fmla="*/ 35 h 70"/>
                <a:gd name="T2" fmla="*/ 0 w 191"/>
                <a:gd name="T3" fmla="*/ 0 h 70"/>
                <a:gd name="T4" fmla="*/ 0 w 191"/>
                <a:gd name="T5" fmla="*/ 35 h 70"/>
                <a:gd name="T6" fmla="*/ 96 w 191"/>
                <a:gd name="T7" fmla="*/ 70 h 70"/>
                <a:gd name="T8" fmla="*/ 191 w 191"/>
                <a:gd name="T9" fmla="*/ 35 h 70"/>
                <a:gd name="T10" fmla="*/ 191 w 191"/>
                <a:gd name="T11" fmla="*/ 0 h 70"/>
                <a:gd name="T12" fmla="*/ 96 w 191"/>
                <a:gd name="T13" fmla="*/ 35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1" h="70">
                  <a:moveTo>
                    <a:pt x="96" y="35"/>
                  </a:moveTo>
                  <a:cubicBezTo>
                    <a:pt x="43" y="35"/>
                    <a:pt x="0" y="19"/>
                    <a:pt x="0" y="0"/>
                  </a:cubicBezTo>
                  <a:lnTo>
                    <a:pt x="0" y="35"/>
                  </a:lnTo>
                  <a:cubicBezTo>
                    <a:pt x="0" y="54"/>
                    <a:pt x="43" y="70"/>
                    <a:pt x="96" y="70"/>
                  </a:cubicBezTo>
                  <a:cubicBezTo>
                    <a:pt x="148" y="70"/>
                    <a:pt x="191" y="54"/>
                    <a:pt x="191" y="35"/>
                  </a:cubicBezTo>
                  <a:lnTo>
                    <a:pt x="191" y="0"/>
                  </a:lnTo>
                  <a:cubicBezTo>
                    <a:pt x="191" y="19"/>
                    <a:pt x="148" y="35"/>
                    <a:pt x="96" y="35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96" name="Dark_Money"/>
            <p:cNvSpPr>
              <a:spLocks/>
            </p:cNvSpPr>
            <p:nvPr>
              <p:custDataLst>
                <p:tags r:id="rId11"/>
              </p:custDataLst>
            </p:nvPr>
          </p:nvSpPr>
          <p:spPr bwMode="auto">
            <a:xfrm>
              <a:off x="476" y="446"/>
              <a:ext cx="84" cy="30"/>
            </a:xfrm>
            <a:custGeom>
              <a:avLst/>
              <a:gdLst>
                <a:gd name="T0" fmla="*/ 96 w 191"/>
                <a:gd name="T1" fmla="*/ 34 h 69"/>
                <a:gd name="T2" fmla="*/ 0 w 191"/>
                <a:gd name="T3" fmla="*/ 0 h 69"/>
                <a:gd name="T4" fmla="*/ 0 w 191"/>
                <a:gd name="T5" fmla="*/ 34 h 69"/>
                <a:gd name="T6" fmla="*/ 96 w 191"/>
                <a:gd name="T7" fmla="*/ 69 h 69"/>
                <a:gd name="T8" fmla="*/ 191 w 191"/>
                <a:gd name="T9" fmla="*/ 34 h 69"/>
                <a:gd name="T10" fmla="*/ 191 w 191"/>
                <a:gd name="T11" fmla="*/ 0 h 69"/>
                <a:gd name="T12" fmla="*/ 96 w 191"/>
                <a:gd name="T13" fmla="*/ 34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1" h="69">
                  <a:moveTo>
                    <a:pt x="96" y="34"/>
                  </a:moveTo>
                  <a:cubicBezTo>
                    <a:pt x="43" y="34"/>
                    <a:pt x="0" y="19"/>
                    <a:pt x="0" y="0"/>
                  </a:cubicBezTo>
                  <a:lnTo>
                    <a:pt x="0" y="34"/>
                  </a:lnTo>
                  <a:cubicBezTo>
                    <a:pt x="0" y="53"/>
                    <a:pt x="43" y="69"/>
                    <a:pt x="96" y="69"/>
                  </a:cubicBezTo>
                  <a:cubicBezTo>
                    <a:pt x="148" y="69"/>
                    <a:pt x="191" y="53"/>
                    <a:pt x="191" y="34"/>
                  </a:cubicBezTo>
                  <a:lnTo>
                    <a:pt x="191" y="0"/>
                  </a:lnTo>
                  <a:cubicBezTo>
                    <a:pt x="191" y="19"/>
                    <a:pt x="148" y="34"/>
                    <a:pt x="96" y="34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97" name="Dark_Money"/>
            <p:cNvSpPr>
              <a:spLocks/>
            </p:cNvSpPr>
            <p:nvPr>
              <p:custDataLst>
                <p:tags r:id="rId12"/>
              </p:custDataLst>
            </p:nvPr>
          </p:nvSpPr>
          <p:spPr bwMode="auto">
            <a:xfrm>
              <a:off x="376" y="338"/>
              <a:ext cx="84" cy="46"/>
            </a:xfrm>
            <a:custGeom>
              <a:avLst/>
              <a:gdLst>
                <a:gd name="T0" fmla="*/ 96 w 191"/>
                <a:gd name="T1" fmla="*/ 0 h 104"/>
                <a:gd name="T2" fmla="*/ 0 w 191"/>
                <a:gd name="T3" fmla="*/ 34 h 104"/>
                <a:gd name="T4" fmla="*/ 0 w 191"/>
                <a:gd name="T5" fmla="*/ 69 h 104"/>
                <a:gd name="T6" fmla="*/ 96 w 191"/>
                <a:gd name="T7" fmla="*/ 104 h 104"/>
                <a:gd name="T8" fmla="*/ 191 w 191"/>
                <a:gd name="T9" fmla="*/ 69 h 104"/>
                <a:gd name="T10" fmla="*/ 191 w 191"/>
                <a:gd name="T11" fmla="*/ 34 h 104"/>
                <a:gd name="T12" fmla="*/ 96 w 191"/>
                <a:gd name="T13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1" h="104">
                  <a:moveTo>
                    <a:pt x="96" y="0"/>
                  </a:moveTo>
                  <a:cubicBezTo>
                    <a:pt x="43" y="0"/>
                    <a:pt x="0" y="15"/>
                    <a:pt x="0" y="34"/>
                  </a:cubicBezTo>
                  <a:lnTo>
                    <a:pt x="0" y="69"/>
                  </a:lnTo>
                  <a:cubicBezTo>
                    <a:pt x="0" y="88"/>
                    <a:pt x="43" y="104"/>
                    <a:pt x="96" y="104"/>
                  </a:cubicBezTo>
                  <a:cubicBezTo>
                    <a:pt x="149" y="104"/>
                    <a:pt x="191" y="88"/>
                    <a:pt x="191" y="69"/>
                  </a:cubicBezTo>
                  <a:lnTo>
                    <a:pt x="191" y="34"/>
                  </a:lnTo>
                  <a:cubicBezTo>
                    <a:pt x="191" y="15"/>
                    <a:pt x="149" y="0"/>
                    <a:pt x="96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98" name="Dark_Money"/>
            <p:cNvSpPr>
              <a:spLocks/>
            </p:cNvSpPr>
            <p:nvPr>
              <p:custDataLst>
                <p:tags r:id="rId13"/>
              </p:custDataLst>
            </p:nvPr>
          </p:nvSpPr>
          <p:spPr bwMode="auto">
            <a:xfrm>
              <a:off x="376" y="384"/>
              <a:ext cx="84" cy="31"/>
            </a:xfrm>
            <a:custGeom>
              <a:avLst/>
              <a:gdLst>
                <a:gd name="T0" fmla="*/ 96 w 191"/>
                <a:gd name="T1" fmla="*/ 34 h 69"/>
                <a:gd name="T2" fmla="*/ 0 w 191"/>
                <a:gd name="T3" fmla="*/ 0 h 69"/>
                <a:gd name="T4" fmla="*/ 0 w 191"/>
                <a:gd name="T5" fmla="*/ 34 h 69"/>
                <a:gd name="T6" fmla="*/ 96 w 191"/>
                <a:gd name="T7" fmla="*/ 69 h 69"/>
                <a:gd name="T8" fmla="*/ 191 w 191"/>
                <a:gd name="T9" fmla="*/ 34 h 69"/>
                <a:gd name="T10" fmla="*/ 191 w 191"/>
                <a:gd name="T11" fmla="*/ 0 h 69"/>
                <a:gd name="T12" fmla="*/ 96 w 191"/>
                <a:gd name="T13" fmla="*/ 34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1" h="69">
                  <a:moveTo>
                    <a:pt x="96" y="34"/>
                  </a:moveTo>
                  <a:cubicBezTo>
                    <a:pt x="43" y="34"/>
                    <a:pt x="0" y="19"/>
                    <a:pt x="0" y="0"/>
                  </a:cubicBezTo>
                  <a:lnTo>
                    <a:pt x="0" y="34"/>
                  </a:lnTo>
                  <a:cubicBezTo>
                    <a:pt x="0" y="54"/>
                    <a:pt x="43" y="69"/>
                    <a:pt x="96" y="69"/>
                  </a:cubicBezTo>
                  <a:cubicBezTo>
                    <a:pt x="149" y="69"/>
                    <a:pt x="191" y="54"/>
                    <a:pt x="191" y="34"/>
                  </a:cubicBezTo>
                  <a:lnTo>
                    <a:pt x="191" y="0"/>
                  </a:lnTo>
                  <a:cubicBezTo>
                    <a:pt x="191" y="19"/>
                    <a:pt x="149" y="34"/>
                    <a:pt x="96" y="34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99" name="Dark_Money"/>
            <p:cNvSpPr>
              <a:spLocks/>
            </p:cNvSpPr>
            <p:nvPr>
              <p:custDataLst>
                <p:tags r:id="rId14"/>
              </p:custDataLst>
            </p:nvPr>
          </p:nvSpPr>
          <p:spPr bwMode="auto">
            <a:xfrm>
              <a:off x="376" y="415"/>
              <a:ext cx="84" cy="31"/>
            </a:xfrm>
            <a:custGeom>
              <a:avLst/>
              <a:gdLst>
                <a:gd name="T0" fmla="*/ 96 w 191"/>
                <a:gd name="T1" fmla="*/ 35 h 70"/>
                <a:gd name="T2" fmla="*/ 0 w 191"/>
                <a:gd name="T3" fmla="*/ 0 h 70"/>
                <a:gd name="T4" fmla="*/ 0 w 191"/>
                <a:gd name="T5" fmla="*/ 35 h 70"/>
                <a:gd name="T6" fmla="*/ 96 w 191"/>
                <a:gd name="T7" fmla="*/ 70 h 70"/>
                <a:gd name="T8" fmla="*/ 191 w 191"/>
                <a:gd name="T9" fmla="*/ 35 h 70"/>
                <a:gd name="T10" fmla="*/ 191 w 191"/>
                <a:gd name="T11" fmla="*/ 0 h 70"/>
                <a:gd name="T12" fmla="*/ 96 w 191"/>
                <a:gd name="T13" fmla="*/ 35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1" h="70">
                  <a:moveTo>
                    <a:pt x="96" y="35"/>
                  </a:moveTo>
                  <a:cubicBezTo>
                    <a:pt x="43" y="35"/>
                    <a:pt x="0" y="19"/>
                    <a:pt x="0" y="0"/>
                  </a:cubicBezTo>
                  <a:lnTo>
                    <a:pt x="0" y="35"/>
                  </a:lnTo>
                  <a:cubicBezTo>
                    <a:pt x="0" y="54"/>
                    <a:pt x="43" y="70"/>
                    <a:pt x="96" y="70"/>
                  </a:cubicBezTo>
                  <a:cubicBezTo>
                    <a:pt x="149" y="70"/>
                    <a:pt x="191" y="54"/>
                    <a:pt x="191" y="35"/>
                  </a:cubicBezTo>
                  <a:lnTo>
                    <a:pt x="191" y="0"/>
                  </a:lnTo>
                  <a:cubicBezTo>
                    <a:pt x="191" y="19"/>
                    <a:pt x="149" y="35"/>
                    <a:pt x="96" y="35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00" name="Dark_Money"/>
            <p:cNvSpPr>
              <a:spLocks/>
            </p:cNvSpPr>
            <p:nvPr>
              <p:custDataLst>
                <p:tags r:id="rId15"/>
              </p:custDataLst>
            </p:nvPr>
          </p:nvSpPr>
          <p:spPr bwMode="auto">
            <a:xfrm>
              <a:off x="376" y="446"/>
              <a:ext cx="84" cy="30"/>
            </a:xfrm>
            <a:custGeom>
              <a:avLst/>
              <a:gdLst>
                <a:gd name="T0" fmla="*/ 96 w 191"/>
                <a:gd name="T1" fmla="*/ 34 h 69"/>
                <a:gd name="T2" fmla="*/ 0 w 191"/>
                <a:gd name="T3" fmla="*/ 0 h 69"/>
                <a:gd name="T4" fmla="*/ 0 w 191"/>
                <a:gd name="T5" fmla="*/ 34 h 69"/>
                <a:gd name="T6" fmla="*/ 96 w 191"/>
                <a:gd name="T7" fmla="*/ 69 h 69"/>
                <a:gd name="T8" fmla="*/ 191 w 191"/>
                <a:gd name="T9" fmla="*/ 34 h 69"/>
                <a:gd name="T10" fmla="*/ 191 w 191"/>
                <a:gd name="T11" fmla="*/ 0 h 69"/>
                <a:gd name="T12" fmla="*/ 96 w 191"/>
                <a:gd name="T13" fmla="*/ 34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1" h="69">
                  <a:moveTo>
                    <a:pt x="96" y="34"/>
                  </a:moveTo>
                  <a:cubicBezTo>
                    <a:pt x="43" y="34"/>
                    <a:pt x="0" y="19"/>
                    <a:pt x="0" y="0"/>
                  </a:cubicBezTo>
                  <a:lnTo>
                    <a:pt x="0" y="34"/>
                  </a:lnTo>
                  <a:cubicBezTo>
                    <a:pt x="0" y="53"/>
                    <a:pt x="43" y="69"/>
                    <a:pt x="96" y="69"/>
                  </a:cubicBezTo>
                  <a:cubicBezTo>
                    <a:pt x="149" y="69"/>
                    <a:pt x="191" y="53"/>
                    <a:pt x="191" y="34"/>
                  </a:cubicBezTo>
                  <a:lnTo>
                    <a:pt x="191" y="0"/>
                  </a:lnTo>
                  <a:cubicBezTo>
                    <a:pt x="191" y="19"/>
                    <a:pt x="149" y="34"/>
                    <a:pt x="96" y="34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01" name="Dark_Money"/>
            <p:cNvSpPr>
              <a:spLocks noEditPoints="1"/>
            </p:cNvSpPr>
            <p:nvPr>
              <p:custDataLst>
                <p:tags r:id="rId16"/>
              </p:custDataLst>
            </p:nvPr>
          </p:nvSpPr>
          <p:spPr bwMode="auto">
            <a:xfrm>
              <a:off x="-4" y="131"/>
              <a:ext cx="432" cy="330"/>
            </a:xfrm>
            <a:custGeom>
              <a:avLst/>
              <a:gdLst>
                <a:gd name="T0" fmla="*/ 979 w 979"/>
                <a:gd name="T1" fmla="*/ 434 h 746"/>
                <a:gd name="T2" fmla="*/ 654 w 979"/>
                <a:gd name="T3" fmla="*/ 0 h 746"/>
                <a:gd name="T4" fmla="*/ 654 w 979"/>
                <a:gd name="T5" fmla="*/ 0 h 746"/>
                <a:gd name="T6" fmla="*/ 653 w 979"/>
                <a:gd name="T7" fmla="*/ 0 h 746"/>
                <a:gd name="T8" fmla="*/ 376 w 979"/>
                <a:gd name="T9" fmla="*/ 0 h 746"/>
                <a:gd name="T10" fmla="*/ 375 w 979"/>
                <a:gd name="T11" fmla="*/ 0 h 746"/>
                <a:gd name="T12" fmla="*/ 375 w 979"/>
                <a:gd name="T13" fmla="*/ 0 h 746"/>
                <a:gd name="T14" fmla="*/ 29 w 979"/>
                <a:gd name="T15" fmla="*/ 555 h 746"/>
                <a:gd name="T16" fmla="*/ 219 w 979"/>
                <a:gd name="T17" fmla="*/ 746 h 746"/>
                <a:gd name="T18" fmla="*/ 810 w 979"/>
                <a:gd name="T19" fmla="*/ 746 h 746"/>
                <a:gd name="T20" fmla="*/ 827 w 979"/>
                <a:gd name="T21" fmla="*/ 745 h 746"/>
                <a:gd name="T22" fmla="*/ 827 w 979"/>
                <a:gd name="T23" fmla="*/ 537 h 746"/>
                <a:gd name="T24" fmla="*/ 827 w 979"/>
                <a:gd name="T25" fmla="*/ 502 h 746"/>
                <a:gd name="T26" fmla="*/ 957 w 979"/>
                <a:gd name="T27" fmla="*/ 433 h 746"/>
                <a:gd name="T28" fmla="*/ 979 w 979"/>
                <a:gd name="T29" fmla="*/ 434 h 746"/>
                <a:gd name="T30" fmla="*/ 549 w 979"/>
                <a:gd name="T31" fmla="*/ 624 h 746"/>
                <a:gd name="T32" fmla="*/ 479 w 979"/>
                <a:gd name="T33" fmla="*/ 624 h 746"/>
                <a:gd name="T34" fmla="*/ 479 w 979"/>
                <a:gd name="T35" fmla="*/ 554 h 746"/>
                <a:gd name="T36" fmla="*/ 549 w 979"/>
                <a:gd name="T37" fmla="*/ 554 h 746"/>
                <a:gd name="T38" fmla="*/ 549 w 979"/>
                <a:gd name="T39" fmla="*/ 624 h 746"/>
                <a:gd name="T40" fmla="*/ 600 w 979"/>
                <a:gd name="T41" fmla="*/ 416 h 746"/>
                <a:gd name="T42" fmla="*/ 549 w 979"/>
                <a:gd name="T43" fmla="*/ 502 h 746"/>
                <a:gd name="T44" fmla="*/ 479 w 979"/>
                <a:gd name="T45" fmla="*/ 502 h 746"/>
                <a:gd name="T46" fmla="*/ 557 w 979"/>
                <a:gd name="T47" fmla="*/ 361 h 746"/>
                <a:gd name="T48" fmla="*/ 601 w 979"/>
                <a:gd name="T49" fmla="*/ 294 h 746"/>
                <a:gd name="T50" fmla="*/ 514 w 979"/>
                <a:gd name="T51" fmla="*/ 207 h 746"/>
                <a:gd name="T52" fmla="*/ 427 w 979"/>
                <a:gd name="T53" fmla="*/ 294 h 746"/>
                <a:gd name="T54" fmla="*/ 358 w 979"/>
                <a:gd name="T55" fmla="*/ 294 h 746"/>
                <a:gd name="T56" fmla="*/ 514 w 979"/>
                <a:gd name="T57" fmla="*/ 138 h 746"/>
                <a:gd name="T58" fmla="*/ 670 w 979"/>
                <a:gd name="T59" fmla="*/ 294 h 746"/>
                <a:gd name="T60" fmla="*/ 600 w 979"/>
                <a:gd name="T61" fmla="*/ 416 h 7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979" h="746">
                  <a:moveTo>
                    <a:pt x="979" y="434"/>
                  </a:moveTo>
                  <a:cubicBezTo>
                    <a:pt x="945" y="337"/>
                    <a:pt x="861" y="187"/>
                    <a:pt x="654" y="0"/>
                  </a:cubicBezTo>
                  <a:lnTo>
                    <a:pt x="654" y="0"/>
                  </a:lnTo>
                  <a:lnTo>
                    <a:pt x="653" y="0"/>
                  </a:lnTo>
                  <a:lnTo>
                    <a:pt x="376" y="0"/>
                  </a:lnTo>
                  <a:lnTo>
                    <a:pt x="375" y="0"/>
                  </a:lnTo>
                  <a:lnTo>
                    <a:pt x="375" y="0"/>
                  </a:lnTo>
                  <a:cubicBezTo>
                    <a:pt x="0" y="338"/>
                    <a:pt x="29" y="555"/>
                    <a:pt x="29" y="555"/>
                  </a:cubicBezTo>
                  <a:cubicBezTo>
                    <a:pt x="29" y="661"/>
                    <a:pt x="114" y="746"/>
                    <a:pt x="219" y="746"/>
                  </a:cubicBezTo>
                  <a:lnTo>
                    <a:pt x="810" y="746"/>
                  </a:lnTo>
                  <a:cubicBezTo>
                    <a:pt x="815" y="746"/>
                    <a:pt x="821" y="746"/>
                    <a:pt x="827" y="745"/>
                  </a:cubicBezTo>
                  <a:lnTo>
                    <a:pt x="827" y="537"/>
                  </a:lnTo>
                  <a:lnTo>
                    <a:pt x="827" y="502"/>
                  </a:lnTo>
                  <a:cubicBezTo>
                    <a:pt x="827" y="451"/>
                    <a:pt x="897" y="433"/>
                    <a:pt x="957" y="433"/>
                  </a:cubicBezTo>
                  <a:cubicBezTo>
                    <a:pt x="964" y="433"/>
                    <a:pt x="971" y="433"/>
                    <a:pt x="979" y="434"/>
                  </a:cubicBezTo>
                  <a:close/>
                  <a:moveTo>
                    <a:pt x="549" y="624"/>
                  </a:moveTo>
                  <a:lnTo>
                    <a:pt x="479" y="624"/>
                  </a:lnTo>
                  <a:lnTo>
                    <a:pt x="479" y="554"/>
                  </a:lnTo>
                  <a:lnTo>
                    <a:pt x="549" y="554"/>
                  </a:lnTo>
                  <a:lnTo>
                    <a:pt x="549" y="624"/>
                  </a:lnTo>
                  <a:close/>
                  <a:moveTo>
                    <a:pt x="600" y="416"/>
                  </a:moveTo>
                  <a:cubicBezTo>
                    <a:pt x="570" y="439"/>
                    <a:pt x="549" y="456"/>
                    <a:pt x="549" y="502"/>
                  </a:cubicBezTo>
                  <a:lnTo>
                    <a:pt x="479" y="502"/>
                  </a:lnTo>
                  <a:cubicBezTo>
                    <a:pt x="479" y="422"/>
                    <a:pt x="524" y="387"/>
                    <a:pt x="557" y="361"/>
                  </a:cubicBezTo>
                  <a:cubicBezTo>
                    <a:pt x="587" y="338"/>
                    <a:pt x="601" y="326"/>
                    <a:pt x="601" y="294"/>
                  </a:cubicBezTo>
                  <a:cubicBezTo>
                    <a:pt x="601" y="233"/>
                    <a:pt x="575" y="207"/>
                    <a:pt x="514" y="207"/>
                  </a:cubicBezTo>
                  <a:cubicBezTo>
                    <a:pt x="453" y="207"/>
                    <a:pt x="427" y="233"/>
                    <a:pt x="427" y="294"/>
                  </a:cubicBezTo>
                  <a:lnTo>
                    <a:pt x="358" y="294"/>
                  </a:lnTo>
                  <a:cubicBezTo>
                    <a:pt x="358" y="195"/>
                    <a:pt x="415" y="138"/>
                    <a:pt x="514" y="138"/>
                  </a:cubicBezTo>
                  <a:cubicBezTo>
                    <a:pt x="613" y="138"/>
                    <a:pt x="670" y="195"/>
                    <a:pt x="670" y="294"/>
                  </a:cubicBezTo>
                  <a:cubicBezTo>
                    <a:pt x="670" y="361"/>
                    <a:pt x="631" y="392"/>
                    <a:pt x="600" y="416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02" name="Dark_Money"/>
            <p:cNvSpPr>
              <a:spLocks/>
            </p:cNvSpPr>
            <p:nvPr>
              <p:custDataLst>
                <p:tags r:id="rId17"/>
              </p:custDataLst>
            </p:nvPr>
          </p:nvSpPr>
          <p:spPr bwMode="auto">
            <a:xfrm>
              <a:off x="98" y="8"/>
              <a:ext cx="249" cy="92"/>
            </a:xfrm>
            <a:custGeom>
              <a:avLst/>
              <a:gdLst>
                <a:gd name="T0" fmla="*/ 282 w 564"/>
                <a:gd name="T1" fmla="*/ 209 h 209"/>
                <a:gd name="T2" fmla="*/ 282 w 564"/>
                <a:gd name="T3" fmla="*/ 209 h 209"/>
                <a:gd name="T4" fmla="*/ 282 w 564"/>
                <a:gd name="T5" fmla="*/ 209 h 209"/>
                <a:gd name="T6" fmla="*/ 283 w 564"/>
                <a:gd name="T7" fmla="*/ 209 h 209"/>
                <a:gd name="T8" fmla="*/ 283 w 564"/>
                <a:gd name="T9" fmla="*/ 209 h 209"/>
                <a:gd name="T10" fmla="*/ 422 w 564"/>
                <a:gd name="T11" fmla="*/ 209 h 209"/>
                <a:gd name="T12" fmla="*/ 508 w 564"/>
                <a:gd name="T13" fmla="*/ 35 h 209"/>
                <a:gd name="T14" fmla="*/ 404 w 564"/>
                <a:gd name="T15" fmla="*/ 0 h 209"/>
                <a:gd name="T16" fmla="*/ 282 w 564"/>
                <a:gd name="T17" fmla="*/ 35 h 209"/>
                <a:gd name="T18" fmla="*/ 160 w 564"/>
                <a:gd name="T19" fmla="*/ 0 h 209"/>
                <a:gd name="T20" fmla="*/ 56 w 564"/>
                <a:gd name="T21" fmla="*/ 35 h 209"/>
                <a:gd name="T22" fmla="*/ 143 w 564"/>
                <a:gd name="T23" fmla="*/ 209 h 209"/>
                <a:gd name="T24" fmla="*/ 282 w 564"/>
                <a:gd name="T25" fmla="*/ 209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64" h="209">
                  <a:moveTo>
                    <a:pt x="282" y="209"/>
                  </a:moveTo>
                  <a:lnTo>
                    <a:pt x="282" y="209"/>
                  </a:lnTo>
                  <a:lnTo>
                    <a:pt x="282" y="209"/>
                  </a:lnTo>
                  <a:lnTo>
                    <a:pt x="283" y="209"/>
                  </a:lnTo>
                  <a:lnTo>
                    <a:pt x="283" y="209"/>
                  </a:lnTo>
                  <a:lnTo>
                    <a:pt x="422" y="209"/>
                  </a:lnTo>
                  <a:cubicBezTo>
                    <a:pt x="422" y="209"/>
                    <a:pt x="564" y="63"/>
                    <a:pt x="508" y="35"/>
                  </a:cubicBezTo>
                  <a:cubicBezTo>
                    <a:pt x="473" y="17"/>
                    <a:pt x="432" y="0"/>
                    <a:pt x="404" y="0"/>
                  </a:cubicBezTo>
                  <a:cubicBezTo>
                    <a:pt x="369" y="0"/>
                    <a:pt x="334" y="35"/>
                    <a:pt x="282" y="35"/>
                  </a:cubicBezTo>
                  <a:cubicBezTo>
                    <a:pt x="230" y="35"/>
                    <a:pt x="195" y="0"/>
                    <a:pt x="160" y="0"/>
                  </a:cubicBezTo>
                  <a:cubicBezTo>
                    <a:pt x="133" y="0"/>
                    <a:pt x="91" y="17"/>
                    <a:pt x="56" y="35"/>
                  </a:cubicBezTo>
                  <a:cubicBezTo>
                    <a:pt x="0" y="63"/>
                    <a:pt x="143" y="209"/>
                    <a:pt x="143" y="209"/>
                  </a:cubicBezTo>
                  <a:lnTo>
                    <a:pt x="282" y="209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4" name="Footer Placeholder 3"/>
          <p:cNvSpPr>
            <a:spLocks noGrp="1"/>
          </p:cNvSpPr>
          <p:nvPr>
            <p:ph type="ftr" sz="quarter" idx="4294967295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assawa.ca@gmail.com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28DF21D-0D0F-4703-B330-F2AF64EC7CD9}" type="slidenum">
              <a:rPr kumimoji="0" lang="en-IN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IN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5333465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/>
      <p:bldP spid="5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Calibri" panose="020F0502020204030204" pitchFamily="34" charset="0"/>
              </a:rPr>
              <a:t>Suggestions &amp; Tips</a:t>
            </a:r>
          </a:p>
        </p:txBody>
      </p:sp>
      <p:pic>
        <p:nvPicPr>
          <p:cNvPr id="3" name="Picture 2" descr="C:\Users\GF6751\Downloads\darts-155726_1280.pn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7531445" y="1714500"/>
            <a:ext cx="4649241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Rectangle 14"/>
          <p:cNvSpPr/>
          <p:nvPr/>
        </p:nvSpPr>
        <p:spPr bwMode="auto">
          <a:xfrm>
            <a:off x="2011148" y="1658955"/>
            <a:ext cx="6616657" cy="90266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8900" tIns="38100" rIns="88900" bIns="38100" rtlCol="0" anchor="ctr"/>
          <a:lstStyle/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0" cap="none" spc="0" normalizeH="0" baseline="0" noProof="0" dirty="0">
                <a:ln>
                  <a:noFill/>
                </a:ln>
                <a:solidFill>
                  <a:srgbClr val="009DD9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itchFamily="34" charset="0"/>
              </a:rPr>
              <a:t>• Do not use Suppliers Credit as far as possible</a:t>
            </a:r>
          </a:p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itchFamily="34" charset="0"/>
              </a:rPr>
              <a:t> It will cost you on and average 2% PM.</a:t>
            </a:r>
          </a:p>
        </p:txBody>
      </p:sp>
      <p:sp>
        <p:nvSpPr>
          <p:cNvPr id="20" name="Rectangle 19"/>
          <p:cNvSpPr/>
          <p:nvPr/>
        </p:nvSpPr>
        <p:spPr bwMode="auto">
          <a:xfrm>
            <a:off x="2011148" y="3431139"/>
            <a:ext cx="6616657" cy="90266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8900" tIns="38100" rIns="88900" bIns="38100" rtlCol="0" anchor="ctr"/>
          <a:lstStyle/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0" cap="none" spc="0" normalizeH="0" baseline="0" noProof="0" dirty="0">
                <a:ln>
                  <a:noFill/>
                </a:ln>
                <a:solidFill>
                  <a:srgbClr val="0BD0D9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itchFamily="34" charset="0"/>
              </a:rPr>
              <a:t>•Avoid mismatch of Long Term / Short Term Funds</a:t>
            </a:r>
          </a:p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itchFamily="34" charset="0"/>
              </a:rPr>
              <a:t>Never use your working capital money for capex. Take TL from Bank / FI</a:t>
            </a:r>
          </a:p>
        </p:txBody>
      </p:sp>
      <p:sp>
        <p:nvSpPr>
          <p:cNvPr id="73" name="Rectangle 72"/>
          <p:cNvSpPr/>
          <p:nvPr/>
        </p:nvSpPr>
        <p:spPr bwMode="auto">
          <a:xfrm>
            <a:off x="2011148" y="5250715"/>
            <a:ext cx="6616657" cy="90266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8900" tIns="38100" rIns="88900" bIns="38100" rtlCol="0" anchor="ctr"/>
          <a:lstStyle/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0" cap="none" spc="0" normalizeH="0" baseline="0" noProof="0" dirty="0">
                <a:ln>
                  <a:noFill/>
                </a:ln>
                <a:solidFill>
                  <a:srgbClr val="A5C249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itchFamily="34" charset="0"/>
              </a:rPr>
              <a:t>• Negotiate with Bank before accepting sanction letter </a:t>
            </a:r>
          </a:p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itchFamily="34" charset="0"/>
              </a:rPr>
              <a:t>Prepayment penalty, Bank Charges </a:t>
            </a:r>
          </a:p>
        </p:txBody>
      </p:sp>
      <p:grpSp>
        <p:nvGrpSpPr>
          <p:cNvPr id="79" name="Government"/>
          <p:cNvGrpSpPr>
            <a:grpSpLocks noChangeAspect="1"/>
          </p:cNvGrpSpPr>
          <p:nvPr>
            <p:custDataLst>
              <p:tags r:id="rId2"/>
            </p:custDataLst>
          </p:nvPr>
        </p:nvGrpSpPr>
        <p:grpSpPr bwMode="auto">
          <a:xfrm>
            <a:off x="609600" y="5250715"/>
            <a:ext cx="770184" cy="768096"/>
            <a:chOff x="35" y="39"/>
            <a:chExt cx="369" cy="368"/>
          </a:xfrm>
          <a:solidFill>
            <a:srgbClr val="92D050"/>
          </a:solidFill>
        </p:grpSpPr>
        <p:sp>
          <p:nvSpPr>
            <p:cNvPr id="80" name="Government"/>
            <p:cNvSpPr>
              <a:spLocks noEditPoints="1"/>
            </p:cNvSpPr>
            <p:nvPr>
              <p:custDataLst>
                <p:tags r:id="rId5"/>
              </p:custDataLst>
            </p:nvPr>
          </p:nvSpPr>
          <p:spPr bwMode="auto">
            <a:xfrm>
              <a:off x="35" y="134"/>
              <a:ext cx="369" cy="273"/>
            </a:xfrm>
            <a:custGeom>
              <a:avLst/>
              <a:gdLst>
                <a:gd name="T0" fmla="*/ 207 w 218"/>
                <a:gd name="T1" fmla="*/ 117 h 161"/>
                <a:gd name="T2" fmla="*/ 189 w 218"/>
                <a:gd name="T3" fmla="*/ 117 h 161"/>
                <a:gd name="T4" fmla="*/ 189 w 218"/>
                <a:gd name="T5" fmla="*/ 22 h 161"/>
                <a:gd name="T6" fmla="*/ 207 w 218"/>
                <a:gd name="T7" fmla="*/ 22 h 161"/>
                <a:gd name="T8" fmla="*/ 207 w 218"/>
                <a:gd name="T9" fmla="*/ 0 h 161"/>
                <a:gd name="T10" fmla="*/ 13 w 218"/>
                <a:gd name="T11" fmla="*/ 0 h 161"/>
                <a:gd name="T12" fmla="*/ 13 w 218"/>
                <a:gd name="T13" fmla="*/ 22 h 161"/>
                <a:gd name="T14" fmla="*/ 27 w 218"/>
                <a:gd name="T15" fmla="*/ 22 h 161"/>
                <a:gd name="T16" fmla="*/ 27 w 218"/>
                <a:gd name="T17" fmla="*/ 117 h 161"/>
                <a:gd name="T18" fmla="*/ 13 w 218"/>
                <a:gd name="T19" fmla="*/ 117 h 161"/>
                <a:gd name="T20" fmla="*/ 13 w 218"/>
                <a:gd name="T21" fmla="*/ 139 h 161"/>
                <a:gd name="T22" fmla="*/ 0 w 218"/>
                <a:gd name="T23" fmla="*/ 139 h 161"/>
                <a:gd name="T24" fmla="*/ 0 w 218"/>
                <a:gd name="T25" fmla="*/ 161 h 161"/>
                <a:gd name="T26" fmla="*/ 218 w 218"/>
                <a:gd name="T27" fmla="*/ 161 h 161"/>
                <a:gd name="T28" fmla="*/ 218 w 218"/>
                <a:gd name="T29" fmla="*/ 139 h 161"/>
                <a:gd name="T30" fmla="*/ 207 w 218"/>
                <a:gd name="T31" fmla="*/ 139 h 161"/>
                <a:gd name="T32" fmla="*/ 207 w 218"/>
                <a:gd name="T33" fmla="*/ 117 h 161"/>
                <a:gd name="T34" fmla="*/ 97 w 218"/>
                <a:gd name="T35" fmla="*/ 117 h 161"/>
                <a:gd name="T36" fmla="*/ 97 w 218"/>
                <a:gd name="T37" fmla="*/ 22 h 161"/>
                <a:gd name="T38" fmla="*/ 120 w 218"/>
                <a:gd name="T39" fmla="*/ 22 h 161"/>
                <a:gd name="T40" fmla="*/ 120 w 218"/>
                <a:gd name="T41" fmla="*/ 117 h 161"/>
                <a:gd name="T42" fmla="*/ 97 w 218"/>
                <a:gd name="T43" fmla="*/ 117 h 161"/>
                <a:gd name="T44" fmla="*/ 167 w 218"/>
                <a:gd name="T45" fmla="*/ 117 h 161"/>
                <a:gd name="T46" fmla="*/ 143 w 218"/>
                <a:gd name="T47" fmla="*/ 117 h 161"/>
                <a:gd name="T48" fmla="*/ 143 w 218"/>
                <a:gd name="T49" fmla="*/ 22 h 161"/>
                <a:gd name="T50" fmla="*/ 167 w 218"/>
                <a:gd name="T51" fmla="*/ 22 h 161"/>
                <a:gd name="T52" fmla="*/ 167 w 218"/>
                <a:gd name="T53" fmla="*/ 117 h 161"/>
                <a:gd name="T54" fmla="*/ 49 w 218"/>
                <a:gd name="T55" fmla="*/ 22 h 161"/>
                <a:gd name="T56" fmla="*/ 73 w 218"/>
                <a:gd name="T57" fmla="*/ 22 h 161"/>
                <a:gd name="T58" fmla="*/ 73 w 218"/>
                <a:gd name="T59" fmla="*/ 117 h 161"/>
                <a:gd name="T60" fmla="*/ 49 w 218"/>
                <a:gd name="T61" fmla="*/ 117 h 161"/>
                <a:gd name="T62" fmla="*/ 49 w 218"/>
                <a:gd name="T63" fmla="*/ 22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18" h="161">
                  <a:moveTo>
                    <a:pt x="207" y="117"/>
                  </a:moveTo>
                  <a:lnTo>
                    <a:pt x="189" y="117"/>
                  </a:lnTo>
                  <a:lnTo>
                    <a:pt x="189" y="22"/>
                  </a:lnTo>
                  <a:lnTo>
                    <a:pt x="207" y="22"/>
                  </a:lnTo>
                  <a:lnTo>
                    <a:pt x="207" y="0"/>
                  </a:lnTo>
                  <a:lnTo>
                    <a:pt x="13" y="0"/>
                  </a:lnTo>
                  <a:lnTo>
                    <a:pt x="13" y="22"/>
                  </a:lnTo>
                  <a:lnTo>
                    <a:pt x="27" y="22"/>
                  </a:lnTo>
                  <a:lnTo>
                    <a:pt x="27" y="117"/>
                  </a:lnTo>
                  <a:lnTo>
                    <a:pt x="13" y="117"/>
                  </a:lnTo>
                  <a:lnTo>
                    <a:pt x="13" y="139"/>
                  </a:lnTo>
                  <a:lnTo>
                    <a:pt x="0" y="139"/>
                  </a:lnTo>
                  <a:lnTo>
                    <a:pt x="0" y="161"/>
                  </a:lnTo>
                  <a:lnTo>
                    <a:pt x="218" y="161"/>
                  </a:lnTo>
                  <a:lnTo>
                    <a:pt x="218" y="139"/>
                  </a:lnTo>
                  <a:lnTo>
                    <a:pt x="207" y="139"/>
                  </a:lnTo>
                  <a:lnTo>
                    <a:pt x="207" y="117"/>
                  </a:lnTo>
                  <a:close/>
                  <a:moveTo>
                    <a:pt x="97" y="117"/>
                  </a:moveTo>
                  <a:lnTo>
                    <a:pt x="97" y="22"/>
                  </a:lnTo>
                  <a:lnTo>
                    <a:pt x="120" y="22"/>
                  </a:lnTo>
                  <a:lnTo>
                    <a:pt x="120" y="117"/>
                  </a:lnTo>
                  <a:lnTo>
                    <a:pt x="97" y="117"/>
                  </a:lnTo>
                  <a:close/>
                  <a:moveTo>
                    <a:pt x="167" y="117"/>
                  </a:moveTo>
                  <a:lnTo>
                    <a:pt x="143" y="117"/>
                  </a:lnTo>
                  <a:lnTo>
                    <a:pt x="143" y="22"/>
                  </a:lnTo>
                  <a:lnTo>
                    <a:pt x="167" y="22"/>
                  </a:lnTo>
                  <a:lnTo>
                    <a:pt x="167" y="117"/>
                  </a:lnTo>
                  <a:close/>
                  <a:moveTo>
                    <a:pt x="49" y="22"/>
                  </a:moveTo>
                  <a:lnTo>
                    <a:pt x="73" y="22"/>
                  </a:lnTo>
                  <a:lnTo>
                    <a:pt x="73" y="117"/>
                  </a:lnTo>
                  <a:lnTo>
                    <a:pt x="49" y="117"/>
                  </a:lnTo>
                  <a:lnTo>
                    <a:pt x="49" y="22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81" name="Government"/>
            <p:cNvSpPr>
              <a:spLocks/>
            </p:cNvSpPr>
            <p:nvPr>
              <p:custDataLst>
                <p:tags r:id="rId6"/>
              </p:custDataLst>
            </p:nvPr>
          </p:nvSpPr>
          <p:spPr bwMode="auto">
            <a:xfrm>
              <a:off x="35" y="39"/>
              <a:ext cx="369" cy="84"/>
            </a:xfrm>
            <a:custGeom>
              <a:avLst/>
              <a:gdLst>
                <a:gd name="T0" fmla="*/ 218 w 218"/>
                <a:gd name="T1" fmla="*/ 27 h 50"/>
                <a:gd name="T2" fmla="*/ 218 w 218"/>
                <a:gd name="T3" fmla="*/ 27 h 50"/>
                <a:gd name="T4" fmla="*/ 218 w 218"/>
                <a:gd name="T5" fmla="*/ 27 h 50"/>
                <a:gd name="T6" fmla="*/ 218 w 218"/>
                <a:gd name="T7" fmla="*/ 27 h 50"/>
                <a:gd name="T8" fmla="*/ 109 w 218"/>
                <a:gd name="T9" fmla="*/ 0 h 50"/>
                <a:gd name="T10" fmla="*/ 0 w 218"/>
                <a:gd name="T11" fmla="*/ 27 h 50"/>
                <a:gd name="T12" fmla="*/ 0 w 218"/>
                <a:gd name="T13" fmla="*/ 27 h 50"/>
                <a:gd name="T14" fmla="*/ 0 w 218"/>
                <a:gd name="T15" fmla="*/ 27 h 50"/>
                <a:gd name="T16" fmla="*/ 0 w 218"/>
                <a:gd name="T17" fmla="*/ 27 h 50"/>
                <a:gd name="T18" fmla="*/ 0 w 218"/>
                <a:gd name="T19" fmla="*/ 27 h 50"/>
                <a:gd name="T20" fmla="*/ 0 w 218"/>
                <a:gd name="T21" fmla="*/ 50 h 50"/>
                <a:gd name="T22" fmla="*/ 218 w 218"/>
                <a:gd name="T23" fmla="*/ 50 h 50"/>
                <a:gd name="T24" fmla="*/ 218 w 218"/>
                <a:gd name="T25" fmla="*/ 27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18" h="50">
                  <a:moveTo>
                    <a:pt x="218" y="27"/>
                  </a:moveTo>
                  <a:lnTo>
                    <a:pt x="218" y="27"/>
                  </a:lnTo>
                  <a:lnTo>
                    <a:pt x="218" y="27"/>
                  </a:lnTo>
                  <a:lnTo>
                    <a:pt x="218" y="27"/>
                  </a:lnTo>
                  <a:lnTo>
                    <a:pt x="109" y="0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0" y="50"/>
                  </a:lnTo>
                  <a:lnTo>
                    <a:pt x="218" y="50"/>
                  </a:lnTo>
                  <a:lnTo>
                    <a:pt x="218" y="27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82" name="Paper_plane"/>
          <p:cNvSpPr>
            <a:spLocks noChangeAspect="1"/>
          </p:cNvSpPr>
          <p:nvPr>
            <p:custDataLst>
              <p:tags r:id="rId3"/>
            </p:custDataLst>
          </p:nvPr>
        </p:nvSpPr>
        <p:spPr bwMode="auto">
          <a:xfrm>
            <a:off x="590352" y="3431139"/>
            <a:ext cx="873780" cy="768096"/>
          </a:xfrm>
          <a:custGeom>
            <a:avLst/>
            <a:gdLst>
              <a:gd name="T0" fmla="*/ 29 w 1232"/>
              <a:gd name="T1" fmla="*/ 8 h 1080"/>
              <a:gd name="T2" fmla="*/ 4 w 1232"/>
              <a:gd name="T3" fmla="*/ 29 h 1080"/>
              <a:gd name="T4" fmla="*/ 234 w 1232"/>
              <a:gd name="T5" fmla="*/ 1055 h 1080"/>
              <a:gd name="T6" fmla="*/ 271 w 1232"/>
              <a:gd name="T7" fmla="*/ 1069 h 1080"/>
              <a:gd name="T8" fmla="*/ 541 w 1232"/>
              <a:gd name="T9" fmla="*/ 880 h 1080"/>
              <a:gd name="T10" fmla="*/ 590 w 1232"/>
              <a:gd name="T11" fmla="*/ 889 h 1080"/>
              <a:gd name="T12" fmla="*/ 679 w 1232"/>
              <a:gd name="T13" fmla="*/ 1020 h 1080"/>
              <a:gd name="T14" fmla="*/ 711 w 1232"/>
              <a:gd name="T15" fmla="*/ 1016 h 1080"/>
              <a:gd name="T16" fmla="*/ 820 w 1232"/>
              <a:gd name="T17" fmla="*/ 722 h 1080"/>
              <a:gd name="T18" fmla="*/ 810 w 1232"/>
              <a:gd name="T19" fmla="*/ 717 h 1080"/>
              <a:gd name="T20" fmla="*/ 771 w 1232"/>
              <a:gd name="T21" fmla="*/ 765 h 1080"/>
              <a:gd name="T22" fmla="*/ 713 w 1232"/>
              <a:gd name="T23" fmla="*/ 794 h 1080"/>
              <a:gd name="T24" fmla="*/ 699 w 1232"/>
              <a:gd name="T25" fmla="*/ 794 h 1080"/>
              <a:gd name="T26" fmla="*/ 641 w 1232"/>
              <a:gd name="T27" fmla="*/ 767 h 1080"/>
              <a:gd name="T28" fmla="*/ 201 w 1232"/>
              <a:gd name="T29" fmla="*/ 211 h 1080"/>
              <a:gd name="T30" fmla="*/ 207 w 1232"/>
              <a:gd name="T31" fmla="*/ 205 h 1080"/>
              <a:gd name="T32" fmla="*/ 804 w 1232"/>
              <a:gd name="T33" fmla="*/ 667 h 1080"/>
              <a:gd name="T34" fmla="*/ 865 w 1232"/>
              <a:gd name="T35" fmla="*/ 677 h 1080"/>
              <a:gd name="T36" fmla="*/ 1213 w 1232"/>
              <a:gd name="T37" fmla="*/ 554 h 1080"/>
              <a:gd name="T38" fmla="*/ 1214 w 1232"/>
              <a:gd name="T39" fmla="*/ 527 h 1080"/>
              <a:gd name="T40" fmla="*/ 29 w 1232"/>
              <a:gd name="T41" fmla="*/ 8 h 10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232" h="1080">
                <a:moveTo>
                  <a:pt x="29" y="8"/>
                </a:moveTo>
                <a:cubicBezTo>
                  <a:pt x="11" y="0"/>
                  <a:pt x="0" y="10"/>
                  <a:pt x="4" y="29"/>
                </a:cubicBezTo>
                <a:lnTo>
                  <a:pt x="234" y="1055"/>
                </a:lnTo>
                <a:cubicBezTo>
                  <a:pt x="239" y="1074"/>
                  <a:pt x="255" y="1080"/>
                  <a:pt x="271" y="1069"/>
                </a:cubicBezTo>
                <a:lnTo>
                  <a:pt x="541" y="880"/>
                </a:lnTo>
                <a:cubicBezTo>
                  <a:pt x="557" y="869"/>
                  <a:pt x="579" y="873"/>
                  <a:pt x="590" y="889"/>
                </a:cubicBezTo>
                <a:lnTo>
                  <a:pt x="679" y="1020"/>
                </a:lnTo>
                <a:cubicBezTo>
                  <a:pt x="689" y="1036"/>
                  <a:pt x="704" y="1035"/>
                  <a:pt x="711" y="1016"/>
                </a:cubicBezTo>
                <a:lnTo>
                  <a:pt x="820" y="722"/>
                </a:lnTo>
                <a:cubicBezTo>
                  <a:pt x="826" y="704"/>
                  <a:pt x="822" y="702"/>
                  <a:pt x="810" y="717"/>
                </a:cubicBezTo>
                <a:lnTo>
                  <a:pt x="771" y="765"/>
                </a:lnTo>
                <a:cubicBezTo>
                  <a:pt x="758" y="780"/>
                  <a:pt x="732" y="793"/>
                  <a:pt x="713" y="794"/>
                </a:cubicBezTo>
                <a:lnTo>
                  <a:pt x="699" y="794"/>
                </a:lnTo>
                <a:cubicBezTo>
                  <a:pt x="679" y="794"/>
                  <a:pt x="653" y="782"/>
                  <a:pt x="641" y="767"/>
                </a:cubicBezTo>
                <a:lnTo>
                  <a:pt x="201" y="211"/>
                </a:lnTo>
                <a:cubicBezTo>
                  <a:pt x="189" y="196"/>
                  <a:pt x="191" y="193"/>
                  <a:pt x="207" y="205"/>
                </a:cubicBezTo>
                <a:lnTo>
                  <a:pt x="804" y="667"/>
                </a:lnTo>
                <a:cubicBezTo>
                  <a:pt x="819" y="679"/>
                  <a:pt x="847" y="684"/>
                  <a:pt x="865" y="677"/>
                </a:cubicBezTo>
                <a:lnTo>
                  <a:pt x="1213" y="554"/>
                </a:lnTo>
                <a:cubicBezTo>
                  <a:pt x="1231" y="547"/>
                  <a:pt x="1232" y="535"/>
                  <a:pt x="1214" y="527"/>
                </a:cubicBezTo>
                <a:lnTo>
                  <a:pt x="29" y="8"/>
                </a:lnTo>
                <a:close/>
              </a:path>
            </a:pathLst>
          </a:custGeom>
          <a:solidFill>
            <a:srgbClr val="00B0F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3" name="Flag4"/>
          <p:cNvSpPr>
            <a:spLocks noChangeAspect="1"/>
          </p:cNvSpPr>
          <p:nvPr>
            <p:custDataLst>
              <p:tags r:id="rId4"/>
            </p:custDataLst>
          </p:nvPr>
        </p:nvSpPr>
        <p:spPr bwMode="auto">
          <a:xfrm>
            <a:off x="609600" y="1753255"/>
            <a:ext cx="598193" cy="768096"/>
          </a:xfrm>
          <a:custGeom>
            <a:avLst/>
            <a:gdLst>
              <a:gd name="T0" fmla="*/ 489 w 533"/>
              <a:gd name="T1" fmla="*/ 0 h 683"/>
              <a:gd name="T2" fmla="*/ 44 w 533"/>
              <a:gd name="T3" fmla="*/ 0 h 683"/>
              <a:gd name="T4" fmla="*/ 0 w 533"/>
              <a:gd name="T5" fmla="*/ 33 h 683"/>
              <a:gd name="T6" fmla="*/ 0 w 533"/>
              <a:gd name="T7" fmla="*/ 117 h 683"/>
              <a:gd name="T8" fmla="*/ 0 w 533"/>
              <a:gd name="T9" fmla="*/ 640 h 683"/>
              <a:gd name="T10" fmla="*/ 27 w 533"/>
              <a:gd name="T11" fmla="*/ 680 h 683"/>
              <a:gd name="T12" fmla="*/ 44 w 533"/>
              <a:gd name="T13" fmla="*/ 683 h 683"/>
              <a:gd name="T14" fmla="*/ 76 w 533"/>
              <a:gd name="T15" fmla="*/ 671 h 683"/>
              <a:gd name="T16" fmla="*/ 266 w 533"/>
              <a:gd name="T17" fmla="*/ 483 h 683"/>
              <a:gd name="T18" fmla="*/ 457 w 533"/>
              <a:gd name="T19" fmla="*/ 671 h 683"/>
              <a:gd name="T20" fmla="*/ 489 w 533"/>
              <a:gd name="T21" fmla="*/ 683 h 683"/>
              <a:gd name="T22" fmla="*/ 506 w 533"/>
              <a:gd name="T23" fmla="*/ 680 h 683"/>
              <a:gd name="T24" fmla="*/ 533 w 533"/>
              <a:gd name="T25" fmla="*/ 640 h 683"/>
              <a:gd name="T26" fmla="*/ 533 w 533"/>
              <a:gd name="T27" fmla="*/ 117 h 683"/>
              <a:gd name="T28" fmla="*/ 533 w 533"/>
              <a:gd name="T29" fmla="*/ 33 h 683"/>
              <a:gd name="T30" fmla="*/ 489 w 533"/>
              <a:gd name="T31" fmla="*/ 0 h 6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533" h="683">
                <a:moveTo>
                  <a:pt x="489" y="0"/>
                </a:moveTo>
                <a:lnTo>
                  <a:pt x="44" y="0"/>
                </a:lnTo>
                <a:cubicBezTo>
                  <a:pt x="20" y="0"/>
                  <a:pt x="0" y="15"/>
                  <a:pt x="0" y="33"/>
                </a:cubicBezTo>
                <a:lnTo>
                  <a:pt x="0" y="117"/>
                </a:lnTo>
                <a:lnTo>
                  <a:pt x="0" y="640"/>
                </a:lnTo>
                <a:cubicBezTo>
                  <a:pt x="0" y="657"/>
                  <a:pt x="11" y="673"/>
                  <a:pt x="27" y="680"/>
                </a:cubicBezTo>
                <a:cubicBezTo>
                  <a:pt x="33" y="682"/>
                  <a:pt x="38" y="683"/>
                  <a:pt x="44" y="683"/>
                </a:cubicBezTo>
                <a:cubicBezTo>
                  <a:pt x="56" y="683"/>
                  <a:pt x="67" y="679"/>
                  <a:pt x="76" y="671"/>
                </a:cubicBezTo>
                <a:lnTo>
                  <a:pt x="266" y="483"/>
                </a:lnTo>
                <a:lnTo>
                  <a:pt x="457" y="671"/>
                </a:lnTo>
                <a:cubicBezTo>
                  <a:pt x="466" y="679"/>
                  <a:pt x="477" y="683"/>
                  <a:pt x="489" y="683"/>
                </a:cubicBezTo>
                <a:cubicBezTo>
                  <a:pt x="494" y="683"/>
                  <a:pt x="500" y="682"/>
                  <a:pt x="506" y="680"/>
                </a:cubicBezTo>
                <a:cubicBezTo>
                  <a:pt x="522" y="673"/>
                  <a:pt x="533" y="657"/>
                  <a:pt x="533" y="640"/>
                </a:cubicBezTo>
                <a:lnTo>
                  <a:pt x="533" y="117"/>
                </a:lnTo>
                <a:lnTo>
                  <a:pt x="533" y="33"/>
                </a:lnTo>
                <a:cubicBezTo>
                  <a:pt x="533" y="15"/>
                  <a:pt x="513" y="0"/>
                  <a:pt x="489" y="0"/>
                </a:cubicBezTo>
                <a:close/>
              </a:path>
            </a:pathLst>
          </a:custGeom>
          <a:solidFill>
            <a:srgbClr val="0070C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4294967295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assawa.ca@gmail.com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28DF21D-0D0F-4703-B330-F2AF64EC7CD9}" type="slidenum">
              <a:rPr kumimoji="0" lang="en-IN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IN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2703780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20" grpId="0"/>
      <p:bldP spid="73" grpId="0"/>
      <p:bldP spid="82" grpId="0" animBg="1"/>
      <p:bldP spid="8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8F316B-4AF7-2042-8C82-2F080562F8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latin typeface="Calibri" panose="020F0502020204030204" pitchFamily="34" charset="0"/>
              </a:rPr>
              <a:t>Project Report Demo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AECBCEA-340C-8244-8C92-A9212CCCCC2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>
                <a:latin typeface="Calibri" panose="020F0502020204030204" pitchFamily="34" charset="0"/>
              </a:rPr>
              <a:t>SECTION 2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DD058204-1098-884F-9711-24ECDB9C6E1E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10354056" y="6357376"/>
            <a:ext cx="17068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Calibri" panose="020F0502020204030204" pitchFamily="34" charset="0"/>
                <a:ea typeface="Lucida Grande" charset="0"/>
                <a:cs typeface="Lucida Grande" charset="0"/>
              </a:rPr>
              <a:t>CA. S.B Assawa</a:t>
            </a:r>
            <a:endParaRPr lang="en-IN" dirty="0" err="1">
              <a:solidFill>
                <a:schemeClr val="bg1"/>
              </a:solidFill>
              <a:latin typeface="Calibri" panose="020F0502020204030204" pitchFamily="34" charset="0"/>
              <a:ea typeface="Lucida Grande" charset="0"/>
              <a:cs typeface="Lucida Grande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3998114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08697A31-DA3D-AC46-81DC-8166EB5170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62497" y="2246797"/>
            <a:ext cx="9143205" cy="1121703"/>
          </a:xfrm>
        </p:spPr>
        <p:txBody>
          <a:bodyPr>
            <a:normAutofit fontScale="90000"/>
          </a:bodyPr>
          <a:lstStyle/>
          <a:p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Remember…you don’t get what you have…but you get what you negotiate….</a:t>
            </a:r>
            <a:endParaRPr lang="en-IN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354056" y="6357376"/>
            <a:ext cx="17068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ea typeface="Lucida Grande" charset="0"/>
                <a:cs typeface="Lucida Grande" charset="0"/>
              </a:rPr>
              <a:t>CA. S.B Assawa</a:t>
            </a:r>
            <a:endParaRPr kumimoji="0" lang="en-IN" sz="1800" b="0" i="0" u="none" strike="noStrike" kern="1200" cap="none" spc="0" normalizeH="0" baseline="0" noProof="0" dirty="0" err="1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 pitchFamily="34" charset="0"/>
              <a:ea typeface="Lucida Grande" charset="0"/>
              <a:cs typeface="Lucida Grande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7638578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987888" y="880361"/>
            <a:ext cx="9280752" cy="1045284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44" lvl="0" indent="-285744">
              <a:buFont typeface="Arial" panose="020B0604020202020204" pitchFamily="34" charset="0"/>
              <a:buChar char="•"/>
              <a:defRPr/>
            </a:pPr>
            <a:r>
              <a:rPr lang="en-US" kern="0" dirty="0">
                <a:solidFill>
                  <a:prstClr val="black"/>
                </a:solidFill>
                <a:latin typeface="Calibri"/>
              </a:rPr>
              <a:t>Complete the cost of Project table </a:t>
            </a:r>
            <a:r>
              <a:rPr lang="en-US" b="1" kern="0" dirty="0">
                <a:solidFill>
                  <a:srgbClr val="00B050"/>
                </a:solidFill>
                <a:latin typeface="Calibri"/>
              </a:rPr>
              <a:t>except margin money for working capital</a:t>
            </a:r>
            <a:r>
              <a:rPr lang="en-US" kern="0" dirty="0">
                <a:solidFill>
                  <a:prstClr val="black"/>
                </a:solidFill>
                <a:latin typeface="Calibri"/>
              </a:rPr>
              <a:t>, Means of Finance and Contingency Table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719958" y="880359"/>
            <a:ext cx="1177082" cy="1045284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600" b="0" i="0" u="none" strike="noStrike" kern="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1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DF21D-0D0F-4703-B330-F2AF64EC7CD9}" type="slidenum">
              <a:rPr lang="en-IN" smtClean="0"/>
              <a:t>8</a:t>
            </a:fld>
            <a:endParaRPr lang="en-IN"/>
          </a:p>
        </p:txBody>
      </p:sp>
      <p:sp>
        <p:nvSpPr>
          <p:cNvPr id="6" name="TextBox 5"/>
          <p:cNvSpPr txBox="1"/>
          <p:nvPr/>
        </p:nvSpPr>
        <p:spPr>
          <a:xfrm>
            <a:off x="716096" y="61285"/>
            <a:ext cx="106377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chemeClr val="tx2"/>
                </a:solidFill>
              </a:rPr>
              <a:t>Steps for Preparation of Project Financials</a:t>
            </a:r>
            <a:endParaRPr lang="en-IN" sz="3600" dirty="0">
              <a:solidFill>
                <a:schemeClr val="tx2"/>
              </a:solidFill>
            </a:endParaRPr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21201169"/>
              </p:ext>
            </p:extLst>
          </p:nvPr>
        </p:nvGraphicFramePr>
        <p:xfrm>
          <a:off x="702522" y="2098386"/>
          <a:ext cx="4079791" cy="4519696"/>
        </p:xfrm>
        <a:graphic>
          <a:graphicData uri="http://schemas.openxmlformats.org/drawingml/2006/table">
            <a:tbl>
              <a:tblPr/>
              <a:tblGrid>
                <a:gridCol w="287986">
                  <a:extLst>
                    <a:ext uri="{9D8B030D-6E8A-4147-A177-3AD203B41FA5}">
                      <a16:colId xmlns:a16="http://schemas.microsoft.com/office/drawing/2014/main" val="628330244"/>
                    </a:ext>
                  </a:extLst>
                </a:gridCol>
                <a:gridCol w="287986">
                  <a:extLst>
                    <a:ext uri="{9D8B030D-6E8A-4147-A177-3AD203B41FA5}">
                      <a16:colId xmlns:a16="http://schemas.microsoft.com/office/drawing/2014/main" val="273197727"/>
                    </a:ext>
                  </a:extLst>
                </a:gridCol>
                <a:gridCol w="2050180">
                  <a:extLst>
                    <a:ext uri="{9D8B030D-6E8A-4147-A177-3AD203B41FA5}">
                      <a16:colId xmlns:a16="http://schemas.microsoft.com/office/drawing/2014/main" val="3157027466"/>
                    </a:ext>
                  </a:extLst>
                </a:gridCol>
                <a:gridCol w="665108">
                  <a:extLst>
                    <a:ext uri="{9D8B030D-6E8A-4147-A177-3AD203B41FA5}">
                      <a16:colId xmlns:a16="http://schemas.microsoft.com/office/drawing/2014/main" val="2797352638"/>
                    </a:ext>
                  </a:extLst>
                </a:gridCol>
                <a:gridCol w="788531">
                  <a:extLst>
                    <a:ext uri="{9D8B030D-6E8A-4147-A177-3AD203B41FA5}">
                      <a16:colId xmlns:a16="http://schemas.microsoft.com/office/drawing/2014/main" val="1605906922"/>
                    </a:ext>
                  </a:extLst>
                </a:gridCol>
              </a:tblGrid>
              <a:tr h="115687"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 dirty="0">
                          <a:effectLst/>
                          <a:latin typeface="Cambria" panose="02040503050406030204" pitchFamily="18" charset="0"/>
                        </a:rPr>
                        <a:t>ESTIMATED COST OF THE PROJECT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02920799"/>
                  </a:ext>
                </a:extLst>
              </a:tr>
              <a:tr h="119419">
                <a:tc>
                  <a:txBody>
                    <a:bodyPr/>
                    <a:lstStyle/>
                    <a:p>
                      <a:pPr algn="l" fontAlgn="b"/>
                      <a:endParaRPr lang="en-IN" sz="800" b="0" i="0" u="none" strike="noStrike"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IN" sz="800" b="0" i="0" u="none" strike="noStrike"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IN" sz="800" b="0" i="0" u="none" strike="noStrike"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IN" sz="800" b="0" i="0" u="none" strike="noStrike"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(Rs. in Crores)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40058490"/>
                  </a:ext>
                </a:extLst>
              </a:tr>
              <a:tr h="115687"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Sr.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700" b="0" i="0" u="none" strike="noStrike">
                          <a:effectLst/>
                          <a:latin typeface="Cambria" panose="02040503050406030204" pitchFamily="18" charset="0"/>
                        </a:rPr>
                        <a:t>Total Project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4D79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90091826"/>
                  </a:ext>
                </a:extLst>
              </a:tr>
              <a:tr h="119419"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No.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Particulars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700" b="0" i="0" u="none" strike="noStrike">
                          <a:effectLst/>
                          <a:latin typeface="Cambria" panose="02040503050406030204" pitchFamily="18" charset="0"/>
                        </a:rPr>
                        <a:t>Cost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45153743"/>
                  </a:ext>
                </a:extLst>
              </a:tr>
              <a:tr h="115687"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1548381"/>
                  </a:ext>
                </a:extLst>
              </a:tr>
              <a:tr h="115687">
                <a:tc>
                  <a:txBody>
                    <a:bodyPr/>
                    <a:lstStyle/>
                    <a:p>
                      <a:pPr algn="r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1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Land &amp; Site Development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4.00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67565877"/>
                  </a:ext>
                </a:extLst>
              </a:tr>
              <a:tr h="115687"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IN" sz="800" b="0" i="0" u="none" strike="noStrike"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81175147"/>
                  </a:ext>
                </a:extLst>
              </a:tr>
              <a:tr h="115687">
                <a:tc>
                  <a:txBody>
                    <a:bodyPr/>
                    <a:lstStyle/>
                    <a:p>
                      <a:pPr algn="r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2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Building &amp; Civil Work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6.00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2531986"/>
                  </a:ext>
                </a:extLst>
              </a:tr>
              <a:tr h="115687"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IN" sz="800" b="0" i="0" u="none" strike="noStrike"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94579626"/>
                  </a:ext>
                </a:extLst>
              </a:tr>
              <a:tr h="115687">
                <a:tc>
                  <a:txBody>
                    <a:bodyPr/>
                    <a:lstStyle/>
                    <a:p>
                      <a:pPr algn="r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3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Plant &amp; Machinery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10.00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47734358"/>
                  </a:ext>
                </a:extLst>
              </a:tr>
              <a:tr h="115687"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IN" sz="800" b="0" i="0" u="none" strike="noStrike"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04184289"/>
                  </a:ext>
                </a:extLst>
              </a:tr>
              <a:tr h="115687">
                <a:tc>
                  <a:txBody>
                    <a:bodyPr/>
                    <a:lstStyle/>
                    <a:p>
                      <a:pPr algn="r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4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Miscellaneous Fixed Assets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2.00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65581915"/>
                  </a:ext>
                </a:extLst>
              </a:tr>
              <a:tr h="115687"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IN" sz="800" b="0" i="0" u="none" strike="noStrike"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12206080"/>
                  </a:ext>
                </a:extLst>
              </a:tr>
              <a:tr h="115687">
                <a:tc>
                  <a:txBody>
                    <a:bodyPr/>
                    <a:lstStyle/>
                    <a:p>
                      <a:pPr algn="r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5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Working Capital Margin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800" b="0" i="0" u="none" strike="noStrike">
                          <a:solidFill>
                            <a:srgbClr val="FF0000"/>
                          </a:solidFill>
                          <a:effectLst/>
                          <a:latin typeface="Cambria" panose="02040503050406030204" pitchFamily="18" charset="0"/>
                        </a:rPr>
                        <a:t>7.64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19319970"/>
                  </a:ext>
                </a:extLst>
              </a:tr>
              <a:tr h="119419"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IN" sz="800" b="0" i="0" u="none" strike="noStrike"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02488965"/>
                  </a:ext>
                </a:extLst>
              </a:tr>
              <a:tr h="119419">
                <a:tc>
                  <a:txBody>
                    <a:bodyPr/>
                    <a:lstStyle/>
                    <a:p>
                      <a:pPr algn="r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6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Provision for Contingency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1.00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70147894"/>
                  </a:ext>
                </a:extLst>
              </a:tr>
              <a:tr h="115687"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IN" sz="800" b="0" i="0" u="none" strike="noStrike"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23070599"/>
                  </a:ext>
                </a:extLst>
              </a:tr>
              <a:tr h="115687">
                <a:tc>
                  <a:txBody>
                    <a:bodyPr/>
                    <a:lstStyle/>
                    <a:p>
                      <a:pPr algn="r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7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Preoperative Expenses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1.00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86986073"/>
                  </a:ext>
                </a:extLst>
              </a:tr>
              <a:tr h="119419"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31.64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76396245"/>
                  </a:ext>
                </a:extLst>
              </a:tr>
              <a:tr h="119419">
                <a:tc>
                  <a:txBody>
                    <a:bodyPr/>
                    <a:lstStyle/>
                    <a:p>
                      <a:pPr algn="l" fontAlgn="b"/>
                      <a:endParaRPr lang="en-IN" sz="800" b="0" i="0" u="none" strike="noStrike"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IN" sz="800" b="0" i="0" u="none" strike="noStrike"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IN" sz="800" b="0" i="0" u="none" strike="noStrike"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IN" sz="800" b="0" i="0" u="none" strike="noStrike"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IN" sz="800" b="0" i="0" u="none" strike="noStrike"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75032043"/>
                  </a:ext>
                </a:extLst>
              </a:tr>
              <a:tr h="123151"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n-IN" sz="800" b="1" i="0" u="none" strike="noStrike">
                          <a:effectLst/>
                          <a:latin typeface="Cambria" panose="02040503050406030204" pitchFamily="18" charset="0"/>
                        </a:rPr>
                        <a:t>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9216073"/>
                  </a:ext>
                </a:extLst>
              </a:tr>
              <a:tr h="119419"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n-IN" sz="800" b="1" i="0" u="none" strike="noStrike">
                          <a:effectLst/>
                          <a:latin typeface="Cambria" panose="02040503050406030204" pitchFamily="18" charset="0"/>
                        </a:rPr>
                        <a:t>MEANS OF FINANCE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92728376"/>
                  </a:ext>
                </a:extLst>
              </a:tr>
              <a:tr h="119419">
                <a:tc>
                  <a:txBody>
                    <a:bodyPr/>
                    <a:lstStyle/>
                    <a:p>
                      <a:pPr algn="l" fontAlgn="b"/>
                      <a:endParaRPr lang="en-IN" sz="800" b="0" i="0" u="none" strike="noStrike"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IN" sz="800" b="0" i="0" u="none" strike="noStrike"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IN" sz="800" b="0" i="0" u="none" strike="noStrike"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IN" sz="800" b="0" i="0" u="none" strike="noStrike"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(Rs. in Crores)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14534409"/>
                  </a:ext>
                </a:extLst>
              </a:tr>
              <a:tr h="115687"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Sr.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800" b="1" i="0" u="none" strike="noStrike">
                          <a:effectLst/>
                          <a:latin typeface="Cambria" panose="02040503050406030204" pitchFamily="18" charset="0"/>
                        </a:rPr>
                        <a:t>Total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4D79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25489011"/>
                  </a:ext>
                </a:extLst>
              </a:tr>
              <a:tr h="119419"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No.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Particulars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800" b="1" i="0" u="none" strike="noStrike">
                          <a:effectLst/>
                          <a:latin typeface="Cambria" panose="02040503050406030204" pitchFamily="18" charset="0"/>
                        </a:rPr>
                        <a:t>Amount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58187610"/>
                  </a:ext>
                </a:extLst>
              </a:tr>
              <a:tr h="115687"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800" b="1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67920342"/>
                  </a:ext>
                </a:extLst>
              </a:tr>
              <a:tr h="115687"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IN" sz="800" b="0" i="0" u="none" strike="noStrike"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72781917"/>
                  </a:ext>
                </a:extLst>
              </a:tr>
              <a:tr h="115687"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IN" sz="800" b="0" i="0" u="none" strike="noStrike"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1898736"/>
                  </a:ext>
                </a:extLst>
              </a:tr>
              <a:tr h="115687">
                <a:tc>
                  <a:txBody>
                    <a:bodyPr/>
                    <a:lstStyle/>
                    <a:p>
                      <a:pPr algn="r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Share Capital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10.89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81045831"/>
                  </a:ext>
                </a:extLst>
              </a:tr>
              <a:tr h="115687"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IN" sz="800" b="0" i="0" u="none" strike="noStrike"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90907390"/>
                  </a:ext>
                </a:extLst>
              </a:tr>
              <a:tr h="115687">
                <a:tc>
                  <a:txBody>
                    <a:bodyPr/>
                    <a:lstStyle/>
                    <a:p>
                      <a:pPr algn="r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Unsecured Loan (Quasi Equity)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5.00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91120184"/>
                  </a:ext>
                </a:extLst>
              </a:tr>
              <a:tr h="115687"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IN" sz="800" b="0" i="0" u="none" strike="noStrike"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52253958"/>
                  </a:ext>
                </a:extLst>
              </a:tr>
              <a:tr h="115687">
                <a:tc>
                  <a:txBody>
                    <a:bodyPr/>
                    <a:lstStyle/>
                    <a:p>
                      <a:pPr algn="r" fontAlgn="b"/>
                      <a:r>
                        <a:rPr lang="en-IN" sz="700" b="0" i="0" u="none" strike="noStrike">
                          <a:effectLst/>
                          <a:latin typeface="Cambria" panose="02040503050406030204" pitchFamily="18" charset="0"/>
                        </a:rPr>
                        <a:t>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IN" sz="700" b="0" i="0" u="none" strike="noStrike">
                          <a:effectLst/>
                          <a:latin typeface="Cambria" panose="02040503050406030204" pitchFamily="18" charset="0"/>
                        </a:rPr>
                        <a:t>Term Loan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7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15.75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18564985"/>
                  </a:ext>
                </a:extLst>
              </a:tr>
              <a:tr h="134347">
                <a:tc>
                  <a:txBody>
                    <a:bodyPr/>
                    <a:lstStyle/>
                    <a:p>
                      <a:pPr algn="l" fontAlgn="b"/>
                      <a:r>
                        <a:rPr lang="en-IN" sz="7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7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IN" sz="700" b="0" i="0" u="none" strike="noStrike"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7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7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92802485"/>
                  </a:ext>
                </a:extLst>
              </a:tr>
              <a:tr h="119419">
                <a:tc>
                  <a:txBody>
                    <a:bodyPr/>
                    <a:lstStyle/>
                    <a:p>
                      <a:pPr algn="l" fontAlgn="b"/>
                      <a:r>
                        <a:rPr lang="en-IN" sz="7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7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7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7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800" b="0" i="0" u="none" strike="noStrike">
                          <a:effectLst/>
                          <a:latin typeface="Cambria" panose="02040503050406030204" pitchFamily="18" charset="0"/>
                        </a:rPr>
                        <a:t>31.64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1003251"/>
                  </a:ext>
                </a:extLst>
              </a:tr>
              <a:tr h="119419">
                <a:tc>
                  <a:txBody>
                    <a:bodyPr/>
                    <a:lstStyle/>
                    <a:p>
                      <a:pPr algn="l" fontAlgn="b"/>
                      <a:endParaRPr lang="en-IN" sz="700" b="0" i="0" u="none" strike="noStrike"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IN" sz="700" b="0" i="0" u="none" strike="noStrike"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IN" sz="700" b="0" i="0" u="none" strike="noStrike"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IN" sz="700" b="0" i="0" u="none" strike="noStrike"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IN" sz="700" b="0" i="0" u="none" strike="noStrike"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8664035"/>
                  </a:ext>
                </a:extLst>
              </a:tr>
              <a:tr h="119419">
                <a:tc>
                  <a:txBody>
                    <a:bodyPr/>
                    <a:lstStyle/>
                    <a:p>
                      <a:pPr algn="l" fontAlgn="b"/>
                      <a:endParaRPr lang="en-IN" sz="700" b="0" i="0" u="none" strike="noStrike"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Cambria" panose="02040503050406030204" pitchFamily="18" charset="0"/>
                        </a:rPr>
                        <a:t>Promoters Contribution to Total Project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IN" sz="700" b="0" i="0" u="none" strike="noStrike"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700" b="0" i="0" u="none" strike="noStrike" dirty="0">
                          <a:effectLst/>
                          <a:latin typeface="Cambria" panose="02040503050406030204" pitchFamily="18" charset="0"/>
                        </a:rPr>
                        <a:t>50%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42742691"/>
                  </a:ext>
                </a:extLst>
              </a:tr>
            </a:tbl>
          </a:graphicData>
        </a:graphic>
      </p:graphicFrame>
      <p:graphicFrame>
        <p:nvGraphicFramePr>
          <p:cNvPr id="16" name="Table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94802453"/>
              </p:ext>
            </p:extLst>
          </p:nvPr>
        </p:nvGraphicFramePr>
        <p:xfrm>
          <a:off x="4974338" y="2020823"/>
          <a:ext cx="6762121" cy="4335530"/>
        </p:xfrm>
        <a:graphic>
          <a:graphicData uri="http://schemas.openxmlformats.org/drawingml/2006/table">
            <a:tbl>
              <a:tblPr/>
              <a:tblGrid>
                <a:gridCol w="267835">
                  <a:extLst>
                    <a:ext uri="{9D8B030D-6E8A-4147-A177-3AD203B41FA5}">
                      <a16:colId xmlns:a16="http://schemas.microsoft.com/office/drawing/2014/main" val="2711957266"/>
                    </a:ext>
                  </a:extLst>
                </a:gridCol>
                <a:gridCol w="2216891">
                  <a:extLst>
                    <a:ext uri="{9D8B030D-6E8A-4147-A177-3AD203B41FA5}">
                      <a16:colId xmlns:a16="http://schemas.microsoft.com/office/drawing/2014/main" val="487938601"/>
                    </a:ext>
                  </a:extLst>
                </a:gridCol>
                <a:gridCol w="855479">
                  <a:extLst>
                    <a:ext uri="{9D8B030D-6E8A-4147-A177-3AD203B41FA5}">
                      <a16:colId xmlns:a16="http://schemas.microsoft.com/office/drawing/2014/main" val="725293098"/>
                    </a:ext>
                  </a:extLst>
                </a:gridCol>
                <a:gridCol w="855479">
                  <a:extLst>
                    <a:ext uri="{9D8B030D-6E8A-4147-A177-3AD203B41FA5}">
                      <a16:colId xmlns:a16="http://schemas.microsoft.com/office/drawing/2014/main" val="4104422864"/>
                    </a:ext>
                  </a:extLst>
                </a:gridCol>
                <a:gridCol w="855479">
                  <a:extLst>
                    <a:ext uri="{9D8B030D-6E8A-4147-A177-3AD203B41FA5}">
                      <a16:colId xmlns:a16="http://schemas.microsoft.com/office/drawing/2014/main" val="1735672224"/>
                    </a:ext>
                  </a:extLst>
                </a:gridCol>
                <a:gridCol w="855479">
                  <a:extLst>
                    <a:ext uri="{9D8B030D-6E8A-4147-A177-3AD203B41FA5}">
                      <a16:colId xmlns:a16="http://schemas.microsoft.com/office/drawing/2014/main" val="3946199673"/>
                    </a:ext>
                  </a:extLst>
                </a:gridCol>
                <a:gridCol w="855479">
                  <a:extLst>
                    <a:ext uri="{9D8B030D-6E8A-4147-A177-3AD203B41FA5}">
                      <a16:colId xmlns:a16="http://schemas.microsoft.com/office/drawing/2014/main" val="3976902690"/>
                    </a:ext>
                  </a:extLst>
                </a:gridCol>
              </a:tblGrid>
              <a:tr h="175074">
                <a:tc gridSpan="7">
                  <a:txBody>
                    <a:bodyPr/>
                    <a:lstStyle/>
                    <a:p>
                      <a:pPr algn="ctr" fontAlgn="b"/>
                      <a:r>
                        <a:rPr lang="en-IN" sz="1050" b="1" i="0" u="none" strike="noStrike">
                          <a:effectLst/>
                          <a:latin typeface="Cambria" panose="02040503050406030204" pitchFamily="18" charset="0"/>
                        </a:rPr>
                        <a:t>CALCULATION OF CONTINGENCY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94946173"/>
                  </a:ext>
                </a:extLst>
              </a:tr>
              <a:tr h="350148">
                <a:tc>
                  <a:txBody>
                    <a:bodyPr/>
                    <a:lstStyle/>
                    <a:p>
                      <a:pPr algn="l" fontAlgn="b"/>
                      <a:endParaRPr lang="en-IN" sz="1050" b="0" i="0" u="none" strike="noStrike" dirty="0"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IN" sz="1050" b="0" i="0" u="none" strike="noStrike" dirty="0"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IN" sz="1050" b="0" i="0" u="none" strike="noStrike" dirty="0"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IN" sz="1050" b="0" i="0" u="none" strike="noStrike"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IN" sz="1050" b="0" i="0" u="none" strike="noStrike" dirty="0"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IN" sz="1050" b="0" i="0" u="none" strike="noStrike" dirty="0"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050" b="0" i="0" u="none" strike="noStrike">
                          <a:effectLst/>
                          <a:latin typeface="Cambria" panose="02040503050406030204" pitchFamily="18" charset="0"/>
                        </a:rPr>
                        <a:t>(Rs. in Crores)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1298281"/>
                  </a:ext>
                </a:extLst>
              </a:tr>
              <a:tr h="335441">
                <a:tc>
                  <a:txBody>
                    <a:bodyPr/>
                    <a:lstStyle/>
                    <a:p>
                      <a:pPr algn="l" fontAlgn="b"/>
                      <a:r>
                        <a:rPr lang="en-IN" sz="1050" b="0" i="0" u="none" strike="noStrike">
                          <a:effectLst/>
                          <a:latin typeface="Cambria" panose="02040503050406030204" pitchFamily="18" charset="0"/>
                        </a:rPr>
                        <a:t>Sr.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050" b="0" i="0" u="none" strike="noStrike" dirty="0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050" b="0" i="0" u="none" strike="noStrike" dirty="0">
                          <a:effectLst/>
                          <a:latin typeface="Cambria" panose="02040503050406030204" pitchFamily="18" charset="0"/>
                        </a:rPr>
                        <a:t>Firm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050" b="0" i="0" u="none" strike="noStrike" dirty="0">
                          <a:effectLst/>
                          <a:latin typeface="Cambria" panose="02040503050406030204" pitchFamily="18" charset="0"/>
                        </a:rPr>
                        <a:t>Non-Firm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050" b="0" i="0" u="none" strike="noStrike" dirty="0">
                          <a:effectLst/>
                          <a:latin typeface="Cambria" panose="02040503050406030204" pitchFamily="18" charset="0"/>
                        </a:rPr>
                        <a:t>Contingency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050" b="0" i="0" u="none" strike="noStrike" dirty="0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05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4D79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77349108"/>
                  </a:ext>
                </a:extLst>
              </a:tr>
              <a:tr h="175074">
                <a:tc>
                  <a:txBody>
                    <a:bodyPr/>
                    <a:lstStyle/>
                    <a:p>
                      <a:pPr algn="l" fontAlgn="b"/>
                      <a:r>
                        <a:rPr lang="en-IN" sz="1050" b="0" i="0" u="none" strike="noStrike">
                          <a:effectLst/>
                          <a:latin typeface="Cambria" panose="02040503050406030204" pitchFamily="18" charset="0"/>
                        </a:rPr>
                        <a:t>No.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050" b="0" i="0" u="none" strike="noStrike">
                          <a:effectLst/>
                          <a:latin typeface="Cambria" panose="02040503050406030204" pitchFamily="18" charset="0"/>
                        </a:rPr>
                        <a:t>Particulars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050" b="0" i="0" u="none" strike="noStrike" dirty="0">
                          <a:effectLst/>
                          <a:latin typeface="Cambria" panose="02040503050406030204" pitchFamily="18" charset="0"/>
                        </a:rPr>
                        <a:t>Cost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050" b="0" i="0" u="none" strike="noStrike" dirty="0">
                          <a:effectLst/>
                          <a:latin typeface="Cambria" panose="02040503050406030204" pitchFamily="18" charset="0"/>
                        </a:rPr>
                        <a:t>Cost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050" b="0" i="0" u="none" strike="noStrike" dirty="0">
                          <a:effectLst/>
                          <a:latin typeface="Cambria" panose="02040503050406030204" pitchFamily="18" charset="0"/>
                        </a:rPr>
                        <a:t>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050" b="0" i="0" u="none" strike="noStrike">
                          <a:effectLst/>
                          <a:latin typeface="Cambria" panose="02040503050406030204" pitchFamily="18" charset="0"/>
                        </a:rPr>
                        <a:t>Amount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050" b="0" i="0" u="none" strike="noStrike">
                          <a:effectLst/>
                          <a:latin typeface="Cambria" panose="02040503050406030204" pitchFamily="18" charset="0"/>
                        </a:rPr>
                        <a:t>Remarks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48032194"/>
                  </a:ext>
                </a:extLst>
              </a:tr>
              <a:tr h="175074">
                <a:tc>
                  <a:txBody>
                    <a:bodyPr/>
                    <a:lstStyle/>
                    <a:p>
                      <a:pPr algn="l" fontAlgn="b"/>
                      <a:r>
                        <a:rPr lang="en-IN" sz="105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05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05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05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05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05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05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1877712"/>
                  </a:ext>
                </a:extLst>
              </a:tr>
              <a:tr h="335441">
                <a:tc>
                  <a:txBody>
                    <a:bodyPr/>
                    <a:lstStyle/>
                    <a:p>
                      <a:pPr algn="r" fontAlgn="b"/>
                      <a:r>
                        <a:rPr lang="en-IN" sz="1050" b="0" i="0" u="none" strike="noStrike">
                          <a:effectLst/>
                          <a:latin typeface="Cambria" panose="02040503050406030204" pitchFamily="18" charset="0"/>
                        </a:rPr>
                        <a:t>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050" b="0" i="0" u="none" strike="noStrike">
                          <a:effectLst/>
                          <a:latin typeface="Cambria" panose="02040503050406030204" pitchFamily="18" charset="0"/>
                        </a:rPr>
                        <a:t>Land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050" b="0" i="0" u="none" strike="noStrike">
                          <a:effectLst/>
                          <a:latin typeface="Cambria" panose="02040503050406030204" pitchFamily="18" charset="0"/>
                        </a:rPr>
                        <a:t>                3.00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050" b="0" i="0" u="none" strike="noStrike" dirty="0">
                          <a:effectLst/>
                          <a:latin typeface="Cambria" panose="02040503050406030204" pitchFamily="18" charset="0"/>
                        </a:rPr>
                        <a:t>1.00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050" b="0" i="0" u="none" strike="noStrike">
                          <a:effectLst/>
                          <a:latin typeface="Cambria" panose="02040503050406030204" pitchFamily="18" charset="0"/>
                        </a:rPr>
                        <a:t>5.00%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050" b="0" i="0" u="none" strike="noStrike">
                          <a:effectLst/>
                          <a:latin typeface="Cambria" panose="02040503050406030204" pitchFamily="18" charset="0"/>
                        </a:rPr>
                        <a:t>0.05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05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98365234"/>
                  </a:ext>
                </a:extLst>
              </a:tr>
              <a:tr h="175074">
                <a:tc>
                  <a:txBody>
                    <a:bodyPr/>
                    <a:lstStyle/>
                    <a:p>
                      <a:pPr algn="l" fontAlgn="b"/>
                      <a:r>
                        <a:rPr lang="en-IN" sz="105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05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05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05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05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05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05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2866481"/>
                  </a:ext>
                </a:extLst>
              </a:tr>
              <a:tr h="192582">
                <a:tc>
                  <a:txBody>
                    <a:bodyPr/>
                    <a:lstStyle/>
                    <a:p>
                      <a:pPr algn="r" fontAlgn="b"/>
                      <a:r>
                        <a:rPr lang="en-IN" sz="1050" b="0" i="0" u="none" strike="noStrike">
                          <a:effectLst/>
                          <a:latin typeface="Cambria" panose="02040503050406030204" pitchFamily="18" charset="0"/>
                        </a:rPr>
                        <a:t>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050" b="0" i="0" u="none" strike="noStrike" dirty="0">
                          <a:effectLst/>
                          <a:latin typeface="Cambria" panose="02040503050406030204" pitchFamily="18" charset="0"/>
                        </a:rPr>
                        <a:t>Building &amp; Civil Work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050" b="0" i="0" u="none" strike="noStrike">
                          <a:effectLst/>
                          <a:latin typeface="Cambria" panose="02040503050406030204" pitchFamily="18" charset="0"/>
                        </a:rPr>
                        <a:t>                     -  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050" b="0" i="0" u="none" strike="noStrike">
                          <a:effectLst/>
                          <a:latin typeface="Cambria" panose="02040503050406030204" pitchFamily="18" charset="0"/>
                        </a:rPr>
                        <a:t>6.00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050" b="0" i="0" u="none" strike="noStrike">
                          <a:effectLst/>
                          <a:latin typeface="Cambria" panose="02040503050406030204" pitchFamily="18" charset="0"/>
                        </a:rPr>
                        <a:t>5.00%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050" b="0" i="0" u="none" strike="noStrike">
                          <a:effectLst/>
                          <a:latin typeface="Cambria" panose="02040503050406030204" pitchFamily="18" charset="0"/>
                        </a:rPr>
                        <a:t>0.30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05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53979447"/>
                  </a:ext>
                </a:extLst>
              </a:tr>
              <a:tr h="175074">
                <a:tc>
                  <a:txBody>
                    <a:bodyPr/>
                    <a:lstStyle/>
                    <a:p>
                      <a:pPr algn="l" fontAlgn="b"/>
                      <a:r>
                        <a:rPr lang="en-IN" sz="105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05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05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05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05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05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05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09592697"/>
                  </a:ext>
                </a:extLst>
              </a:tr>
              <a:tr h="175074">
                <a:tc>
                  <a:txBody>
                    <a:bodyPr/>
                    <a:lstStyle/>
                    <a:p>
                      <a:pPr algn="r" fontAlgn="b"/>
                      <a:r>
                        <a:rPr lang="en-IN" sz="1050" b="0" i="0" u="none" strike="noStrike">
                          <a:effectLst/>
                          <a:latin typeface="Cambria" panose="02040503050406030204" pitchFamily="18" charset="0"/>
                        </a:rPr>
                        <a:t>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050" b="0" i="0" u="none" strike="noStrike">
                          <a:effectLst/>
                          <a:latin typeface="Cambria" panose="02040503050406030204" pitchFamily="18" charset="0"/>
                        </a:rPr>
                        <a:t>Plant &amp; Machinery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05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05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05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05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05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1375317"/>
                  </a:ext>
                </a:extLst>
              </a:tr>
              <a:tr h="175074">
                <a:tc>
                  <a:txBody>
                    <a:bodyPr/>
                    <a:lstStyle/>
                    <a:p>
                      <a:pPr algn="l" fontAlgn="b"/>
                      <a:r>
                        <a:rPr lang="en-IN" sz="105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050" b="0" i="0" u="none" strike="noStrike">
                          <a:effectLst/>
                          <a:latin typeface="Cambria" panose="02040503050406030204" pitchFamily="18" charset="0"/>
                        </a:rPr>
                        <a:t> - Imported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050" b="0" i="0" u="none" strike="noStrike">
                          <a:effectLst/>
                          <a:latin typeface="Cambria" panose="02040503050406030204" pitchFamily="18" charset="0"/>
                        </a:rPr>
                        <a:t>                     -  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050" b="0" i="0" u="none" strike="noStrike">
                          <a:effectLst/>
                          <a:latin typeface="Cambria" panose="02040503050406030204" pitchFamily="18" charset="0"/>
                        </a:rPr>
                        <a:t>0.00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050" b="0" i="0" u="none" strike="noStrike">
                          <a:effectLst/>
                          <a:latin typeface="Cambria" panose="02040503050406030204" pitchFamily="18" charset="0"/>
                        </a:rPr>
                        <a:t>5.00%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050" b="0" i="0" u="none" strike="noStrike" dirty="0">
                          <a:effectLst/>
                          <a:latin typeface="Cambria" panose="02040503050406030204" pitchFamily="18" charset="0"/>
                        </a:rPr>
                        <a:t>0.00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05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78583630"/>
                  </a:ext>
                </a:extLst>
              </a:tr>
              <a:tr h="175074">
                <a:tc>
                  <a:txBody>
                    <a:bodyPr/>
                    <a:lstStyle/>
                    <a:p>
                      <a:pPr algn="l" fontAlgn="b"/>
                      <a:r>
                        <a:rPr lang="en-IN" sz="105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050" b="0" i="0" u="none" strike="noStrike">
                          <a:effectLst/>
                          <a:latin typeface="Cambria" panose="02040503050406030204" pitchFamily="18" charset="0"/>
                        </a:rPr>
                        <a:t> - Indigenous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050" b="0" i="0" u="none" strike="noStrike">
                          <a:effectLst/>
                          <a:latin typeface="Cambria" panose="02040503050406030204" pitchFamily="18" charset="0"/>
                        </a:rPr>
                        <a:t>                     -  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050" b="0" i="0" u="none" strike="noStrike">
                          <a:effectLst/>
                          <a:latin typeface="Cambria" panose="02040503050406030204" pitchFamily="18" charset="0"/>
                        </a:rPr>
                        <a:t>10.00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050" b="0" i="0" u="none" strike="noStrike">
                          <a:effectLst/>
                          <a:latin typeface="Cambria" panose="02040503050406030204" pitchFamily="18" charset="0"/>
                        </a:rPr>
                        <a:t>5.00%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050" b="0" i="0" u="none" strike="noStrike">
                          <a:effectLst/>
                          <a:latin typeface="Cambria" panose="02040503050406030204" pitchFamily="18" charset="0"/>
                        </a:rPr>
                        <a:t>0.50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05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68500227"/>
                  </a:ext>
                </a:extLst>
              </a:tr>
              <a:tr h="175074">
                <a:tc>
                  <a:txBody>
                    <a:bodyPr/>
                    <a:lstStyle/>
                    <a:p>
                      <a:pPr algn="l" fontAlgn="b"/>
                      <a:r>
                        <a:rPr lang="en-IN" sz="105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05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05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05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05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05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05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89115146"/>
                  </a:ext>
                </a:extLst>
              </a:tr>
              <a:tr h="175074">
                <a:tc>
                  <a:txBody>
                    <a:bodyPr/>
                    <a:lstStyle/>
                    <a:p>
                      <a:pPr algn="l" fontAlgn="b"/>
                      <a:r>
                        <a:rPr lang="en-IN" sz="105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05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05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05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05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05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05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69054583"/>
                  </a:ext>
                </a:extLst>
              </a:tr>
              <a:tr h="175074">
                <a:tc>
                  <a:txBody>
                    <a:bodyPr/>
                    <a:lstStyle/>
                    <a:p>
                      <a:pPr algn="r" fontAlgn="b"/>
                      <a:r>
                        <a:rPr lang="en-IN" sz="1050" b="0" i="0" u="none" strike="noStrike">
                          <a:effectLst/>
                          <a:latin typeface="Cambria" panose="02040503050406030204" pitchFamily="18" charset="0"/>
                        </a:rPr>
                        <a:t>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050" b="0" i="0" u="none" strike="noStrike">
                          <a:effectLst/>
                          <a:latin typeface="Cambria" panose="02040503050406030204" pitchFamily="18" charset="0"/>
                        </a:rPr>
                        <a:t>Misc. Fixed Assets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050" b="0" i="0" u="none" strike="noStrike">
                          <a:effectLst/>
                          <a:latin typeface="Cambria" panose="02040503050406030204" pitchFamily="18" charset="0"/>
                        </a:rPr>
                        <a:t>                     -  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050" b="0" i="0" u="none" strike="noStrike">
                          <a:effectLst/>
                          <a:latin typeface="Cambria" panose="02040503050406030204" pitchFamily="18" charset="0"/>
                        </a:rPr>
                        <a:t>2.00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050" b="0" i="0" u="none" strike="noStrike">
                          <a:effectLst/>
                          <a:latin typeface="Cambria" panose="02040503050406030204" pitchFamily="18" charset="0"/>
                        </a:rPr>
                        <a:t>5.00%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050" b="0" i="0" u="none" strike="noStrike">
                          <a:effectLst/>
                          <a:latin typeface="Cambria" panose="02040503050406030204" pitchFamily="18" charset="0"/>
                        </a:rPr>
                        <a:t>0.10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05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29845092"/>
                  </a:ext>
                </a:extLst>
              </a:tr>
              <a:tr h="175074">
                <a:tc>
                  <a:txBody>
                    <a:bodyPr/>
                    <a:lstStyle/>
                    <a:p>
                      <a:pPr algn="l" fontAlgn="b"/>
                      <a:r>
                        <a:rPr lang="en-IN" sz="105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05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05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05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05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050" b="0" i="0" u="none" strike="noStrike">
                          <a:effectLst/>
                          <a:latin typeface="Cambria" panose="02040503050406030204" pitchFamily="18" charset="0"/>
                        </a:rPr>
                        <a:t>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05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76591486"/>
                  </a:ext>
                </a:extLst>
              </a:tr>
              <a:tr h="335441">
                <a:tc>
                  <a:txBody>
                    <a:bodyPr/>
                    <a:lstStyle/>
                    <a:p>
                      <a:pPr algn="r" fontAlgn="b"/>
                      <a:r>
                        <a:rPr lang="en-IN" sz="1050" b="0" i="0" u="none" strike="noStrike">
                          <a:effectLst/>
                          <a:latin typeface="Cambria" panose="02040503050406030204" pitchFamily="18" charset="0"/>
                        </a:rPr>
                        <a:t>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050" b="0" i="0" u="none" strike="noStrike">
                          <a:effectLst/>
                          <a:latin typeface="Cambria" panose="02040503050406030204" pitchFamily="18" charset="0"/>
                        </a:rPr>
                        <a:t>Preliminary &amp; Preoperative Exp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050" b="0" i="0" u="none" strike="noStrike">
                          <a:effectLst/>
                          <a:latin typeface="Cambria" panose="02040503050406030204" pitchFamily="18" charset="0"/>
                        </a:rPr>
                        <a:t>                     -  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050" b="0" i="0" u="none" strike="noStrike">
                          <a:effectLst/>
                          <a:latin typeface="Cambria" panose="02040503050406030204" pitchFamily="18" charset="0"/>
                        </a:rPr>
                        <a:t>                1.00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050" b="0" i="0" u="none" strike="noStrike">
                          <a:effectLst/>
                          <a:latin typeface="Cambria" panose="02040503050406030204" pitchFamily="18" charset="0"/>
                        </a:rPr>
                        <a:t>5.00%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050" b="0" i="0" u="none" strike="noStrike">
                          <a:effectLst/>
                          <a:latin typeface="Cambria" panose="02040503050406030204" pitchFamily="18" charset="0"/>
                        </a:rPr>
                        <a:t>0.05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05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30496213"/>
                  </a:ext>
                </a:extLst>
              </a:tr>
              <a:tr h="175074">
                <a:tc>
                  <a:txBody>
                    <a:bodyPr/>
                    <a:lstStyle/>
                    <a:p>
                      <a:pPr algn="l" fontAlgn="b"/>
                      <a:r>
                        <a:rPr lang="en-IN" sz="105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05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050" b="0" i="0" u="none" strike="noStrike">
                          <a:effectLst/>
                          <a:latin typeface="Cambria" panose="02040503050406030204" pitchFamily="18" charset="0"/>
                        </a:rPr>
                        <a:t>  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050" b="0" i="0" u="none" strike="noStrike">
                          <a:effectLst/>
                          <a:latin typeface="Cambria" panose="02040503050406030204" pitchFamily="18" charset="0"/>
                        </a:rPr>
                        <a:t>  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050" b="0" i="0" u="none" strike="noStrike">
                          <a:effectLst/>
                          <a:latin typeface="Cambria" panose="02040503050406030204" pitchFamily="18" charset="0"/>
                        </a:rPr>
                        <a:t>  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050" b="0" i="0" u="none" strike="noStrike">
                          <a:effectLst/>
                          <a:latin typeface="Cambria" panose="02040503050406030204" pitchFamily="18" charset="0"/>
                        </a:rPr>
                        <a:t>  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05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58150796"/>
                  </a:ext>
                </a:extLst>
              </a:tr>
              <a:tr h="175074">
                <a:tc>
                  <a:txBody>
                    <a:bodyPr/>
                    <a:lstStyle/>
                    <a:p>
                      <a:pPr algn="l" fontAlgn="b"/>
                      <a:r>
                        <a:rPr lang="en-IN" sz="105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05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05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05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05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05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05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88374044"/>
                  </a:ext>
                </a:extLst>
              </a:tr>
              <a:tr h="335441">
                <a:tc>
                  <a:txBody>
                    <a:bodyPr/>
                    <a:lstStyle/>
                    <a:p>
                      <a:pPr algn="l" fontAlgn="b"/>
                      <a:r>
                        <a:rPr lang="en-IN" sz="105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05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050" b="0" i="0" u="none" strike="noStrike">
                          <a:effectLst/>
                          <a:latin typeface="Cambria" panose="02040503050406030204" pitchFamily="18" charset="0"/>
                        </a:rPr>
                        <a:t>                3.00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050" b="0" i="0" u="none" strike="noStrike">
                          <a:effectLst/>
                          <a:latin typeface="Cambria" panose="02040503050406030204" pitchFamily="18" charset="0"/>
                        </a:rPr>
                        <a:t>20.00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05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050" b="0" i="0" u="none" strike="noStrike">
                          <a:effectLst/>
                          <a:latin typeface="Cambria" panose="02040503050406030204" pitchFamily="18" charset="0"/>
                        </a:rPr>
                        <a:t>1.00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050" b="0" i="0" u="none" strike="noStrike" dirty="0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16507140"/>
                  </a:ext>
                </a:extLst>
              </a:tr>
            </a:tbl>
          </a:graphicData>
        </a:graphic>
      </p:graphicFrame>
    </p:spTree>
    <p:custDataLst>
      <p:tags r:id="rId1"/>
    </p:custDataLst>
    <p:extLst>
      <p:ext uri="{BB962C8B-B14F-4D97-AF65-F5344CB8AC3E}">
        <p14:creationId xmlns:p14="http://schemas.microsoft.com/office/powerpoint/2010/main" val="336832758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719958" y="791253"/>
            <a:ext cx="1177082" cy="1045284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prstClr val="black"/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6600" kern="0" dirty="0">
                <a:solidFill>
                  <a:srgbClr val="00B050"/>
                </a:solidFill>
                <a:latin typeface="Calibri"/>
              </a:rPr>
              <a:t>2</a:t>
            </a:r>
            <a:endParaRPr kumimoji="0" lang="en-US" sz="6600" b="0" i="0" u="none" strike="noStrike" kern="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1987888" y="791253"/>
            <a:ext cx="9280752" cy="1045284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44" lvl="0" indent="-285744">
              <a:buFont typeface="Arial" panose="020B0604020202020204" pitchFamily="34" charset="0"/>
              <a:buChar char="•"/>
              <a:defRPr/>
            </a:pPr>
            <a:r>
              <a:rPr lang="en-US" kern="0" dirty="0">
                <a:solidFill>
                  <a:prstClr val="black"/>
                </a:solidFill>
                <a:latin typeface="Calibri"/>
              </a:rPr>
              <a:t>Complete the Production and Sales Statement, You arrive at Sales Figure, which will go working results sheet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DF21D-0D0F-4703-B330-F2AF64EC7CD9}" type="slidenum">
              <a:rPr lang="en-IN" smtClean="0"/>
              <a:t>9</a:t>
            </a:fld>
            <a:endParaRPr lang="en-IN"/>
          </a:p>
        </p:txBody>
      </p:sp>
      <p:sp>
        <p:nvSpPr>
          <p:cNvPr id="6" name="TextBox 5"/>
          <p:cNvSpPr txBox="1"/>
          <p:nvPr/>
        </p:nvSpPr>
        <p:spPr>
          <a:xfrm>
            <a:off x="716096" y="216733"/>
            <a:ext cx="106377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chemeClr val="tx2"/>
                </a:solidFill>
              </a:rPr>
              <a:t>Steps for Preparation of Project Financials</a:t>
            </a:r>
            <a:endParaRPr lang="en-IN" sz="3600" dirty="0">
              <a:solidFill>
                <a:schemeClr val="tx2"/>
              </a:solidFill>
            </a:endParaRP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00403700"/>
              </p:ext>
            </p:extLst>
          </p:nvPr>
        </p:nvGraphicFramePr>
        <p:xfrm>
          <a:off x="786385" y="1825630"/>
          <a:ext cx="10305288" cy="4952499"/>
        </p:xfrm>
        <a:graphic>
          <a:graphicData uri="http://schemas.openxmlformats.org/drawingml/2006/table">
            <a:tbl>
              <a:tblPr/>
              <a:tblGrid>
                <a:gridCol w="598468">
                  <a:extLst>
                    <a:ext uri="{9D8B030D-6E8A-4147-A177-3AD203B41FA5}">
                      <a16:colId xmlns:a16="http://schemas.microsoft.com/office/drawing/2014/main" val="3377165843"/>
                    </a:ext>
                  </a:extLst>
                </a:gridCol>
                <a:gridCol w="4043294">
                  <a:extLst>
                    <a:ext uri="{9D8B030D-6E8A-4147-A177-3AD203B41FA5}">
                      <a16:colId xmlns:a16="http://schemas.microsoft.com/office/drawing/2014/main" val="444833780"/>
                    </a:ext>
                  </a:extLst>
                </a:gridCol>
                <a:gridCol w="934191">
                  <a:extLst>
                    <a:ext uri="{9D8B030D-6E8A-4147-A177-3AD203B41FA5}">
                      <a16:colId xmlns:a16="http://schemas.microsoft.com/office/drawing/2014/main" val="4195413804"/>
                    </a:ext>
                  </a:extLst>
                </a:gridCol>
                <a:gridCol w="1576445">
                  <a:extLst>
                    <a:ext uri="{9D8B030D-6E8A-4147-A177-3AD203B41FA5}">
                      <a16:colId xmlns:a16="http://schemas.microsoft.com/office/drawing/2014/main" val="2955545472"/>
                    </a:ext>
                  </a:extLst>
                </a:gridCol>
                <a:gridCol w="1576445">
                  <a:extLst>
                    <a:ext uri="{9D8B030D-6E8A-4147-A177-3AD203B41FA5}">
                      <a16:colId xmlns:a16="http://schemas.microsoft.com/office/drawing/2014/main" val="2113292450"/>
                    </a:ext>
                  </a:extLst>
                </a:gridCol>
                <a:gridCol w="1576445">
                  <a:extLst>
                    <a:ext uri="{9D8B030D-6E8A-4147-A177-3AD203B41FA5}">
                      <a16:colId xmlns:a16="http://schemas.microsoft.com/office/drawing/2014/main" val="3188481499"/>
                    </a:ext>
                  </a:extLst>
                </a:gridCol>
              </a:tblGrid>
              <a:tr h="117505">
                <a:tc gridSpan="6">
                  <a:txBody>
                    <a:bodyPr/>
                    <a:lstStyle/>
                    <a:p>
                      <a:pPr algn="ctr" fontAlgn="b"/>
                      <a:r>
                        <a:rPr lang="en-IN" sz="700" b="1" i="0" u="none" strike="noStrike">
                          <a:effectLst/>
                          <a:latin typeface="Cambria" panose="02040503050406030204" pitchFamily="18" charset="0"/>
                        </a:rPr>
                        <a:t>ESTIMATION OF PRODUCTION &amp; SALES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87006184"/>
                  </a:ext>
                </a:extLst>
              </a:tr>
              <a:tr h="121296">
                <a:tc>
                  <a:txBody>
                    <a:bodyPr/>
                    <a:lstStyle/>
                    <a:p>
                      <a:pPr algn="l" fontAlgn="b"/>
                      <a:endParaRPr lang="en-IN" sz="700" b="0" i="0" u="none" strike="noStrike"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IN" sz="700" b="0" i="0" u="none" strike="noStrike"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IN" sz="700" b="0" i="0" u="none" strike="noStrike"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IN" sz="700" b="0" i="0" u="none" strike="noStrike"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IN" sz="700" b="0" i="0" u="none" strike="noStrike"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IN" sz="700" b="0" i="0" u="none" strike="noStrike"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5694516"/>
                  </a:ext>
                </a:extLst>
              </a:tr>
              <a:tr h="117505">
                <a:tc>
                  <a:txBody>
                    <a:bodyPr/>
                    <a:lstStyle/>
                    <a:p>
                      <a:pPr algn="ctr" fontAlgn="b"/>
                      <a:r>
                        <a:rPr lang="en-IN" sz="700" b="0" i="0" u="none" strike="noStrike">
                          <a:effectLst/>
                          <a:latin typeface="Cambria" panose="02040503050406030204" pitchFamily="18" charset="0"/>
                        </a:rPr>
                        <a:t>Sr.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7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7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7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7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7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4D79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69126589"/>
                  </a:ext>
                </a:extLst>
              </a:tr>
              <a:tr h="121296">
                <a:tc>
                  <a:txBody>
                    <a:bodyPr/>
                    <a:lstStyle/>
                    <a:p>
                      <a:pPr algn="ctr" fontAlgn="b"/>
                      <a:r>
                        <a:rPr lang="en-IN" sz="700" b="0" i="0" u="none" strike="noStrike">
                          <a:effectLst/>
                          <a:latin typeface="Cambria" panose="02040503050406030204" pitchFamily="18" charset="0"/>
                        </a:rPr>
                        <a:t>No.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700" b="0" i="0" u="none" strike="noStrike">
                          <a:effectLst/>
                          <a:latin typeface="Cambria" panose="02040503050406030204" pitchFamily="18" charset="0"/>
                        </a:rPr>
                        <a:t>Particulars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700" b="0" i="0" u="none" strike="noStrike">
                          <a:effectLst/>
                          <a:latin typeface="Cambria" panose="02040503050406030204" pitchFamily="18" charset="0"/>
                        </a:rPr>
                        <a:t>Units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700" b="0" i="0" u="none" strike="noStrike">
                          <a:effectLst/>
                          <a:latin typeface="Cambria" panose="02040503050406030204" pitchFamily="18" charset="0"/>
                        </a:rPr>
                        <a:t>2021-22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700" b="0" i="0" u="none" strike="noStrike">
                          <a:effectLst/>
                          <a:latin typeface="Cambria" panose="02040503050406030204" pitchFamily="18" charset="0"/>
                        </a:rPr>
                        <a:t>2022-23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700" b="0" i="0" u="none" strike="noStrike">
                          <a:effectLst/>
                          <a:latin typeface="Cambria" panose="02040503050406030204" pitchFamily="18" charset="0"/>
                        </a:rPr>
                        <a:t>2023-24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24994428"/>
                  </a:ext>
                </a:extLst>
              </a:tr>
              <a:tr h="117505">
                <a:tc>
                  <a:txBody>
                    <a:bodyPr/>
                    <a:lstStyle/>
                    <a:p>
                      <a:pPr algn="l" fontAlgn="b"/>
                      <a:r>
                        <a:rPr lang="en-IN" sz="7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7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7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7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7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7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80550640"/>
                  </a:ext>
                </a:extLst>
              </a:tr>
              <a:tr h="117505">
                <a:tc>
                  <a:txBody>
                    <a:bodyPr/>
                    <a:lstStyle/>
                    <a:p>
                      <a:pPr algn="r" fontAlgn="b"/>
                      <a:r>
                        <a:rPr lang="en-IN" sz="700" b="0" i="0" u="none" strike="noStrike">
                          <a:effectLst/>
                          <a:latin typeface="Cambria" panose="02040503050406030204" pitchFamily="18" charset="0"/>
                        </a:rPr>
                        <a:t>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900" b="1" i="0" u="sng" strike="noStrike" dirty="0">
                          <a:effectLst/>
                          <a:latin typeface="Cambria" panose="02040503050406030204" pitchFamily="18" charset="0"/>
                        </a:rPr>
                        <a:t>Installed Capacity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900" b="1" i="0" u="sng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75803682"/>
                  </a:ext>
                </a:extLst>
              </a:tr>
              <a:tr h="117505">
                <a:tc>
                  <a:txBody>
                    <a:bodyPr/>
                    <a:lstStyle/>
                    <a:p>
                      <a:pPr algn="l" fontAlgn="b"/>
                      <a:r>
                        <a:rPr lang="en-IN" sz="7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900" b="0" i="0" u="none" strike="noStrike" dirty="0">
                          <a:effectLst/>
                          <a:latin typeface="Cambria" panose="02040503050406030204" pitchFamily="18" charset="0"/>
                        </a:rPr>
                        <a:t>Product A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Ltrs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1500000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1500000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1500000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4276708"/>
                  </a:ext>
                </a:extLst>
              </a:tr>
              <a:tr h="117505">
                <a:tc>
                  <a:txBody>
                    <a:bodyPr/>
                    <a:lstStyle/>
                    <a:p>
                      <a:pPr algn="l" fontAlgn="b"/>
                      <a:r>
                        <a:rPr lang="en-IN" sz="7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900" b="0" i="0" u="none" strike="noStrike" dirty="0">
                          <a:effectLst/>
                          <a:latin typeface="Cambria" panose="02040503050406030204" pitchFamily="18" charset="0"/>
                        </a:rPr>
                        <a:t>Product B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Ltrs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2100000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2100000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2100000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70274239"/>
                  </a:ext>
                </a:extLst>
              </a:tr>
              <a:tr h="117505">
                <a:tc>
                  <a:txBody>
                    <a:bodyPr/>
                    <a:lstStyle/>
                    <a:p>
                      <a:pPr algn="l" fontAlgn="b"/>
                      <a:r>
                        <a:rPr lang="en-IN" sz="7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16462106"/>
                  </a:ext>
                </a:extLst>
              </a:tr>
              <a:tr h="117505">
                <a:tc>
                  <a:txBody>
                    <a:bodyPr/>
                    <a:lstStyle/>
                    <a:p>
                      <a:pPr algn="l" fontAlgn="b"/>
                      <a:r>
                        <a:rPr lang="en-IN" sz="7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05970772"/>
                  </a:ext>
                </a:extLst>
              </a:tr>
              <a:tr h="117505">
                <a:tc>
                  <a:txBody>
                    <a:bodyPr/>
                    <a:lstStyle/>
                    <a:p>
                      <a:pPr algn="r" fontAlgn="b"/>
                      <a:r>
                        <a:rPr lang="en-IN" sz="700" b="0" i="0" u="none" strike="noStrike">
                          <a:effectLst/>
                          <a:latin typeface="Cambria" panose="02040503050406030204" pitchFamily="18" charset="0"/>
                        </a:rPr>
                        <a:t>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No. of Working Days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300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300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300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01729892"/>
                  </a:ext>
                </a:extLst>
              </a:tr>
              <a:tr h="117505">
                <a:tc>
                  <a:txBody>
                    <a:bodyPr/>
                    <a:lstStyle/>
                    <a:p>
                      <a:pPr algn="l" fontAlgn="b"/>
                      <a:r>
                        <a:rPr lang="en-IN" sz="7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900" b="0" i="0" u="none" strike="noStrike" dirty="0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42240102"/>
                  </a:ext>
                </a:extLst>
              </a:tr>
              <a:tr h="117505">
                <a:tc>
                  <a:txBody>
                    <a:bodyPr/>
                    <a:lstStyle/>
                    <a:p>
                      <a:pPr algn="l" fontAlgn="b"/>
                      <a:r>
                        <a:rPr lang="en-IN" sz="7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900" b="0" i="0" u="none" strike="noStrike" dirty="0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19161326"/>
                  </a:ext>
                </a:extLst>
              </a:tr>
              <a:tr h="117505">
                <a:tc>
                  <a:txBody>
                    <a:bodyPr/>
                    <a:lstStyle/>
                    <a:p>
                      <a:pPr algn="r" fontAlgn="b"/>
                      <a:r>
                        <a:rPr lang="en-IN" sz="700" b="0" i="0" u="none" strike="noStrike">
                          <a:effectLst/>
                          <a:latin typeface="Cambria" panose="02040503050406030204" pitchFamily="18" charset="0"/>
                        </a:rPr>
                        <a:t>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900" b="0" i="0" u="none" strike="noStrike" dirty="0">
                          <a:effectLst/>
                          <a:latin typeface="Cambria" panose="02040503050406030204" pitchFamily="18" charset="0"/>
                        </a:rPr>
                        <a:t>No. of Shifts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21527599"/>
                  </a:ext>
                </a:extLst>
              </a:tr>
              <a:tr h="121296">
                <a:tc>
                  <a:txBody>
                    <a:bodyPr/>
                    <a:lstStyle/>
                    <a:p>
                      <a:pPr algn="l" fontAlgn="b"/>
                      <a:r>
                        <a:rPr lang="en-IN" sz="7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900" b="0" i="0" u="none" strike="noStrike" dirty="0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84215897"/>
                  </a:ext>
                </a:extLst>
              </a:tr>
              <a:tr h="121296">
                <a:tc>
                  <a:txBody>
                    <a:bodyPr/>
                    <a:lstStyle/>
                    <a:p>
                      <a:pPr algn="l" fontAlgn="b"/>
                      <a:r>
                        <a:rPr lang="en-IN" sz="7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19218662"/>
                  </a:ext>
                </a:extLst>
              </a:tr>
              <a:tr h="117505">
                <a:tc>
                  <a:txBody>
                    <a:bodyPr/>
                    <a:lstStyle/>
                    <a:p>
                      <a:pPr algn="r" fontAlgn="b"/>
                      <a:r>
                        <a:rPr lang="en-IN" sz="700" b="0" i="0" u="none" strike="noStrike">
                          <a:effectLst/>
                          <a:latin typeface="Cambria" panose="02040503050406030204" pitchFamily="18" charset="0"/>
                        </a:rPr>
                        <a:t>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900" b="1" i="0" u="sng" strike="noStrike" dirty="0">
                          <a:effectLst/>
                          <a:latin typeface="Cambria" panose="02040503050406030204" pitchFamily="18" charset="0"/>
                        </a:rPr>
                        <a:t>Estimated production per day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61345372"/>
                  </a:ext>
                </a:extLst>
              </a:tr>
              <a:tr h="117505">
                <a:tc>
                  <a:txBody>
                    <a:bodyPr/>
                    <a:lstStyle/>
                    <a:p>
                      <a:pPr algn="l" fontAlgn="b"/>
                      <a:r>
                        <a:rPr lang="en-IN" sz="7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900" b="0" i="0" u="none" strike="noStrike" dirty="0">
                          <a:effectLst/>
                          <a:latin typeface="Cambria" panose="02040503050406030204" pitchFamily="18" charset="0"/>
                        </a:rPr>
                        <a:t>Product A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Ltrs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2500.00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3500.00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4000.00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26324131"/>
                  </a:ext>
                </a:extLst>
              </a:tr>
              <a:tr h="121296">
                <a:tc>
                  <a:txBody>
                    <a:bodyPr/>
                    <a:lstStyle/>
                    <a:p>
                      <a:pPr algn="l" fontAlgn="b"/>
                      <a:r>
                        <a:rPr lang="en-IN" sz="7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900" b="0" i="0" u="none" strike="noStrike" dirty="0">
                          <a:effectLst/>
                          <a:latin typeface="Cambria" panose="02040503050406030204" pitchFamily="18" charset="0"/>
                        </a:rPr>
                        <a:t>Product B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Ltrs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3500.00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4900.00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5600.00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60860982"/>
                  </a:ext>
                </a:extLst>
              </a:tr>
              <a:tr h="121296">
                <a:tc>
                  <a:txBody>
                    <a:bodyPr/>
                    <a:lstStyle/>
                    <a:p>
                      <a:pPr algn="l" fontAlgn="b"/>
                      <a:r>
                        <a:rPr lang="en-IN" sz="7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900" b="0" i="0" u="none" strike="noStrike" dirty="0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64061293"/>
                  </a:ext>
                </a:extLst>
              </a:tr>
              <a:tr h="125087">
                <a:tc>
                  <a:txBody>
                    <a:bodyPr/>
                    <a:lstStyle/>
                    <a:p>
                      <a:pPr algn="r" fontAlgn="b"/>
                      <a:r>
                        <a:rPr lang="en-IN" sz="700" b="0" i="0" u="none" strike="noStrike">
                          <a:effectLst/>
                          <a:latin typeface="Cambria" panose="02040503050406030204" pitchFamily="18" charset="0"/>
                        </a:rPr>
                        <a:t>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900" b="1" i="0" u="sng" strike="noStrike" dirty="0">
                          <a:effectLst/>
                          <a:latin typeface="Cambria" panose="02040503050406030204" pitchFamily="18" charset="0"/>
                        </a:rPr>
                        <a:t>Estimated Annual Production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04570248"/>
                  </a:ext>
                </a:extLst>
              </a:tr>
              <a:tr h="121296">
                <a:tc>
                  <a:txBody>
                    <a:bodyPr/>
                    <a:lstStyle/>
                    <a:p>
                      <a:pPr algn="l" fontAlgn="b"/>
                      <a:r>
                        <a:rPr lang="en-IN" sz="7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900" b="1" i="0" u="sng" strike="noStrike" dirty="0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06754703"/>
                  </a:ext>
                </a:extLst>
              </a:tr>
              <a:tr h="121296">
                <a:tc>
                  <a:txBody>
                    <a:bodyPr/>
                    <a:lstStyle/>
                    <a:p>
                      <a:pPr algn="l" fontAlgn="b"/>
                      <a:r>
                        <a:rPr lang="en-IN" sz="7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900" b="0" i="0" u="none" strike="noStrike" dirty="0">
                          <a:effectLst/>
                          <a:latin typeface="Cambria" panose="02040503050406030204" pitchFamily="18" charset="0"/>
                        </a:rPr>
                        <a:t>Product A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Ltrs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750000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1050000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1200000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82055750"/>
                  </a:ext>
                </a:extLst>
              </a:tr>
              <a:tr h="117505">
                <a:tc>
                  <a:txBody>
                    <a:bodyPr/>
                    <a:lstStyle/>
                    <a:p>
                      <a:pPr algn="l" fontAlgn="b"/>
                      <a:r>
                        <a:rPr lang="en-IN" sz="7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900" b="0" i="0" u="none" strike="noStrike" dirty="0">
                          <a:effectLst/>
                          <a:latin typeface="Cambria" panose="02040503050406030204" pitchFamily="18" charset="0"/>
                        </a:rPr>
                        <a:t>Product B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Ltrs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1050000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1470000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1680000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75318141"/>
                  </a:ext>
                </a:extLst>
              </a:tr>
              <a:tr h="121296">
                <a:tc>
                  <a:txBody>
                    <a:bodyPr/>
                    <a:lstStyle/>
                    <a:p>
                      <a:pPr algn="l" fontAlgn="b"/>
                      <a:r>
                        <a:rPr lang="en-IN" sz="7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900" b="0" i="0" u="none" strike="noStrike" dirty="0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26810903"/>
                  </a:ext>
                </a:extLst>
              </a:tr>
              <a:tr h="117505">
                <a:tc>
                  <a:txBody>
                    <a:bodyPr/>
                    <a:lstStyle/>
                    <a:p>
                      <a:pPr algn="r" fontAlgn="b"/>
                      <a:r>
                        <a:rPr lang="en-IN" sz="700" b="0" i="0" u="none" strike="noStrike">
                          <a:effectLst/>
                          <a:latin typeface="Cambria" panose="02040503050406030204" pitchFamily="18" charset="0"/>
                        </a:rPr>
                        <a:t>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900" b="0" i="0" u="none" strike="noStrike" dirty="0">
                          <a:effectLst/>
                          <a:latin typeface="Cambria" panose="02040503050406030204" pitchFamily="18" charset="0"/>
                        </a:rPr>
                        <a:t>Estimated output (%)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60%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70%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80%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20994953"/>
                  </a:ext>
                </a:extLst>
              </a:tr>
              <a:tr h="117505">
                <a:tc>
                  <a:txBody>
                    <a:bodyPr/>
                    <a:lstStyle/>
                    <a:p>
                      <a:pPr algn="l" fontAlgn="b"/>
                      <a:r>
                        <a:rPr lang="en-IN" sz="7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900" b="0" i="0" u="none" strike="noStrike" dirty="0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12959947"/>
                  </a:ext>
                </a:extLst>
              </a:tr>
              <a:tr h="117505">
                <a:tc>
                  <a:txBody>
                    <a:bodyPr/>
                    <a:lstStyle/>
                    <a:p>
                      <a:pPr algn="l" fontAlgn="b"/>
                      <a:r>
                        <a:rPr lang="en-IN" sz="7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900" b="0" i="0" u="none" strike="noStrike" dirty="0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900" b="0" i="0" u="none" strike="noStrike" dirty="0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15838106"/>
                  </a:ext>
                </a:extLst>
              </a:tr>
              <a:tr h="117505">
                <a:tc>
                  <a:txBody>
                    <a:bodyPr/>
                    <a:lstStyle/>
                    <a:p>
                      <a:pPr algn="r" fontAlgn="b"/>
                      <a:r>
                        <a:rPr lang="en-IN" sz="700" b="0" i="0" u="none" strike="noStrike">
                          <a:effectLst/>
                          <a:latin typeface="Cambria" panose="02040503050406030204" pitchFamily="18" charset="0"/>
                        </a:rPr>
                        <a:t>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900" b="1" i="0" u="sng" strike="noStrike" dirty="0">
                          <a:effectLst/>
                          <a:latin typeface="Cambria" panose="02040503050406030204" pitchFamily="18" charset="0"/>
                        </a:rPr>
                        <a:t>Sales Price </a:t>
                      </a:r>
                      <a:r>
                        <a:rPr lang="en-IN" sz="900" b="0" i="0" u="none" strike="noStrike" dirty="0">
                          <a:effectLst/>
                          <a:latin typeface="Cambria" panose="02040503050406030204" pitchFamily="18" charset="0"/>
                        </a:rPr>
                        <a:t>(Avg.)</a:t>
                      </a:r>
                      <a:endParaRPr lang="en-IN" sz="900" b="1" i="0" u="sng" strike="noStrike" dirty="0"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900" b="1" i="0" u="sng" strike="noStrike">
                          <a:effectLst/>
                          <a:latin typeface="Cambria" panose="02040503050406030204" pitchFamily="18" charset="0"/>
                        </a:rPr>
                        <a:t>per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900" b="0" i="0" u="none" strike="noStrike" dirty="0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93822422"/>
                  </a:ext>
                </a:extLst>
              </a:tr>
              <a:tr h="117505">
                <a:tc>
                  <a:txBody>
                    <a:bodyPr/>
                    <a:lstStyle/>
                    <a:p>
                      <a:pPr algn="ctr" fontAlgn="b"/>
                      <a:r>
                        <a:rPr lang="en-IN" sz="700" b="1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Product A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Ltrs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500.00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500.00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900" b="0" i="0" u="none" strike="noStrike" dirty="0">
                          <a:effectLst/>
                          <a:latin typeface="Cambria" panose="02040503050406030204" pitchFamily="18" charset="0"/>
                        </a:rPr>
                        <a:t>500.00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24894712"/>
                  </a:ext>
                </a:extLst>
              </a:tr>
              <a:tr h="117505">
                <a:tc>
                  <a:txBody>
                    <a:bodyPr/>
                    <a:lstStyle/>
                    <a:p>
                      <a:pPr algn="l" fontAlgn="b"/>
                      <a:r>
                        <a:rPr lang="en-IN" sz="7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900" b="0" i="0" u="none" strike="noStrike" dirty="0">
                          <a:effectLst/>
                          <a:latin typeface="Cambria" panose="02040503050406030204" pitchFamily="18" charset="0"/>
                        </a:rPr>
                        <a:t>Product B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Ltrs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600.00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600.00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900" b="0" i="0" u="none" strike="noStrike" dirty="0">
                          <a:effectLst/>
                          <a:latin typeface="Cambria" panose="02040503050406030204" pitchFamily="18" charset="0"/>
                        </a:rPr>
                        <a:t>600.00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5811496"/>
                  </a:ext>
                </a:extLst>
              </a:tr>
              <a:tr h="117505">
                <a:tc>
                  <a:txBody>
                    <a:bodyPr/>
                    <a:lstStyle/>
                    <a:p>
                      <a:pPr algn="l" fontAlgn="b"/>
                      <a:r>
                        <a:rPr lang="en-IN" sz="7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900" b="0" i="0" u="none" strike="noStrike" dirty="0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900" b="0" i="0" u="none" strike="noStrike" dirty="0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15691137"/>
                  </a:ext>
                </a:extLst>
              </a:tr>
              <a:tr h="117505">
                <a:tc>
                  <a:txBody>
                    <a:bodyPr/>
                    <a:lstStyle/>
                    <a:p>
                      <a:pPr algn="r" fontAlgn="b"/>
                      <a:r>
                        <a:rPr lang="en-IN" sz="700" b="0" i="0" u="none" strike="noStrike">
                          <a:effectLst/>
                          <a:latin typeface="Cambria" panose="02040503050406030204" pitchFamily="18" charset="0"/>
                        </a:rPr>
                        <a:t>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900" b="1" i="0" u="sng" strike="noStrike" dirty="0">
                          <a:effectLst/>
                          <a:latin typeface="Cambria" panose="02040503050406030204" pitchFamily="18" charset="0"/>
                        </a:rPr>
                        <a:t>Estimated  Sales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900" b="0" i="0" u="none" strike="noStrike" dirty="0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900" b="0" i="0" u="none" strike="noStrike" dirty="0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87404297"/>
                  </a:ext>
                </a:extLst>
              </a:tr>
              <a:tr h="136459">
                <a:tc>
                  <a:txBody>
                    <a:bodyPr/>
                    <a:lstStyle/>
                    <a:p>
                      <a:pPr algn="l" fontAlgn="b"/>
                      <a:r>
                        <a:rPr lang="en-IN" sz="7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900" b="0" i="0" u="none" strike="noStrike" dirty="0">
                          <a:effectLst/>
                          <a:latin typeface="Cambria" panose="02040503050406030204" pitchFamily="18" charset="0"/>
                        </a:rPr>
                        <a:t>Product A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900" b="0" i="0" u="none" strike="noStrike">
                          <a:effectLst/>
                          <a:latin typeface="Cambria" panose="02040503050406030204" pitchFamily="18" charset="0"/>
                        </a:rPr>
                        <a:t>37.50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900" b="0" i="0" u="none" strike="noStrike" dirty="0">
                          <a:effectLst/>
                          <a:latin typeface="Cambria" panose="02040503050406030204" pitchFamily="18" charset="0"/>
                        </a:rPr>
                        <a:t>52.50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900" b="0" i="0" u="none" strike="noStrike" dirty="0">
                          <a:effectLst/>
                          <a:latin typeface="Cambria" panose="02040503050406030204" pitchFamily="18" charset="0"/>
                        </a:rPr>
                        <a:t>60.00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69219763"/>
                  </a:ext>
                </a:extLst>
              </a:tr>
              <a:tr h="121296">
                <a:tc>
                  <a:txBody>
                    <a:bodyPr/>
                    <a:lstStyle/>
                    <a:p>
                      <a:pPr algn="l" fontAlgn="b"/>
                      <a:r>
                        <a:rPr lang="en-IN" sz="7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900" b="0" i="0" u="none" strike="noStrike" dirty="0">
                          <a:effectLst/>
                          <a:latin typeface="Cambria" panose="02040503050406030204" pitchFamily="18" charset="0"/>
                        </a:rPr>
                        <a:t>Product B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900" b="0" i="0" u="none" strike="noStrike" dirty="0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900" b="0" i="0" u="none" strike="noStrike" dirty="0">
                          <a:effectLst/>
                          <a:latin typeface="Cambria" panose="02040503050406030204" pitchFamily="18" charset="0"/>
                        </a:rPr>
                        <a:t>63.00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900" b="0" i="0" u="none" strike="noStrike" dirty="0">
                          <a:effectLst/>
                          <a:latin typeface="Cambria" panose="02040503050406030204" pitchFamily="18" charset="0"/>
                        </a:rPr>
                        <a:t>88.20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900" b="0" i="0" u="none" strike="noStrike" dirty="0">
                          <a:effectLst/>
                          <a:latin typeface="Cambria" panose="02040503050406030204" pitchFamily="18" charset="0"/>
                        </a:rPr>
                        <a:t>100.80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47201552"/>
                  </a:ext>
                </a:extLst>
              </a:tr>
              <a:tr h="121296">
                <a:tc>
                  <a:txBody>
                    <a:bodyPr/>
                    <a:lstStyle/>
                    <a:p>
                      <a:pPr algn="l" fontAlgn="b"/>
                      <a:r>
                        <a:rPr lang="en-IN" sz="7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7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7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7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7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7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21611364"/>
                  </a:ext>
                </a:extLst>
              </a:tr>
              <a:tr h="121296">
                <a:tc>
                  <a:txBody>
                    <a:bodyPr/>
                    <a:lstStyle/>
                    <a:p>
                      <a:pPr algn="l" fontAlgn="b"/>
                      <a:r>
                        <a:rPr lang="en-IN" sz="7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700" b="0" i="0" u="none" strike="noStrike">
                          <a:effectLst/>
                          <a:latin typeface="Cambria" panose="02040503050406030204" pitchFamily="18" charset="0"/>
                        </a:rPr>
                        <a:t>Total (Rs. in Crores) ::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700" b="0" i="0" u="none" strike="noStrike"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700" b="0" i="0" u="none" strike="noStrike">
                          <a:effectLst/>
                          <a:latin typeface="Cambria" panose="02040503050406030204" pitchFamily="18" charset="0"/>
                        </a:rPr>
                        <a:t>100.50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700" b="0" i="0" u="none" strike="noStrike">
                          <a:effectLst/>
                          <a:latin typeface="Cambria" panose="02040503050406030204" pitchFamily="18" charset="0"/>
                        </a:rPr>
                        <a:t>140.70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700" b="0" i="0" u="none" strike="noStrike" dirty="0">
                          <a:effectLst/>
                          <a:latin typeface="Cambria" panose="02040503050406030204" pitchFamily="18" charset="0"/>
                        </a:rPr>
                        <a:t>160.80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46197551"/>
                  </a:ext>
                </a:extLst>
              </a:tr>
            </a:tbl>
          </a:graphicData>
        </a:graphic>
      </p:graphicFrame>
    </p:spTree>
    <p:custDataLst>
      <p:tags r:id="rId1"/>
    </p:custDataLst>
    <p:extLst>
      <p:ext uri="{BB962C8B-B14F-4D97-AF65-F5344CB8AC3E}">
        <p14:creationId xmlns:p14="http://schemas.microsoft.com/office/powerpoint/2010/main" val="1172219370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WER_USER_ID_TEMPLATES" val="Goals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WER_USER_TAGS_ICONS" val="dark-money_POWER_USER_SEPARATOR_ICONS_anonymous_POWER_USER_SEPARATOR_ICONS_coin_POWER_USER_SEPARATOR_ICONS_corruption_POWER_USER_SEPARATOR_ICONS_election_POWER_USER_SEPARATOR_ICONS_money_POWER_USER_SEPARATOR_ICONS_pac_POWER_USER_SEPARATOR_ICONS_politics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WER_USER_TAGS_ICONS" val="dark-money_POWER_USER_SEPARATOR_ICONS_anonymous_POWER_USER_SEPARATOR_ICONS_coin_POWER_USER_SEPARATOR_ICONS_corruption_POWER_USER_SEPARATOR_ICONS_election_POWER_USER_SEPARATOR_ICONS_money_POWER_USER_SEPARATOR_ICONS_pac_POWER_USER_SEPARATOR_ICONS_politics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WER_USER_TAGS_ICONS" val="dark-money_POWER_USER_SEPARATOR_ICONS_anonymous_POWER_USER_SEPARATOR_ICONS_coin_POWER_USER_SEPARATOR_ICONS_corruption_POWER_USER_SEPARATOR_ICONS_election_POWER_USER_SEPARATOR_ICONS_money_POWER_USER_SEPARATOR_ICONS_pac_POWER_USER_SEPARATOR_ICONS_politics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WER_USER_TAGS_ICONS" val="dark-money_POWER_USER_SEPARATOR_ICONS_anonymous_POWER_USER_SEPARATOR_ICONS_coin_POWER_USER_SEPARATOR_ICONS_corruption_POWER_USER_SEPARATOR_ICONS_election_POWER_USER_SEPARATOR_ICONS_money_POWER_USER_SEPARATOR_ICONS_pac_POWER_USER_SEPARATOR_ICONS_politics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WER_USER_TAGS_ICONS" val="dark-money_POWER_USER_SEPARATOR_ICONS_anonymous_POWER_USER_SEPARATOR_ICONS_coin_POWER_USER_SEPARATOR_ICONS_corruption_POWER_USER_SEPARATOR_ICONS_election_POWER_USER_SEPARATOR_ICONS_money_POWER_USER_SEPARATOR_ICONS_pac_POWER_USER_SEPARATOR_ICONS_politics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WER_USER_TAGS_ICONS" val="dark-money_POWER_USER_SEPARATOR_ICONS_anonymous_POWER_USER_SEPARATOR_ICONS_coin_POWER_USER_SEPARATOR_ICONS_corruption_POWER_USER_SEPARATOR_ICONS_election_POWER_USER_SEPARATOR_ICONS_money_POWER_USER_SEPARATOR_ICONS_pac_POWER_USER_SEPARATOR_ICONS_politics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WER_USER_TAGS_ICONS" val="dark-money_POWER_USER_SEPARATOR_ICONS_anonymous_POWER_USER_SEPARATOR_ICONS_coin_POWER_USER_SEPARATOR_ICONS_corruption_POWER_USER_SEPARATOR_ICONS_election_POWER_USER_SEPARATOR_ICONS_money_POWER_USER_SEPARATOR_ICONS_pac_POWER_USER_SEPARATOR_ICONS_politics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WER_USER_TAGS_ICONS" val="dark-money_POWER_USER_SEPARATOR_ICONS_anonymous_POWER_USER_SEPARATOR_ICONS_coin_POWER_USER_SEPARATOR_ICONS_corruption_POWER_USER_SEPARATOR_ICONS_election_POWER_USER_SEPARATOR_ICONS_money_POWER_USER_SEPARATOR_ICONS_pac_POWER_USER_SEPARATOR_ICONS_politics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WER_USER_TAGS_ICONS" val="dark-money_POWER_USER_SEPARATOR_ICONS_anonymous_POWER_USER_SEPARATOR_ICONS_coin_POWER_USER_SEPARATOR_ICONS_corruption_POWER_USER_SEPARATOR_ICONS_election_POWER_USER_SEPARATOR_ICONS_money_POWER_USER_SEPARATOR_ICONS_pac_POWER_USER_SEPARATOR_ICONS_politics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WER_USER_TAGS_ICONS" val="dark-money_POWER_USER_SEPARATOR_ICONS_anonymous_POWER_USER_SEPARATOR_ICONS_coin_POWER_USER_SEPARATOR_ICONS_corruption_POWER_USER_SEPARATOR_ICONS_election_POWER_USER_SEPARATOR_ICONS_money_POWER_USER_SEPARATOR_ICONS_pac_POWER_USER_SEPARATOR_ICONS_politics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WER_USER_TAGS_ICONS" val="Shape icons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WER_USER_TAGS_ICONS" val="dark-money_POWER_USER_SEPARATOR_ICONS_anonymous_POWER_USER_SEPARATOR_ICONS_coin_POWER_USER_SEPARATOR_ICONS_corruption_POWER_USER_SEPARATOR_ICONS_election_POWER_USER_SEPARATOR_ICONS_money_POWER_USER_SEPARATOR_ICONS_pac_POWER_USER_SEPARATOR_ICONS_politics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WER_USER_TAGS_ICONS" val="dark-money_POWER_USER_SEPARATOR_ICONS_anonymous_POWER_USER_SEPARATOR_ICONS_coin_POWER_USER_SEPARATOR_ICONS_corruption_POWER_USER_SEPARATOR_ICONS_election_POWER_USER_SEPARATOR_ICONS_money_POWER_USER_SEPARATOR_ICONS_pac_POWER_USER_SEPARATOR_ICONS_politics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WER_USER_TAGS_ICONS" val="dark-money_POWER_USER_SEPARATOR_ICONS_anonymous_POWER_USER_SEPARATOR_ICONS_coin_POWER_USER_SEPARATOR_ICONS_corruption_POWER_USER_SEPARATOR_ICONS_election_POWER_USER_SEPARATOR_ICONS_money_POWER_USER_SEPARATOR_ICONS_pac_POWER_USER_SEPARATOR_ICONS_politics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WER_USER_TAGS_ICONS" val="handshake_POWER_USER_SEPARATOR_ICONS_agree_POWER_USER_SEPARATOR_ICONS_business_POWER_USER_SEPARATOR_ICONS_deal_POWER_USER_SEPARATOR_ICONS_friend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WER_USER_TAGS_ICONS" val="handshake_POWER_USER_SEPARATOR_ICONS_agree_POWER_USER_SEPARATOR_ICONS_business_POWER_USER_SEPARATOR_ICONS_deal_POWER_USER_SEPARATOR_ICONS_friend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WER_USER_TAGS_ICONS" val="handshake_POWER_USER_SEPARATOR_ICONS_agree_POWER_USER_SEPARATOR_ICONS_business_POWER_USER_SEPARATOR_ICONS_deal_POWER_USER_SEPARATOR_ICONS_friend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WER_USER_TAGS_ICONS" val="handshake_POWER_USER_SEPARATOR_ICONS_agree_POWER_USER_SEPARATOR_ICONS_business_POWER_USER_SEPARATOR_ICONS_deal_POWER_USER_SEPARATOR_ICONS_friend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WER_USER_TAGS_ICONS" val="handshake_POWER_USER_SEPARATOR_ICONS_agree_POWER_USER_SEPARATOR_ICONS_business_POWER_USER_SEPARATOR_ICONS_deal_POWER_USER_SEPARATOR_ICONS_friend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WER_USER_TAGS_ICONS" val="handshake_POWER_USER_SEPARATOR_ICONS_agree_POWER_USER_SEPARATOR_ICONS_business_POWER_USER_SEPARATOR_ICONS_deal_POWER_USER_SEPARATOR_ICONS_friend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WER_USER_TAGS_ICONS" val="handshake_POWER_USER_SEPARATOR_ICONS_agree_POWER_USER_SEPARATOR_ICONS_business_POWER_USER_SEPARATOR_ICONS_deal_POWER_USER_SEPARATOR_ICONS_friend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WER_USER_TAGS_ICONS" val="Shape icons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WER_USER_TAGS_ICONS" val="handshake_POWER_USER_SEPARATOR_ICONS_agree_POWER_USER_SEPARATOR_ICONS_business_POWER_USER_SEPARATOR_ICONS_deal_POWER_USER_SEPARATOR_ICONS_friend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WER_USER_TAGS_ICONS" val="handshake_POWER_USER_SEPARATOR_ICONS_agree_POWER_USER_SEPARATOR_ICONS_business_POWER_USER_SEPARATOR_ICONS_deal_POWER_USER_SEPARATOR_ICONS_friend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WER_USER_TAGS_ICONS" val="pac_POWER_USER_SEPARATOR_ICONS_corruption_POWER_USER_SEPARATOR_ICONS_election_POWER_USER_SEPARATOR_ICONS_government_POWER_USER_SEPARATOR_ICONS_money_POWER_USER_SEPARATOR_ICONS_politics_POWER_USER_SEPARATOR_ICONS_price-tag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WER_USER_TAGS_ICONS" val="pac_POWER_USER_SEPARATOR_ICONS_corruption_POWER_USER_SEPARATOR_ICONS_election_POWER_USER_SEPARATOR_ICONS_government_POWER_USER_SEPARATOR_ICONS_money_POWER_USER_SEPARATOR_ICONS_politics_POWER_USER_SEPARATOR_ICONS_price-tag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WER_USER_TAGS_ICONS" val="pac_POWER_USER_SEPARATOR_ICONS_corruption_POWER_USER_SEPARATOR_ICONS_election_POWER_USER_SEPARATOR_ICONS_government_POWER_USER_SEPARATOR_ICONS_money_POWER_USER_SEPARATOR_ICONS_politics_POWER_USER_SEPARATOR_ICONS_price-tag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WER_USER_TAGS_ICONS" val="pac_POWER_USER_SEPARATOR_ICONS_corruption_POWER_USER_SEPARATOR_ICONS_election_POWER_USER_SEPARATOR_ICONS_government_POWER_USER_SEPARATOR_ICONS_money_POWER_USER_SEPARATOR_ICONS_politics_POWER_USER_SEPARATOR_ICONS_price-tag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WER_USER_TAGS_ICONS" val="pac_POWER_USER_SEPARATOR_ICONS_corruption_POWER_USER_SEPARATOR_ICONS_election_POWER_USER_SEPARATOR_ICONS_government_POWER_USER_SEPARATOR_ICONS_money_POWER_USER_SEPARATOR_ICONS_politics_POWER_USER_SEPARATOR_ICONS_price-tag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WER_USER_ID_TEMPLATES" val="Goals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WER_USER_TAGS_ICONS" val="government_POWER_USER_SEPARATOR_ICONS_bank_POWER_USER_SEPARATOR_ICONS_building_POWER_USER_SEPARATOR_ICONS_pillars_POWER_USER_SEPARATOR_ICONS_politics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WER_USER_TAGS_ICONS" val="paper_POWER_USER_SEPARATOR_ICONS_aircraft_POWER_USER_SEPARATOR_ICONS_airplane_POWER_USER_SEPARATOR_ICONS_play_POWER_USER_SEPARATOR_ICONS_send_POWER_USER_SEPARATOR_ICONS_email_POWER_USER_SEPARATOR_ICONS_message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WER_USER_TAGS_ICONS" val="Shape icons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WER_USER_TAGS_ICONS" val="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WER_USER_TAGS_ICONS" val="government_POWER_USER_SEPARATOR_ICONS_bank_POWER_USER_SEPARATOR_ICONS_building_POWER_USER_SEPARATOR_ICONS_pillars_POWER_USER_SEPARATOR_ICONS_politics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WER_USER_TAGS_ICONS" val="government_POWER_USER_SEPARATOR_ICONS_bank_POWER_USER_SEPARATOR_ICONS_building_POWER_USER_SEPARATOR_ICONS_pillars_POWER_USER_SEPARATOR_ICONS_politics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WER_USER_ID_TEMPLATES" val="Horizontal_text_frames_5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WER_USER_ID_TEMPLATES" val="Horizontal_text_frames_5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WER_USER_ID_TEMPLATES" val="Horizontal_text_frames_5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WER_USER_ID_TEMPLATES" val="Horizontal_text_frames_5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WER_USER_ID_TEMPLATES" val="Horizontal_text_frames_5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WER_USER_ID_TEMPLATES" val="Horizontal_text_frames_5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WER_USER_ID_TEMPLATES" val="Horizontal_text_frames_5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WER_USER_TAGS_ICONS" val="Shape icons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WER_USER_ID_TEMPLATES" val="Horizontal_text_frames_5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WER_USER_ID_TEMPLATES" val="Horizontal_text_frames_5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WER_USER_ID_TEMPLATES" val="Horizontal_text_frames_5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WER_USER_ID_TEMPLATES" val="Horizontal_text_frames_5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WER_USER_ID_TEMPLATES" val="Horizontal_text_frames_5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WER_USER_ID_TEMPLATES" val="Horizontal_text_frames_5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WER_USER_ID_TEMPLATES" val="Horizontal_text_frames_5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WER_USER_ID_TEMPLATES" val="Horizontal_text_frames_5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WER_USER_TAGS_ICONS" val="business people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WER_USER_ID_TEMPLATES" val="Goals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WER_USER_TAGS_ICONS" val="pac_POWER_USER_SEPARATOR_ICONS_corruption_POWER_USER_SEPARATOR_ICONS_election_POWER_USER_SEPARATOR_ICONS_government_POWER_USER_SEPARATOR_ICONS_money_POWER_USER_SEPARATOR_ICONS_politics_POWER_USER_SEPARATOR_ICONS_price-tag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WER_USER_TAGS_ICONS" val="handshake_POWER_USER_SEPARATOR_ICONS_agree_POWER_USER_SEPARATOR_ICONS_business_POWER_USER_SEPARATOR_ICONS_deal_POWER_USER_SEPARATOR_ICONS_friend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WER_USER_TAGS_ICONS" val="dark-money_POWER_USER_SEPARATOR_ICONS_anonymous_POWER_USER_SEPARATOR_ICONS_coin_POWER_USER_SEPARATOR_ICONS_corruption_POWER_USER_SEPARATOR_ICONS_election_POWER_USER_SEPARATOR_ICONS_money_POWER_USER_SEPARATOR_ICONS_pac_POWER_USER_SEPARATOR_ICONS_politics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2588</TotalTime>
  <Words>3596</Words>
  <Application>Microsoft Office PowerPoint</Application>
  <PresentationFormat>Widescreen</PresentationFormat>
  <Paragraphs>3085</Paragraphs>
  <Slides>23</Slides>
  <Notes>18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23</vt:i4>
      </vt:variant>
    </vt:vector>
  </HeadingPairs>
  <TitlesOfParts>
    <vt:vector size="34" baseType="lpstr">
      <vt:lpstr>Arial</vt:lpstr>
      <vt:lpstr>Book Antiqua</vt:lpstr>
      <vt:lpstr>Calibri</vt:lpstr>
      <vt:lpstr>Calibri Light</vt:lpstr>
      <vt:lpstr>Cambria</vt:lpstr>
      <vt:lpstr>Myriad Pro</vt:lpstr>
      <vt:lpstr>Myriad Pro Light</vt:lpstr>
      <vt:lpstr>Myriad Pro Semibold</vt:lpstr>
      <vt:lpstr>Wingdings</vt:lpstr>
      <vt:lpstr>Office Theme</vt:lpstr>
      <vt:lpstr>1_Office Theme</vt:lpstr>
      <vt:lpstr>Step by Step Guide in preparation of Dynamic &amp; Multipurpose Project Financials in few minutes</vt:lpstr>
      <vt:lpstr>Designing of loans</vt:lpstr>
      <vt:lpstr>Suggestions &amp; Tips</vt:lpstr>
      <vt:lpstr>Suggestions &amp; Tips</vt:lpstr>
      <vt:lpstr>Suggestions &amp; Tips</vt:lpstr>
      <vt:lpstr>Project Report Demo</vt:lpstr>
      <vt:lpstr>Remember…you don’t get what you have…but you get what you negotiate….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Thank You</vt:lpstr>
    </vt:vector>
  </TitlesOfParts>
  <Company>Publicis Groupe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How To Make A Project Report</dc:title>
  <dc:creator>Siddhesh Assawa</dc:creator>
  <cp:lastModifiedBy>USER</cp:lastModifiedBy>
  <cp:revision>34</cp:revision>
  <dcterms:created xsi:type="dcterms:W3CDTF">2020-04-18T08:14:11Z</dcterms:created>
  <dcterms:modified xsi:type="dcterms:W3CDTF">2021-08-27T12:17:20Z</dcterms:modified>
</cp:coreProperties>
</file>