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90" r:id="rId4"/>
    <p:sldId id="297" r:id="rId5"/>
    <p:sldId id="309" r:id="rId6"/>
    <p:sldId id="376" r:id="rId7"/>
    <p:sldId id="377" r:id="rId8"/>
    <p:sldId id="378" r:id="rId9"/>
    <p:sldId id="314" r:id="rId10"/>
    <p:sldId id="306" r:id="rId11"/>
    <p:sldId id="379" r:id="rId12"/>
    <p:sldId id="380" r:id="rId13"/>
    <p:sldId id="320" r:id="rId14"/>
    <p:sldId id="381" r:id="rId15"/>
    <p:sldId id="308" r:id="rId16"/>
    <p:sldId id="310" r:id="rId17"/>
    <p:sldId id="382" r:id="rId18"/>
    <p:sldId id="311" r:id="rId19"/>
    <p:sldId id="312" r:id="rId20"/>
    <p:sldId id="383" r:id="rId21"/>
    <p:sldId id="373" r:id="rId22"/>
    <p:sldId id="374" r:id="rId23"/>
    <p:sldId id="385" r:id="rId24"/>
    <p:sldId id="386" r:id="rId25"/>
    <p:sldId id="387" r:id="rId26"/>
    <p:sldId id="388" r:id="rId27"/>
    <p:sldId id="389" r:id="rId28"/>
    <p:sldId id="305" r:id="rId29"/>
    <p:sldId id="334" r:id="rId30"/>
    <p:sldId id="335" r:id="rId31"/>
    <p:sldId id="336" r:id="rId32"/>
    <p:sldId id="337" r:id="rId33"/>
    <p:sldId id="338" r:id="rId34"/>
    <p:sldId id="339" r:id="rId35"/>
    <p:sldId id="340" r:id="rId36"/>
    <p:sldId id="341" r:id="rId37"/>
    <p:sldId id="342" r:id="rId38"/>
    <p:sldId id="343" r:id="rId39"/>
    <p:sldId id="344" r:id="rId40"/>
    <p:sldId id="367" r:id="rId41"/>
    <p:sldId id="345" r:id="rId42"/>
    <p:sldId id="351" r:id="rId43"/>
    <p:sldId id="349" r:id="rId44"/>
    <p:sldId id="350" r:id="rId45"/>
    <p:sldId id="348" r:id="rId46"/>
    <p:sldId id="347" r:id="rId47"/>
    <p:sldId id="307" r:id="rId48"/>
    <p:sldId id="357" r:id="rId49"/>
    <p:sldId id="356" r:id="rId50"/>
    <p:sldId id="358" r:id="rId51"/>
    <p:sldId id="359" r:id="rId52"/>
    <p:sldId id="360" r:id="rId53"/>
    <p:sldId id="362" r:id="rId54"/>
    <p:sldId id="363" r:id="rId55"/>
    <p:sldId id="364" r:id="rId56"/>
    <p:sldId id="365" r:id="rId57"/>
    <p:sldId id="317"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0310632-0824-445C-9EE4-E33E86F051F1}">
          <p14:sldIdLst>
            <p14:sldId id="256"/>
            <p14:sldId id="290"/>
            <p14:sldId id="297"/>
            <p14:sldId id="309"/>
            <p14:sldId id="376"/>
            <p14:sldId id="377"/>
            <p14:sldId id="378"/>
            <p14:sldId id="314"/>
            <p14:sldId id="306"/>
            <p14:sldId id="379"/>
            <p14:sldId id="380"/>
            <p14:sldId id="320"/>
            <p14:sldId id="381"/>
            <p14:sldId id="308"/>
            <p14:sldId id="310"/>
            <p14:sldId id="382"/>
            <p14:sldId id="311"/>
            <p14:sldId id="312"/>
            <p14:sldId id="383"/>
            <p14:sldId id="373"/>
            <p14:sldId id="374"/>
            <p14:sldId id="385"/>
            <p14:sldId id="386"/>
            <p14:sldId id="387"/>
            <p14:sldId id="388"/>
            <p14:sldId id="389"/>
            <p14:sldId id="305"/>
            <p14:sldId id="334"/>
            <p14:sldId id="335"/>
            <p14:sldId id="336"/>
            <p14:sldId id="337"/>
            <p14:sldId id="338"/>
            <p14:sldId id="339"/>
            <p14:sldId id="340"/>
            <p14:sldId id="341"/>
            <p14:sldId id="342"/>
            <p14:sldId id="343"/>
            <p14:sldId id="344"/>
            <p14:sldId id="367"/>
            <p14:sldId id="345"/>
            <p14:sldId id="351"/>
            <p14:sldId id="349"/>
            <p14:sldId id="350"/>
            <p14:sldId id="348"/>
            <p14:sldId id="347"/>
            <p14:sldId id="307"/>
            <p14:sldId id="357"/>
            <p14:sldId id="356"/>
            <p14:sldId id="358"/>
            <p14:sldId id="359"/>
            <p14:sldId id="360"/>
            <p14:sldId id="362"/>
            <p14:sldId id="363"/>
            <p14:sldId id="364"/>
            <p14:sldId id="365"/>
          </p14:sldIdLst>
        </p14:section>
        <p14:section name="Untitled Section" id="{7740CEF7-E6B7-4D56-904F-4455E05AF7A4}">
          <p14:sldIdLst>
            <p14:sldId id="31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74" autoAdjust="0"/>
    <p:restoredTop sz="94660"/>
  </p:normalViewPr>
  <p:slideViewPr>
    <p:cSldViewPr snapToGrid="0">
      <p:cViewPr varScale="1">
        <p:scale>
          <a:sx n="144" d="100"/>
          <a:sy n="144" d="100"/>
        </p:scale>
        <p:origin x="20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A58D97D-7DED-4066-AB05-14C4C8D42532}"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937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58D97D-7DED-4066-AB05-14C4C8D42532}"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t>‹#›</a:t>
            </a:fld>
            <a:endParaRPr lang="en-US"/>
          </a:p>
        </p:txBody>
      </p:sp>
    </p:spTree>
    <p:extLst>
      <p:ext uri="{BB962C8B-B14F-4D97-AF65-F5344CB8AC3E}">
        <p14:creationId xmlns:p14="http://schemas.microsoft.com/office/powerpoint/2010/main" val="102643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58D97D-7DED-4066-AB05-14C4C8D42532}"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5421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a:extLst>
              <a:ext uri="{FF2B5EF4-FFF2-40B4-BE49-F238E27FC236}">
                <a16:creationId xmlns:a16="http://schemas.microsoft.com/office/drawing/2014/main" id="{F9494D65-3147-4D5D-991A-F8AB729736EB}"/>
              </a:ext>
            </a:extLst>
          </p:cNvPr>
          <p:cNvSpPr>
            <a:spLocks noGrp="1"/>
          </p:cNvSpPr>
          <p:nvPr>
            <p:ph type="sldNum" sz="quarter" idx="10"/>
          </p:nvPr>
        </p:nvSpPr>
        <p:spPr>
          <a:ln/>
        </p:spPr>
        <p:txBody>
          <a:bodyPr/>
          <a:lstStyle>
            <a:lvl1pPr>
              <a:defRPr/>
            </a:lvl1pPr>
          </a:lstStyle>
          <a:p>
            <a:fld id="{6807ED24-6DC0-43BD-8102-9F9FCAC026AC}" type="slidenum">
              <a:rPr lang="en-US" altLang="en-US"/>
              <a:pPr/>
              <a:t>‹#›</a:t>
            </a:fld>
            <a:endParaRPr lang="en-US" altLang="en-US"/>
          </a:p>
        </p:txBody>
      </p:sp>
      <p:sp>
        <p:nvSpPr>
          <p:cNvPr id="5" name="Footer Placeholder 4">
            <a:extLst>
              <a:ext uri="{FF2B5EF4-FFF2-40B4-BE49-F238E27FC236}">
                <a16:creationId xmlns:a16="http://schemas.microsoft.com/office/drawing/2014/main" id="{A83090FE-E672-42A4-AE43-438FFABB876C}"/>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6" name="Date Placeholder 3">
            <a:extLst>
              <a:ext uri="{FF2B5EF4-FFF2-40B4-BE49-F238E27FC236}">
                <a16:creationId xmlns:a16="http://schemas.microsoft.com/office/drawing/2014/main" id="{6BABB4EF-3A20-4A7B-B970-43A94FEC0243}"/>
              </a:ext>
            </a:extLst>
          </p:cNvPr>
          <p:cNvSpPr>
            <a:spLocks noGrp="1"/>
          </p:cNvSpPr>
          <p:nvPr>
            <p:ph type="dt" sz="half" idx="12"/>
          </p:nvPr>
        </p:nvSpPr>
        <p:spPr/>
        <p:txBody>
          <a:bodyPr/>
          <a:lstStyle>
            <a:lvl1pPr>
              <a:defRPr/>
            </a:lvl1pPr>
          </a:lstStyle>
          <a:p>
            <a:pPr>
              <a:defRPr/>
            </a:pPr>
            <a:fld id="{DEF3B05D-1CBC-4971-823B-81EB46DF55B6}" type="datetime1">
              <a:rPr lang="en-US"/>
              <a:pPr>
                <a:defRPr/>
              </a:pPr>
              <a:t>7/4/2021</a:t>
            </a:fld>
            <a:endParaRPr lang="en-US"/>
          </a:p>
        </p:txBody>
      </p:sp>
    </p:spTree>
    <p:extLst>
      <p:ext uri="{BB962C8B-B14F-4D97-AF65-F5344CB8AC3E}">
        <p14:creationId xmlns:p14="http://schemas.microsoft.com/office/powerpoint/2010/main" val="3937232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B1C83C48-6403-4EAB-9CD1-C8DBFEA5BEBA}"/>
              </a:ext>
            </a:extLst>
          </p:cNvPr>
          <p:cNvSpPr>
            <a:spLocks noGrp="1"/>
          </p:cNvSpPr>
          <p:nvPr>
            <p:ph type="sldNum" sz="quarter" idx="10"/>
          </p:nvPr>
        </p:nvSpPr>
        <p:spPr>
          <a:ln/>
        </p:spPr>
        <p:txBody>
          <a:bodyPr/>
          <a:lstStyle>
            <a:lvl1pPr>
              <a:defRPr/>
            </a:lvl1pPr>
          </a:lstStyle>
          <a:p>
            <a:fld id="{CFF718E7-CE23-414C-932B-C7C5659439A4}" type="slidenum">
              <a:rPr lang="en-US" altLang="en-US"/>
              <a:pPr/>
              <a:t>‹#›</a:t>
            </a:fld>
            <a:endParaRPr lang="en-US" altLang="en-US"/>
          </a:p>
        </p:txBody>
      </p:sp>
      <p:sp>
        <p:nvSpPr>
          <p:cNvPr id="5" name="Footer Placeholder 4">
            <a:extLst>
              <a:ext uri="{FF2B5EF4-FFF2-40B4-BE49-F238E27FC236}">
                <a16:creationId xmlns:a16="http://schemas.microsoft.com/office/drawing/2014/main" id="{0A5473C7-0D05-45C8-902B-D698CC6DAD6D}"/>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6" name="Date Placeholder 3">
            <a:extLst>
              <a:ext uri="{FF2B5EF4-FFF2-40B4-BE49-F238E27FC236}">
                <a16:creationId xmlns:a16="http://schemas.microsoft.com/office/drawing/2014/main" id="{F3ECD0C9-1A5D-40D0-B2DC-19826301ABD9}"/>
              </a:ext>
            </a:extLst>
          </p:cNvPr>
          <p:cNvSpPr>
            <a:spLocks noGrp="1"/>
          </p:cNvSpPr>
          <p:nvPr>
            <p:ph type="dt" sz="half" idx="12"/>
          </p:nvPr>
        </p:nvSpPr>
        <p:spPr/>
        <p:txBody>
          <a:bodyPr/>
          <a:lstStyle>
            <a:lvl1pPr>
              <a:defRPr/>
            </a:lvl1pPr>
          </a:lstStyle>
          <a:p>
            <a:pPr>
              <a:defRPr/>
            </a:pPr>
            <a:fld id="{76195A83-DDAF-4612-A08D-43226979E3E9}" type="datetime1">
              <a:rPr lang="en-US"/>
              <a:pPr>
                <a:defRPr/>
              </a:pPr>
              <a:t>7/4/2021</a:t>
            </a:fld>
            <a:endParaRPr lang="en-US"/>
          </a:p>
        </p:txBody>
      </p:sp>
    </p:spTree>
    <p:extLst>
      <p:ext uri="{BB962C8B-B14F-4D97-AF65-F5344CB8AC3E}">
        <p14:creationId xmlns:p14="http://schemas.microsoft.com/office/powerpoint/2010/main" val="1596520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a:extLst>
              <a:ext uri="{FF2B5EF4-FFF2-40B4-BE49-F238E27FC236}">
                <a16:creationId xmlns:a16="http://schemas.microsoft.com/office/drawing/2014/main" id="{0DD940A3-64D5-4950-80AE-5237BF31D4B4}"/>
              </a:ext>
            </a:extLst>
          </p:cNvPr>
          <p:cNvSpPr>
            <a:spLocks noGrp="1"/>
          </p:cNvSpPr>
          <p:nvPr>
            <p:ph type="sldNum" sz="quarter" idx="10"/>
          </p:nvPr>
        </p:nvSpPr>
        <p:spPr>
          <a:ln/>
        </p:spPr>
        <p:txBody>
          <a:bodyPr/>
          <a:lstStyle>
            <a:lvl1pPr>
              <a:defRPr/>
            </a:lvl1pPr>
          </a:lstStyle>
          <a:p>
            <a:fld id="{D9D0853B-D36E-4182-88EF-EFDB813865F2}" type="slidenum">
              <a:rPr lang="en-US" altLang="en-US"/>
              <a:pPr/>
              <a:t>‹#›</a:t>
            </a:fld>
            <a:endParaRPr lang="en-US" altLang="en-US"/>
          </a:p>
        </p:txBody>
      </p:sp>
      <p:sp>
        <p:nvSpPr>
          <p:cNvPr id="5" name="Footer Placeholder 4">
            <a:extLst>
              <a:ext uri="{FF2B5EF4-FFF2-40B4-BE49-F238E27FC236}">
                <a16:creationId xmlns:a16="http://schemas.microsoft.com/office/drawing/2014/main" id="{1C6F069A-F290-465E-9BC8-177130A2A766}"/>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6" name="Date Placeholder 3">
            <a:extLst>
              <a:ext uri="{FF2B5EF4-FFF2-40B4-BE49-F238E27FC236}">
                <a16:creationId xmlns:a16="http://schemas.microsoft.com/office/drawing/2014/main" id="{DB2CA408-4811-4676-A39C-F6A25BEB624E}"/>
              </a:ext>
            </a:extLst>
          </p:cNvPr>
          <p:cNvSpPr>
            <a:spLocks noGrp="1"/>
          </p:cNvSpPr>
          <p:nvPr>
            <p:ph type="dt" sz="half" idx="12"/>
          </p:nvPr>
        </p:nvSpPr>
        <p:spPr/>
        <p:txBody>
          <a:bodyPr/>
          <a:lstStyle>
            <a:lvl1pPr>
              <a:defRPr/>
            </a:lvl1pPr>
          </a:lstStyle>
          <a:p>
            <a:pPr>
              <a:defRPr/>
            </a:pPr>
            <a:fld id="{41604429-7271-4402-892D-EA5CF2479DA4}" type="datetime1">
              <a:rPr lang="en-US"/>
              <a:pPr>
                <a:defRPr/>
              </a:pPr>
              <a:t>7/4/2021</a:t>
            </a:fld>
            <a:endParaRPr lang="en-US"/>
          </a:p>
        </p:txBody>
      </p:sp>
    </p:spTree>
    <p:extLst>
      <p:ext uri="{BB962C8B-B14F-4D97-AF65-F5344CB8AC3E}">
        <p14:creationId xmlns:p14="http://schemas.microsoft.com/office/powerpoint/2010/main" val="3896316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66DA9D67-D674-4888-8EA3-D2A741D3BA90}"/>
              </a:ext>
            </a:extLst>
          </p:cNvPr>
          <p:cNvSpPr>
            <a:spLocks noGrp="1"/>
          </p:cNvSpPr>
          <p:nvPr>
            <p:ph type="sldNum" sz="quarter" idx="10"/>
          </p:nvPr>
        </p:nvSpPr>
        <p:spPr>
          <a:ln/>
        </p:spPr>
        <p:txBody>
          <a:bodyPr/>
          <a:lstStyle>
            <a:lvl1pPr>
              <a:defRPr/>
            </a:lvl1pPr>
          </a:lstStyle>
          <a:p>
            <a:fld id="{ED62D217-6B7B-4947-AE10-5F0FC1214EB2}" type="slidenum">
              <a:rPr lang="en-US" altLang="en-US"/>
              <a:pPr/>
              <a:t>‹#›</a:t>
            </a:fld>
            <a:endParaRPr lang="en-US" altLang="en-US"/>
          </a:p>
        </p:txBody>
      </p:sp>
      <p:sp>
        <p:nvSpPr>
          <p:cNvPr id="6" name="Footer Placeholder 4">
            <a:extLst>
              <a:ext uri="{FF2B5EF4-FFF2-40B4-BE49-F238E27FC236}">
                <a16:creationId xmlns:a16="http://schemas.microsoft.com/office/drawing/2014/main" id="{6E8119F8-6414-49AF-B8C5-BA65FCE5C69C}"/>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7" name="Date Placeholder 3">
            <a:extLst>
              <a:ext uri="{FF2B5EF4-FFF2-40B4-BE49-F238E27FC236}">
                <a16:creationId xmlns:a16="http://schemas.microsoft.com/office/drawing/2014/main" id="{B0529FA1-5B9D-4F6C-AF63-F97B6408D6AA}"/>
              </a:ext>
            </a:extLst>
          </p:cNvPr>
          <p:cNvSpPr>
            <a:spLocks noGrp="1"/>
          </p:cNvSpPr>
          <p:nvPr>
            <p:ph type="dt" sz="half" idx="12"/>
          </p:nvPr>
        </p:nvSpPr>
        <p:spPr/>
        <p:txBody>
          <a:bodyPr/>
          <a:lstStyle>
            <a:lvl1pPr>
              <a:defRPr/>
            </a:lvl1pPr>
          </a:lstStyle>
          <a:p>
            <a:pPr>
              <a:defRPr/>
            </a:pPr>
            <a:fld id="{98B06BE0-F4B8-40A9-AC88-A12BB4E5FB35}" type="datetime1">
              <a:rPr lang="en-US"/>
              <a:pPr>
                <a:defRPr/>
              </a:pPr>
              <a:t>7/4/2021</a:t>
            </a:fld>
            <a:endParaRPr lang="en-US"/>
          </a:p>
        </p:txBody>
      </p:sp>
    </p:spTree>
    <p:extLst>
      <p:ext uri="{BB962C8B-B14F-4D97-AF65-F5344CB8AC3E}">
        <p14:creationId xmlns:p14="http://schemas.microsoft.com/office/powerpoint/2010/main" val="13272624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34232836-F5AA-4B44-84A2-B8F3E8186023}"/>
              </a:ext>
            </a:extLst>
          </p:cNvPr>
          <p:cNvSpPr>
            <a:spLocks noGrp="1"/>
          </p:cNvSpPr>
          <p:nvPr>
            <p:ph type="sldNum" sz="quarter" idx="10"/>
          </p:nvPr>
        </p:nvSpPr>
        <p:spPr>
          <a:ln/>
        </p:spPr>
        <p:txBody>
          <a:bodyPr/>
          <a:lstStyle>
            <a:lvl1pPr>
              <a:defRPr/>
            </a:lvl1pPr>
          </a:lstStyle>
          <a:p>
            <a:fld id="{671D8710-A8D2-4895-8332-697655C995AF}" type="slidenum">
              <a:rPr lang="en-US" altLang="en-US"/>
              <a:pPr/>
              <a:t>‹#›</a:t>
            </a:fld>
            <a:endParaRPr lang="en-US" altLang="en-US"/>
          </a:p>
        </p:txBody>
      </p:sp>
      <p:sp>
        <p:nvSpPr>
          <p:cNvPr id="8" name="Footer Placeholder 4">
            <a:extLst>
              <a:ext uri="{FF2B5EF4-FFF2-40B4-BE49-F238E27FC236}">
                <a16:creationId xmlns:a16="http://schemas.microsoft.com/office/drawing/2014/main" id="{7303B005-0F40-479A-B332-84B7F60EFBAC}"/>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9" name="Date Placeholder 3">
            <a:extLst>
              <a:ext uri="{FF2B5EF4-FFF2-40B4-BE49-F238E27FC236}">
                <a16:creationId xmlns:a16="http://schemas.microsoft.com/office/drawing/2014/main" id="{AA12B46A-DA74-49CA-8648-AD494F08BCC5}"/>
              </a:ext>
            </a:extLst>
          </p:cNvPr>
          <p:cNvSpPr>
            <a:spLocks noGrp="1"/>
          </p:cNvSpPr>
          <p:nvPr>
            <p:ph type="dt" sz="half" idx="12"/>
          </p:nvPr>
        </p:nvSpPr>
        <p:spPr/>
        <p:txBody>
          <a:bodyPr/>
          <a:lstStyle>
            <a:lvl1pPr>
              <a:defRPr/>
            </a:lvl1pPr>
          </a:lstStyle>
          <a:p>
            <a:pPr>
              <a:defRPr/>
            </a:pPr>
            <a:fld id="{BFBA1635-8899-4C4B-8FC1-D22A565DBDA4}" type="datetime1">
              <a:rPr lang="en-US"/>
              <a:pPr>
                <a:defRPr/>
              </a:pPr>
              <a:t>7/4/2021</a:t>
            </a:fld>
            <a:endParaRPr lang="en-US"/>
          </a:p>
        </p:txBody>
      </p:sp>
    </p:spTree>
    <p:extLst>
      <p:ext uri="{BB962C8B-B14F-4D97-AF65-F5344CB8AC3E}">
        <p14:creationId xmlns:p14="http://schemas.microsoft.com/office/powerpoint/2010/main" val="1700915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645C5CD3-8948-434A-92C2-F28EF524E89E}"/>
              </a:ext>
            </a:extLst>
          </p:cNvPr>
          <p:cNvSpPr>
            <a:spLocks noGrp="1"/>
          </p:cNvSpPr>
          <p:nvPr>
            <p:ph type="sldNum" sz="quarter" idx="10"/>
          </p:nvPr>
        </p:nvSpPr>
        <p:spPr>
          <a:ln/>
        </p:spPr>
        <p:txBody>
          <a:bodyPr/>
          <a:lstStyle>
            <a:lvl1pPr>
              <a:defRPr/>
            </a:lvl1pPr>
          </a:lstStyle>
          <a:p>
            <a:fld id="{26978816-17C0-4A1B-BD04-FA05D6171412}" type="slidenum">
              <a:rPr lang="en-US" altLang="en-US"/>
              <a:pPr/>
              <a:t>‹#›</a:t>
            </a:fld>
            <a:endParaRPr lang="en-US" altLang="en-US"/>
          </a:p>
        </p:txBody>
      </p:sp>
      <p:sp>
        <p:nvSpPr>
          <p:cNvPr id="4" name="Footer Placeholder 4">
            <a:extLst>
              <a:ext uri="{FF2B5EF4-FFF2-40B4-BE49-F238E27FC236}">
                <a16:creationId xmlns:a16="http://schemas.microsoft.com/office/drawing/2014/main" id="{2BF903D8-D801-44CB-A97D-EDB85B53B7A9}"/>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5" name="Date Placeholder 3">
            <a:extLst>
              <a:ext uri="{FF2B5EF4-FFF2-40B4-BE49-F238E27FC236}">
                <a16:creationId xmlns:a16="http://schemas.microsoft.com/office/drawing/2014/main" id="{951A5F18-8F63-4812-9CBF-F6F578065993}"/>
              </a:ext>
            </a:extLst>
          </p:cNvPr>
          <p:cNvSpPr>
            <a:spLocks noGrp="1"/>
          </p:cNvSpPr>
          <p:nvPr>
            <p:ph type="dt" sz="half" idx="12"/>
          </p:nvPr>
        </p:nvSpPr>
        <p:spPr/>
        <p:txBody>
          <a:bodyPr/>
          <a:lstStyle>
            <a:lvl1pPr>
              <a:defRPr/>
            </a:lvl1pPr>
          </a:lstStyle>
          <a:p>
            <a:pPr>
              <a:defRPr/>
            </a:pPr>
            <a:fld id="{229A8895-609D-49C1-BD2D-21202479786A}" type="datetime1">
              <a:rPr lang="en-US"/>
              <a:pPr>
                <a:defRPr/>
              </a:pPr>
              <a:t>7/4/2021</a:t>
            </a:fld>
            <a:endParaRPr lang="en-US"/>
          </a:p>
        </p:txBody>
      </p:sp>
    </p:spTree>
    <p:extLst>
      <p:ext uri="{BB962C8B-B14F-4D97-AF65-F5344CB8AC3E}">
        <p14:creationId xmlns:p14="http://schemas.microsoft.com/office/powerpoint/2010/main" val="53832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8387E1F7-A688-4587-BBD3-1404A2F41341}"/>
              </a:ext>
            </a:extLst>
          </p:cNvPr>
          <p:cNvSpPr>
            <a:spLocks noGrp="1"/>
          </p:cNvSpPr>
          <p:nvPr>
            <p:ph type="sldNum" sz="quarter" idx="10"/>
          </p:nvPr>
        </p:nvSpPr>
        <p:spPr>
          <a:ln/>
        </p:spPr>
        <p:txBody>
          <a:bodyPr/>
          <a:lstStyle>
            <a:lvl1pPr>
              <a:defRPr/>
            </a:lvl1pPr>
          </a:lstStyle>
          <a:p>
            <a:fld id="{7A8DFEEE-4479-4F5C-8C50-571BE91416AE}" type="slidenum">
              <a:rPr lang="en-US" altLang="en-US"/>
              <a:pPr/>
              <a:t>‹#›</a:t>
            </a:fld>
            <a:endParaRPr lang="en-US" altLang="en-US"/>
          </a:p>
        </p:txBody>
      </p:sp>
      <p:sp>
        <p:nvSpPr>
          <p:cNvPr id="3" name="Footer Placeholder 4">
            <a:extLst>
              <a:ext uri="{FF2B5EF4-FFF2-40B4-BE49-F238E27FC236}">
                <a16:creationId xmlns:a16="http://schemas.microsoft.com/office/drawing/2014/main" id="{A530F670-7E6C-4502-83B8-07E27B7A4CA2}"/>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4" name="Date Placeholder 3">
            <a:extLst>
              <a:ext uri="{FF2B5EF4-FFF2-40B4-BE49-F238E27FC236}">
                <a16:creationId xmlns:a16="http://schemas.microsoft.com/office/drawing/2014/main" id="{19150FFF-A29B-4E97-BAF7-2E4EA90CEA1B}"/>
              </a:ext>
            </a:extLst>
          </p:cNvPr>
          <p:cNvSpPr>
            <a:spLocks noGrp="1"/>
          </p:cNvSpPr>
          <p:nvPr>
            <p:ph type="dt" sz="half" idx="12"/>
          </p:nvPr>
        </p:nvSpPr>
        <p:spPr/>
        <p:txBody>
          <a:bodyPr/>
          <a:lstStyle>
            <a:lvl1pPr>
              <a:defRPr/>
            </a:lvl1pPr>
          </a:lstStyle>
          <a:p>
            <a:pPr>
              <a:defRPr/>
            </a:pPr>
            <a:fld id="{F793C56E-35A1-4040-9B3B-9445A4B5E44F}" type="datetime1">
              <a:rPr lang="en-US"/>
              <a:pPr>
                <a:defRPr/>
              </a:pPr>
              <a:t>7/4/2021</a:t>
            </a:fld>
            <a:endParaRPr lang="en-US"/>
          </a:p>
        </p:txBody>
      </p:sp>
    </p:spTree>
    <p:extLst>
      <p:ext uri="{BB962C8B-B14F-4D97-AF65-F5344CB8AC3E}">
        <p14:creationId xmlns:p14="http://schemas.microsoft.com/office/powerpoint/2010/main" val="3182979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406400" y="381000"/>
            <a:ext cx="103632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786AF150-FC83-4544-9CF7-EBF5974C507A}"/>
              </a:ext>
            </a:extLst>
          </p:cNvPr>
          <p:cNvSpPr>
            <a:spLocks noGrp="1"/>
          </p:cNvSpPr>
          <p:nvPr>
            <p:ph type="sldNum" sz="quarter" idx="14"/>
          </p:nvPr>
        </p:nvSpPr>
        <p:spPr>
          <a:ln/>
        </p:spPr>
        <p:txBody>
          <a:bodyPr/>
          <a:lstStyle>
            <a:lvl1pPr>
              <a:defRPr/>
            </a:lvl1pPr>
          </a:lstStyle>
          <a:p>
            <a:fld id="{D724F9D1-2C10-4C5A-9282-48F1D77664FD}" type="slidenum">
              <a:rPr lang="en-US" altLang="en-US"/>
              <a:pPr/>
              <a:t>‹#›</a:t>
            </a:fld>
            <a:endParaRPr lang="en-US" altLang="en-US"/>
          </a:p>
        </p:txBody>
      </p:sp>
      <p:sp>
        <p:nvSpPr>
          <p:cNvPr id="6" name="Footer Placeholder 4">
            <a:extLst>
              <a:ext uri="{FF2B5EF4-FFF2-40B4-BE49-F238E27FC236}">
                <a16:creationId xmlns:a16="http://schemas.microsoft.com/office/drawing/2014/main" id="{4DBCDB1C-AF7A-4513-BAE4-5DF0BAC2430E}"/>
              </a:ext>
            </a:extLst>
          </p:cNvPr>
          <p:cNvSpPr>
            <a:spLocks noGrp="1"/>
          </p:cNvSpPr>
          <p:nvPr>
            <p:ph type="ftr" sz="quarter" idx="15"/>
          </p:nvPr>
        </p:nvSpPr>
        <p:spPr/>
        <p:txBody>
          <a:bodyPr/>
          <a:lstStyle>
            <a:lvl1pPr>
              <a:defRPr/>
            </a:lvl1pPr>
          </a:lstStyle>
          <a:p>
            <a:pPr>
              <a:defRPr/>
            </a:pPr>
            <a:r>
              <a:rPr lang="en-US"/>
              <a:t>J.K.Mittal FCA, FCS,LLB</a:t>
            </a:r>
            <a:endParaRPr lang="en-US" dirty="0"/>
          </a:p>
        </p:txBody>
      </p:sp>
      <p:sp>
        <p:nvSpPr>
          <p:cNvPr id="7" name="Date Placeholder 3">
            <a:extLst>
              <a:ext uri="{FF2B5EF4-FFF2-40B4-BE49-F238E27FC236}">
                <a16:creationId xmlns:a16="http://schemas.microsoft.com/office/drawing/2014/main" id="{47F25D30-3B49-4203-8A1E-F7E0A19A0378}"/>
              </a:ext>
            </a:extLst>
          </p:cNvPr>
          <p:cNvSpPr>
            <a:spLocks noGrp="1"/>
          </p:cNvSpPr>
          <p:nvPr>
            <p:ph type="dt" sz="half" idx="16"/>
          </p:nvPr>
        </p:nvSpPr>
        <p:spPr/>
        <p:txBody>
          <a:bodyPr/>
          <a:lstStyle>
            <a:lvl1pPr>
              <a:defRPr/>
            </a:lvl1pPr>
          </a:lstStyle>
          <a:p>
            <a:pPr>
              <a:defRPr/>
            </a:pPr>
            <a:fld id="{6BB2461E-3401-47C6-9E31-5C35E6EF6ED4}" type="datetime1">
              <a:rPr lang="en-US"/>
              <a:pPr>
                <a:defRPr/>
              </a:pPr>
              <a:t>7/4/2021</a:t>
            </a:fld>
            <a:endParaRPr lang="en-US"/>
          </a:p>
        </p:txBody>
      </p:sp>
    </p:spTree>
    <p:extLst>
      <p:ext uri="{BB962C8B-B14F-4D97-AF65-F5344CB8AC3E}">
        <p14:creationId xmlns:p14="http://schemas.microsoft.com/office/powerpoint/2010/main" val="1112279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58D97D-7DED-4066-AB05-14C4C8D42532}"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t>‹#›</a:t>
            </a:fld>
            <a:endParaRPr lang="en-US"/>
          </a:p>
        </p:txBody>
      </p:sp>
    </p:spTree>
    <p:extLst>
      <p:ext uri="{BB962C8B-B14F-4D97-AF65-F5344CB8AC3E}">
        <p14:creationId xmlns:p14="http://schemas.microsoft.com/office/powerpoint/2010/main" val="27369527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C2E45C34-F06D-42F2-827F-1C67B83AB853}"/>
              </a:ext>
            </a:extLst>
          </p:cNvPr>
          <p:cNvSpPr>
            <a:spLocks noGrp="1"/>
          </p:cNvSpPr>
          <p:nvPr>
            <p:ph type="sldNum" sz="quarter" idx="10"/>
          </p:nvPr>
        </p:nvSpPr>
        <p:spPr>
          <a:ln/>
        </p:spPr>
        <p:txBody>
          <a:bodyPr/>
          <a:lstStyle>
            <a:lvl1pPr>
              <a:defRPr/>
            </a:lvl1pPr>
          </a:lstStyle>
          <a:p>
            <a:fld id="{C0C7A5C1-7229-4D4E-8823-05C18DBDDB25}" type="slidenum">
              <a:rPr lang="en-US" altLang="en-US"/>
              <a:pPr/>
              <a:t>‹#›</a:t>
            </a:fld>
            <a:endParaRPr lang="en-US" altLang="en-US"/>
          </a:p>
        </p:txBody>
      </p:sp>
      <p:sp>
        <p:nvSpPr>
          <p:cNvPr id="6" name="Footer Placeholder 4">
            <a:extLst>
              <a:ext uri="{FF2B5EF4-FFF2-40B4-BE49-F238E27FC236}">
                <a16:creationId xmlns:a16="http://schemas.microsoft.com/office/drawing/2014/main" id="{02985E31-ADCA-4331-9109-8F911C5F1BBD}"/>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7" name="Date Placeholder 3">
            <a:extLst>
              <a:ext uri="{FF2B5EF4-FFF2-40B4-BE49-F238E27FC236}">
                <a16:creationId xmlns:a16="http://schemas.microsoft.com/office/drawing/2014/main" id="{54755B08-DD91-4241-A5A5-3B75F0DBE087}"/>
              </a:ext>
            </a:extLst>
          </p:cNvPr>
          <p:cNvSpPr>
            <a:spLocks noGrp="1"/>
          </p:cNvSpPr>
          <p:nvPr>
            <p:ph type="dt" sz="half" idx="12"/>
          </p:nvPr>
        </p:nvSpPr>
        <p:spPr/>
        <p:txBody>
          <a:bodyPr/>
          <a:lstStyle>
            <a:lvl1pPr>
              <a:defRPr/>
            </a:lvl1pPr>
          </a:lstStyle>
          <a:p>
            <a:pPr>
              <a:defRPr/>
            </a:pPr>
            <a:fld id="{A58BA577-5F84-4C47-BD1A-4FD1B19FE2EF}" type="datetime1">
              <a:rPr lang="en-US"/>
              <a:pPr>
                <a:defRPr/>
              </a:pPr>
              <a:t>7/4/2021</a:t>
            </a:fld>
            <a:endParaRPr lang="en-US"/>
          </a:p>
        </p:txBody>
      </p:sp>
    </p:spTree>
    <p:extLst>
      <p:ext uri="{BB962C8B-B14F-4D97-AF65-F5344CB8AC3E}">
        <p14:creationId xmlns:p14="http://schemas.microsoft.com/office/powerpoint/2010/main" val="30544414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0B196A9E-A749-466B-A0FF-41615D288B0D}"/>
              </a:ext>
            </a:extLst>
          </p:cNvPr>
          <p:cNvSpPr>
            <a:spLocks noGrp="1"/>
          </p:cNvSpPr>
          <p:nvPr>
            <p:ph type="sldNum" sz="quarter" idx="10"/>
          </p:nvPr>
        </p:nvSpPr>
        <p:spPr>
          <a:ln/>
        </p:spPr>
        <p:txBody>
          <a:bodyPr/>
          <a:lstStyle>
            <a:lvl1pPr>
              <a:defRPr/>
            </a:lvl1pPr>
          </a:lstStyle>
          <a:p>
            <a:fld id="{10A347A9-DC89-4A46-A9C0-082258BF1E6F}" type="slidenum">
              <a:rPr lang="en-US" altLang="en-US"/>
              <a:pPr/>
              <a:t>‹#›</a:t>
            </a:fld>
            <a:endParaRPr lang="en-US" altLang="en-US"/>
          </a:p>
        </p:txBody>
      </p:sp>
      <p:sp>
        <p:nvSpPr>
          <p:cNvPr id="5" name="Footer Placeholder 4">
            <a:extLst>
              <a:ext uri="{FF2B5EF4-FFF2-40B4-BE49-F238E27FC236}">
                <a16:creationId xmlns:a16="http://schemas.microsoft.com/office/drawing/2014/main" id="{07FEEF58-2130-4919-B45D-43143EB6DF67}"/>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6" name="Date Placeholder 3">
            <a:extLst>
              <a:ext uri="{FF2B5EF4-FFF2-40B4-BE49-F238E27FC236}">
                <a16:creationId xmlns:a16="http://schemas.microsoft.com/office/drawing/2014/main" id="{EE1BDDEF-AA5D-4CA9-A2A4-2828495AC2EF}"/>
              </a:ext>
            </a:extLst>
          </p:cNvPr>
          <p:cNvSpPr>
            <a:spLocks noGrp="1"/>
          </p:cNvSpPr>
          <p:nvPr>
            <p:ph type="dt" sz="half" idx="12"/>
          </p:nvPr>
        </p:nvSpPr>
        <p:spPr/>
        <p:txBody>
          <a:bodyPr/>
          <a:lstStyle>
            <a:lvl1pPr>
              <a:defRPr/>
            </a:lvl1pPr>
          </a:lstStyle>
          <a:p>
            <a:pPr>
              <a:defRPr/>
            </a:pPr>
            <a:fld id="{F32EACD0-AD48-4CEC-B07B-1C552AEC4BF2}" type="datetime1">
              <a:rPr lang="en-US"/>
              <a:pPr>
                <a:defRPr/>
              </a:pPr>
              <a:t>7/4/2021</a:t>
            </a:fld>
            <a:endParaRPr lang="en-US"/>
          </a:p>
        </p:txBody>
      </p:sp>
    </p:spTree>
    <p:extLst>
      <p:ext uri="{BB962C8B-B14F-4D97-AF65-F5344CB8AC3E}">
        <p14:creationId xmlns:p14="http://schemas.microsoft.com/office/powerpoint/2010/main" val="1374495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7673CAE0-4700-4E9F-85CC-4C213125355F}"/>
              </a:ext>
            </a:extLst>
          </p:cNvPr>
          <p:cNvSpPr>
            <a:spLocks noGrp="1"/>
          </p:cNvSpPr>
          <p:nvPr>
            <p:ph type="sldNum" sz="quarter" idx="10"/>
          </p:nvPr>
        </p:nvSpPr>
        <p:spPr>
          <a:ln/>
        </p:spPr>
        <p:txBody>
          <a:bodyPr/>
          <a:lstStyle>
            <a:lvl1pPr>
              <a:defRPr/>
            </a:lvl1pPr>
          </a:lstStyle>
          <a:p>
            <a:fld id="{8AA191C1-C0C5-48CC-86B6-4798C93E80BA}" type="slidenum">
              <a:rPr lang="en-US" altLang="en-US"/>
              <a:pPr/>
              <a:t>‹#›</a:t>
            </a:fld>
            <a:endParaRPr lang="en-US" altLang="en-US"/>
          </a:p>
        </p:txBody>
      </p:sp>
      <p:sp>
        <p:nvSpPr>
          <p:cNvPr id="5" name="Footer Placeholder 4">
            <a:extLst>
              <a:ext uri="{FF2B5EF4-FFF2-40B4-BE49-F238E27FC236}">
                <a16:creationId xmlns:a16="http://schemas.microsoft.com/office/drawing/2014/main" id="{8BA290A9-F8BA-410B-9D73-C375A9E834A6}"/>
              </a:ext>
            </a:extLst>
          </p:cNvPr>
          <p:cNvSpPr>
            <a:spLocks noGrp="1"/>
          </p:cNvSpPr>
          <p:nvPr>
            <p:ph type="ftr" sz="quarter" idx="11"/>
          </p:nvPr>
        </p:nvSpPr>
        <p:spPr/>
        <p:txBody>
          <a:bodyPr/>
          <a:lstStyle>
            <a:lvl1pPr>
              <a:defRPr/>
            </a:lvl1pPr>
          </a:lstStyle>
          <a:p>
            <a:pPr>
              <a:defRPr/>
            </a:pPr>
            <a:r>
              <a:rPr lang="en-US"/>
              <a:t>J.K.Mittal FCA, FCS,LLB</a:t>
            </a:r>
            <a:endParaRPr lang="en-US" dirty="0"/>
          </a:p>
        </p:txBody>
      </p:sp>
      <p:sp>
        <p:nvSpPr>
          <p:cNvPr id="6" name="Date Placeholder 3">
            <a:extLst>
              <a:ext uri="{FF2B5EF4-FFF2-40B4-BE49-F238E27FC236}">
                <a16:creationId xmlns:a16="http://schemas.microsoft.com/office/drawing/2014/main" id="{9BFDD0E2-F574-45C9-975C-4F457B6F1A99}"/>
              </a:ext>
            </a:extLst>
          </p:cNvPr>
          <p:cNvSpPr>
            <a:spLocks noGrp="1"/>
          </p:cNvSpPr>
          <p:nvPr>
            <p:ph type="dt" sz="half" idx="12"/>
          </p:nvPr>
        </p:nvSpPr>
        <p:spPr/>
        <p:txBody>
          <a:bodyPr/>
          <a:lstStyle>
            <a:lvl1pPr>
              <a:defRPr/>
            </a:lvl1pPr>
          </a:lstStyle>
          <a:p>
            <a:pPr>
              <a:defRPr/>
            </a:pPr>
            <a:fld id="{14A660B1-E605-46D4-B97D-CA641BDB12B9}" type="datetime1">
              <a:rPr lang="en-US"/>
              <a:pPr>
                <a:defRPr/>
              </a:pPr>
              <a:t>7/4/2021</a:t>
            </a:fld>
            <a:endParaRPr lang="en-US"/>
          </a:p>
        </p:txBody>
      </p:sp>
    </p:spTree>
    <p:extLst>
      <p:ext uri="{BB962C8B-B14F-4D97-AF65-F5344CB8AC3E}">
        <p14:creationId xmlns:p14="http://schemas.microsoft.com/office/powerpoint/2010/main" val="314541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58D97D-7DED-4066-AB05-14C4C8D42532}"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564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58D97D-7DED-4066-AB05-14C4C8D42532}" type="datetimeFigureOut">
              <a:rPr lang="en-US" smtClean="0"/>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84130-AF0A-4E9D-9AF0-4A196B512A7A}" type="slidenum">
              <a:rPr lang="en-US" smtClean="0"/>
              <a:t>‹#›</a:t>
            </a:fld>
            <a:endParaRPr lang="en-US"/>
          </a:p>
        </p:txBody>
      </p:sp>
    </p:spTree>
    <p:extLst>
      <p:ext uri="{BB962C8B-B14F-4D97-AF65-F5344CB8AC3E}">
        <p14:creationId xmlns:p14="http://schemas.microsoft.com/office/powerpoint/2010/main" val="1628711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58D97D-7DED-4066-AB05-14C4C8D42532}" type="datetimeFigureOut">
              <a:rPr lang="en-US" smtClean="0"/>
              <a:t>7/4/2021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B84130-AF0A-4E9D-9AF0-4A196B512A7A}" type="slidenum">
              <a:rPr lang="en-US" smtClean="0"/>
              <a:t>‹#›</a:t>
            </a:fld>
            <a:endParaRPr lang="en-US"/>
          </a:p>
        </p:txBody>
      </p:sp>
    </p:spTree>
    <p:extLst>
      <p:ext uri="{BB962C8B-B14F-4D97-AF65-F5344CB8AC3E}">
        <p14:creationId xmlns:p14="http://schemas.microsoft.com/office/powerpoint/2010/main" val="343628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58D97D-7DED-4066-AB05-14C4C8D42532}" type="datetimeFigureOut">
              <a:rPr lang="en-US" smtClean="0"/>
              <a:t>7/4/2021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B84130-AF0A-4E9D-9AF0-4A196B512A7A}" type="slidenum">
              <a:rPr lang="en-US" smtClean="0"/>
              <a:t>‹#›</a:t>
            </a:fld>
            <a:endParaRPr lang="en-US"/>
          </a:p>
        </p:txBody>
      </p:sp>
    </p:spTree>
    <p:extLst>
      <p:ext uri="{BB962C8B-B14F-4D97-AF65-F5344CB8AC3E}">
        <p14:creationId xmlns:p14="http://schemas.microsoft.com/office/powerpoint/2010/main" val="163459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8D97D-7DED-4066-AB05-14C4C8D42532}" type="datetimeFigureOut">
              <a:rPr lang="en-US" smtClean="0"/>
              <a:t>7/4/2021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B84130-AF0A-4E9D-9AF0-4A196B512A7A}" type="slidenum">
              <a:rPr lang="en-US" smtClean="0"/>
              <a:t>‹#›</a:t>
            </a:fld>
            <a:endParaRPr lang="en-US"/>
          </a:p>
        </p:txBody>
      </p:sp>
    </p:spTree>
    <p:extLst>
      <p:ext uri="{BB962C8B-B14F-4D97-AF65-F5344CB8AC3E}">
        <p14:creationId xmlns:p14="http://schemas.microsoft.com/office/powerpoint/2010/main" val="3110700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58D97D-7DED-4066-AB05-14C4C8D42532}" type="datetimeFigureOut">
              <a:rPr lang="en-US" smtClean="0"/>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84130-AF0A-4E9D-9AF0-4A196B512A7A}" type="slidenum">
              <a:rPr lang="en-US" smtClean="0"/>
              <a:t>‹#›</a:t>
            </a:fld>
            <a:endParaRPr lang="en-US"/>
          </a:p>
        </p:txBody>
      </p:sp>
    </p:spTree>
    <p:extLst>
      <p:ext uri="{BB962C8B-B14F-4D97-AF65-F5344CB8AC3E}">
        <p14:creationId xmlns:p14="http://schemas.microsoft.com/office/powerpoint/2010/main" val="883114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58D97D-7DED-4066-AB05-14C4C8D42532}" type="datetimeFigureOut">
              <a:rPr lang="en-US" smtClean="0"/>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84130-AF0A-4E9D-9AF0-4A196B512A7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220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A58D97D-7DED-4066-AB05-14C4C8D42532}" type="datetimeFigureOut">
              <a:rPr lang="en-US" smtClean="0"/>
              <a:t>7/4/2021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FB84130-AF0A-4E9D-9AF0-4A196B512A7A}"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046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AFCFE4-E327-4962-9419-3D72003ECD6D}"/>
              </a:ext>
            </a:extLst>
          </p:cNvPr>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DE0A8C56-869D-4767-A24D-080CA651F4C1}"/>
              </a:ext>
            </a:extLst>
          </p:cNvPr>
          <p:cNvSpPr>
            <a:spLocks noGrp="1"/>
          </p:cNvSpPr>
          <p:nvPr>
            <p:ph type="body" idx="1"/>
          </p:nvPr>
        </p:nvSpPr>
        <p:spPr bwMode="auto">
          <a:xfrm>
            <a:off x="609600" y="1600200"/>
            <a:ext cx="1016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a:extLst>
              <a:ext uri="{FF2B5EF4-FFF2-40B4-BE49-F238E27FC236}">
                <a16:creationId xmlns:a16="http://schemas.microsoft.com/office/drawing/2014/main" id="{F41D767D-2DF9-44F5-BAF2-28708EA3E101}"/>
              </a:ext>
            </a:extLst>
          </p:cNvPr>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8" name="Rectangle 7">
            <a:extLst>
              <a:ext uri="{FF2B5EF4-FFF2-40B4-BE49-F238E27FC236}">
                <a16:creationId xmlns:a16="http://schemas.microsoft.com/office/drawing/2014/main" id="{7F289F11-DD9B-447F-B192-610E98CEF476}"/>
              </a:ext>
            </a:extLst>
          </p:cNvPr>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6" name="Slide Number Placeholder 5">
            <a:extLst>
              <a:ext uri="{FF2B5EF4-FFF2-40B4-BE49-F238E27FC236}">
                <a16:creationId xmlns:a16="http://schemas.microsoft.com/office/drawing/2014/main" id="{F3A7E646-B446-436E-A89D-D8C7B7EE6676}"/>
              </a:ext>
            </a:extLst>
          </p:cNvPr>
          <p:cNvSpPr>
            <a:spLocks noGrp="1"/>
          </p:cNvSpPr>
          <p:nvPr>
            <p:ph type="sldNum" sz="quarter" idx="4"/>
          </p:nvPr>
        </p:nvSpPr>
        <p:spPr>
          <a:xfrm>
            <a:off x="11374967" y="5648326"/>
            <a:ext cx="732367"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a:defRPr>
                <a:solidFill>
                  <a:srgbClr val="FFFFFF"/>
                </a:solidFill>
              </a:defRPr>
            </a:lvl1pPr>
          </a:lstStyle>
          <a:p>
            <a:fld id="{F3D4D903-636D-44D8-BAA8-D9A45D9D5E42}" type="slidenum">
              <a:rPr lang="en-US" altLang="en-US"/>
              <a:pPr/>
              <a:t>‹#›</a:t>
            </a:fld>
            <a:endParaRPr lang="en-US" altLang="en-US"/>
          </a:p>
        </p:txBody>
      </p:sp>
      <p:sp>
        <p:nvSpPr>
          <p:cNvPr id="5" name="Footer Placeholder 4">
            <a:extLst>
              <a:ext uri="{FF2B5EF4-FFF2-40B4-BE49-F238E27FC236}">
                <a16:creationId xmlns:a16="http://schemas.microsoft.com/office/drawing/2014/main" id="{6AB3AFDB-B3D0-4056-A662-A54E726566C1}"/>
              </a:ext>
            </a:extLst>
          </p:cNvPr>
          <p:cNvSpPr>
            <a:spLocks noGrp="1"/>
          </p:cNvSpPr>
          <p:nvPr>
            <p:ph type="ftr" sz="quarter" idx="3"/>
          </p:nvPr>
        </p:nvSpPr>
        <p:spPr>
          <a:xfrm rot="16200000">
            <a:off x="10511103" y="3988066"/>
            <a:ext cx="2366963" cy="486833"/>
          </a:xfrm>
          <a:prstGeom prst="rect">
            <a:avLst/>
          </a:prstGeom>
        </p:spPr>
        <p:txBody>
          <a:bodyPr vert="horz" lIns="91440" tIns="45720" rIns="91440" bIns="45720" rtlCol="0" anchor="ctr"/>
          <a:lstStyle>
            <a:lvl1pPr algn="r">
              <a:defRPr sz="1200">
                <a:solidFill>
                  <a:schemeClr val="bg2"/>
                </a:solidFill>
                <a:latin typeface="Arial" pitchFamily="34" charset="0"/>
              </a:defRPr>
            </a:lvl1pPr>
          </a:lstStyle>
          <a:p>
            <a:pPr>
              <a:defRPr/>
            </a:pPr>
            <a:r>
              <a:rPr lang="en-US"/>
              <a:t>J.K.Mittal FCA, FCS,LLB</a:t>
            </a:r>
            <a:endParaRPr lang="en-US" dirty="0"/>
          </a:p>
        </p:txBody>
      </p:sp>
      <p:sp>
        <p:nvSpPr>
          <p:cNvPr id="4" name="Date Placeholder 3">
            <a:extLst>
              <a:ext uri="{FF2B5EF4-FFF2-40B4-BE49-F238E27FC236}">
                <a16:creationId xmlns:a16="http://schemas.microsoft.com/office/drawing/2014/main" id="{1611AFA3-ABDC-4E2D-9C87-4AD5D839FD16}"/>
              </a:ext>
            </a:extLst>
          </p:cNvPr>
          <p:cNvSpPr>
            <a:spLocks noGrp="1"/>
          </p:cNvSpPr>
          <p:nvPr>
            <p:ph type="dt" sz="half" idx="2"/>
          </p:nvPr>
        </p:nvSpPr>
        <p:spPr>
          <a:xfrm rot="16200000">
            <a:off x="10475384" y="1585384"/>
            <a:ext cx="2438400" cy="486833"/>
          </a:xfrm>
          <a:prstGeom prst="rect">
            <a:avLst/>
          </a:prstGeom>
        </p:spPr>
        <p:txBody>
          <a:bodyPr vert="horz" lIns="91440" tIns="45720" rIns="91440" bIns="45720" rtlCol="0" anchor="ctr"/>
          <a:lstStyle>
            <a:lvl1pPr algn="l">
              <a:defRPr sz="1200">
                <a:solidFill>
                  <a:schemeClr val="bg2"/>
                </a:solidFill>
                <a:latin typeface="Arial" pitchFamily="34" charset="0"/>
              </a:defRPr>
            </a:lvl1pPr>
          </a:lstStyle>
          <a:p>
            <a:pPr>
              <a:defRPr/>
            </a:pPr>
            <a:fld id="{A1AC26E6-2A5C-4421-844C-C0F1B523BCFB}" type="datetime1">
              <a:rPr lang="en-US"/>
              <a:pPr>
                <a:defRPr/>
              </a:pPr>
              <a:t>7/4/2021</a:t>
            </a:fld>
            <a:endParaRPr lang="en-US"/>
          </a:p>
        </p:txBody>
      </p:sp>
    </p:spTree>
    <p:extLst>
      <p:ext uri="{BB962C8B-B14F-4D97-AF65-F5344CB8AC3E}">
        <p14:creationId xmlns:p14="http://schemas.microsoft.com/office/powerpoint/2010/main" val="4085816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panose="020B0604020202020204" pitchFamily="34" charset="0"/>
        <a:buChar char="•"/>
        <a:defRPr sz="2400"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panose="020B0604020202020204" pitchFamily="34"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panose="020B0604020202020204"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kmittalservicetax@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file:///C:\Program%20Files%20(x86)\GST-ExCus\__12618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kmittalservicetax@gmail.com"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ndiankanoon.org/doc/104566/" TargetMode="External"/><Relationship Id="rId2" Type="http://schemas.openxmlformats.org/officeDocument/2006/relationships/hyperlink" Target="https://indiankanoon.org/doc/53402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hyperlink" Target="https://indiankanoon.org/doc/1569253/" TargetMode="Externa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hyperlink" Target="https://indiankanoon.org/doc/445276/" TargetMode="External"/><Relationship Id="rId2" Type="http://schemas.openxmlformats.org/officeDocument/2006/relationships/hyperlink" Target="https://indiankanoon.org/doc/1763444/" TargetMode="External"/><Relationship Id="rId1" Type="http://schemas.openxmlformats.org/officeDocument/2006/relationships/slideLayout" Target="../slideLayouts/slideLayout13.xml"/><Relationship Id="rId4" Type="http://schemas.openxmlformats.org/officeDocument/2006/relationships/hyperlink" Target="https://indiankanoon.org/doc/1899251/"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rgbClr val="7030A0"/>
          </a:fgClr>
          <a:bgClr>
            <a:srgbClr val="00B0F0"/>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BD9D-0FF8-4DC5-8BC3-05B342803108}"/>
              </a:ext>
            </a:extLst>
          </p:cNvPr>
          <p:cNvSpPr>
            <a:spLocks noGrp="1"/>
          </p:cNvSpPr>
          <p:nvPr>
            <p:ph type="ctrTitle"/>
          </p:nvPr>
        </p:nvSpPr>
        <p:spPr>
          <a:xfrm>
            <a:off x="457199" y="4960137"/>
            <a:ext cx="7904673" cy="1463040"/>
          </a:xfrm>
        </p:spPr>
        <p:txBody>
          <a:bodyPr>
            <a:noAutofit/>
          </a:bodyPr>
          <a:lstStyle/>
          <a:p>
            <a:r>
              <a:rPr lang="en-US" sz="2800" b="1" dirty="0"/>
              <a:t>Topic </a:t>
            </a:r>
            <a:r>
              <a:rPr lang="en-US" sz="2800" b="1" dirty="0" err="1"/>
              <a:t>gst</a:t>
            </a:r>
            <a:r>
              <a:rPr lang="en-US" sz="2800" b="1" dirty="0"/>
              <a:t>- “How to handle </a:t>
            </a:r>
            <a:r>
              <a:rPr lang="en-US" sz="2800" b="1" dirty="0" err="1"/>
              <a:t>SummonS</a:t>
            </a:r>
            <a:r>
              <a:rPr lang="en-US" sz="2800" b="1" dirty="0"/>
              <a:t> and Issues of Fake Invoice”</a:t>
            </a:r>
            <a:br>
              <a:rPr lang="en-US" sz="2800" b="1" dirty="0"/>
            </a:br>
            <a:r>
              <a:rPr lang="en-US" sz="2800" b="1" dirty="0"/>
              <a:t>05 July 2021, 4.o0.p.m. to 6.00p.m.</a:t>
            </a:r>
            <a:br>
              <a:rPr lang="en-US" sz="2800" b="1" dirty="0"/>
            </a:br>
            <a:endParaRPr lang="en-US" sz="4000" b="1" dirty="0"/>
          </a:p>
        </p:txBody>
      </p:sp>
      <p:sp>
        <p:nvSpPr>
          <p:cNvPr id="3" name="Subtitle 2">
            <a:extLst>
              <a:ext uri="{FF2B5EF4-FFF2-40B4-BE49-F238E27FC236}">
                <a16:creationId xmlns:a16="http://schemas.microsoft.com/office/drawing/2014/main" id="{5B54D81D-C86A-4285-852E-A25BDFCBD9F5}"/>
              </a:ext>
            </a:extLst>
          </p:cNvPr>
          <p:cNvSpPr>
            <a:spLocks noGrp="1"/>
          </p:cNvSpPr>
          <p:nvPr>
            <p:ph type="subTitle" idx="1"/>
          </p:nvPr>
        </p:nvSpPr>
        <p:spPr>
          <a:xfrm>
            <a:off x="9621328" y="4960137"/>
            <a:ext cx="2189672" cy="1463040"/>
          </a:xfrm>
        </p:spPr>
        <p:txBody>
          <a:bodyPr>
            <a:normAutofit fontScale="40000" lnSpcReduction="20000"/>
          </a:bodyPr>
          <a:lstStyle/>
          <a:p>
            <a:pPr algn="ctr">
              <a:spcBef>
                <a:spcPct val="20000"/>
              </a:spcBef>
            </a:pPr>
            <a:r>
              <a:rPr lang="en-US" altLang="en-US" sz="2800" dirty="0">
                <a:latin typeface="Arial Black" panose="020B0A04020102020204" pitchFamily="34" charset="0"/>
              </a:rPr>
              <a:t>Presented By</a:t>
            </a:r>
            <a:r>
              <a:rPr lang="en-US" altLang="en-US" dirty="0">
                <a:latin typeface="Arial Black" panose="020B0A04020102020204" pitchFamily="34" charset="0"/>
              </a:rPr>
              <a:t> </a:t>
            </a:r>
          </a:p>
          <a:p>
            <a:pPr algn="ctr">
              <a:spcBef>
                <a:spcPct val="20000"/>
              </a:spcBef>
            </a:pPr>
            <a:r>
              <a:rPr lang="en-US" altLang="en-US" dirty="0">
                <a:solidFill>
                  <a:srgbClr val="993366"/>
                </a:solidFill>
                <a:latin typeface="Arial Black" panose="020B0A04020102020204" pitchFamily="34" charset="0"/>
              </a:rPr>
              <a:t>J.K. MITTAL </a:t>
            </a:r>
            <a:r>
              <a:rPr lang="en-US" altLang="en-US" dirty="0">
                <a:latin typeface="Arial Black" panose="020B0A04020102020204" pitchFamily="34" charset="0"/>
              </a:rPr>
              <a:t>(Advocate)</a:t>
            </a:r>
          </a:p>
          <a:p>
            <a:pPr algn="ctr">
              <a:spcBef>
                <a:spcPct val="20000"/>
              </a:spcBef>
            </a:pPr>
            <a:r>
              <a:rPr lang="en-US" altLang="en-US" dirty="0">
                <a:latin typeface="Arial Black" panose="020B0A04020102020204" pitchFamily="34" charset="0"/>
              </a:rPr>
              <a:t>Co-Chairman, National Council (Indirect Taxes), ASSOCHAM</a:t>
            </a:r>
          </a:p>
          <a:p>
            <a:pPr algn="ctr">
              <a:spcBef>
                <a:spcPct val="20000"/>
              </a:spcBef>
            </a:pPr>
            <a:r>
              <a:rPr lang="en-US" altLang="en-US" dirty="0">
                <a:solidFill>
                  <a:srgbClr val="993366"/>
                </a:solidFill>
                <a:latin typeface="Arial Black" panose="020B0A04020102020204" pitchFamily="34" charset="0"/>
              </a:rPr>
              <a:t>LL.B.,F.C.A., F.C.S. </a:t>
            </a:r>
          </a:p>
          <a:p>
            <a:pPr algn="ctr">
              <a:spcBef>
                <a:spcPct val="20000"/>
              </a:spcBef>
            </a:pPr>
            <a:r>
              <a:rPr lang="en-US" altLang="en-US" sz="2000" dirty="0">
                <a:latin typeface="Arial Black" panose="020B0A04020102020204" pitchFamily="34" charset="0"/>
              </a:rPr>
              <a:t>NEW DELHI </a:t>
            </a:r>
          </a:p>
          <a:p>
            <a:pPr algn="ctr">
              <a:spcBef>
                <a:spcPct val="20000"/>
              </a:spcBef>
            </a:pPr>
            <a:r>
              <a:rPr lang="en-US" altLang="en-US" dirty="0">
                <a:latin typeface="Arial Black" panose="020B0A04020102020204" pitchFamily="34" charset="0"/>
              </a:rPr>
              <a:t>Ph:  011- 22447420, 011-22461071,72,76</a:t>
            </a:r>
          </a:p>
          <a:p>
            <a:pPr algn="ctr">
              <a:spcBef>
                <a:spcPct val="20000"/>
              </a:spcBef>
            </a:pPr>
            <a:r>
              <a:rPr lang="en-US" altLang="en-US" dirty="0">
                <a:solidFill>
                  <a:srgbClr val="993366"/>
                </a:solidFill>
                <a:latin typeface="Arial Black" panose="020B0A04020102020204" pitchFamily="34" charset="0"/>
              </a:rPr>
              <a:t>Email: </a:t>
            </a:r>
            <a:r>
              <a:rPr lang="en-US" altLang="en-US" dirty="0">
                <a:solidFill>
                  <a:srgbClr val="993366"/>
                </a:solidFill>
                <a:latin typeface="Arial Black" panose="020B0A04020102020204" pitchFamily="34" charset="0"/>
                <a:hlinkClick r:id="rId2"/>
              </a:rPr>
              <a:t>jkmittalservicetax@gmail.com</a:t>
            </a:r>
            <a:endParaRPr lang="en-US" altLang="en-US" dirty="0">
              <a:solidFill>
                <a:srgbClr val="993366"/>
              </a:solidFill>
              <a:latin typeface="Arial Black" panose="020B0A04020102020204" pitchFamily="34" charset="0"/>
            </a:endParaRPr>
          </a:p>
          <a:p>
            <a:pPr algn="ctr">
              <a:spcBef>
                <a:spcPct val="20000"/>
              </a:spcBef>
            </a:pPr>
            <a:r>
              <a:rPr lang="en-US" altLang="en-US" dirty="0">
                <a:solidFill>
                  <a:srgbClr val="993366"/>
                </a:solidFill>
                <a:latin typeface="Arial Black" panose="020B0A04020102020204" pitchFamily="34" charset="0"/>
              </a:rPr>
              <a:t>jkmittalgst@gmail.com</a:t>
            </a:r>
          </a:p>
        </p:txBody>
      </p:sp>
    </p:spTree>
    <p:extLst>
      <p:ext uri="{BB962C8B-B14F-4D97-AF65-F5344CB8AC3E}">
        <p14:creationId xmlns:p14="http://schemas.microsoft.com/office/powerpoint/2010/main" val="2309008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E9139-13DF-43E6-8516-CAA48503F617}"/>
              </a:ext>
            </a:extLst>
          </p:cNvPr>
          <p:cNvSpPr>
            <a:spLocks noGrp="1"/>
          </p:cNvSpPr>
          <p:nvPr>
            <p:ph type="title"/>
          </p:nvPr>
        </p:nvSpPr>
        <p:spPr/>
        <p:txBody>
          <a:bodyPr/>
          <a:lstStyle/>
          <a:p>
            <a:r>
              <a:rPr lang="en-US" dirty="0"/>
              <a:t>Essentials of issuing summons – </a:t>
            </a:r>
            <a:r>
              <a:rPr lang="en-US" dirty="0">
                <a:solidFill>
                  <a:srgbClr val="FF0000"/>
                </a:solidFill>
              </a:rPr>
              <a:t>consider necessary</a:t>
            </a:r>
            <a:endParaRPr lang="en-US" dirty="0"/>
          </a:p>
        </p:txBody>
      </p:sp>
      <p:sp>
        <p:nvSpPr>
          <p:cNvPr id="3" name="Content Placeholder 2">
            <a:extLst>
              <a:ext uri="{FF2B5EF4-FFF2-40B4-BE49-F238E27FC236}">
                <a16:creationId xmlns:a16="http://schemas.microsoft.com/office/drawing/2014/main" id="{4847E0E0-1B15-417A-955B-01A9A73EB223}"/>
              </a:ext>
            </a:extLst>
          </p:cNvPr>
          <p:cNvSpPr>
            <a:spLocks noGrp="1"/>
          </p:cNvSpPr>
          <p:nvPr>
            <p:ph idx="1"/>
          </p:nvPr>
        </p:nvSpPr>
        <p:spPr/>
        <p:txBody>
          <a:bodyPr>
            <a:normAutofit/>
          </a:bodyPr>
          <a:lstStyle/>
          <a:p>
            <a:pPr algn="just">
              <a:lnSpc>
                <a:spcPct val="115000"/>
              </a:lnSpc>
              <a:spcAft>
                <a:spcPts val="1000"/>
              </a:spcAft>
            </a:pPr>
            <a:r>
              <a:rPr lang="en-US" dirty="0"/>
              <a:t> </a:t>
            </a:r>
            <a:r>
              <a:rPr lang="en-IN" sz="18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“considers it necessary” postulate due application of the mind is sine qua non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gn="just">
              <a:lnSpc>
                <a:spcPts val="1800"/>
              </a:lnSpc>
              <a:spcAft>
                <a:spcPts val="1000"/>
              </a:spcAft>
            </a:pPr>
            <a:endParaRPr lang="en-IN"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algn="just">
              <a:lnSpc>
                <a:spcPts val="1800"/>
              </a:lnSpc>
              <a:spcAft>
                <a:spcPts val="1000"/>
              </a:spcAft>
            </a:pPr>
            <a:r>
              <a:rPr lang="en-IN"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In</a:t>
            </a:r>
            <a:r>
              <a:rPr lang="en-IN" sz="1800"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IN" sz="1800" b="1" i="1" dirty="0">
                <a:solidFill>
                  <a:srgbClr val="000000"/>
                </a:solidFill>
                <a:effectLst/>
                <a:highlight>
                  <a:srgbClr val="FFFF00"/>
                </a:highlight>
                <a:latin typeface="Verdana" panose="020B0604030504040204" pitchFamily="34" charset="0"/>
                <a:ea typeface="Times New Roman" panose="02020603050405020304" pitchFamily="18" charset="0"/>
                <a:cs typeface="Times New Roman" panose="02020603050405020304" pitchFamily="18" charset="0"/>
              </a:rPr>
              <a:t>Barium Chemicals Ltd. v. A.J. Rana</a:t>
            </a:r>
            <a:r>
              <a:rPr lang="en-IN" sz="1800" b="1" dirty="0">
                <a:solidFill>
                  <a:srgbClr val="000000"/>
                </a:solidFill>
                <a:effectLst/>
                <a:highlight>
                  <a:srgbClr val="FFFF00"/>
                </a:highlight>
                <a:latin typeface="Verdana" panose="020B0604030504040204" pitchFamily="34" charset="0"/>
                <a:ea typeface="Times New Roman" panose="02020603050405020304" pitchFamily="18" charset="0"/>
                <a:cs typeface="Times New Roman" panose="02020603050405020304" pitchFamily="18" charset="0"/>
              </a:rPr>
              <a:t>, (1972) 1 SCC 240 </a:t>
            </a:r>
            <a:r>
              <a:rPr lang="en-IN" sz="1800"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at page 246</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gn="just"/>
            <a:r>
              <a:rPr lang="en-IN" sz="18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“14.</a:t>
            </a:r>
            <a:r>
              <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The words “considers it necessary” postulate that the authority concerned has thought over the matter deliberately and with care and it has been found necessary as a result of such thinking to pass the order.</a:t>
            </a:r>
            <a:endParaRPr lang="en-IN"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216927282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E9139-13DF-43E6-8516-CAA48503F617}"/>
              </a:ext>
            </a:extLst>
          </p:cNvPr>
          <p:cNvSpPr>
            <a:spLocks noGrp="1"/>
          </p:cNvSpPr>
          <p:nvPr>
            <p:ph type="title"/>
          </p:nvPr>
        </p:nvSpPr>
        <p:spPr/>
        <p:txBody>
          <a:bodyPr/>
          <a:lstStyle/>
          <a:p>
            <a:r>
              <a:rPr lang="en-US" dirty="0"/>
              <a:t>Essentials of issuing summons – </a:t>
            </a:r>
            <a:r>
              <a:rPr lang="en-US" dirty="0">
                <a:solidFill>
                  <a:srgbClr val="FF0000"/>
                </a:solidFill>
              </a:rPr>
              <a:t>consider necessary</a:t>
            </a:r>
            <a:endParaRPr lang="en-US" dirty="0"/>
          </a:p>
        </p:txBody>
      </p:sp>
      <p:sp>
        <p:nvSpPr>
          <p:cNvPr id="3" name="Content Placeholder 2">
            <a:extLst>
              <a:ext uri="{FF2B5EF4-FFF2-40B4-BE49-F238E27FC236}">
                <a16:creationId xmlns:a16="http://schemas.microsoft.com/office/drawing/2014/main" id="{4847E0E0-1B15-417A-955B-01A9A73EB223}"/>
              </a:ext>
            </a:extLst>
          </p:cNvPr>
          <p:cNvSpPr>
            <a:spLocks noGrp="1"/>
          </p:cNvSpPr>
          <p:nvPr>
            <p:ph idx="1"/>
          </p:nvPr>
        </p:nvSpPr>
        <p:spPr/>
        <p:txBody>
          <a:bodyPr>
            <a:normAutofit/>
          </a:bodyPr>
          <a:lstStyle/>
          <a:p>
            <a:pPr algn="just"/>
            <a:r>
              <a:rPr lang="en-US" dirty="0"/>
              <a:t> In </a:t>
            </a:r>
            <a:r>
              <a:rPr lang="en-US" dirty="0">
                <a:highlight>
                  <a:srgbClr val="FFFF00"/>
                </a:highlight>
              </a:rPr>
              <a:t>I.J. Rao, Assistant Collector v. </a:t>
            </a:r>
            <a:r>
              <a:rPr lang="en-US" dirty="0" err="1">
                <a:highlight>
                  <a:srgbClr val="FFFF00"/>
                </a:highlight>
              </a:rPr>
              <a:t>Bibhuti</a:t>
            </a:r>
            <a:r>
              <a:rPr lang="en-US" dirty="0">
                <a:highlight>
                  <a:srgbClr val="FFFF00"/>
                </a:highlight>
              </a:rPr>
              <a:t> Bhushan Bagh </a:t>
            </a:r>
            <a:r>
              <a:rPr lang="en-US" dirty="0"/>
              <a:t>— </a:t>
            </a:r>
            <a:r>
              <a:rPr lang="en-US" u="sng" dirty="0">
                <a:hlinkClick r:id="rId2"/>
              </a:rPr>
              <a:t>1989 (42) E.L.T. 338</a:t>
            </a:r>
            <a:r>
              <a:rPr lang="en-US" dirty="0"/>
              <a:t> (S.C.), “</a:t>
            </a:r>
            <a:r>
              <a:rPr lang="en-US" b="1" dirty="0"/>
              <a:t>13.</a:t>
            </a:r>
            <a:r>
              <a:rPr lang="en-US" dirty="0"/>
              <a:t> There is no doubt that the words </a:t>
            </a:r>
            <a:r>
              <a:rPr lang="en-US" dirty="0">
                <a:solidFill>
                  <a:srgbClr val="FF0000"/>
                </a:solidFill>
              </a:rPr>
              <a:t>“on sufficient cause being shown” </a:t>
            </a:r>
            <a:r>
              <a:rPr lang="en-US" dirty="0"/>
              <a:t>in the proviso to Section 110(2) of the Act indicates that the Collector of Customs must apply his mind to the point whether a case for extending the period of six months is made out. What is envisaged is an objective consideration of the case and a decision to be rendered after considering the material placed before him to justify the request for extension.”</a:t>
            </a:r>
            <a:endParaRPr lang="en-IN"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265814647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B7A39-43EC-4128-A665-F90B73B5CE9A}"/>
              </a:ext>
            </a:extLst>
          </p:cNvPr>
          <p:cNvSpPr>
            <a:spLocks noGrp="1"/>
          </p:cNvSpPr>
          <p:nvPr>
            <p:ph type="title"/>
          </p:nvPr>
        </p:nvSpPr>
        <p:spPr/>
        <p:txBody>
          <a:bodyPr/>
          <a:lstStyle/>
          <a:p>
            <a:r>
              <a:rPr lang="en-US" dirty="0"/>
              <a:t>“reason to believe” is a sine qua non for taking action SERACH/ ARREST ETC..</a:t>
            </a:r>
          </a:p>
        </p:txBody>
      </p:sp>
      <p:sp>
        <p:nvSpPr>
          <p:cNvPr id="3" name="Content Placeholder 2">
            <a:extLst>
              <a:ext uri="{FF2B5EF4-FFF2-40B4-BE49-F238E27FC236}">
                <a16:creationId xmlns:a16="http://schemas.microsoft.com/office/drawing/2014/main" id="{C3A2A71A-B060-4064-8DF9-A9DF45E549BE}"/>
              </a:ext>
            </a:extLst>
          </p:cNvPr>
          <p:cNvSpPr>
            <a:spLocks noGrp="1"/>
          </p:cNvSpPr>
          <p:nvPr>
            <p:ph idx="1"/>
          </p:nvPr>
        </p:nvSpPr>
        <p:spPr/>
        <p:txBody>
          <a:bodyPr/>
          <a:lstStyle/>
          <a:p>
            <a:r>
              <a:rPr lang="en-US" b="1" dirty="0">
                <a:solidFill>
                  <a:srgbClr val="FF0000"/>
                </a:solidFill>
              </a:rPr>
              <a:t>J. </a:t>
            </a:r>
            <a:r>
              <a:rPr lang="en-US" b="1" dirty="0" err="1">
                <a:solidFill>
                  <a:srgbClr val="FF0000"/>
                </a:solidFill>
              </a:rPr>
              <a:t>Sekar</a:t>
            </a:r>
            <a:r>
              <a:rPr lang="en-US" b="1" dirty="0">
                <a:solidFill>
                  <a:srgbClr val="FF0000"/>
                </a:solidFill>
              </a:rPr>
              <a:t> v UOI 2018 (361) E.L.T. 689 (Del.); 2018 SCC </a:t>
            </a:r>
            <a:r>
              <a:rPr lang="en-US" b="1" dirty="0" err="1">
                <a:solidFill>
                  <a:srgbClr val="FF0000"/>
                </a:solidFill>
              </a:rPr>
              <a:t>OnLine</a:t>
            </a:r>
            <a:r>
              <a:rPr lang="en-US" b="1" dirty="0">
                <a:solidFill>
                  <a:srgbClr val="FF0000"/>
                </a:solidFill>
              </a:rPr>
              <a:t> Del. 6523 </a:t>
            </a:r>
            <a:r>
              <a:rPr lang="en-US" dirty="0"/>
              <a:t>– </a:t>
            </a:r>
          </a:p>
          <a:p>
            <a:pPr algn="just"/>
            <a:r>
              <a:rPr lang="en-US" dirty="0"/>
              <a:t>“</a:t>
            </a:r>
            <a:r>
              <a:rPr lang="en-US" b="1" dirty="0"/>
              <a:t>72.</a:t>
            </a:r>
            <a:r>
              <a:rPr lang="en-US" dirty="0"/>
              <a:t> Reasons to believe </a:t>
            </a:r>
            <a:r>
              <a:rPr lang="en-US" dirty="0">
                <a:solidFill>
                  <a:srgbClr val="00B050"/>
                </a:solidFill>
              </a:rPr>
              <a:t>cannot be a rubber stamping</a:t>
            </a:r>
            <a:r>
              <a:rPr lang="en-US" dirty="0"/>
              <a:t> of the opinion  already formed by someone else. The officer who is supposed to </a:t>
            </a:r>
            <a:r>
              <a:rPr lang="en-US" dirty="0">
                <a:solidFill>
                  <a:srgbClr val="0070C0"/>
                </a:solidFill>
              </a:rPr>
              <a:t>write down </a:t>
            </a:r>
            <a:r>
              <a:rPr lang="en-US" dirty="0"/>
              <a:t>his reasons to believe has to </a:t>
            </a:r>
            <a:r>
              <a:rPr lang="en-US" dirty="0">
                <a:solidFill>
                  <a:srgbClr val="0070C0"/>
                </a:solidFill>
              </a:rPr>
              <a:t>independently</a:t>
            </a:r>
            <a:r>
              <a:rPr lang="en-US" dirty="0"/>
              <a:t> apply his mind. Further, and more importantly, it </a:t>
            </a:r>
            <a:r>
              <a:rPr lang="en-US" dirty="0">
                <a:solidFill>
                  <a:srgbClr val="00B050"/>
                </a:solidFill>
              </a:rPr>
              <a:t>cannot be a mechanical reproduction of the words</a:t>
            </a:r>
            <a:r>
              <a:rPr lang="en-US" dirty="0"/>
              <a:t> in the statute. When an authority judicially reviewing such a decision peruses such reasons to believe, it must be apparent to the reviewing authority that the officer penning the reasons has applied his mind to the materials available on record and has, on that basis, arrived at his reasons to believe. The </a:t>
            </a:r>
            <a:r>
              <a:rPr lang="en-US" dirty="0">
                <a:solidFill>
                  <a:srgbClr val="FF0000"/>
                </a:solidFill>
              </a:rPr>
              <a:t>process of thinking of the officer must be discernible</a:t>
            </a:r>
            <a:r>
              <a:rPr lang="en-US" dirty="0"/>
              <a:t>. The reasons have to be made explicit. It is only the reasons that can enable the reviewing authority to discern how the officer formed his reasons to believe.”</a:t>
            </a:r>
          </a:p>
        </p:txBody>
      </p:sp>
    </p:spTree>
    <p:extLst>
      <p:ext uri="{BB962C8B-B14F-4D97-AF65-F5344CB8AC3E}">
        <p14:creationId xmlns:p14="http://schemas.microsoft.com/office/powerpoint/2010/main" val="244167344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a:xfrm>
            <a:off x="1024128" y="625641"/>
            <a:ext cx="9720072" cy="845579"/>
          </a:xfrm>
        </p:spPr>
        <p:txBody>
          <a:bodyPr>
            <a:normAutofit/>
          </a:bodyPr>
          <a:lstStyle/>
          <a:p>
            <a:r>
              <a:rPr lang="en-IN" sz="1800" b="1" dirty="0">
                <a:effectLst/>
                <a:latin typeface="Arial" panose="020B0604020202020204" pitchFamily="34" charset="0"/>
                <a:ea typeface="Calibri" panose="020F0502020204030204" pitchFamily="34" charset="0"/>
              </a:rPr>
              <a:t>Whether </a:t>
            </a:r>
            <a:r>
              <a:rPr lang="en-IN" sz="1800" b="1"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Power to issuance of summons is unbridled</a:t>
            </a:r>
            <a:r>
              <a:rPr lang="en-IN" sz="1800" b="1" dirty="0">
                <a:solidFill>
                  <a:srgbClr val="000000"/>
                </a:solidFill>
                <a:latin typeface="Calibri" panose="020F0502020204030204" pitchFamily="34" charset="0"/>
                <a:ea typeface="Calibri" panose="020F0502020204030204" pitchFamily="34" charset="0"/>
                <a:cs typeface="Segoe UI" panose="020B0502040204020203" pitchFamily="34" charset="0"/>
              </a:rPr>
              <a:t>?</a:t>
            </a:r>
            <a:r>
              <a:rPr lang="en-IN" sz="1800" b="1" dirty="0">
                <a:effectLst/>
                <a:latin typeface="Arial" panose="020B0604020202020204" pitchFamily="34" charset="0"/>
                <a:ea typeface="Calibri" panose="020F0502020204030204" pitchFamily="34" charset="0"/>
              </a:rPr>
              <a:t>. No</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a:xfrm>
            <a:off x="1024127" y="1434766"/>
            <a:ext cx="9720073" cy="4390323"/>
          </a:xfrm>
        </p:spPr>
        <p:txBody>
          <a:bodyPr>
            <a:normAutofit/>
          </a:bodyPr>
          <a:lstStyle/>
          <a:p>
            <a:pPr algn="just">
              <a:lnSpc>
                <a:spcPct val="107000"/>
              </a:lnSpc>
              <a:spcAft>
                <a:spcPts val="800"/>
              </a:spcAft>
            </a:pPr>
            <a:r>
              <a:rPr lang="en-IN" sz="1800" dirty="0">
                <a:solidFill>
                  <a:srgbClr val="00B0F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Decisions:</a:t>
            </a:r>
            <a:endParaRPr lang="en-IN" sz="1800" dirty="0">
              <a:solidFill>
                <a:srgbClr val="00B0F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1800" b="1" dirty="0">
                <a:solidFill>
                  <a:srgbClr val="000000"/>
                </a:solidFill>
                <a:effectLst/>
                <a:latin typeface="Open Sans" panose="020B0606030504020204" pitchFamily="34" charset="0"/>
                <a:ea typeface="Calibri" panose="020F0502020204030204" pitchFamily="34" charset="0"/>
                <a:cs typeface="Mangal" panose="02040503050203030202" pitchFamily="18" charset="0"/>
              </a:rPr>
              <a:t>In </a:t>
            </a:r>
            <a:r>
              <a:rPr lang="en-US" sz="1800" b="1" dirty="0" err="1">
                <a:solidFill>
                  <a:srgbClr val="00B0F0"/>
                </a:solidFill>
                <a:effectLst/>
                <a:latin typeface="Open Sans" panose="020B0606030504020204" pitchFamily="34" charset="0"/>
                <a:ea typeface="Calibri" panose="020F0502020204030204" pitchFamily="34" charset="0"/>
                <a:cs typeface="Mangal" panose="02040503050203030202" pitchFamily="18" charset="0"/>
              </a:rPr>
              <a:t>Menka</a:t>
            </a:r>
            <a:r>
              <a:rPr lang="en-US" sz="1800" b="1" dirty="0">
                <a:solidFill>
                  <a:srgbClr val="00B0F0"/>
                </a:solidFill>
                <a:effectLst/>
                <a:latin typeface="Open Sans" panose="020B0606030504020204" pitchFamily="34" charset="0"/>
                <a:ea typeface="Calibri" panose="020F0502020204030204" pitchFamily="34" charset="0"/>
                <a:cs typeface="Mangal" panose="02040503050203030202" pitchFamily="18" charset="0"/>
              </a:rPr>
              <a:t> Gambhir  v  UOI AND ORS. 2020 SCC </a:t>
            </a:r>
            <a:r>
              <a:rPr lang="en-US" sz="1800" b="1" dirty="0" err="1">
                <a:solidFill>
                  <a:srgbClr val="00B0F0"/>
                </a:solidFill>
                <a:effectLst/>
                <a:latin typeface="Open Sans" panose="020B0606030504020204" pitchFamily="34" charset="0"/>
                <a:ea typeface="Calibri" panose="020F0502020204030204" pitchFamily="34" charset="0"/>
                <a:cs typeface="Mangal" panose="02040503050203030202" pitchFamily="18" charset="0"/>
              </a:rPr>
              <a:t>OnLine</a:t>
            </a:r>
            <a:r>
              <a:rPr lang="en-US" sz="1800" b="1" dirty="0">
                <a:solidFill>
                  <a:srgbClr val="00B0F0"/>
                </a:solidFill>
                <a:effectLst/>
                <a:latin typeface="Open Sans" panose="020B0606030504020204" pitchFamily="34" charset="0"/>
                <a:ea typeface="Calibri" panose="020F0502020204030204" pitchFamily="34" charset="0"/>
                <a:cs typeface="Mangal" panose="02040503050203030202" pitchFamily="18" charset="0"/>
              </a:rPr>
              <a:t> Cal 995 : (2020) 373 ELT 604 : (2020) 2 Cal LT 158</a:t>
            </a:r>
            <a:r>
              <a:rPr lang="en-US" sz="1800" b="1" dirty="0">
                <a:solidFill>
                  <a:srgbClr val="000000"/>
                </a:solidFill>
                <a:effectLst/>
                <a:latin typeface="Open Sans" panose="020B0606030504020204" pitchFamily="34" charset="0"/>
                <a:ea typeface="Calibri" panose="020F0502020204030204" pitchFamily="34" charset="0"/>
                <a:cs typeface="Mangal" panose="02040503050203030202" pitchFamily="18" charset="0"/>
              </a:rPr>
              <a:t>, </a:t>
            </a:r>
            <a:r>
              <a:rPr lang="en-US" sz="1800" dirty="0">
                <a:solidFill>
                  <a:srgbClr val="000000"/>
                </a:solidFill>
                <a:effectLst/>
                <a:latin typeface="Open Sans" panose="020B0606030504020204" pitchFamily="34" charset="0"/>
                <a:ea typeface="Calibri" panose="020F0502020204030204" pitchFamily="34" charset="0"/>
                <a:cs typeface="Mangal" panose="02040503050203030202" pitchFamily="18" charset="0"/>
              </a:rPr>
              <a:t>while considering the section 108 of the Customs Act, 1962 for issuance of summons, held that: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indent="228600" algn="just">
              <a:lnSpc>
                <a:spcPts val="1770"/>
              </a:lnSpc>
              <a:spcBef>
                <a:spcPts val="375"/>
              </a:spcBef>
              <a:spcAft>
                <a:spcPts val="750"/>
              </a:spcAft>
            </a:pPr>
            <a:r>
              <a:rPr lang="en-IN" sz="18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“30.</a:t>
            </a:r>
            <a:r>
              <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Thus the necessary elements of a valid summons under Section 108 are: </a:t>
            </a:r>
          </a:p>
          <a:p>
            <a:pPr indent="228600" algn="just">
              <a:lnSpc>
                <a:spcPts val="1770"/>
              </a:lnSpc>
              <a:spcBef>
                <a:spcPts val="375"/>
              </a:spcBef>
              <a:spcAft>
                <a:spcPts val="750"/>
              </a:spcAft>
            </a:pPr>
            <a:r>
              <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 a gazetted officer must conduct the </a:t>
            </a:r>
            <a:r>
              <a:rPr lang="en-IN" sz="1800" dirty="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inquiry himself</a:t>
            </a:r>
            <a:r>
              <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p>
          <a:p>
            <a:pPr indent="228600" algn="just">
              <a:lnSpc>
                <a:spcPts val="1770"/>
              </a:lnSpc>
              <a:spcBef>
                <a:spcPts val="375"/>
              </a:spcBef>
              <a:spcAft>
                <a:spcPts val="750"/>
              </a:spcAft>
            </a:pPr>
            <a:r>
              <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 the </a:t>
            </a:r>
            <a:r>
              <a:rPr lang="en-IN" sz="1800" dirty="0">
                <a:solidFill>
                  <a:srgbClr val="92D050"/>
                </a:solidFill>
                <a:effectLst/>
                <a:latin typeface="Open Sans" panose="020B0606030504020204" pitchFamily="34" charset="0"/>
                <a:ea typeface="Times New Roman" panose="02020603050405020304" pitchFamily="18" charset="0"/>
                <a:cs typeface="Times New Roman" panose="02020603050405020304" pitchFamily="18" charset="0"/>
              </a:rPr>
              <a:t>same officer must consider the attendance of the summoned necessary</a:t>
            </a:r>
            <a:r>
              <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p>
          <a:p>
            <a:pPr indent="228600" algn="just">
              <a:lnSpc>
                <a:spcPts val="1770"/>
              </a:lnSpc>
              <a:spcBef>
                <a:spcPts val="375"/>
              </a:spcBef>
              <a:spcAft>
                <a:spcPts val="750"/>
              </a:spcAft>
            </a:pPr>
            <a:r>
              <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 the attendance must be </a:t>
            </a:r>
            <a:r>
              <a:rPr lang="en-IN" sz="1800" dirty="0">
                <a:solidFill>
                  <a:srgbClr val="000000"/>
                </a:solidFill>
                <a:effectLst/>
                <a:highlight>
                  <a:srgbClr val="FFFF00"/>
                </a:highlight>
                <a:latin typeface="Open Sans" panose="020B0606030504020204" pitchFamily="34" charset="0"/>
                <a:ea typeface="Times New Roman" panose="02020603050405020304" pitchFamily="18" charset="0"/>
                <a:cs typeface="Times New Roman" panose="02020603050405020304" pitchFamily="18" charset="0"/>
              </a:rPr>
              <a:t>before the same officer</a:t>
            </a:r>
            <a:r>
              <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t>
            </a:r>
          </a:p>
          <a:p>
            <a:endParaRPr lang="en-IN"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endParaRPr>
          </a:p>
          <a:p>
            <a:endParaRPr lang="en-IN" sz="1800" dirty="0"/>
          </a:p>
          <a:p>
            <a:pPr indent="228600" algn="just">
              <a:lnSpc>
                <a:spcPts val="1770"/>
              </a:lnSpc>
              <a:spcBef>
                <a:spcPts val="375"/>
              </a:spcBef>
              <a:spcAft>
                <a:spcPts val="750"/>
              </a:spcAft>
            </a:pP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26360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5D469-E0FC-42EB-9167-F4C4560EF005}"/>
              </a:ext>
            </a:extLst>
          </p:cNvPr>
          <p:cNvSpPr>
            <a:spLocks noGrp="1"/>
          </p:cNvSpPr>
          <p:nvPr>
            <p:ph type="title"/>
          </p:nvPr>
        </p:nvSpPr>
        <p:spPr/>
        <p:txBody>
          <a:bodyPr/>
          <a:lstStyle/>
          <a:p>
            <a:r>
              <a:rPr lang="en-US" dirty="0"/>
              <a:t>the power of inquiry derived only from substantive provisions of law</a:t>
            </a:r>
          </a:p>
        </p:txBody>
      </p:sp>
      <p:sp>
        <p:nvSpPr>
          <p:cNvPr id="3" name="Content Placeholder 2">
            <a:extLst>
              <a:ext uri="{FF2B5EF4-FFF2-40B4-BE49-F238E27FC236}">
                <a16:creationId xmlns:a16="http://schemas.microsoft.com/office/drawing/2014/main" id="{65B575FE-104E-4432-9993-E02F19973B4F}"/>
              </a:ext>
            </a:extLst>
          </p:cNvPr>
          <p:cNvSpPr>
            <a:spLocks noGrp="1"/>
          </p:cNvSpPr>
          <p:nvPr>
            <p:ph idx="1"/>
          </p:nvPr>
        </p:nvSpPr>
        <p:spPr/>
        <p:txBody>
          <a:bodyPr/>
          <a:lstStyle/>
          <a:p>
            <a:pPr algn="just">
              <a:buFont typeface="Wingdings" panose="05000000000000000000" pitchFamily="2" charset="2"/>
              <a:buChar char="v"/>
            </a:pPr>
            <a:r>
              <a:rPr lang="en-US" dirty="0"/>
              <a:t>under CGST Act, there are specific provisions have been made under which officer can exercise the power and for exercise of such powers </a:t>
            </a:r>
          </a:p>
          <a:p>
            <a:pPr algn="just">
              <a:buFont typeface="Wingdings" panose="05000000000000000000" pitchFamily="2" charset="2"/>
              <a:buChar char="v"/>
            </a:pPr>
            <a:r>
              <a:rPr lang="en-US" dirty="0"/>
              <a:t>specific FORM have been designed under the CGST Rules, 2017 on which communication shall be paid with the taxpayers and </a:t>
            </a:r>
          </a:p>
          <a:p>
            <a:pPr algn="just">
              <a:buFont typeface="Wingdings" panose="05000000000000000000" pitchFamily="2" charset="2"/>
              <a:buChar char="v"/>
            </a:pPr>
            <a:r>
              <a:rPr lang="en-US" dirty="0"/>
              <a:t>such provisions have provided certain safeguard/ reasons which such power can be exercise by the officers</a:t>
            </a:r>
          </a:p>
        </p:txBody>
      </p:sp>
    </p:spTree>
    <p:extLst>
      <p:ext uri="{BB962C8B-B14F-4D97-AF65-F5344CB8AC3E}">
        <p14:creationId xmlns:p14="http://schemas.microsoft.com/office/powerpoint/2010/main" val="122843575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47B8E-625D-4EF5-A0FF-44DDE5A1C41D}"/>
              </a:ext>
            </a:extLst>
          </p:cNvPr>
          <p:cNvSpPr>
            <a:spLocks noGrp="1"/>
          </p:cNvSpPr>
          <p:nvPr>
            <p:ph type="title"/>
          </p:nvPr>
        </p:nvSpPr>
        <p:spPr/>
        <p:txBody>
          <a:bodyPr/>
          <a:lstStyle/>
          <a:p>
            <a:r>
              <a:rPr lang="en-US" dirty="0"/>
              <a:t>LIMITATION UNDER SUMMONS</a:t>
            </a:r>
          </a:p>
        </p:txBody>
      </p:sp>
      <p:sp>
        <p:nvSpPr>
          <p:cNvPr id="3" name="Content Placeholder 2">
            <a:extLst>
              <a:ext uri="{FF2B5EF4-FFF2-40B4-BE49-F238E27FC236}">
                <a16:creationId xmlns:a16="http://schemas.microsoft.com/office/drawing/2014/main" id="{3013D321-9CDC-46A3-96EE-7451AE668FBD}"/>
              </a:ext>
            </a:extLst>
          </p:cNvPr>
          <p:cNvSpPr>
            <a:spLocks noGrp="1"/>
          </p:cNvSpPr>
          <p:nvPr>
            <p:ph idx="1"/>
          </p:nvPr>
        </p:nvSpPr>
        <p:spPr/>
        <p:txBody>
          <a:bodyPr>
            <a:normAutofit fontScale="62500" lnSpcReduction="20000"/>
          </a:bodyPr>
          <a:lstStyle/>
          <a:p>
            <a:pPr>
              <a:buFont typeface="Wingdings" panose="05000000000000000000" pitchFamily="2" charset="2"/>
              <a:buChar char="Ø"/>
            </a:pPr>
            <a:r>
              <a:rPr lang="en-US" dirty="0"/>
              <a:t>Whether officer while recording Statement – can he asked any questions of law or interpretation of law and agreement? No.</a:t>
            </a:r>
          </a:p>
          <a:p>
            <a:pPr>
              <a:buFont typeface="Wingdings" panose="05000000000000000000" pitchFamily="2" charset="2"/>
              <a:buChar char="Ø"/>
            </a:pPr>
            <a:r>
              <a:rPr lang="en-US" dirty="0"/>
              <a:t>Whether by issuing summons – can an officer ask to give legal grounds ? No.  </a:t>
            </a:r>
          </a:p>
          <a:p>
            <a:pPr>
              <a:buFont typeface="Wingdings" panose="05000000000000000000" pitchFamily="2" charset="2"/>
              <a:buChar char="Ø"/>
            </a:pPr>
            <a:r>
              <a:rPr lang="en-US" dirty="0"/>
              <a:t>Whether by issuing summons – can an officer ask to prepare details ? No.</a:t>
            </a:r>
          </a:p>
          <a:p>
            <a:endParaRPr lang="en-US" dirty="0"/>
          </a:p>
          <a:p>
            <a:r>
              <a:rPr lang="en-US" dirty="0"/>
              <a:t>includes , (</a:t>
            </a:r>
            <a:r>
              <a:rPr lang="en-US" dirty="0" err="1"/>
              <a:t>i</a:t>
            </a:r>
            <a:r>
              <a:rPr lang="en-US" dirty="0"/>
              <a:t>) “details of services provided”, (ii) “details of amount collected”, (iii) “grounds for claiming services as export of services”, etc.  ,</a:t>
            </a:r>
          </a:p>
          <a:p>
            <a:endParaRPr lang="en-US" dirty="0"/>
          </a:p>
          <a:p>
            <a:r>
              <a:rPr lang="en-US" b="1" i="1" dirty="0"/>
              <a:t>EBIZ.com Pvt. Ltd. v UOI,</a:t>
            </a:r>
            <a:r>
              <a:rPr lang="en-US" b="1" dirty="0"/>
              <a:t> 2016 (338) ELT 562 (Del.) </a:t>
            </a:r>
            <a:r>
              <a:rPr lang="en-US" dirty="0"/>
              <a:t>wherein when the Court asked the Revenue Department/ DGCEI to point out the provision under which an </a:t>
            </a:r>
            <a:r>
              <a:rPr lang="en-US" dirty="0" err="1"/>
              <a:t>assessee</a:t>
            </a:r>
            <a:r>
              <a:rPr lang="en-US" dirty="0"/>
              <a:t> could be ordered to create documents, the Revenue Department could not point out any provision. it was held that: “5…….However, the DGCEI appears to have not accepted the said documents and returned them to the Petitioner insisting that the Petitioner should now give the information in a particular format. When asked to point out whether there was any provision in the law whereby an </a:t>
            </a:r>
            <a:r>
              <a:rPr lang="en-US" dirty="0" err="1"/>
              <a:t>Assessee</a:t>
            </a:r>
            <a:r>
              <a:rPr lang="en-US" dirty="0"/>
              <a:t> could be ordered to create documents which were not in its possession, Mr. Satish </a:t>
            </a:r>
            <a:r>
              <a:rPr lang="en-US" dirty="0" err="1"/>
              <a:t>Aggarwala</a:t>
            </a:r>
            <a:r>
              <a:rPr lang="en-US" dirty="0"/>
              <a:t>, learned counsel for the Respondents 2 and 3 was unable to point out any such provision…”</a:t>
            </a:r>
          </a:p>
          <a:p>
            <a:r>
              <a:rPr lang="en-US" dirty="0"/>
              <a:t>The aforesaid matter, final judgment delivered on 01.09.2016, reported in </a:t>
            </a:r>
            <a:r>
              <a:rPr lang="en-US" b="1" dirty="0" err="1"/>
              <a:t>eBiz.Com</a:t>
            </a:r>
            <a:r>
              <a:rPr lang="en-US" b="1" dirty="0"/>
              <a:t> Pvt. Ltd v UOI reported in 2016 (44) STR 526 (Del.) </a:t>
            </a:r>
            <a:r>
              <a:rPr lang="en-US" dirty="0"/>
              <a:t>wherein para 77 also dealt with the above subject matter.</a:t>
            </a:r>
          </a:p>
          <a:p>
            <a:endParaRPr lang="en-US" dirty="0"/>
          </a:p>
        </p:txBody>
      </p:sp>
    </p:spTree>
    <p:extLst>
      <p:ext uri="{BB962C8B-B14F-4D97-AF65-F5344CB8AC3E}">
        <p14:creationId xmlns:p14="http://schemas.microsoft.com/office/powerpoint/2010/main" val="239507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lstStyle/>
          <a:p>
            <a:r>
              <a:rPr lang="en-US" dirty="0"/>
              <a:t>Officers - </a:t>
            </a:r>
            <a:r>
              <a:rPr lang="en-US" dirty="0">
                <a:solidFill>
                  <a:srgbClr val="FF0000"/>
                </a:solidFill>
              </a:rPr>
              <a:t>duty conscious rather than power charged</a:t>
            </a:r>
            <a:endParaRPr lang="en-US"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lstStyle/>
          <a:p>
            <a:pPr algn="just"/>
            <a:r>
              <a:rPr lang="en-US" b="1" i="1" dirty="0"/>
              <a:t>Mahesh Chandra v Regional Manager, U.P. Financial Corporation</a:t>
            </a:r>
            <a:r>
              <a:rPr lang="en-US" b="1" dirty="0"/>
              <a:t>, (1993) 2 SCC 279</a:t>
            </a:r>
            <a:r>
              <a:rPr lang="en-US" dirty="0"/>
              <a:t> categorically observed that wherever wide power is conferred by statutes on public functionaries, the same is subject to inherent limitation that it must be exercised in just, fair and reasonable manner, </a:t>
            </a:r>
            <a:r>
              <a:rPr lang="en-US" i="1" dirty="0"/>
              <a:t>bona fide</a:t>
            </a:r>
            <a:r>
              <a:rPr lang="en-US" dirty="0"/>
              <a:t> and in good faith; otherwise, it would be arbitrary. In such cases, test of reasonableness is stricter. </a:t>
            </a:r>
          </a:p>
          <a:p>
            <a:pPr algn="just"/>
            <a:r>
              <a:rPr lang="en-US" dirty="0"/>
              <a:t>The Supreme Court held that “The public functionaries should be </a:t>
            </a:r>
            <a:r>
              <a:rPr lang="en-US" dirty="0">
                <a:solidFill>
                  <a:srgbClr val="FF0000"/>
                </a:solidFill>
              </a:rPr>
              <a:t>duty conscious rather than power charged</a:t>
            </a:r>
            <a:r>
              <a:rPr lang="en-US" dirty="0"/>
              <a:t>.” In para 15 of said judgment state that “An action is </a:t>
            </a:r>
            <a:r>
              <a:rPr lang="en-US" i="1" dirty="0"/>
              <a:t>mala fide</a:t>
            </a:r>
            <a:r>
              <a:rPr lang="en-US" dirty="0"/>
              <a:t> if it is contrary to the purpose for which it was </a:t>
            </a:r>
            <a:r>
              <a:rPr lang="en-US" dirty="0" err="1"/>
              <a:t>authorised</a:t>
            </a:r>
            <a:r>
              <a:rPr lang="en-US" dirty="0"/>
              <a:t> to be exercised. </a:t>
            </a:r>
            <a:r>
              <a:rPr lang="en-US" dirty="0">
                <a:solidFill>
                  <a:srgbClr val="FF0000"/>
                </a:solidFill>
              </a:rPr>
              <a:t>Dishonesty in discharge of duty vitiates the action without anything more</a:t>
            </a:r>
            <a:r>
              <a:rPr lang="en-US" dirty="0"/>
              <a:t>. An action is bad even without proof of motive of dishonesty, if the authority is found to have acted contrary to reason.”</a:t>
            </a:r>
          </a:p>
        </p:txBody>
      </p:sp>
    </p:spTree>
    <p:extLst>
      <p:ext uri="{BB962C8B-B14F-4D97-AF65-F5344CB8AC3E}">
        <p14:creationId xmlns:p14="http://schemas.microsoft.com/office/powerpoint/2010/main" val="150937420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D62A0-47DB-47F5-AB78-485186FEAAB5}"/>
              </a:ext>
            </a:extLst>
          </p:cNvPr>
          <p:cNvSpPr>
            <a:spLocks noGrp="1"/>
          </p:cNvSpPr>
          <p:nvPr>
            <p:ph type="title"/>
          </p:nvPr>
        </p:nvSpPr>
        <p:spPr/>
        <p:txBody>
          <a:bodyPr>
            <a:noAutofit/>
          </a:bodyPr>
          <a:lstStyle/>
          <a:p>
            <a:r>
              <a:rPr lang="en-US" sz="3200" dirty="0"/>
              <a:t>mandatory to mention the Document Identification Number </a:t>
            </a:r>
            <a:r>
              <a:rPr lang="en-US" sz="3200" dirty="0">
                <a:highlight>
                  <a:srgbClr val="FFFF00"/>
                </a:highlight>
              </a:rPr>
              <a:t>(DIN) </a:t>
            </a:r>
            <a:r>
              <a:rPr lang="en-US" sz="3200" dirty="0"/>
              <a:t>for all communications sent by its offices to taxpayers</a:t>
            </a:r>
          </a:p>
        </p:txBody>
      </p:sp>
      <p:sp>
        <p:nvSpPr>
          <p:cNvPr id="3" name="Content Placeholder 2">
            <a:extLst>
              <a:ext uri="{FF2B5EF4-FFF2-40B4-BE49-F238E27FC236}">
                <a16:creationId xmlns:a16="http://schemas.microsoft.com/office/drawing/2014/main" id="{3C109BE4-31CC-4787-9067-66B4ED5CC666}"/>
              </a:ext>
            </a:extLst>
          </p:cNvPr>
          <p:cNvSpPr>
            <a:spLocks noGrp="1"/>
          </p:cNvSpPr>
          <p:nvPr>
            <p:ph idx="1"/>
          </p:nvPr>
        </p:nvSpPr>
        <p:spPr/>
        <p:txBody>
          <a:bodyPr>
            <a:normAutofit fontScale="92500" lnSpcReduction="10000"/>
          </a:bodyPr>
          <a:lstStyle/>
          <a:p>
            <a:pPr algn="just">
              <a:buFont typeface="Wingdings" panose="05000000000000000000" pitchFamily="2" charset="2"/>
              <a:buChar char="§"/>
            </a:pPr>
            <a:r>
              <a:rPr lang="en-US" dirty="0"/>
              <a:t>Circular No. 122/41/2019-GST, dated 5-11-2019 read with Circular No. 128/47/2019-GST, dated 23-12-2019 issued by the Central Board of indirect taxes and custom which make it mandatory to mention the Document Identification Number (DIN) for all communications sent by its offices to taxpayers. </a:t>
            </a:r>
          </a:p>
          <a:p>
            <a:pPr algn="just">
              <a:buFont typeface="Wingdings" panose="05000000000000000000" pitchFamily="2" charset="2"/>
              <a:buChar char="§"/>
            </a:pPr>
            <a:r>
              <a:rPr lang="en-US" dirty="0"/>
              <a:t>In para 10 of the said circular, it is stated that “It is reiterated that any specified document that is issued without the electronically generated DIN shall be treated as invalid and shall be deemed to have never been issued.” </a:t>
            </a:r>
          </a:p>
          <a:p>
            <a:pPr algn="just">
              <a:buFont typeface="Wingdings" panose="05000000000000000000" pitchFamily="2" charset="2"/>
              <a:buChar char="§"/>
            </a:pPr>
            <a:r>
              <a:rPr lang="en-US" dirty="0"/>
              <a:t>The Circulars have made it clear that “</a:t>
            </a:r>
            <a:r>
              <a:rPr lang="en-US" i="1" dirty="0"/>
              <a:t>Document Identification Number (DIN) shall be done in respect of all communications (including e-mails) sent to taxpayers and other concerned persons by any office of the Central Board of Indirect Taxes and Customs (CBIC) across the country.”</a:t>
            </a:r>
          </a:p>
          <a:p>
            <a:pPr algn="just">
              <a:buFont typeface="Wingdings" panose="05000000000000000000" pitchFamily="2" charset="2"/>
              <a:buChar char="§"/>
            </a:pPr>
            <a:r>
              <a:rPr lang="en-US" dirty="0"/>
              <a:t>There is a settled law that if the law has prescribed the things that have to be done in a  particular manner, the same has to be done only in the  manner prescribed  or not to be done at all.[</a:t>
            </a:r>
            <a:r>
              <a:rPr lang="en-US" b="1" i="1" dirty="0"/>
              <a:t>CIT v. Pearl Mech. </a:t>
            </a:r>
            <a:r>
              <a:rPr lang="en-US" b="1" i="1" dirty="0" err="1"/>
              <a:t>Engg</a:t>
            </a:r>
            <a:r>
              <a:rPr lang="en-US" b="1" i="1" dirty="0"/>
              <a:t>. &amp; Foundry Works (P) Ltd., (2004) 4 SCC 597</a:t>
            </a:r>
            <a:r>
              <a:rPr lang="en-US" b="1" dirty="0"/>
              <a:t>, at page 605]</a:t>
            </a:r>
            <a:endParaRPr lang="en-US" dirty="0"/>
          </a:p>
        </p:txBody>
      </p:sp>
    </p:spTree>
    <p:extLst>
      <p:ext uri="{BB962C8B-B14F-4D97-AF65-F5344CB8AC3E}">
        <p14:creationId xmlns:p14="http://schemas.microsoft.com/office/powerpoint/2010/main" val="11987457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B9E37-AFD4-41AB-BB95-6039F29D1295}"/>
              </a:ext>
            </a:extLst>
          </p:cNvPr>
          <p:cNvSpPr>
            <a:spLocks noGrp="1"/>
          </p:cNvSpPr>
          <p:nvPr>
            <p:ph type="title"/>
          </p:nvPr>
        </p:nvSpPr>
        <p:spPr/>
        <p:txBody>
          <a:bodyPr/>
          <a:lstStyle/>
          <a:p>
            <a:r>
              <a:rPr lang="en-US" dirty="0"/>
              <a:t>DGCEI IS NOW DGGSTI/ DGGI</a:t>
            </a:r>
          </a:p>
        </p:txBody>
      </p:sp>
      <p:sp>
        <p:nvSpPr>
          <p:cNvPr id="3" name="Content Placeholder 2">
            <a:extLst>
              <a:ext uri="{FF2B5EF4-FFF2-40B4-BE49-F238E27FC236}">
                <a16:creationId xmlns:a16="http://schemas.microsoft.com/office/drawing/2014/main" id="{EA7C854F-4584-4A74-9EAA-D5124B612695}"/>
              </a:ext>
            </a:extLst>
          </p:cNvPr>
          <p:cNvSpPr>
            <a:spLocks noGrp="1"/>
          </p:cNvSpPr>
          <p:nvPr>
            <p:ph idx="1"/>
          </p:nvPr>
        </p:nvSpPr>
        <p:spPr/>
        <p:txBody>
          <a:bodyPr/>
          <a:lstStyle/>
          <a:p>
            <a:pPr algn="just"/>
            <a:r>
              <a:rPr lang="en-US" dirty="0"/>
              <a:t>DG, GST Intelligence (DGGSTI) is a specified wing of Department of Revenue, Ministry of Finance, which acts on specific Information of tax evasion and not for the purpose of making general enquiry regarding payment of GST. </a:t>
            </a:r>
          </a:p>
          <a:p>
            <a:pPr algn="just"/>
            <a:endParaRPr lang="en-US" dirty="0"/>
          </a:p>
          <a:p>
            <a:pPr algn="just"/>
            <a:r>
              <a:rPr lang="en-US" dirty="0"/>
              <a:t>“inquiry regarding payment of GST”, which is only a general inquiry. </a:t>
            </a:r>
          </a:p>
          <a:p>
            <a:pPr algn="just"/>
            <a:endParaRPr lang="en-US" dirty="0"/>
          </a:p>
          <a:p>
            <a:pPr algn="just"/>
            <a:r>
              <a:rPr lang="en-US" dirty="0"/>
              <a:t>roving inquiry is beyond the objectives of DGCEI. </a:t>
            </a:r>
          </a:p>
        </p:txBody>
      </p:sp>
    </p:spTree>
    <p:extLst>
      <p:ext uri="{BB962C8B-B14F-4D97-AF65-F5344CB8AC3E}">
        <p14:creationId xmlns:p14="http://schemas.microsoft.com/office/powerpoint/2010/main" val="38299085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771A5-CD6B-456C-B599-FF250B25A2E6}"/>
              </a:ext>
            </a:extLst>
          </p:cNvPr>
          <p:cNvSpPr>
            <a:spLocks noGrp="1"/>
          </p:cNvSpPr>
          <p:nvPr>
            <p:ph type="title"/>
          </p:nvPr>
        </p:nvSpPr>
        <p:spPr/>
        <p:txBody>
          <a:bodyPr/>
          <a:lstStyle/>
          <a:p>
            <a:r>
              <a:rPr lang="en-IN" dirty="0"/>
              <a:t>Can a summons issued by DGGI/ GST OFFICER CAN BE CHALLANGED IN COURT – YES. </a:t>
            </a:r>
          </a:p>
        </p:txBody>
      </p:sp>
      <p:sp>
        <p:nvSpPr>
          <p:cNvPr id="3" name="Content Placeholder 2">
            <a:extLst>
              <a:ext uri="{FF2B5EF4-FFF2-40B4-BE49-F238E27FC236}">
                <a16:creationId xmlns:a16="http://schemas.microsoft.com/office/drawing/2014/main" id="{400A8236-EACE-4E4E-8766-A218FE2EE0B1}"/>
              </a:ext>
            </a:extLst>
          </p:cNvPr>
          <p:cNvSpPr>
            <a:spLocks noGrp="1"/>
          </p:cNvSpPr>
          <p:nvPr>
            <p:ph idx="1"/>
          </p:nvPr>
        </p:nvSpPr>
        <p:spPr/>
        <p:txBody>
          <a:bodyPr/>
          <a:lstStyle/>
          <a:p>
            <a:endParaRPr lang="en-US" sz="1800" b="1" dirty="0">
              <a:effectLst/>
              <a:latin typeface="Calibri" panose="020F0502020204030204" pitchFamily="34" charset="0"/>
              <a:ea typeface="Calibri" panose="020F0502020204030204" pitchFamily="34" charset="0"/>
              <a:cs typeface="Mangal" panose="02040503050203030202" pitchFamily="18" charset="0"/>
            </a:endParaRPr>
          </a:p>
          <a:p>
            <a:r>
              <a:rPr lang="en-US" sz="1800" b="1" dirty="0">
                <a:effectLst/>
                <a:latin typeface="Calibri" panose="020F0502020204030204" pitchFamily="34" charset="0"/>
                <a:ea typeface="Calibri" panose="020F0502020204030204" pitchFamily="34" charset="0"/>
                <a:cs typeface="Mangal" panose="02040503050203030202" pitchFamily="18" charset="0"/>
              </a:rPr>
              <a:t>National Building Construction Co. Ltd.  v UOI 2019 (20) G.S.T.L. 515 (Del.),</a:t>
            </a:r>
            <a:r>
              <a:rPr lang="en-US" sz="1800" dirty="0">
                <a:effectLst/>
                <a:latin typeface="Calibri" panose="020F0502020204030204" pitchFamily="34" charset="0"/>
                <a:ea typeface="Calibri" panose="020F0502020204030204" pitchFamily="34" charset="0"/>
                <a:cs typeface="Mangal" panose="02040503050203030202" pitchFamily="18" charset="0"/>
              </a:rPr>
              <a:t> </a:t>
            </a:r>
            <a:endParaRPr lang="en-US" sz="1800" b="1" dirty="0">
              <a:latin typeface="Calibri" panose="020F0502020204030204" pitchFamily="34" charset="0"/>
              <a:ea typeface="Calibri" panose="020F0502020204030204" pitchFamily="34" charset="0"/>
              <a:cs typeface="Mangal" panose="02040503050203030202" pitchFamily="18" charset="0"/>
            </a:endParaRPr>
          </a:p>
          <a:p>
            <a:endParaRPr lang="en-US" sz="1800" b="1" dirty="0">
              <a:effectLst/>
              <a:latin typeface="Calibri" panose="020F0502020204030204" pitchFamily="34" charset="0"/>
              <a:ea typeface="Calibri" panose="020F0502020204030204" pitchFamily="34" charset="0"/>
              <a:cs typeface="Mangal" panose="02040503050203030202" pitchFamily="18" charset="0"/>
            </a:endParaRPr>
          </a:p>
          <a:p>
            <a:pPr algn="just"/>
            <a:r>
              <a:rPr lang="en-US" sz="1800" b="1" dirty="0">
                <a:effectLst/>
                <a:latin typeface="Calibri" panose="020F0502020204030204" pitchFamily="34" charset="0"/>
                <a:ea typeface="Calibri" panose="020F0502020204030204" pitchFamily="34" charset="0"/>
                <a:cs typeface="Mangal" panose="02040503050203030202" pitchFamily="18" charset="0"/>
              </a:rPr>
              <a:t>“29.</a:t>
            </a:r>
            <a:r>
              <a:rPr lang="en-US" sz="1800" dirty="0">
                <a:effectLst/>
                <a:latin typeface="Calibri" panose="020F0502020204030204" pitchFamily="34" charset="0"/>
                <a:ea typeface="Calibri" panose="020F0502020204030204" pitchFamily="34" charset="0"/>
                <a:cs typeface="Mangal" panose="02040503050203030202" pitchFamily="18" charset="0"/>
              </a:rPr>
              <a:t> We should not be understood as accepting or stating that notice or summons under Section 14 of the CE Act can be issued without any cause, reason or justification. </a:t>
            </a:r>
            <a:r>
              <a:rPr lang="en-US" sz="1800" dirty="0">
                <a:effectLst/>
                <a:highlight>
                  <a:srgbClr val="FFFF00"/>
                </a:highlight>
                <a:latin typeface="Calibri" panose="020F0502020204030204" pitchFamily="34" charset="0"/>
                <a:ea typeface="Calibri" panose="020F0502020204030204" pitchFamily="34" charset="0"/>
                <a:cs typeface="Mangal" panose="02040503050203030202" pitchFamily="18" charset="0"/>
              </a:rPr>
              <a:t>Any power given cannot be abused and exercised in an arbitrary manner or for ulterior motives. Motivated and capricious deviations in exercise of power under Section 14 of the CE Act can always be checked by the Court.”</a:t>
            </a:r>
            <a:endParaRPr lang="en-IN" dirty="0"/>
          </a:p>
        </p:txBody>
      </p:sp>
    </p:spTree>
    <p:extLst>
      <p:ext uri="{BB962C8B-B14F-4D97-AF65-F5344CB8AC3E}">
        <p14:creationId xmlns:p14="http://schemas.microsoft.com/office/powerpoint/2010/main" val="3971207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2F26B5-1BFE-43E7-8D48-753C5F60BCC4}"/>
              </a:ext>
            </a:extLst>
          </p:cNvPr>
          <p:cNvSpPr/>
          <p:nvPr/>
        </p:nvSpPr>
        <p:spPr>
          <a:xfrm>
            <a:off x="3048000" y="1680829"/>
            <a:ext cx="6096000" cy="3163943"/>
          </a:xfrm>
          <a:prstGeom prst="rect">
            <a:avLst/>
          </a:prstGeom>
        </p:spPr>
        <p:txBody>
          <a:bodyPr>
            <a:spAutoFit/>
          </a:bodyPr>
          <a:lstStyle/>
          <a:p>
            <a:pPr algn="ctr">
              <a:spcBef>
                <a:spcPct val="20000"/>
              </a:spcBef>
            </a:pPr>
            <a:r>
              <a:rPr lang="en-US" altLang="en-US" sz="2800" dirty="0">
                <a:latin typeface="Arial Black" panose="020B0A04020102020204" pitchFamily="34" charset="0"/>
              </a:rPr>
              <a:t>Presented By</a:t>
            </a:r>
            <a:r>
              <a:rPr lang="en-US" altLang="en-US" dirty="0">
                <a:latin typeface="Arial Black" panose="020B0A04020102020204" pitchFamily="34" charset="0"/>
              </a:rPr>
              <a:t> </a:t>
            </a:r>
          </a:p>
          <a:p>
            <a:pPr algn="ctr">
              <a:spcBef>
                <a:spcPct val="20000"/>
              </a:spcBef>
            </a:pPr>
            <a:r>
              <a:rPr lang="en-US" altLang="en-US" dirty="0">
                <a:solidFill>
                  <a:srgbClr val="993366"/>
                </a:solidFill>
                <a:latin typeface="Arial Black" panose="020B0A04020102020204" pitchFamily="34" charset="0"/>
              </a:rPr>
              <a:t>J.K. MITTAL </a:t>
            </a:r>
            <a:r>
              <a:rPr lang="en-US" altLang="en-US" dirty="0">
                <a:latin typeface="Arial Black" panose="020B0A04020102020204" pitchFamily="34" charset="0"/>
              </a:rPr>
              <a:t>(Advocate)</a:t>
            </a:r>
          </a:p>
          <a:p>
            <a:pPr algn="ctr">
              <a:spcBef>
                <a:spcPct val="20000"/>
              </a:spcBef>
            </a:pPr>
            <a:r>
              <a:rPr lang="en-US" altLang="en-US" dirty="0">
                <a:latin typeface="Arial Black" panose="020B0A04020102020204" pitchFamily="34" charset="0"/>
              </a:rPr>
              <a:t>Co-Chairman, National Council (Indirect Taxes), ASSOCHAM</a:t>
            </a:r>
          </a:p>
          <a:p>
            <a:pPr algn="ctr">
              <a:spcBef>
                <a:spcPct val="20000"/>
              </a:spcBef>
            </a:pPr>
            <a:r>
              <a:rPr lang="en-US" altLang="en-US" dirty="0">
                <a:solidFill>
                  <a:srgbClr val="993366"/>
                </a:solidFill>
                <a:latin typeface="Arial Black" panose="020B0A04020102020204" pitchFamily="34" charset="0"/>
              </a:rPr>
              <a:t>LL.B.,F.C.A., F.C.S. </a:t>
            </a:r>
          </a:p>
          <a:p>
            <a:pPr algn="ctr">
              <a:spcBef>
                <a:spcPct val="20000"/>
              </a:spcBef>
            </a:pPr>
            <a:r>
              <a:rPr lang="en-US" altLang="en-US" sz="2000" dirty="0">
                <a:latin typeface="Arial Black" panose="020B0A04020102020204" pitchFamily="34" charset="0"/>
              </a:rPr>
              <a:t>NEW DELHI </a:t>
            </a:r>
          </a:p>
          <a:p>
            <a:pPr algn="ctr">
              <a:spcBef>
                <a:spcPct val="20000"/>
              </a:spcBef>
            </a:pPr>
            <a:r>
              <a:rPr lang="en-US" altLang="en-US" dirty="0">
                <a:latin typeface="Arial Black" panose="020B0A04020102020204" pitchFamily="34" charset="0"/>
              </a:rPr>
              <a:t>Ph:  011- 22447420, 011-22461071,72,76</a:t>
            </a:r>
          </a:p>
          <a:p>
            <a:pPr algn="ctr">
              <a:spcBef>
                <a:spcPct val="20000"/>
              </a:spcBef>
            </a:pPr>
            <a:r>
              <a:rPr lang="en-US" altLang="en-US" dirty="0">
                <a:solidFill>
                  <a:srgbClr val="993366"/>
                </a:solidFill>
                <a:latin typeface="Arial Black" panose="020B0A04020102020204" pitchFamily="34" charset="0"/>
              </a:rPr>
              <a:t>Email: </a:t>
            </a:r>
            <a:r>
              <a:rPr lang="en-US" altLang="en-US" dirty="0">
                <a:solidFill>
                  <a:srgbClr val="993366"/>
                </a:solidFill>
                <a:latin typeface="Arial Black" panose="020B0A04020102020204" pitchFamily="34" charset="0"/>
                <a:hlinkClick r:id="rId2"/>
              </a:rPr>
              <a:t>jkmittalservicetax@gmail.com</a:t>
            </a:r>
            <a:endParaRPr lang="en-US" altLang="en-US" dirty="0">
              <a:solidFill>
                <a:srgbClr val="993366"/>
              </a:solidFill>
              <a:latin typeface="Arial Black" panose="020B0A04020102020204" pitchFamily="34" charset="0"/>
            </a:endParaRPr>
          </a:p>
          <a:p>
            <a:pPr algn="ctr">
              <a:spcBef>
                <a:spcPct val="20000"/>
              </a:spcBef>
            </a:pPr>
            <a:r>
              <a:rPr lang="en-US" altLang="en-US" dirty="0">
                <a:solidFill>
                  <a:srgbClr val="993366"/>
                </a:solidFill>
                <a:latin typeface="Arial Black" panose="020B0A04020102020204" pitchFamily="34" charset="0"/>
              </a:rPr>
              <a:t>jkmittalgst@gmail.com</a:t>
            </a:r>
          </a:p>
        </p:txBody>
      </p:sp>
    </p:spTree>
    <p:extLst>
      <p:ext uri="{BB962C8B-B14F-4D97-AF65-F5344CB8AC3E}">
        <p14:creationId xmlns:p14="http://schemas.microsoft.com/office/powerpoint/2010/main" val="1064768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a:xfrm>
            <a:off x="1069247" y="586539"/>
            <a:ext cx="9720072" cy="1119297"/>
          </a:xfrm>
        </p:spPr>
        <p:txBody>
          <a:bodyPr>
            <a:normAutofit fontScale="90000"/>
          </a:bodyPr>
          <a:lstStyle/>
          <a:p>
            <a:pPr algn="just"/>
            <a:br>
              <a:rPr lang="en-IN" sz="1800" b="1" dirty="0">
                <a:effectLst/>
                <a:latin typeface="Arial" panose="020B0604020202020204" pitchFamily="34" charset="0"/>
                <a:ea typeface="Calibri" panose="020F0502020204030204" pitchFamily="34" charset="0"/>
              </a:rPr>
            </a:br>
            <a:br>
              <a:rPr lang="en-IN" sz="1800" b="1" dirty="0">
                <a:effectLst/>
                <a:latin typeface="Arial" panose="020B0604020202020204" pitchFamily="34" charset="0"/>
                <a:ea typeface="Calibri" panose="020F0502020204030204" pitchFamily="34" charset="0"/>
              </a:rPr>
            </a:br>
            <a:r>
              <a:rPr lang="en-IN" sz="1800" b="1" dirty="0">
                <a:effectLst/>
                <a:latin typeface="Arial" panose="020B0604020202020204" pitchFamily="34" charset="0"/>
                <a:ea typeface="Calibri" panose="020F0502020204030204" pitchFamily="34" charset="0"/>
              </a:rPr>
              <a:t>Summons issued by the central Tax AUTHORITIES – </a:t>
            </a:r>
            <a:r>
              <a:rPr lang="en-IN" sz="1600" b="1" dirty="0">
                <a:effectLst/>
                <a:latin typeface="Arial" panose="020B0604020202020204" pitchFamily="34" charset="0"/>
                <a:ea typeface="Calibri" panose="020F0502020204030204" pitchFamily="34" charset="0"/>
              </a:rPr>
              <a:t>high court Granted stay</a:t>
            </a:r>
            <a:br>
              <a:rPr lang="en-IN" sz="1800" b="1" dirty="0">
                <a:effectLst/>
                <a:latin typeface="Arial" panose="020B0604020202020204" pitchFamily="34" charset="0"/>
                <a:ea typeface="Calibri" panose="020F0502020204030204" pitchFamily="34" charset="0"/>
              </a:rPr>
            </a:br>
            <a:br>
              <a:rPr lang="en-IN" sz="1800" b="1" dirty="0">
                <a:effectLst/>
                <a:latin typeface="Arial" panose="020B0604020202020204" pitchFamily="34" charset="0"/>
                <a:ea typeface="Calibri" panose="020F0502020204030204" pitchFamily="34" charset="0"/>
              </a:rPr>
            </a:br>
            <a:r>
              <a:rPr lang="en-IN" sz="1800" b="1" dirty="0">
                <a:effectLst/>
                <a:latin typeface="Arial" panose="020B0604020202020204" pitchFamily="34" charset="0"/>
                <a:ea typeface="Calibri" panose="020F0502020204030204" pitchFamily="34" charset="0"/>
              </a:rPr>
              <a:t>Whether Centre and State both can exercise jurisdiction over </a:t>
            </a:r>
            <a:r>
              <a:rPr lang="en-IN" sz="1800" b="1" dirty="0" err="1">
                <a:effectLst/>
                <a:latin typeface="Arial" panose="020B0604020202020204" pitchFamily="34" charset="0"/>
                <a:ea typeface="Calibri" panose="020F0502020204030204" pitchFamily="34" charset="0"/>
              </a:rPr>
              <a:t>assessee</a:t>
            </a:r>
            <a:r>
              <a:rPr lang="en-IN" sz="1800" b="1" dirty="0">
                <a:latin typeface="Arial" panose="020B0604020202020204" pitchFamily="34" charset="0"/>
                <a:ea typeface="Calibri" panose="020F0502020204030204" pitchFamily="34" charset="0"/>
              </a:rPr>
              <a:t>? No. </a:t>
            </a:r>
            <a:br>
              <a:rPr lang="en-IN" sz="1800" b="1" dirty="0">
                <a:latin typeface="Arial" panose="020B0604020202020204" pitchFamily="34" charset="0"/>
                <a:ea typeface="Calibri" panose="020F0502020204030204" pitchFamily="34" charset="0"/>
              </a:rPr>
            </a:b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a:xfrm>
            <a:off x="1024128" y="1919037"/>
            <a:ext cx="9720073" cy="4390323"/>
          </a:xfrm>
        </p:spPr>
        <p:txBody>
          <a:bodyPr>
            <a:normAutofit fontScale="92500" lnSpcReduction="20000"/>
          </a:bodyPr>
          <a:lstStyle/>
          <a:p>
            <a:pPr algn="just">
              <a:lnSpc>
                <a:spcPct val="107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a:t>
            </a:r>
            <a:r>
              <a:rPr lang="en-US" sz="18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WP (C) No 5040/2021 in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matter of M/s. </a:t>
            </a:r>
            <a:r>
              <a:rPr lang="en-US" sz="18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Koenig Solutions Pvt</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Ltd Vs. Union of India &amp; </a:t>
            </a:r>
            <a:r>
              <a:rPr lang="en-US"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Ors</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order 28.04.2021 Delhi high court </a:t>
            </a:r>
            <a:r>
              <a:rPr lang="en-IN"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granted stay</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IN" sz="1800" b="1" dirty="0">
              <a:solidFill>
                <a:srgbClr val="000000"/>
              </a:solidFill>
              <a:effectLst/>
              <a:latin typeface="Times New Roman" panose="02020603050405020304" pitchFamily="18" charset="0"/>
              <a:ea typeface="Calibri" panose="020F0502020204030204" pitchFamily="34" charset="0"/>
            </a:endParaRPr>
          </a:p>
          <a:p>
            <a:pPr algn="just">
              <a:lnSpc>
                <a:spcPct val="107000"/>
              </a:lnSpc>
              <a:spcAft>
                <a:spcPts val="800"/>
              </a:spcAft>
            </a:pPr>
            <a:r>
              <a:rPr lang="en-IN" sz="1800" b="1" dirty="0">
                <a:solidFill>
                  <a:srgbClr val="000000"/>
                </a:solidFill>
                <a:effectLst/>
                <a:latin typeface="Times New Roman" panose="02020603050405020304" pitchFamily="18" charset="0"/>
                <a:ea typeface="Calibri" panose="020F0502020204030204" pitchFamily="34" charset="0"/>
              </a:rPr>
              <a:t>Section 6(2)(</a:t>
            </a:r>
            <a:r>
              <a:rPr lang="en-IN" sz="1800" b="1" i="1" dirty="0">
                <a:solidFill>
                  <a:srgbClr val="000000"/>
                </a:solidFill>
                <a:effectLst/>
                <a:highlight>
                  <a:srgbClr val="FFFF00"/>
                </a:highlight>
                <a:latin typeface="Times New Roman" panose="02020603050405020304" pitchFamily="18" charset="0"/>
                <a:ea typeface="Calibri" panose="020F0502020204030204" pitchFamily="34" charset="0"/>
              </a:rPr>
              <a:t>b</a:t>
            </a:r>
            <a:r>
              <a:rPr lang="en-IN" sz="1800" b="1" dirty="0">
                <a:solidFill>
                  <a:srgbClr val="000000"/>
                </a:solidFill>
                <a:effectLst/>
                <a:highlight>
                  <a:srgbClr val="FFFF00"/>
                </a:highlight>
                <a:latin typeface="Times New Roman" panose="02020603050405020304" pitchFamily="18" charset="0"/>
                <a:ea typeface="Calibri" panose="020F0502020204030204" pitchFamily="34" charset="0"/>
              </a:rPr>
              <a:t>) where a proper officer under the State Goods and Services Tax Act or the Union Territory Goods and Services Tax Act has initiated any proceedings on a subject matter, no proceedings shall be initiated by the proper officer under this Act on the same subject matter.</a:t>
            </a:r>
            <a:endParaRPr lang="en-IN" sz="1800" b="1" dirty="0">
              <a:highlight>
                <a:srgbClr val="FFFF00"/>
              </a:highlight>
              <a:latin typeface="Times New Roman" panose="02020603050405020304" pitchFamily="18" charset="0"/>
              <a:ea typeface="Calibri" panose="020F0502020204030204" pitchFamily="34" charset="0"/>
            </a:endParaRPr>
          </a:p>
          <a:p>
            <a:pPr algn="just">
              <a:lnSpc>
                <a:spcPct val="107000"/>
              </a:lnSpc>
              <a:spcAft>
                <a:spcPts val="800"/>
              </a:spcAft>
            </a:pPr>
            <a:r>
              <a:rPr lang="en-IN" sz="1800" b="1" dirty="0">
                <a:highlight>
                  <a:srgbClr val="FFFF00"/>
                </a:highlight>
                <a:latin typeface="Times New Roman" panose="02020603050405020304" pitchFamily="18" charset="0"/>
                <a:ea typeface="Calibri" panose="020F0502020204030204" pitchFamily="34" charset="0"/>
              </a:rPr>
              <a:t>Decision</a:t>
            </a:r>
          </a:p>
          <a:p>
            <a:pPr marL="0" lvl="0" indent="0" algn="just">
              <a:buNone/>
            </a:pPr>
            <a:r>
              <a:rPr lang="en-US" sz="1800" dirty="0">
                <a:solidFill>
                  <a:srgbClr val="FF0000"/>
                </a:solidFill>
                <a:effectLst/>
                <a:latin typeface="Calibri" panose="020F0502020204030204" pitchFamily="34" charset="0"/>
                <a:ea typeface="Calibri" panose="020F0502020204030204" pitchFamily="34" charset="0"/>
                <a:cs typeface="Segoe UI" panose="020B0502040204020203" pitchFamily="34" charset="0"/>
              </a:rPr>
              <a:t>1</a:t>
            </a:r>
            <a:r>
              <a:rPr lang="en-US"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 The Delhi High Court by order 28.04.2021 has stayed the proceedings initiated by the Central Tax Officers against the Petitioner company whose jurisdiction has been assigned to the State Tax officer, Delhi, who have also exercised the jurisdiction. The High Court also recorded the submission of bar under section 6(2)(b) of the Central Tax Officer.</a:t>
            </a:r>
          </a:p>
          <a:p>
            <a:pPr marL="0" lvl="0" indent="0" algn="just">
              <a:buNone/>
            </a:pPr>
            <a:r>
              <a:rPr lang="en-US" sz="1800" dirty="0">
                <a:solidFill>
                  <a:srgbClr val="FF0000"/>
                </a:solidFill>
                <a:effectLst/>
                <a:latin typeface="Calibri" panose="020F0502020204030204" pitchFamily="34" charset="0"/>
                <a:ea typeface="Calibri" panose="020F0502020204030204" pitchFamily="34" charset="0"/>
                <a:cs typeface="Segoe UI" panose="020B0502040204020203" pitchFamily="34" charset="0"/>
              </a:rPr>
              <a:t>2. </a:t>
            </a:r>
            <a:r>
              <a:rPr lang="en-US"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The High Court, while granting the stay, has found that prima facie there is lack of jurisdiction by the Central Tax officer.</a:t>
            </a:r>
            <a:endParaRPr lang="en-IN" sz="1800" dirty="0">
              <a:effectLst/>
              <a:latin typeface="Times New Roman" panose="02020603050405020304" pitchFamily="18" charset="0"/>
              <a:ea typeface="Calibri" panose="020F0502020204030204" pitchFamily="34" charset="0"/>
            </a:endParaRPr>
          </a:p>
          <a:p>
            <a:pPr marL="0" lvl="0" indent="0" algn="just">
              <a:buNone/>
            </a:pPr>
            <a:r>
              <a:rPr lang="en-US" sz="1800" dirty="0">
                <a:solidFill>
                  <a:srgbClr val="FF0000"/>
                </a:solidFill>
                <a:effectLst/>
                <a:latin typeface="Calibri" panose="020F0502020204030204" pitchFamily="34" charset="0"/>
                <a:ea typeface="Calibri" panose="020F0502020204030204" pitchFamily="34" charset="0"/>
                <a:cs typeface="Segoe UI" panose="020B0502040204020203" pitchFamily="34" charset="0"/>
              </a:rPr>
              <a:t>3</a:t>
            </a:r>
            <a:r>
              <a:rPr lang="en-US"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 The High Court also took cognizance of the fact that summons have been issued by using the language that Petitioner representative should not leave the office without completion of the inquiry or without leave permissions of the officer or till the inquiry/ case is adjourned, which is contrary to the format for the summons prescribed by the Central Government.</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589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a:xfrm>
            <a:off x="1024128" y="625641"/>
            <a:ext cx="9720072" cy="845579"/>
          </a:xfrm>
        </p:spPr>
        <p:txBody>
          <a:bodyPr>
            <a:normAutofit fontScale="90000"/>
          </a:bodyPr>
          <a:lstStyle/>
          <a:p>
            <a:pPr algn="just"/>
            <a:br>
              <a:rPr lang="en-IN" sz="1800" b="1" dirty="0">
                <a:effectLst/>
                <a:latin typeface="Arial" panose="020B0604020202020204" pitchFamily="34" charset="0"/>
                <a:ea typeface="Calibri" panose="020F0502020204030204" pitchFamily="34" charset="0"/>
              </a:rPr>
            </a:br>
            <a:r>
              <a:rPr lang="en-IN" sz="1800" b="1" dirty="0">
                <a:effectLst/>
                <a:latin typeface="Arial" panose="020B0604020202020204" pitchFamily="34" charset="0"/>
                <a:ea typeface="Calibri" panose="020F0502020204030204" pitchFamily="34" charset="0"/>
              </a:rPr>
              <a:t>Summons issued by the State Tax AUTHORITIES – high court Granted stay</a:t>
            </a:r>
            <a:br>
              <a:rPr lang="en-IN" sz="1800" b="1" dirty="0">
                <a:effectLst/>
                <a:latin typeface="Arial" panose="020B0604020202020204" pitchFamily="34" charset="0"/>
                <a:ea typeface="Calibri" panose="020F0502020204030204" pitchFamily="34" charset="0"/>
              </a:rPr>
            </a:br>
            <a:r>
              <a:rPr lang="en-IN" sz="1800" b="1" dirty="0">
                <a:effectLst/>
                <a:latin typeface="Arial" panose="020B0604020202020204" pitchFamily="34" charset="0"/>
                <a:ea typeface="Calibri" panose="020F0502020204030204" pitchFamily="34" charset="0"/>
              </a:rPr>
              <a:t>Whether Centre and State both can exercise jurisdiction over </a:t>
            </a:r>
            <a:r>
              <a:rPr lang="en-IN" sz="1800" b="1" dirty="0" err="1">
                <a:effectLst/>
                <a:latin typeface="Arial" panose="020B0604020202020204" pitchFamily="34" charset="0"/>
                <a:ea typeface="Calibri" panose="020F0502020204030204" pitchFamily="34" charset="0"/>
              </a:rPr>
              <a:t>assessee</a:t>
            </a:r>
            <a:r>
              <a:rPr lang="en-IN" sz="1800" b="1" dirty="0">
                <a:latin typeface="Arial" panose="020B0604020202020204" pitchFamily="34" charset="0"/>
                <a:ea typeface="Calibri" panose="020F0502020204030204" pitchFamily="34" charset="0"/>
              </a:rPr>
              <a:t>? No. </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a:xfrm>
            <a:off x="1024128" y="1919037"/>
            <a:ext cx="9720073" cy="4390323"/>
          </a:xfrm>
        </p:spPr>
        <p:txBody>
          <a:bodyPr>
            <a:normAutofit/>
          </a:bodyPr>
          <a:lstStyle/>
          <a:p>
            <a:pPr algn="just">
              <a:lnSpc>
                <a:spcPct val="107000"/>
              </a:lnSpc>
              <a:spcAft>
                <a:spcPts val="800"/>
              </a:spcAft>
            </a:pP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In W.P.A. 1629 OF 2021 Raj Metal Industries &amp; </a:t>
            </a:r>
            <a:r>
              <a:rPr lang="en-IN" sz="1800" dirty="0" err="1">
                <a:effectLst/>
                <a:latin typeface="Bookman Old Style" panose="02050604050505020204" pitchFamily="18" charset="0"/>
                <a:ea typeface="Calibri" panose="020F0502020204030204" pitchFamily="34" charset="0"/>
                <a:cs typeface="Bookman Old Style" panose="02050604050505020204" pitchFamily="18" charset="0"/>
              </a:rPr>
              <a:t>Anr</a:t>
            </a: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 V Union of India &amp; </a:t>
            </a:r>
            <a:r>
              <a:rPr lang="en-IN" sz="1800" dirty="0" err="1">
                <a:effectLst/>
                <a:latin typeface="Bookman Old Style" panose="02050604050505020204" pitchFamily="18" charset="0"/>
                <a:ea typeface="Calibri" panose="020F0502020204030204" pitchFamily="34" charset="0"/>
                <a:cs typeface="Bookman Old Style" panose="02050604050505020204" pitchFamily="18" charset="0"/>
              </a:rPr>
              <a:t>Ors</a:t>
            </a: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 </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order 24.03.2021 CALCUTTA high court </a:t>
            </a:r>
            <a:r>
              <a:rPr lang="en-IN"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granted stay</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IN" sz="1800" b="1" dirty="0">
              <a:highlight>
                <a:srgbClr val="FFFF00"/>
              </a:highlight>
              <a:latin typeface="Times New Roman" panose="02020603050405020304" pitchFamily="18" charset="0"/>
              <a:ea typeface="Calibri" panose="020F0502020204030204" pitchFamily="34" charset="0"/>
            </a:endParaRPr>
          </a:p>
          <a:p>
            <a:pPr algn="just">
              <a:lnSpc>
                <a:spcPct val="107000"/>
              </a:lnSpc>
              <a:spcAft>
                <a:spcPts val="800"/>
              </a:spcAft>
            </a:pPr>
            <a:r>
              <a:rPr lang="en-IN" sz="1800" b="1" dirty="0">
                <a:highlight>
                  <a:srgbClr val="FFFF00"/>
                </a:highlight>
                <a:latin typeface="Times New Roman" panose="02020603050405020304" pitchFamily="18" charset="0"/>
                <a:ea typeface="Calibri" panose="020F0502020204030204" pitchFamily="34" charset="0"/>
              </a:rPr>
              <a:t>Decision</a:t>
            </a:r>
          </a:p>
          <a:p>
            <a:pPr marL="0" lvl="0" indent="0" algn="just">
              <a:buNone/>
            </a:pPr>
            <a:r>
              <a:rPr lang="en-US" sz="1800" dirty="0">
                <a:solidFill>
                  <a:srgbClr val="FF0000"/>
                </a:solidFill>
                <a:effectLst/>
                <a:latin typeface="Calibri" panose="020F0502020204030204" pitchFamily="34" charset="0"/>
                <a:ea typeface="Calibri" panose="020F0502020204030204" pitchFamily="34" charset="0"/>
                <a:cs typeface="Segoe UI" panose="020B0502040204020203" pitchFamily="34" charset="0"/>
              </a:rPr>
              <a:t>1</a:t>
            </a:r>
            <a:r>
              <a:rPr lang="en-US"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 </a:t>
            </a: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In W.P.A. 1629 OF 2021 Raj Metal Industries &amp; </a:t>
            </a:r>
            <a:r>
              <a:rPr lang="en-IN" sz="1800" dirty="0" err="1">
                <a:effectLst/>
                <a:latin typeface="Bookman Old Style" panose="02050604050505020204" pitchFamily="18" charset="0"/>
                <a:ea typeface="Calibri" panose="020F0502020204030204" pitchFamily="34" charset="0"/>
                <a:cs typeface="Bookman Old Style" panose="02050604050505020204" pitchFamily="18" charset="0"/>
              </a:rPr>
              <a:t>Anr</a:t>
            </a: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 V Union of India &amp; </a:t>
            </a:r>
            <a:r>
              <a:rPr lang="en-IN" sz="1800" dirty="0" err="1">
                <a:effectLst/>
                <a:latin typeface="Bookman Old Style" panose="02050604050505020204" pitchFamily="18" charset="0"/>
                <a:ea typeface="Calibri" panose="020F0502020204030204" pitchFamily="34" charset="0"/>
                <a:cs typeface="Bookman Old Style" panose="02050604050505020204" pitchFamily="18" charset="0"/>
              </a:rPr>
              <a:t>Ors</a:t>
            </a: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 inter alia challenge the actions initiated by the State GST authorities with respect to </a:t>
            </a:r>
            <a:r>
              <a:rPr lang="en-IN" sz="1800" b="1" dirty="0">
                <a:effectLst/>
                <a:latin typeface="Bookman Old Style" panose="02050604050505020204" pitchFamily="18" charset="0"/>
                <a:ea typeface="Calibri" panose="020F0502020204030204" pitchFamily="34" charset="0"/>
                <a:cs typeface="Bookman Old Style" panose="02050604050505020204" pitchFamily="18" charset="0"/>
              </a:rPr>
              <a:t>summons issued on October 19, 2020. </a:t>
            </a: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It was submitted that the proceedings were pending under the CGST Act and therefore, no proceedings could have been initiated by the State GST, by relying on Sub-Section 2(b) of Section 6 of the West Bengal GST Act. </a:t>
            </a:r>
            <a:r>
              <a:rPr lang="en-IN" sz="1800" b="1" dirty="0">
                <a:effectLst/>
                <a:latin typeface="Bookman Old Style" panose="02050604050505020204" pitchFamily="18" charset="0"/>
                <a:ea typeface="Calibri" panose="020F0502020204030204" pitchFamily="34" charset="0"/>
                <a:cs typeface="Bookman Old Style" panose="02050604050505020204" pitchFamily="18" charset="0"/>
              </a:rPr>
              <a:t>The High Court by order dated 24.3.2021 held that “</a:t>
            </a: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I am of the view that the summons that have been issued on October 19, 2020 by the State GST is, </a:t>
            </a:r>
            <a:r>
              <a:rPr lang="en-IN" sz="1800" i="1" dirty="0">
                <a:effectLst/>
                <a:latin typeface="Bookman Old Style" panose="02050604050505020204" pitchFamily="18" charset="0"/>
                <a:ea typeface="Calibri" panose="020F0502020204030204" pitchFamily="34" charset="0"/>
                <a:cs typeface="Bookman Old Style" panose="02050604050505020204" pitchFamily="18" charset="0"/>
              </a:rPr>
              <a:t>prima facie</a:t>
            </a:r>
            <a:r>
              <a:rPr lang="en-IN" sz="1800" dirty="0">
                <a:effectLst/>
                <a:latin typeface="Bookman Old Style" panose="02050604050505020204" pitchFamily="18" charset="0"/>
                <a:ea typeface="Calibri" panose="020F0502020204030204" pitchFamily="34" charset="0"/>
                <a:cs typeface="Bookman Old Style" panose="02050604050505020204" pitchFamily="18" charset="0"/>
              </a:rPr>
              <a:t>, in violation of Section 6(2)(b) of the WBGST Act. Accordingly, I direct stay of the above summons and any proceedings thereunder.”</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3883142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A6A2A-A145-4B3B-B4F0-796D914E42A6}"/>
              </a:ext>
            </a:extLst>
          </p:cNvPr>
          <p:cNvSpPr>
            <a:spLocks noGrp="1"/>
          </p:cNvSpPr>
          <p:nvPr>
            <p:ph type="title"/>
          </p:nvPr>
        </p:nvSpPr>
        <p:spPr/>
        <p:txBody>
          <a:bodyPr/>
          <a:lstStyle/>
          <a:p>
            <a:r>
              <a:rPr lang="en-US" dirty="0"/>
              <a:t>Summons uses harass language to </a:t>
            </a:r>
            <a:r>
              <a:rPr lang="en-US" dirty="0" err="1"/>
              <a:t>inStILl</a:t>
            </a:r>
            <a:r>
              <a:rPr lang="en-US" dirty="0"/>
              <a:t> fear among taxpayers</a:t>
            </a:r>
            <a:endParaRPr lang="en-IN" dirty="0"/>
          </a:p>
        </p:txBody>
      </p:sp>
      <p:sp>
        <p:nvSpPr>
          <p:cNvPr id="3" name="Content Placeholder 2">
            <a:extLst>
              <a:ext uri="{FF2B5EF4-FFF2-40B4-BE49-F238E27FC236}">
                <a16:creationId xmlns:a16="http://schemas.microsoft.com/office/drawing/2014/main" id="{5A6E97B3-214D-42F1-B88E-420E81CF02FC}"/>
              </a:ext>
            </a:extLst>
          </p:cNvPr>
          <p:cNvSpPr>
            <a:spLocks noGrp="1"/>
          </p:cNvSpPr>
          <p:nvPr>
            <p:ph idx="1"/>
          </p:nvPr>
        </p:nvSpPr>
        <p:spPr>
          <a:xfrm>
            <a:off x="1024128" y="1982203"/>
            <a:ext cx="9720073" cy="4692315"/>
          </a:xfrm>
        </p:spPr>
        <p:txBody>
          <a:bodyPr>
            <a:normAutofit fontScale="92500" lnSpcReduction="10000"/>
          </a:bodyPr>
          <a:lstStyle/>
          <a:p>
            <a:pPr algn="just">
              <a:lnSpc>
                <a:spcPct val="107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a:t>
            </a:r>
            <a:r>
              <a:rPr lang="en-US" sz="18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WP (C) No 5040/2021 in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matter of M/s. </a:t>
            </a:r>
            <a:r>
              <a:rPr lang="en-US" sz="18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Koenig Solutions Pvt</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Ltd Vs. Union of India &amp; </a:t>
            </a:r>
            <a:r>
              <a:rPr lang="en-US"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Ors</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order 28.04.2021 Delhi high court </a:t>
            </a:r>
            <a:r>
              <a:rPr lang="en-IN"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granted stay</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IN" sz="1800" b="1" dirty="0">
              <a:solidFill>
                <a:srgbClr val="000000"/>
              </a:solidFill>
              <a:effectLst/>
              <a:latin typeface="Times New Roman" panose="02020603050405020304" pitchFamily="18" charset="0"/>
              <a:ea typeface="Calibri" panose="020F0502020204030204" pitchFamily="34" charset="0"/>
            </a:endParaRPr>
          </a:p>
          <a:p>
            <a:pPr algn="just">
              <a:lnSpc>
                <a:spcPct val="107000"/>
              </a:lnSpc>
              <a:spcAft>
                <a:spcPts val="800"/>
              </a:spcAft>
            </a:pPr>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According to Mr. Mittal, the concerned officer appears to be acting in a high-handed fashion, inasmuch as, in the impugned summons, it is stated that the authorised representative of the petitioner is not to leave the office of the officer concerned without his permission.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6.1 For the sake of convenience, the exact words used in the impugned summons are set forth hereafter [Page 71 of the electronic paper book]: </a:t>
            </a:r>
            <a:r>
              <a:rPr lang="en-IN" sz="1800"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You </a:t>
            </a:r>
            <a:r>
              <a:rPr lang="en-IN" sz="1800" dirty="0">
                <a:solidFill>
                  <a:srgbClr val="616464"/>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wou</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l</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 not leave t</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h</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e o</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ffi</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ce w</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ith</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o</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u</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 co</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mpl</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et</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on of the inq</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u</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a:t>
            </a:r>
            <a:r>
              <a:rPr lang="en-IN" sz="1800" dirty="0">
                <a:solidFill>
                  <a:srgbClr val="616464"/>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y </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o</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 wi</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hout my pe</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rmi</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ss</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o</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n </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o</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 till th</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e </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qu</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ry/ cas</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e i</a:t>
            </a:r>
            <a:r>
              <a:rPr lang="en-IN" sz="1800" dirty="0">
                <a:solidFill>
                  <a:srgbClr val="4A4C4C"/>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 a</a:t>
            </a:r>
            <a:r>
              <a:rPr lang="en-IN" sz="1800" dirty="0">
                <a:solidFill>
                  <a:srgbClr val="31323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djourned </a:t>
            </a:r>
            <a:r>
              <a:rPr lang="en-IN" sz="1800" dirty="0">
                <a:solidFill>
                  <a:srgbClr val="151616"/>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r>
              <a:rPr lang="en-IN" sz="1800"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endPar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r>
              <a:rPr lang="en-IN" sz="1800" dirty="0">
                <a:solidFill>
                  <a:srgbClr val="000000"/>
                </a:solidFill>
                <a:effectLst/>
                <a:latin typeface="Times New Roman" panose="02020603050405020304" pitchFamily="18" charset="0"/>
                <a:ea typeface="Calibri" panose="020F0502020204030204" pitchFamily="34" charset="0"/>
              </a:rPr>
              <a:t>7. It is further contended by Mr. Mittal that the impugned summon has been issued without application of mind as it adverts to the provisions of the statute, which have no relevance to the CGST Act, 2017.”</a:t>
            </a:r>
          </a:p>
          <a:p>
            <a:r>
              <a:rPr lang="en-US" sz="1800" dirty="0">
                <a:effectLst/>
                <a:latin typeface="Times" panose="02020603050405020304" pitchFamily="18" charset="0"/>
                <a:ea typeface="Times New Roman" panose="02020603050405020304" pitchFamily="18" charset="0"/>
                <a:cs typeface="Times New Roman" panose="02020603050405020304" pitchFamily="18" charset="0"/>
              </a:rPr>
              <a:t>The Board through instruction </a:t>
            </a:r>
            <a:r>
              <a:rPr lang="en-US" sz="1800" dirty="0">
                <a:solidFill>
                  <a:srgbClr val="FF0000"/>
                </a:solidFill>
                <a:effectLst/>
                <a:highlight>
                  <a:srgbClr val="FFFF00"/>
                </a:highlight>
                <a:latin typeface="Times" panose="02020603050405020304" pitchFamily="18" charset="0"/>
                <a:ea typeface="Times New Roman" panose="02020603050405020304" pitchFamily="18" charset="0"/>
                <a:cs typeface="Times New Roman" panose="02020603050405020304" pitchFamily="18" charset="0"/>
              </a:rPr>
              <a:t>F. No. 137/39/2007-CX-4, dated 26-2-2007  - </a:t>
            </a:r>
            <a:r>
              <a:rPr lang="en-US" sz="1800" dirty="0">
                <a:effectLst/>
                <a:latin typeface="Times" panose="02020603050405020304" pitchFamily="18" charset="0"/>
                <a:ea typeface="Times New Roman" panose="02020603050405020304" pitchFamily="18" charset="0"/>
                <a:cs typeface="Times New Roman" panose="02020603050405020304" pitchFamily="18" charset="0"/>
              </a:rPr>
              <a:t>Subject : Issuance of summons in service tax matters-regarding:</a:t>
            </a:r>
            <a:endParaRPr lang="en-US" sz="1800" dirty="0">
              <a:solidFill>
                <a:srgbClr val="FF0000"/>
              </a:solidFill>
              <a:effectLst/>
              <a:highlight>
                <a:srgbClr val="FFFF00"/>
              </a:highlight>
              <a:latin typeface="Times" panose="02020603050405020304" pitchFamily="18" charset="0"/>
              <a:ea typeface="Times New Roman" panose="02020603050405020304" pitchFamily="18" charset="0"/>
              <a:cs typeface="Times New Roman" panose="02020603050405020304" pitchFamily="18" charset="0"/>
            </a:endParaRPr>
          </a:p>
          <a:p>
            <a:r>
              <a:rPr lang="en-US" sz="1800" dirty="0">
                <a:solidFill>
                  <a:srgbClr val="00B0F0"/>
                </a:solidFill>
                <a:effectLst/>
                <a:latin typeface="Times" panose="02020603050405020304" pitchFamily="18" charset="0"/>
                <a:ea typeface="Times New Roman" panose="02020603050405020304" pitchFamily="18" charset="0"/>
                <a:cs typeface="Times New Roman" panose="02020603050405020304" pitchFamily="18" charset="0"/>
              </a:rPr>
              <a:t>“The harsh and legal language of the summons not only causes unnecessary metal stress &amp; embarrassment and instills fear in the minds of the receiver but may also become a source of harassment or even unethical practices. Board has taken a serious note of this practice.”</a:t>
            </a:r>
            <a:endParaRPr lang="en-IN" dirty="0">
              <a:solidFill>
                <a:srgbClr val="00B0F0"/>
              </a:solidFill>
            </a:endParaRPr>
          </a:p>
        </p:txBody>
      </p:sp>
    </p:spTree>
    <p:extLst>
      <p:ext uri="{BB962C8B-B14F-4D97-AF65-F5344CB8AC3E}">
        <p14:creationId xmlns:p14="http://schemas.microsoft.com/office/powerpoint/2010/main" val="281501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a:xfrm>
            <a:off x="1024128" y="625641"/>
            <a:ext cx="9720072" cy="845579"/>
          </a:xfrm>
        </p:spPr>
        <p:txBody>
          <a:bodyPr>
            <a:normAutofit/>
          </a:bodyPr>
          <a:lstStyle/>
          <a:p>
            <a:r>
              <a:rPr lang="en-IN" sz="1800" b="1" dirty="0">
                <a:effectLst/>
                <a:latin typeface="Arial" panose="020B0604020202020204" pitchFamily="34" charset="0"/>
                <a:ea typeface="Calibri" panose="020F0502020204030204" pitchFamily="34" charset="0"/>
              </a:rPr>
              <a:t>Summons issued by the central Tax AUTHORITIES – </a:t>
            </a:r>
            <a:r>
              <a:rPr lang="en-IN" sz="1600" b="1" dirty="0">
                <a:effectLst/>
                <a:latin typeface="Arial" panose="020B0604020202020204" pitchFamily="34" charset="0"/>
                <a:ea typeface="Calibri" panose="020F0502020204030204" pitchFamily="34" charset="0"/>
              </a:rPr>
              <a:t>high court did Not interfere </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a:xfrm>
            <a:off x="1024128" y="1919037"/>
            <a:ext cx="9720073" cy="4390323"/>
          </a:xfrm>
        </p:spPr>
        <p:txBody>
          <a:bodyPr>
            <a:normAutofit fontScale="92500" lnSpcReduction="10000"/>
          </a:bodyPr>
          <a:lstStyle/>
          <a:p>
            <a:pPr algn="just">
              <a:lnSpc>
                <a:spcPct val="107000"/>
              </a:lnSpc>
              <a:spcAft>
                <a:spcPts val="800"/>
              </a:spcAft>
            </a:pPr>
            <a:r>
              <a:rPr lang="en-IN" sz="1800" dirty="0">
                <a:solidFill>
                  <a:srgbClr val="00B0F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Decisions:</a:t>
            </a:r>
            <a:endParaRPr lang="en-IN" sz="1800" dirty="0">
              <a:solidFill>
                <a:srgbClr val="00B0F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JSK MARKETING LTD. V UOI  2021 (46) GSTL 369 (BOM.) JUDGMENT DATED 16.02.2021</a:t>
            </a:r>
          </a:p>
          <a:p>
            <a:pPr>
              <a:lnSpc>
                <a:spcPct val="107000"/>
              </a:lnSpc>
              <a:spcAft>
                <a:spcPts val="800"/>
              </a:spcAft>
            </a:pPr>
            <a:r>
              <a:rPr lang="en-IN"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In this case, challenge is made to the issuance of  summons. The High court after considering the provisions of section 14 of the Central Excise Act, 1994 as applicable to service tax, and section 70 of the CGST Act, 2017 and Section 174 of the CGST Act, 2017, the Court held thus:</a:t>
            </a:r>
            <a:endParaRPr lang="en-IN" sz="1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r>
              <a:rPr lang="en-IN" sz="1800" b="1" dirty="0">
                <a:solidFill>
                  <a:srgbClr val="FF0000"/>
                </a:solidFill>
                <a:effectLst/>
                <a:latin typeface="Calibri" panose="020F0502020204030204" pitchFamily="34" charset="0"/>
                <a:ea typeface="Calibri" panose="020F0502020204030204" pitchFamily="34" charset="0"/>
                <a:cs typeface="Segoe UI" panose="020B0502040204020203" pitchFamily="34" charset="0"/>
              </a:rPr>
              <a:t> Thus it is evident that respondent No.2 has power and authority to issue summons to the petitioners</a:t>
            </a:r>
            <a:r>
              <a:rPr lang="en-IN" sz="1800" b="1"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 and more specifically petitioner No.2 under the provisions of the aforementioned statutes to give evidence and produce the relevant documents in inquiry.”</a:t>
            </a:r>
          </a:p>
          <a:p>
            <a:pPr algn="just">
              <a:lnSpc>
                <a:spcPct val="107000"/>
              </a:lnSpc>
              <a:spcAft>
                <a:spcPts val="800"/>
              </a:spcAft>
            </a:pPr>
            <a:r>
              <a:rPr lang="en-IN" sz="1800" b="1" dirty="0">
                <a:solidFill>
                  <a:srgbClr val="000000"/>
                </a:solidFill>
                <a:highlight>
                  <a:srgbClr val="FFFF00"/>
                </a:highlight>
                <a:latin typeface="Calibri" panose="020F0502020204030204" pitchFamily="34" charset="0"/>
                <a:ea typeface="Calibri" panose="020F0502020204030204" pitchFamily="34" charset="0"/>
                <a:cs typeface="Segoe UI" panose="020B0502040204020203" pitchFamily="34" charset="0"/>
              </a:rPr>
              <a:t>Remarks: </a:t>
            </a:r>
            <a:r>
              <a:rPr lang="en-IN"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The judgment has not discussed, that power to issue summons is with the which rank of officer, and in what circumstances, and summons does not empower them to make inquiry, but in any inquiry summons can be issued, and not vice versa. Further, summons could be issued by an officer who is empower to conduct inquiry, therefore, provisions have to be found in the Act, to conduct inquiry and saving clause, has very limited scope.</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2226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a:xfrm>
            <a:off x="1024128" y="625641"/>
            <a:ext cx="9720072" cy="845579"/>
          </a:xfrm>
        </p:spPr>
        <p:txBody>
          <a:bodyPr>
            <a:normAutofit/>
          </a:bodyPr>
          <a:lstStyle/>
          <a:p>
            <a:r>
              <a:rPr lang="en-IN" sz="1800" b="1" dirty="0">
                <a:effectLst/>
                <a:latin typeface="Arial" panose="020B0604020202020204" pitchFamily="34" charset="0"/>
                <a:ea typeface="Calibri" panose="020F0502020204030204" pitchFamily="34" charset="0"/>
              </a:rPr>
              <a:t>Whether </a:t>
            </a:r>
            <a:r>
              <a:rPr lang="en-IN" sz="1800" b="1"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fresh proceedings under the repealed act justified under saving clause</a:t>
            </a:r>
            <a:r>
              <a:rPr lang="en-IN" sz="1800" b="1" dirty="0">
                <a:solidFill>
                  <a:srgbClr val="000000"/>
                </a:solidFill>
                <a:latin typeface="Calibri" panose="020F0502020204030204" pitchFamily="34" charset="0"/>
                <a:ea typeface="Calibri" panose="020F0502020204030204" pitchFamily="34" charset="0"/>
                <a:cs typeface="Segoe UI" panose="020B0502040204020203" pitchFamily="34" charset="0"/>
              </a:rPr>
              <a:t>?</a:t>
            </a:r>
            <a:r>
              <a:rPr lang="en-IN" sz="1800" b="1" dirty="0">
                <a:effectLst/>
                <a:latin typeface="Arial" panose="020B0604020202020204" pitchFamily="34" charset="0"/>
                <a:ea typeface="Calibri" panose="020F0502020204030204" pitchFamily="34" charset="0"/>
              </a:rPr>
              <a:t>. No</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a:xfrm>
            <a:off x="1024127" y="1434766"/>
            <a:ext cx="9720073" cy="4390323"/>
          </a:xfrm>
        </p:spPr>
        <p:txBody>
          <a:bodyPr>
            <a:normAutofit fontScale="85000" lnSpcReduction="10000"/>
          </a:bodyPr>
          <a:lstStyle/>
          <a:p>
            <a:pPr algn="just">
              <a:lnSpc>
                <a:spcPct val="107000"/>
              </a:lnSpc>
              <a:spcAft>
                <a:spcPts val="800"/>
              </a:spcAft>
            </a:pPr>
            <a:r>
              <a:rPr lang="en-IN" sz="1800" dirty="0">
                <a:solidFill>
                  <a:srgbClr val="00B0F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Decision</a:t>
            </a:r>
            <a:r>
              <a:rPr lang="en-IN" sz="1800" dirty="0">
                <a:solidFill>
                  <a:srgbClr val="00B0F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Sahitya </a:t>
            </a:r>
            <a:r>
              <a:rPr lang="en-IN" sz="18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Mudranalaya</a:t>
            </a:r>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Private ... vs Additional Director General 2021 (46) GSTL 245 (</a:t>
            </a:r>
            <a:r>
              <a:rPr lang="en-IN" sz="18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Guj</a:t>
            </a:r>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in judgment dated 29.01.2020</a:t>
            </a:r>
          </a:p>
          <a:p>
            <a:pPr algn="just">
              <a:lnSpc>
                <a:spcPct val="107000"/>
              </a:lnSpc>
              <a:spcAft>
                <a:spcPts val="800"/>
              </a:spcAft>
            </a:pP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“7.8 Thus, clause (e) of sub-section (2) of </a:t>
            </a:r>
            <a:r>
              <a:rPr lang="en-IN" sz="1800" u="sng" dirty="0">
                <a:solidFill>
                  <a:srgbClr val="1100CC"/>
                </a:solidFill>
                <a:effectLst/>
                <a:latin typeface="Calibri" panose="020F0502020204030204" pitchFamily="34" charset="0"/>
                <a:ea typeface="Calibri" panose="020F0502020204030204" pitchFamily="34" charset="0"/>
                <a:cs typeface="Times New Roman" panose="02020603050405020304" pitchFamily="18" charset="0"/>
                <a:hlinkClick r:id="rId2"/>
              </a:rPr>
              <a:t>section 174</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of the  CGST Act </a:t>
            </a:r>
            <a:r>
              <a:rPr lang="en-IN"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provides for institution</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of investigation, inquiry, verification, assessment proceedings, adjudication and other legal proceedings as if the </a:t>
            </a:r>
            <a:r>
              <a:rPr lang="en-IN" sz="1800" u="sng" dirty="0">
                <a:solidFill>
                  <a:srgbClr val="1100CC"/>
                </a:solidFill>
                <a:effectLst/>
                <a:latin typeface="Calibri" panose="020F0502020204030204" pitchFamily="34" charset="0"/>
                <a:ea typeface="Calibri" panose="020F0502020204030204" pitchFamily="34" charset="0"/>
                <a:cs typeface="Times New Roman" panose="02020603050405020304" pitchFamily="18" charset="0"/>
                <a:hlinkClick r:id="rId3"/>
              </a:rPr>
              <a:t>Finance Act</a:t>
            </a:r>
            <a:r>
              <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1994 has not been so amended. Therefore, even after the omission of Chapter V of the Finance Act, 1994, by virtue of clause (e) of sub-section (2) of section 174 of the CGST Act, the authority is authorised to institute any legal proceeding under the said Act. The contention that the authority does not have authority to initiate fresh proceedings after the omission of Chapter V of the Finance Act, therefore, does not merit acceptance.”</a:t>
            </a:r>
          </a:p>
          <a:p>
            <a:pPr algn="just">
              <a:lnSpc>
                <a:spcPct val="107000"/>
              </a:lnSpc>
              <a:spcAft>
                <a:spcPts val="800"/>
              </a:spcAft>
            </a:pPr>
            <a:r>
              <a:rPr lang="en-IN" sz="1800" b="1"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Remarks: </a:t>
            </a:r>
            <a:r>
              <a:rPr lang="en-IN"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This judgment need revisit, </a:t>
            </a:r>
          </a:p>
          <a:p>
            <a:pPr algn="just">
              <a:lnSpc>
                <a:spcPct val="107000"/>
              </a:lnSpc>
              <a:spcAft>
                <a:spcPts val="800"/>
              </a:spcAft>
            </a:pPr>
            <a:r>
              <a:rPr lang="en-IN" sz="1800" dirty="0">
                <a:solidFill>
                  <a:srgbClr val="000000"/>
                </a:solidFill>
                <a:latin typeface="Calibri" panose="020F0502020204030204" pitchFamily="34" charset="0"/>
                <a:ea typeface="Calibri" panose="020F0502020204030204" pitchFamily="34" charset="0"/>
                <a:cs typeface="Segoe UI" panose="020B0502040204020203" pitchFamily="34" charset="0"/>
              </a:rPr>
              <a:t>(1) Section </a:t>
            </a:r>
            <a:r>
              <a:rPr lang="en-IN"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174(2) start with the words </a:t>
            </a:r>
            <a:r>
              <a:rPr lang="en-IN" sz="1800" dirty="0">
                <a:solidFill>
                  <a:srgbClr val="000000"/>
                </a:solidFill>
                <a:effectLst/>
                <a:highlight>
                  <a:srgbClr val="FFFF00"/>
                </a:highlight>
                <a:latin typeface="Calibri" panose="020F0502020204030204" pitchFamily="34" charset="0"/>
                <a:ea typeface="Calibri" panose="020F0502020204030204" pitchFamily="34" charset="0"/>
                <a:cs typeface="Segoe UI" panose="020B0502040204020203" pitchFamily="34" charset="0"/>
              </a:rPr>
              <a:t>“shall not” </a:t>
            </a:r>
            <a:r>
              <a:rPr lang="en-IN"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and therefore, clause (e) cannot be read as “shall institute”. </a:t>
            </a:r>
          </a:p>
          <a:p>
            <a:pPr algn="just">
              <a:lnSpc>
                <a:spcPct val="107000"/>
              </a:lnSpc>
              <a:spcAft>
                <a:spcPts val="800"/>
              </a:spcAft>
            </a:pPr>
            <a:r>
              <a:rPr lang="en-IN"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(2) section 174 is only a saving clause and therefore does and could not empower the officer, unless the power itself was granted under the repealed statute.</a:t>
            </a:r>
            <a:endParaRPr lang="en-IN" sz="1800" dirty="0">
              <a:solidFill>
                <a:srgbClr val="00B0F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endParaRPr lang="en-IN" sz="1800" dirty="0"/>
          </a:p>
          <a:p>
            <a:pPr indent="228600" algn="just">
              <a:lnSpc>
                <a:spcPts val="1770"/>
              </a:lnSpc>
              <a:spcBef>
                <a:spcPts val="375"/>
              </a:spcBef>
              <a:spcAft>
                <a:spcPts val="750"/>
              </a:spcAft>
            </a:pP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82974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a:xfrm>
            <a:off x="1024128" y="625641"/>
            <a:ext cx="9720072" cy="845579"/>
          </a:xfrm>
        </p:spPr>
        <p:txBody>
          <a:bodyPr>
            <a:normAutofit/>
          </a:bodyPr>
          <a:lstStyle/>
          <a:p>
            <a:r>
              <a:rPr lang="en-IN" sz="1800" b="1" dirty="0">
                <a:effectLst/>
                <a:latin typeface="Arial" panose="020B0604020202020204" pitchFamily="34" charset="0"/>
                <a:ea typeface="Calibri" panose="020F0502020204030204" pitchFamily="34" charset="0"/>
              </a:rPr>
              <a:t>Whether </a:t>
            </a:r>
            <a:r>
              <a:rPr lang="en-IN" sz="1800" b="1"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fresh proceedings under the repealed act justified under saving clause</a:t>
            </a:r>
            <a:r>
              <a:rPr lang="en-IN" sz="1800" b="1" dirty="0">
                <a:solidFill>
                  <a:srgbClr val="000000"/>
                </a:solidFill>
                <a:latin typeface="Calibri" panose="020F0502020204030204" pitchFamily="34" charset="0"/>
                <a:ea typeface="Calibri" panose="020F0502020204030204" pitchFamily="34" charset="0"/>
                <a:cs typeface="Segoe UI" panose="020B0502040204020203" pitchFamily="34" charset="0"/>
              </a:rPr>
              <a:t>?</a:t>
            </a:r>
            <a:r>
              <a:rPr lang="en-IN" sz="1800" b="1" dirty="0">
                <a:effectLst/>
                <a:latin typeface="Arial" panose="020B0604020202020204" pitchFamily="34" charset="0"/>
                <a:ea typeface="Calibri" panose="020F0502020204030204" pitchFamily="34" charset="0"/>
              </a:rPr>
              <a:t>. No</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a:xfrm>
            <a:off x="1024127" y="1434766"/>
            <a:ext cx="9720073" cy="4390323"/>
          </a:xfrm>
        </p:spPr>
        <p:txBody>
          <a:bodyPr>
            <a:normAutofit/>
          </a:bodyPr>
          <a:lstStyle/>
          <a:p>
            <a:pPr algn="just">
              <a:lnSpc>
                <a:spcPct val="107000"/>
              </a:lnSpc>
              <a:spcAft>
                <a:spcPts val="800"/>
              </a:spcAft>
            </a:pPr>
            <a:r>
              <a:rPr lang="en-IN" sz="1800" dirty="0">
                <a:solidFill>
                  <a:srgbClr val="00B0F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Section 174(2)- </a:t>
            </a:r>
            <a:r>
              <a:rPr lang="en-IN" sz="1800" dirty="0">
                <a:effectLst/>
                <a:latin typeface="Times New Roman" panose="02020603050405020304" pitchFamily="18" charset="0"/>
                <a:ea typeface="Calibri" panose="020F0502020204030204" pitchFamily="34" charset="0"/>
              </a:rPr>
              <a:t>(</a:t>
            </a:r>
            <a:r>
              <a:rPr lang="en-IN" sz="1800" i="1" dirty="0">
                <a:effectLst/>
                <a:latin typeface="Times New Roman" panose="02020603050405020304" pitchFamily="18" charset="0"/>
                <a:ea typeface="Calibri" panose="020F0502020204030204" pitchFamily="34" charset="0"/>
              </a:rPr>
              <a:t>2</a:t>
            </a:r>
            <a:r>
              <a:rPr lang="en-IN" sz="1800" dirty="0">
                <a:effectLst/>
                <a:latin typeface="Times New Roman" panose="02020603050405020304" pitchFamily="18" charset="0"/>
                <a:ea typeface="Calibri" panose="020F0502020204030204" pitchFamily="34" charset="0"/>
              </a:rPr>
              <a:t>) The repeal of the said Acts and the amendment of the Finance Act, 1994 (32 of 1994)(hereafter referred to as “such amendment” or “amended Act”, as the case may be) to the extent mentioned in the sub-section (</a:t>
            </a:r>
            <a:r>
              <a:rPr lang="en-IN" sz="1800" i="1" dirty="0">
                <a:effectLst/>
                <a:latin typeface="Times New Roman" panose="02020603050405020304" pitchFamily="18" charset="0"/>
                <a:ea typeface="Calibri" panose="020F0502020204030204" pitchFamily="34" charset="0"/>
              </a:rPr>
              <a:t>1</a:t>
            </a:r>
            <a:r>
              <a:rPr lang="en-IN" sz="1800" dirty="0">
                <a:effectLst/>
                <a:latin typeface="Times New Roman" panose="02020603050405020304" pitchFamily="18" charset="0"/>
                <a:ea typeface="Calibri" panose="020F0502020204030204" pitchFamily="34" charset="0"/>
              </a:rPr>
              <a:t>) or Section 173 </a:t>
            </a:r>
            <a:r>
              <a:rPr lang="en-IN" sz="1800" dirty="0">
                <a:solidFill>
                  <a:srgbClr val="FF0000"/>
                </a:solidFill>
                <a:effectLst/>
                <a:highlight>
                  <a:srgbClr val="FFFF00"/>
                </a:highlight>
                <a:latin typeface="Times New Roman" panose="02020603050405020304" pitchFamily="18" charset="0"/>
                <a:ea typeface="Calibri" panose="020F0502020204030204" pitchFamily="34" charset="0"/>
              </a:rPr>
              <a:t>shall not—</a:t>
            </a:r>
          </a:p>
          <a:p>
            <a:pPr algn="just">
              <a:lnSpc>
                <a:spcPct val="107000"/>
              </a:lnSpc>
              <a:spcAft>
                <a:spcPts val="800"/>
              </a:spcAft>
            </a:pPr>
            <a:r>
              <a:rPr lang="en-IN" sz="1800" dirty="0">
                <a:solidFill>
                  <a:srgbClr val="00B0F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XXXX</a:t>
            </a:r>
            <a:endParaRPr lang="en-IN" sz="1800" dirty="0">
              <a:solidFill>
                <a:srgbClr val="00B0F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highlight>
                  <a:srgbClr val="FFFF00"/>
                </a:highlight>
                <a:latin typeface="Times New Roman" panose="02020603050405020304" pitchFamily="18" charset="0"/>
                <a:ea typeface="Calibri" panose="020F0502020204030204" pitchFamily="34" charset="0"/>
              </a:rPr>
              <a:t>(</a:t>
            </a:r>
            <a:r>
              <a:rPr lang="en-IN" sz="1800" i="1" dirty="0">
                <a:effectLst/>
                <a:highlight>
                  <a:srgbClr val="FFFF00"/>
                </a:highlight>
                <a:latin typeface="Times New Roman" panose="02020603050405020304" pitchFamily="18" charset="0"/>
                <a:ea typeface="Calibri" panose="020F0502020204030204" pitchFamily="34" charset="0"/>
              </a:rPr>
              <a:t>e</a:t>
            </a:r>
            <a:r>
              <a:rPr lang="en-IN" sz="1800" dirty="0">
                <a:effectLst/>
                <a:highlight>
                  <a:srgbClr val="FFFF00"/>
                </a:highlight>
                <a:latin typeface="Times New Roman" panose="02020603050405020304" pitchFamily="18" charset="0"/>
                <a:ea typeface="Calibri" panose="020F0502020204030204" pitchFamily="34" charset="0"/>
              </a:rPr>
              <a:t>)</a:t>
            </a:r>
            <a:r>
              <a:rPr lang="en-IN" sz="1800" dirty="0">
                <a:effectLst/>
                <a:latin typeface="Times New Roman" panose="02020603050405020304" pitchFamily="18" charset="0"/>
                <a:ea typeface="Calibri" panose="020F0502020204030204" pitchFamily="34" charset="0"/>
              </a:rPr>
              <a:t> affect any investigation, inquiry, verification (including scrutiny and audit),  assessment proceedings, adjudication and any other legal proceedings or  recovery of arrears or remedy in respect of any such duty, tax, surcharge,  penalty, fine, interest, right, privilege, obligation, liability, forfeiture or  punishment, as aforesaid, and any such investigation, inquiry, verification  (including scrutiny and audit), assessment proceedings, adjudication and  other legal proceedings or recovery of arrears or remedy may be instituted,  continued or enforced, and any such tax, surcharge, penalty, fine, interest,  forfeiture or punishment may be levied or imposed as if these Acts had not been so amended or repealed;</a:t>
            </a:r>
            <a:endParaRPr lang="en-IN" sz="1800" dirty="0">
              <a:solidFill>
                <a:srgbClr val="00B0F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endParaRPr lang="en-IN" sz="1800" dirty="0"/>
          </a:p>
          <a:p>
            <a:pPr indent="228600" algn="just">
              <a:lnSpc>
                <a:spcPts val="1770"/>
              </a:lnSpc>
              <a:spcBef>
                <a:spcPts val="375"/>
              </a:spcBef>
              <a:spcAft>
                <a:spcPts val="750"/>
              </a:spcAft>
            </a:pP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81116835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a:xfrm>
            <a:off x="1024128" y="625641"/>
            <a:ext cx="9720072" cy="845579"/>
          </a:xfrm>
        </p:spPr>
        <p:txBody>
          <a:bodyPr>
            <a:normAutofit/>
          </a:bodyPr>
          <a:lstStyle/>
          <a:p>
            <a:r>
              <a:rPr lang="en-IN" sz="1800" b="1" dirty="0">
                <a:effectLst/>
                <a:latin typeface="Arial" panose="020B0604020202020204" pitchFamily="34" charset="0"/>
                <a:ea typeface="Calibri" panose="020F0502020204030204" pitchFamily="34" charset="0"/>
              </a:rPr>
              <a:t>Whether </a:t>
            </a:r>
            <a:r>
              <a:rPr lang="en-IN" sz="1800" b="1"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fresh proceedings under the repealed act justified under saving clause</a:t>
            </a:r>
            <a:r>
              <a:rPr lang="en-IN" sz="1800" b="1" dirty="0">
                <a:solidFill>
                  <a:srgbClr val="000000"/>
                </a:solidFill>
                <a:latin typeface="Calibri" panose="020F0502020204030204" pitchFamily="34" charset="0"/>
                <a:ea typeface="Calibri" panose="020F0502020204030204" pitchFamily="34" charset="0"/>
                <a:cs typeface="Segoe UI" panose="020B0502040204020203" pitchFamily="34" charset="0"/>
              </a:rPr>
              <a:t>?</a:t>
            </a:r>
            <a:r>
              <a:rPr lang="en-IN" sz="1800" b="1" dirty="0">
                <a:effectLst/>
                <a:latin typeface="Arial" panose="020B0604020202020204" pitchFamily="34" charset="0"/>
                <a:ea typeface="Calibri" panose="020F0502020204030204" pitchFamily="34" charset="0"/>
              </a:rPr>
              <a:t>. No</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a:xfrm>
            <a:off x="1024127" y="1434766"/>
            <a:ext cx="9720073" cy="4390323"/>
          </a:xfrm>
        </p:spPr>
        <p:txBody>
          <a:bodyPr>
            <a:normAutofit fontScale="70000" lnSpcReduction="20000"/>
          </a:bodyPr>
          <a:lstStyle/>
          <a:p>
            <a:pPr algn="just">
              <a:lnSpc>
                <a:spcPct val="107000"/>
              </a:lnSpc>
              <a:spcAft>
                <a:spcPts val="800"/>
              </a:spcAft>
            </a:pPr>
            <a:r>
              <a:rPr lang="en-IN" sz="1800" dirty="0">
                <a:solidFill>
                  <a:srgbClr val="00B0F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Decision</a:t>
            </a:r>
            <a:r>
              <a:rPr lang="en-IN" sz="1800" dirty="0">
                <a:solidFill>
                  <a:srgbClr val="00B0F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 in following cases stay granted by High court on the notices issued for conducted audit/ verification etc., under service tax after introduction of GST. </a:t>
            </a:r>
          </a:p>
          <a:p>
            <a:pPr algn="just">
              <a:lnSpc>
                <a:spcPct val="107000"/>
              </a:lnSpc>
              <a:spcAft>
                <a:spcPts val="800"/>
              </a:spcAft>
            </a:pPr>
            <a:r>
              <a:rPr lang="en-IN"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1</a:t>
            </a:r>
            <a:r>
              <a:rPr lang="en-IN" sz="1800" b="1"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a:t>
            </a:r>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rPr>
              <a:t>M/s. T.R. </a:t>
            </a:r>
            <a:r>
              <a:rPr lang="en-IN" sz="1800" dirty="0" err="1">
                <a:effectLst/>
                <a:latin typeface="Times New Roman" panose="02020603050405020304" pitchFamily="18" charset="0"/>
                <a:ea typeface="Calibri" panose="020F0502020204030204" pitchFamily="34" charset="0"/>
              </a:rPr>
              <a:t>Sawahney</a:t>
            </a:r>
            <a:r>
              <a:rPr lang="en-IN" sz="1800" dirty="0">
                <a:effectLst/>
                <a:latin typeface="Times New Roman" panose="02020603050405020304" pitchFamily="18" charset="0"/>
                <a:ea typeface="Calibri" panose="020F0502020204030204" pitchFamily="34" charset="0"/>
              </a:rPr>
              <a:t> Motors </a:t>
            </a:r>
            <a:r>
              <a:rPr lang="en-IN" sz="1800" dirty="0" err="1">
                <a:effectLst/>
                <a:latin typeface="Times New Roman" panose="02020603050405020304" pitchFamily="18" charset="0"/>
                <a:ea typeface="Calibri" panose="020F0502020204030204" pitchFamily="34" charset="0"/>
              </a:rPr>
              <a:t>Pvt.</a:t>
            </a:r>
            <a:r>
              <a:rPr lang="en-IN" sz="1800" dirty="0">
                <a:effectLst/>
                <a:latin typeface="Times New Roman" panose="02020603050405020304" pitchFamily="18" charset="0"/>
                <a:ea typeface="Calibri" panose="020F0502020204030204" pitchFamily="34" charset="0"/>
              </a:rPr>
              <a:t> Ltd. v UOI &amp; </a:t>
            </a:r>
            <a:r>
              <a:rPr lang="en-IN" sz="1800" dirty="0" err="1">
                <a:effectLst/>
                <a:latin typeface="Times New Roman" panose="02020603050405020304" pitchFamily="18" charset="0"/>
                <a:ea typeface="Calibri" panose="020F0502020204030204" pitchFamily="34" charset="0"/>
              </a:rPr>
              <a:t>Anr</a:t>
            </a:r>
            <a:r>
              <a:rPr lang="en-IN" sz="1800" dirty="0">
                <a:effectLst/>
                <a:latin typeface="Times New Roman" panose="02020603050405020304" pitchFamily="18" charset="0"/>
                <a:ea typeface="Calibri" panose="020F0502020204030204" pitchFamily="34" charset="0"/>
              </a:rPr>
              <a:t>. 2019 (24) G.S.T.L. 176 (Del.) order dated 11.03.2019 passed by the Hon’ble Delhi High Court in WP (C).2138/2019.</a:t>
            </a:r>
          </a:p>
          <a:p>
            <a:pPr algn="just">
              <a:lnSpc>
                <a:spcPct val="107000"/>
              </a:lnSpc>
              <a:spcAft>
                <a:spcPts val="800"/>
              </a:spcAft>
            </a:pPr>
            <a:r>
              <a:rPr lang="en-IN" sz="18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2. </a:t>
            </a:r>
            <a:r>
              <a:rPr lang="en-IN" sz="1800" i="1" dirty="0">
                <a:effectLst/>
                <a:latin typeface="Times New Roman" panose="02020603050405020304" pitchFamily="18" charset="0"/>
                <a:ea typeface="Calibri" panose="020F0502020204030204" pitchFamily="34" charset="0"/>
              </a:rPr>
              <a:t>M/s. Services International Ltd. v. Union of India, </a:t>
            </a:r>
            <a:r>
              <a:rPr lang="en-IN" sz="1800" dirty="0">
                <a:effectLst/>
                <a:latin typeface="Times New Roman" panose="02020603050405020304" pitchFamily="18" charset="0"/>
                <a:ea typeface="Calibri" panose="020F0502020204030204" pitchFamily="34" charset="0"/>
              </a:rPr>
              <a:t>order dated 12.03.2019 passed by the Hon’ble Delhi High Court in WP (C).2479/2019.</a:t>
            </a:r>
            <a:endParaRPr lang="en-IN" sz="1800" dirty="0">
              <a:latin typeface="Times New Roman" panose="02020603050405020304" pitchFamily="18" charset="0"/>
              <a:ea typeface="Calibri" panose="020F0502020204030204" pitchFamily="34" charset="0"/>
            </a:endParaRPr>
          </a:p>
          <a:p>
            <a:pPr algn="just">
              <a:lnSpc>
                <a:spcPct val="107000"/>
              </a:lnSpc>
              <a:spcAft>
                <a:spcPts val="800"/>
              </a:spcAft>
            </a:pPr>
            <a:r>
              <a:rPr lang="en-IN"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IN" sz="1800" i="1" dirty="0" err="1">
                <a:effectLst/>
                <a:latin typeface="Calibri" panose="020F0502020204030204" pitchFamily="34" charset="0"/>
                <a:ea typeface="Calibri" panose="020F0502020204030204" pitchFamily="34" charset="0"/>
                <a:cs typeface="Times New Roman" panose="02020603050405020304" pitchFamily="18" charset="0"/>
              </a:rPr>
              <a:t>Sulabh</a:t>
            </a:r>
            <a:r>
              <a:rPr lang="en-IN" sz="1800" i="1" dirty="0">
                <a:effectLst/>
                <a:latin typeface="Calibri" panose="020F0502020204030204" pitchFamily="34" charset="0"/>
                <a:ea typeface="Calibri" panose="020F0502020204030204" pitchFamily="34" charset="0"/>
                <a:cs typeface="Times New Roman" panose="02020603050405020304" pitchFamily="18" charset="0"/>
              </a:rPr>
              <a:t> International Social Service Organisation v. Union of India, </a:t>
            </a:r>
            <a:r>
              <a:rPr lang="en-IN" sz="1800" dirty="0">
                <a:effectLst/>
                <a:latin typeface="Calibri" panose="020F0502020204030204" pitchFamily="34" charset="0"/>
                <a:ea typeface="Calibri" panose="020F0502020204030204" pitchFamily="34" charset="0"/>
                <a:cs typeface="Times New Roman" panose="02020603050405020304" pitchFamily="18" charset="0"/>
              </a:rPr>
              <a:t>2019 SCC Online </a:t>
            </a:r>
            <a:r>
              <a:rPr lang="en-IN" sz="1800" dirty="0" err="1">
                <a:effectLst/>
                <a:latin typeface="Calibri" panose="020F0502020204030204" pitchFamily="34" charset="0"/>
                <a:ea typeface="Calibri" panose="020F0502020204030204" pitchFamily="34" charset="0"/>
                <a:cs typeface="Times New Roman" panose="02020603050405020304" pitchFamily="18" charset="0"/>
              </a:rPr>
              <a:t>Jhar</a:t>
            </a:r>
            <a:r>
              <a:rPr lang="en-IN" sz="1800" dirty="0">
                <a:effectLst/>
                <a:latin typeface="Calibri" panose="020F0502020204030204" pitchFamily="34" charset="0"/>
                <a:ea typeface="Calibri" panose="020F0502020204030204" pitchFamily="34" charset="0"/>
                <a:cs typeface="Times New Roman" panose="02020603050405020304" pitchFamily="18" charset="0"/>
              </a:rPr>
              <a:t> 339;2019 (25) G.S.T.L. 28 (</a:t>
            </a:r>
            <a:r>
              <a:rPr lang="en-IN" sz="1800" dirty="0" err="1">
                <a:effectLst/>
                <a:latin typeface="Calibri" panose="020F0502020204030204" pitchFamily="34" charset="0"/>
                <a:ea typeface="Calibri" panose="020F0502020204030204" pitchFamily="34" charset="0"/>
                <a:cs typeface="Times New Roman" panose="02020603050405020304" pitchFamily="18" charset="0"/>
              </a:rPr>
              <a:t>Jhar</a:t>
            </a:r>
            <a:r>
              <a:rPr lang="en-IN" sz="1800" dirty="0">
                <a:effectLst/>
                <a:latin typeface="Calibri" panose="020F0502020204030204" pitchFamily="34" charset="0"/>
                <a:ea typeface="Calibri" panose="020F0502020204030204" pitchFamily="34" charset="0"/>
                <a:cs typeface="Times New Roman" panose="02020603050405020304" pitchFamily="18" charset="0"/>
              </a:rPr>
              <a:t>.)</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4. </a:t>
            </a:r>
            <a:r>
              <a:rPr lang="en-IN" sz="1800" dirty="0">
                <a:effectLst/>
                <a:latin typeface="Times New Roman" panose="02020603050405020304" pitchFamily="18" charset="0"/>
                <a:ea typeface="Calibri" panose="020F0502020204030204" pitchFamily="34" charset="0"/>
              </a:rPr>
              <a:t>M/s OWS Warehouse Services LLP v UOI 2018 (19) GSTL 27 (</a:t>
            </a:r>
            <a:r>
              <a:rPr lang="en-IN" sz="1800" dirty="0" err="1">
                <a:effectLst/>
                <a:latin typeface="Times New Roman" panose="02020603050405020304" pitchFamily="18" charset="0"/>
                <a:ea typeface="Calibri" panose="020F0502020204030204" pitchFamily="34" charset="0"/>
              </a:rPr>
              <a:t>Guj</a:t>
            </a:r>
            <a:r>
              <a:rPr lang="en-IN" sz="1800" dirty="0">
                <a:effectLst/>
                <a:latin typeface="Times New Roman" panose="02020603050405020304" pitchFamily="18" charset="0"/>
                <a:ea typeface="Calibri" panose="020F0502020204030204" pitchFamily="34" charset="0"/>
              </a:rPr>
              <a:t>.)</a:t>
            </a:r>
            <a:r>
              <a:rPr lang="en-IN" sz="1800" i="1"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order dated 17.10.2018 passed by the Hon’ble Gujarat High Court in SCA.No.16226/2018.</a:t>
            </a:r>
          </a:p>
          <a:p>
            <a:pPr algn="just">
              <a:lnSpc>
                <a:spcPct val="107000"/>
              </a:lnSpc>
              <a:spcAft>
                <a:spcPts val="800"/>
              </a:spcAft>
            </a:pPr>
            <a:r>
              <a:rPr lang="en-IN" sz="1800" dirty="0">
                <a:solidFill>
                  <a:srgbClr val="00B0F0"/>
                </a:solidFill>
                <a:latin typeface="Times New Roman" panose="02020603050405020304" pitchFamily="18" charset="0"/>
                <a:ea typeface="Calibri" panose="020F0502020204030204" pitchFamily="34" charset="0"/>
              </a:rPr>
              <a:t>5. </a:t>
            </a:r>
            <a:r>
              <a:rPr lang="en-IN" sz="1800" i="1" dirty="0">
                <a:effectLst/>
                <a:latin typeface="Times New Roman" panose="02020603050405020304" pitchFamily="18" charset="0"/>
                <a:ea typeface="Calibri" panose="020F0502020204030204" pitchFamily="34" charset="0"/>
              </a:rPr>
              <a:t>Magma Housing Finance Ltd. v. Union of India &amp; Others, </a:t>
            </a:r>
            <a:r>
              <a:rPr lang="en-IN" sz="1800" dirty="0">
                <a:effectLst/>
                <a:latin typeface="Times New Roman" panose="02020603050405020304" pitchFamily="18" charset="0"/>
                <a:ea typeface="Calibri" panose="020F0502020204030204" pitchFamily="34" charset="0"/>
              </a:rPr>
              <a:t>order dated 19.02.2020 passed by the Hon’ble Calcutta High Court in W.P.No.11919 (W) of 2019.</a:t>
            </a:r>
          </a:p>
          <a:p>
            <a:pPr algn="just">
              <a:lnSpc>
                <a:spcPct val="107000"/>
              </a:lnSpc>
              <a:spcAft>
                <a:spcPts val="800"/>
              </a:spcAft>
            </a:pPr>
            <a:r>
              <a:rPr lang="en-IN" sz="1800" dirty="0">
                <a:solidFill>
                  <a:srgbClr val="00B0F0"/>
                </a:solidFill>
                <a:latin typeface="Times New Roman" panose="02020603050405020304" pitchFamily="18" charset="0"/>
                <a:ea typeface="Calibri" panose="020F0502020204030204" pitchFamily="34" charset="0"/>
              </a:rPr>
              <a:t>6. </a:t>
            </a:r>
            <a:r>
              <a:rPr lang="en-IN" sz="1800" i="1" dirty="0">
                <a:effectLst/>
                <a:latin typeface="Times New Roman" panose="02020603050405020304" pitchFamily="18" charset="0"/>
                <a:ea typeface="Calibri" panose="020F0502020204030204" pitchFamily="34" charset="0"/>
              </a:rPr>
              <a:t>Magma ITL Finance Ltd. v. Union of India &amp; Others, </a:t>
            </a:r>
            <a:r>
              <a:rPr lang="en-IN" sz="1800" dirty="0">
                <a:effectLst/>
                <a:latin typeface="Times New Roman" panose="02020603050405020304" pitchFamily="18" charset="0"/>
                <a:ea typeface="Calibri" panose="020F0502020204030204" pitchFamily="34" charset="0"/>
              </a:rPr>
              <a:t>order dated 19.02.2020 passed by the Hon’ble Calcutta High Court in W.P.No.11920 (W) of 2019.</a:t>
            </a:r>
          </a:p>
          <a:p>
            <a:pPr algn="just">
              <a:lnSpc>
                <a:spcPct val="107000"/>
              </a:lnSpc>
              <a:spcAft>
                <a:spcPts val="800"/>
              </a:spcAft>
            </a:pPr>
            <a:r>
              <a:rPr lang="en-IN" sz="1800" dirty="0">
                <a:solidFill>
                  <a:srgbClr val="00B0F0"/>
                </a:solidFill>
                <a:latin typeface="Times New Roman" panose="02020603050405020304" pitchFamily="18" charset="0"/>
                <a:ea typeface="Calibri" panose="020F0502020204030204" pitchFamily="34" charset="0"/>
              </a:rPr>
              <a:t>7. </a:t>
            </a:r>
            <a:r>
              <a:rPr lang="en-IN" sz="1800" dirty="0" err="1">
                <a:effectLst/>
                <a:latin typeface="Times New Roman" panose="02020603050405020304" pitchFamily="18" charset="0"/>
                <a:ea typeface="Calibri" panose="020F0502020204030204" pitchFamily="34" charset="0"/>
              </a:rPr>
              <a:t>Mfar</a:t>
            </a:r>
            <a:r>
              <a:rPr lang="en-IN" sz="1800" dirty="0">
                <a:effectLst/>
                <a:latin typeface="Times New Roman" panose="02020603050405020304" pitchFamily="18" charset="0"/>
                <a:ea typeface="Calibri" panose="020F0502020204030204" pitchFamily="34" charset="0"/>
              </a:rPr>
              <a:t> Developers Private Limited v Union of India &amp; Others WP.No.9566/2019 by order dated 07.03.2019 which is upheld in W.A.No.3770/2019 (T-RES) by order dated 05.01.2021.</a:t>
            </a:r>
          </a:p>
          <a:p>
            <a:pPr algn="just">
              <a:lnSpc>
                <a:spcPct val="107000"/>
              </a:lnSpc>
              <a:spcAft>
                <a:spcPts val="800"/>
              </a:spcAft>
            </a:pPr>
            <a:endParaRPr lang="en-IN" sz="1800" dirty="0">
              <a:effectLst/>
              <a:latin typeface="Times New Roman" panose="02020603050405020304" pitchFamily="18" charset="0"/>
              <a:ea typeface="Calibri" panose="020F0502020204030204" pitchFamily="34" charset="0"/>
            </a:endParaRPr>
          </a:p>
          <a:p>
            <a:pPr algn="just">
              <a:lnSpc>
                <a:spcPct val="107000"/>
              </a:lnSpc>
              <a:spcAft>
                <a:spcPts val="800"/>
              </a:spcAft>
            </a:pPr>
            <a:endParaRPr lang="en-IN"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1800" dirty="0">
              <a:solidFill>
                <a:srgbClr val="00B0F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endParaRPr lang="en-IN" sz="1800" dirty="0"/>
          </a:p>
          <a:p>
            <a:pPr indent="228600" algn="just">
              <a:lnSpc>
                <a:spcPts val="1770"/>
              </a:lnSpc>
              <a:spcBef>
                <a:spcPts val="375"/>
              </a:spcBef>
              <a:spcAft>
                <a:spcPts val="750"/>
              </a:spcAft>
            </a:pP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01976888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dirty="0"/>
              <a:t>GST – what should be objective to replace earlier law?</a:t>
            </a:r>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rmAutofit/>
          </a:bodyPr>
          <a:lstStyle/>
          <a:p>
            <a:pPr marL="571500" indent="-342900" algn="just">
              <a:spcAft>
                <a:spcPts val="600"/>
              </a:spcAft>
              <a:buFont typeface="Wingdings" panose="05000000000000000000" pitchFamily="2" charset="2"/>
              <a:buChar char="q"/>
            </a:pPr>
            <a:r>
              <a:rPr lang="en-IN" sz="2400" dirty="0">
                <a:effectLst/>
                <a:latin typeface="Times New Roman" panose="02020603050405020304" pitchFamily="18" charset="0"/>
                <a:ea typeface="Calibri" panose="020F0502020204030204" pitchFamily="34" charset="0"/>
              </a:rPr>
              <a:t>Any new law replacing the earlier laws in taxation essentially should have two unique features namely </a:t>
            </a:r>
          </a:p>
          <a:p>
            <a:pPr marL="228600" indent="0" algn="just">
              <a:spcAft>
                <a:spcPts val="600"/>
              </a:spcAft>
              <a:buNone/>
            </a:pPr>
            <a:r>
              <a:rPr lang="en-IN" sz="2400" dirty="0">
                <a:effectLst/>
                <a:latin typeface="Times New Roman" panose="02020603050405020304" pitchFamily="18" charset="0"/>
                <a:ea typeface="Calibri" panose="020F0502020204030204" pitchFamily="34" charset="0"/>
              </a:rPr>
              <a:t>(1) to reduce litigations; </a:t>
            </a:r>
          </a:p>
          <a:p>
            <a:pPr marL="228600" indent="0" algn="just">
              <a:spcAft>
                <a:spcPts val="600"/>
              </a:spcAft>
              <a:buNone/>
            </a:pPr>
            <a:r>
              <a:rPr lang="en-IN" sz="2400" dirty="0">
                <a:effectLst/>
                <a:latin typeface="Times New Roman" panose="02020603050405020304" pitchFamily="18" charset="0"/>
                <a:ea typeface="Calibri" panose="020F0502020204030204" pitchFamily="34" charset="0"/>
              </a:rPr>
              <a:t>(2) to plug the loopholes for evasion of taxes thereby enhance the tax buoyancy.</a:t>
            </a:r>
            <a:endParaRPr lang="en-US" sz="2400" dirty="0"/>
          </a:p>
          <a:p>
            <a:pPr algn="just">
              <a:buFont typeface="Wingdings" panose="05000000000000000000" pitchFamily="2" charset="2"/>
              <a:buChar char="q"/>
            </a:pPr>
            <a:r>
              <a:rPr lang="en-US" dirty="0"/>
              <a:t>As on date – what is experienced in last 3 years. </a:t>
            </a:r>
          </a:p>
          <a:p>
            <a:pPr algn="jus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it has neither reduced litigations and not plug the loopholes for evasion of taxes. </a:t>
            </a:r>
          </a:p>
          <a:p>
            <a:pPr algn="jus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In fact, there is a surge in litigations across country many on account of problem faced by the taxpayers due to poor performance of GSTN network/GSTN portal and many others on account of repetitive amendments by the delegated legislation, </a:t>
            </a:r>
          </a:p>
          <a:p>
            <a:pPr algn="jus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law become more complex and denying the input tax credits and other benefit under GST is norms</a:t>
            </a:r>
            <a:endParaRPr lang="en-US" sz="2000" dirty="0"/>
          </a:p>
        </p:txBody>
      </p:sp>
    </p:spTree>
    <p:extLst>
      <p:ext uri="{BB962C8B-B14F-4D97-AF65-F5344CB8AC3E}">
        <p14:creationId xmlns:p14="http://schemas.microsoft.com/office/powerpoint/2010/main" val="991705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dirty="0"/>
              <a:t>GST – </a:t>
            </a:r>
            <a:r>
              <a:rPr lang="en-IN" sz="4800" dirty="0">
                <a:effectLst/>
                <a:latin typeface="Times New Roman" panose="02020603050405020304" pitchFamily="18" charset="0"/>
                <a:ea typeface="Calibri" panose="020F0502020204030204" pitchFamily="34" charset="0"/>
              </a:rPr>
              <a:t>Circular trading and fake invoices has become buzzword</a:t>
            </a:r>
            <a:r>
              <a:rPr lang="en-US" dirty="0"/>
              <a:t>?</a:t>
            </a:r>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rmAutofit/>
          </a:bodyPr>
          <a:lstStyle/>
          <a:p>
            <a:pPr marL="571500" indent="-342900" algn="just">
              <a:spcAft>
                <a:spcPts val="600"/>
              </a:spcAft>
              <a:buFont typeface="Wingdings" panose="05000000000000000000" pitchFamily="2" charset="2"/>
              <a:buChar char="q"/>
            </a:pPr>
            <a:r>
              <a:rPr lang="en-IN" sz="2400" dirty="0">
                <a:effectLst/>
                <a:latin typeface="Times New Roman" panose="02020603050405020304" pitchFamily="18" charset="0"/>
                <a:ea typeface="Calibri" panose="020F0502020204030204" pitchFamily="34" charset="0"/>
              </a:rPr>
              <a:t>GST litigation is getting momentum. </a:t>
            </a:r>
          </a:p>
          <a:p>
            <a:pPr marL="571500" indent="-342900" algn="just">
              <a:spcAft>
                <a:spcPts val="600"/>
              </a:spcAft>
              <a:buFont typeface="Wingdings" panose="05000000000000000000" pitchFamily="2" charset="2"/>
              <a:buChar char="q"/>
            </a:pPr>
            <a:r>
              <a:rPr lang="en-IN" sz="2400" dirty="0">
                <a:effectLst/>
                <a:latin typeface="Times New Roman" panose="02020603050405020304" pitchFamily="18" charset="0"/>
                <a:ea typeface="Calibri" panose="020F0502020204030204" pitchFamily="34" charset="0"/>
              </a:rPr>
              <a:t>Under GST, Circular trading and fake invoices has become buzzword. </a:t>
            </a:r>
          </a:p>
          <a:p>
            <a:pPr marL="571500" indent="-342900" algn="just">
              <a:spcAft>
                <a:spcPts val="600"/>
              </a:spcAft>
              <a:buFont typeface="Wingdings" panose="05000000000000000000" pitchFamily="2" charset="2"/>
              <a:buChar char="q"/>
            </a:pPr>
            <a:r>
              <a:rPr lang="en-IN" sz="2400" dirty="0">
                <a:effectLst/>
                <a:latin typeface="Times New Roman" panose="02020603050405020304" pitchFamily="18" charset="0"/>
                <a:ea typeface="Calibri" panose="020F0502020204030204" pitchFamily="34" charset="0"/>
              </a:rPr>
              <a:t>GST Department across country have booked large number of cases on the allegation of circular trading and fake invoices and large number of people have been arrested which includes many professionals also in the alleged racket of fake invoices. </a:t>
            </a:r>
          </a:p>
          <a:p>
            <a:pPr marL="571500" indent="-342900" algn="just">
              <a:spcAft>
                <a:spcPts val="600"/>
              </a:spcAft>
              <a:buFont typeface="Wingdings" panose="05000000000000000000" pitchFamily="2" charset="2"/>
              <a:buChar char="q"/>
            </a:pPr>
            <a:r>
              <a:rPr lang="en-IN" sz="2400" dirty="0">
                <a:effectLst/>
                <a:latin typeface="Times New Roman" panose="02020603050405020304" pitchFamily="18" charset="0"/>
                <a:ea typeface="Calibri" panose="020F0502020204030204" pitchFamily="34" charset="0"/>
              </a:rPr>
              <a:t>In the process, the Department also alleged that there was </a:t>
            </a:r>
            <a:r>
              <a:rPr lang="en-IN" sz="2400" dirty="0">
                <a:solidFill>
                  <a:srgbClr val="FF0000"/>
                </a:solidFill>
                <a:effectLst/>
                <a:highlight>
                  <a:srgbClr val="FFFF00"/>
                </a:highlight>
                <a:latin typeface="Times New Roman" panose="02020603050405020304" pitchFamily="18" charset="0"/>
                <a:ea typeface="Calibri" panose="020F0502020204030204" pitchFamily="34" charset="0"/>
              </a:rPr>
              <a:t>no supply of goods </a:t>
            </a:r>
            <a:r>
              <a:rPr lang="en-IN" sz="2400" dirty="0">
                <a:effectLst/>
                <a:latin typeface="Times New Roman" panose="02020603050405020304" pitchFamily="18" charset="0"/>
                <a:ea typeface="Calibri" panose="020F0502020204030204" pitchFamily="34" charset="0"/>
              </a:rPr>
              <a:t>in these transactions and therefore input tax credit has been wrongly availed</a:t>
            </a:r>
            <a:endParaRPr lang="en-US" sz="2400" dirty="0"/>
          </a:p>
        </p:txBody>
      </p:sp>
    </p:spTree>
    <p:extLst>
      <p:ext uri="{BB962C8B-B14F-4D97-AF65-F5344CB8AC3E}">
        <p14:creationId xmlns:p14="http://schemas.microsoft.com/office/powerpoint/2010/main" val="15706223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4400" dirty="0"/>
              <a:t>GST – </a:t>
            </a:r>
            <a:r>
              <a:rPr lang="en-IN" sz="4400" dirty="0">
                <a:effectLst/>
                <a:latin typeface="Times New Roman" panose="02020603050405020304" pitchFamily="18" charset="0"/>
                <a:ea typeface="Calibri" panose="020F0502020204030204" pitchFamily="34" charset="0"/>
              </a:rPr>
              <a:t>is an impetus to the alleged transactions of circular trading or fake invoices? </a:t>
            </a:r>
            <a:endParaRPr lang="en-US" sz="44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rmAutofit/>
          </a:bodyPr>
          <a:lstStyle/>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The litigation on account of alleged circular trading and fake invoices was unheard before the introduction of GST.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Now, therefore, the question arises - whether with the introduction of the GST, there is an impetus to the alleged transactions of circular trading or fake invoices?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And if such kind of transaction were already in place then - why the GST has not taken care to curb on such transaction?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On the contrary, it appears that with the introduction of GST, there is surge in such kind of transactions, which has led to the booking of thousands of cases across country by the GST Department on alleged transaction of circular trading and fake invoices.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Analogous question may arise - are these cases have been booked on false allegations of transactions of circular trading or fake invoices? Which are most likely to be, as per factual matrix and the legal provisions under GST, as discussed hereunder.</a:t>
            </a:r>
            <a:endParaRPr lang="en-US" sz="2000" dirty="0"/>
          </a:p>
        </p:txBody>
      </p:sp>
    </p:spTree>
    <p:extLst>
      <p:ext uri="{BB962C8B-B14F-4D97-AF65-F5344CB8AC3E}">
        <p14:creationId xmlns:p14="http://schemas.microsoft.com/office/powerpoint/2010/main" val="177547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normAutofit/>
          </a:bodyPr>
          <a:lstStyle/>
          <a:p>
            <a:r>
              <a:rPr lang="en-US" b="1" dirty="0"/>
              <a:t>Power to summon persons to give evidence and produce documents.</a:t>
            </a:r>
            <a:endParaRPr lang="en-US"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rmAutofit/>
          </a:bodyPr>
          <a:lstStyle/>
          <a:p>
            <a:pPr algn="just"/>
            <a:r>
              <a:rPr lang="en-US" b="1" dirty="0"/>
              <a:t>Section 70. Power to summon persons to give evidence and produce documents.—</a:t>
            </a:r>
            <a:r>
              <a:rPr lang="en-US" dirty="0"/>
              <a:t>(1) The proper officer under this Act shall have power to summon any person whose attendance he </a:t>
            </a:r>
            <a:r>
              <a:rPr lang="en-US" dirty="0">
                <a:solidFill>
                  <a:srgbClr val="FF0000"/>
                </a:solidFill>
              </a:rPr>
              <a:t>considers necessary </a:t>
            </a:r>
            <a:r>
              <a:rPr lang="en-US" dirty="0"/>
              <a:t>either to give </a:t>
            </a:r>
            <a:r>
              <a:rPr lang="en-US" dirty="0">
                <a:solidFill>
                  <a:srgbClr val="FF0000"/>
                </a:solidFill>
              </a:rPr>
              <a:t>evidence</a:t>
            </a:r>
            <a:r>
              <a:rPr lang="en-US" dirty="0"/>
              <a:t> or to produce </a:t>
            </a:r>
            <a:r>
              <a:rPr lang="en-US" dirty="0">
                <a:solidFill>
                  <a:srgbClr val="FF0000"/>
                </a:solidFill>
              </a:rPr>
              <a:t>a</a:t>
            </a:r>
            <a:r>
              <a:rPr lang="en-US" dirty="0"/>
              <a:t> </a:t>
            </a:r>
            <a:r>
              <a:rPr lang="en-US" dirty="0">
                <a:solidFill>
                  <a:srgbClr val="00B050"/>
                </a:solidFill>
              </a:rPr>
              <a:t>document</a:t>
            </a:r>
            <a:r>
              <a:rPr lang="en-US" dirty="0"/>
              <a:t> or any other thing </a:t>
            </a:r>
            <a:r>
              <a:rPr lang="en-US" u="sng" dirty="0">
                <a:solidFill>
                  <a:srgbClr val="FF0000"/>
                </a:solidFill>
              </a:rPr>
              <a:t>in any inquiry </a:t>
            </a:r>
            <a:r>
              <a:rPr lang="en-US" dirty="0"/>
              <a:t>in the same manner, as provided in the case of a civil court under the provisions of the </a:t>
            </a:r>
            <a:r>
              <a:rPr lang="en-US" dirty="0">
                <a:solidFill>
                  <a:srgbClr val="FF0000"/>
                </a:solidFill>
              </a:rPr>
              <a:t>Code of Civil Procedure, 1908 </a:t>
            </a:r>
            <a:r>
              <a:rPr lang="en-US" dirty="0"/>
              <a:t>(5 of 1908).</a:t>
            </a:r>
          </a:p>
          <a:p>
            <a:pPr algn="just"/>
            <a:r>
              <a:rPr lang="en-US" dirty="0"/>
              <a:t>(2) Every such inquiry referred to in sub-section (1) shall be deemed to be a “judicial proceedings” within the meaning of section 193 and section 228 of the Indian Penal Code (45 of 1860). </a:t>
            </a:r>
            <a:r>
              <a:rPr lang="en-US" b="1" dirty="0"/>
              <a:t>	.	</a:t>
            </a:r>
          </a:p>
          <a:p>
            <a:pPr algn="just"/>
            <a:r>
              <a:rPr lang="en-US" b="1" dirty="0"/>
              <a:t>See</a:t>
            </a:r>
            <a:r>
              <a:rPr lang="en-US" dirty="0"/>
              <a:t> Circular No. 3/3/2017, dated 5-7-2017 [Superintendent of Central Tax].</a:t>
            </a:r>
            <a:r>
              <a:rPr lang="en-US" b="1" dirty="0"/>
              <a:t> </a:t>
            </a:r>
            <a:endParaRPr lang="en-US" dirty="0"/>
          </a:p>
          <a:p>
            <a:endParaRPr lang="en-US" dirty="0"/>
          </a:p>
          <a:p>
            <a:pPr algn="just"/>
            <a:endParaRPr lang="en-US" dirty="0"/>
          </a:p>
          <a:p>
            <a:pPr algn="just"/>
            <a:endParaRPr lang="en-US" dirty="0"/>
          </a:p>
        </p:txBody>
      </p:sp>
    </p:spTree>
    <p:extLst>
      <p:ext uri="{BB962C8B-B14F-4D97-AF65-F5344CB8AC3E}">
        <p14:creationId xmlns:p14="http://schemas.microsoft.com/office/powerpoint/2010/main" val="369565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
                                        </p:tgtEl>
                                      </p:cBhvr>
                                    </p:animEffect>
                                    <p:anim calcmode="lin" valueType="num">
                                      <p:cBhvr>
                                        <p:cTn id="7"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14" dur="26">
                                          <p:stCondLst>
                                            <p:cond delay="620"/>
                                          </p:stCondLst>
                                        </p:cTn>
                                        <p:tgtEl>
                                          <p:spTgt spid="2"/>
                                        </p:tgtEl>
                                      </p:cBhvr>
                                      <p:to x="100000" y="60000"/>
                                    </p:animScale>
                                    <p:animScale>
                                      <p:cBhvr>
                                        <p:cTn id="15" dur="166" decel="50000">
                                          <p:stCondLst>
                                            <p:cond delay="646"/>
                                          </p:stCondLst>
                                        </p:cTn>
                                        <p:tgtEl>
                                          <p:spTgt spid="2"/>
                                        </p:tgtEl>
                                      </p:cBhvr>
                                      <p:to x="100000" y="100000"/>
                                    </p:animScale>
                                    <p:animScale>
                                      <p:cBhvr>
                                        <p:cTn id="16" dur="26">
                                          <p:stCondLst>
                                            <p:cond delay="1312"/>
                                          </p:stCondLst>
                                        </p:cTn>
                                        <p:tgtEl>
                                          <p:spTgt spid="2"/>
                                        </p:tgtEl>
                                      </p:cBhvr>
                                      <p:to x="100000" y="80000"/>
                                    </p:animScale>
                                    <p:animScale>
                                      <p:cBhvr>
                                        <p:cTn id="17" dur="166" decel="50000">
                                          <p:stCondLst>
                                            <p:cond delay="1338"/>
                                          </p:stCondLst>
                                        </p:cTn>
                                        <p:tgtEl>
                                          <p:spTgt spid="2"/>
                                        </p:tgtEl>
                                      </p:cBhvr>
                                      <p:to x="100000" y="100000"/>
                                    </p:animScale>
                                    <p:animScale>
                                      <p:cBhvr>
                                        <p:cTn id="18" dur="26">
                                          <p:stCondLst>
                                            <p:cond delay="1642"/>
                                          </p:stCondLst>
                                        </p:cTn>
                                        <p:tgtEl>
                                          <p:spTgt spid="2"/>
                                        </p:tgtEl>
                                      </p:cBhvr>
                                      <p:to x="100000" y="90000"/>
                                    </p:animScale>
                                    <p:animScale>
                                      <p:cBhvr>
                                        <p:cTn id="19" dur="166" decel="50000">
                                          <p:stCondLst>
                                            <p:cond delay="1668"/>
                                          </p:stCondLst>
                                        </p:cTn>
                                        <p:tgtEl>
                                          <p:spTgt spid="2"/>
                                        </p:tgtEl>
                                      </p:cBhvr>
                                      <p:to x="100000" y="100000"/>
                                    </p:animScale>
                                    <p:animScale>
                                      <p:cBhvr>
                                        <p:cTn id="20" dur="26">
                                          <p:stCondLst>
                                            <p:cond delay="1808"/>
                                          </p:stCondLst>
                                        </p:cTn>
                                        <p:tgtEl>
                                          <p:spTgt spid="2"/>
                                        </p:tgtEl>
                                      </p:cBhvr>
                                      <p:to x="100000" y="95000"/>
                                    </p:animScale>
                                    <p:animScale>
                                      <p:cBhvr>
                                        <p:cTn id="21" dur="166" decel="50000">
                                          <p:stCondLst>
                                            <p:cond delay="1834"/>
                                          </p:stCondLst>
                                        </p:cTn>
                                        <p:tgtEl>
                                          <p:spTgt spid="2"/>
                                        </p:tgtEl>
                                      </p:cBhvr>
                                      <p:to x="100000" y="100000"/>
                                    </p:animScale>
                                    <p:set>
                                      <p:cBhvr>
                                        <p:cTn id="2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4400" dirty="0"/>
              <a:t>GST – </a:t>
            </a:r>
            <a:r>
              <a:rPr lang="en-IN" sz="4400" dirty="0"/>
              <a:t>“Circular Trading”: is it banned under GST ? </a:t>
            </a:r>
            <a:endParaRPr lang="en-US" sz="44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Autofit/>
          </a:bodyPr>
          <a:lstStyle/>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In simplest way it can be defined as when supply of goods or transaction of goods, take place among the few taxpayers, it is called as circular trading.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For instance, firm A supply the goods to firm B, and firm B supply goods to firm C, and firm C supply goods to firm D, and so on…. and by the last transactions, goods is supplied to firm A.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Now the question arises, even if such transactions take place, is it illegal? Or is it banned under the law? All such transactions by itself lead to any evasion of tax?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If answer to these questions is in negative then how the taxpayer could be booked for alleged circular trading.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The circular trading referred by the Department is the term coined by themselves, it could have relevancy only if transactions are made without payment of GST to evade taxes.</a:t>
            </a:r>
            <a:endParaRPr lang="en-US" sz="2000" dirty="0"/>
          </a:p>
        </p:txBody>
      </p:sp>
    </p:spTree>
    <p:extLst>
      <p:ext uri="{BB962C8B-B14F-4D97-AF65-F5344CB8AC3E}">
        <p14:creationId xmlns:p14="http://schemas.microsoft.com/office/powerpoint/2010/main" val="2675134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4400" dirty="0"/>
              <a:t>GST – </a:t>
            </a:r>
            <a:r>
              <a:rPr lang="en-IN" sz="4400" dirty="0"/>
              <a:t>“Circular Trading”: How transactions take place, and taxes paid- then why doubt ? </a:t>
            </a:r>
            <a:endParaRPr lang="en-US" sz="44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Autofit/>
          </a:bodyPr>
          <a:lstStyle/>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Let’s see how these transaction take place and reported and then judge the questionability of these transactions.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When firm A supply the goods to firm B, a raises an invoice on the firm B with GST, and such GST are paid to the government and proper return (GSTR-1/GSRT-3B) is filed. Similarly, firm B supply goods to firm C, and firm C supply goods to firm D, and so on….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And it is told that in most of the cases GST so levied, collected and paid are also reflected in GSTR-2A.</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There are possibility, in some case, selling dealer, would not have deposited GST, which is discussed in later hereinafter. </a:t>
            </a:r>
          </a:p>
          <a:p>
            <a:pPr marL="571500" indent="-342900" algn="just">
              <a:spcAft>
                <a:spcPts val="600"/>
              </a:spcAft>
              <a:buFont typeface="Wingdings" panose="05000000000000000000" pitchFamily="2" charset="2"/>
              <a:buChar char="q"/>
            </a:pPr>
            <a:r>
              <a:rPr lang="en-IN" sz="2000" dirty="0">
                <a:effectLst/>
                <a:latin typeface="Times New Roman" panose="02020603050405020304" pitchFamily="18" charset="0"/>
                <a:ea typeface="Calibri" panose="020F0502020204030204" pitchFamily="34" charset="0"/>
              </a:rPr>
              <a:t>However, despite all this compliance of the law and there are no apparent irregularities, the departmental officer found fishy and book the cases on the grounds that these are the circular trading. Over and above, the Department officers also alleged that in these transactions, there is no supply of goods.</a:t>
            </a:r>
            <a:endParaRPr lang="en-US" sz="2000" dirty="0"/>
          </a:p>
        </p:txBody>
      </p:sp>
    </p:spTree>
    <p:extLst>
      <p:ext uri="{BB962C8B-B14F-4D97-AF65-F5344CB8AC3E}">
        <p14:creationId xmlns:p14="http://schemas.microsoft.com/office/powerpoint/2010/main" val="31763096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4400" dirty="0"/>
              <a:t>GST – </a:t>
            </a:r>
            <a:r>
              <a:rPr lang="en-IN" sz="4400" dirty="0"/>
              <a:t>“no supply of goods”: does it fall under GST ? </a:t>
            </a:r>
            <a:endParaRPr lang="en-US" sz="44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Autofit/>
          </a:bodyPr>
          <a:lstStyle/>
          <a:p>
            <a:pPr marL="514350" indent="-285750" algn="just">
              <a:spcAft>
                <a:spcPts val="600"/>
              </a:spcAft>
              <a:buFont typeface="Wingdings" panose="05000000000000000000" pitchFamily="2" charset="2"/>
              <a:buChar char="q"/>
            </a:pPr>
            <a:r>
              <a:rPr lang="en-IN" sz="1800" dirty="0">
                <a:latin typeface="Times New Roman" panose="02020603050405020304" pitchFamily="18" charset="0"/>
                <a:ea typeface="Calibri" panose="020F0502020204030204" pitchFamily="34" charset="0"/>
              </a:rPr>
              <a:t>D</a:t>
            </a:r>
            <a:r>
              <a:rPr lang="en-IN" sz="1800" dirty="0">
                <a:effectLst/>
                <a:latin typeface="Times New Roman" panose="02020603050405020304" pitchFamily="18" charset="0"/>
                <a:ea typeface="Calibri" panose="020F0502020204030204" pitchFamily="34" charset="0"/>
              </a:rPr>
              <a:t>o the Department has any legal right to collect even the GST on such transactions alleging there is no supply of goods? Are such transactions are covered within the ambit of GST law? </a:t>
            </a:r>
          </a:p>
          <a:p>
            <a:pPr marL="514350" indent="-285750" algn="just">
              <a:spcAft>
                <a:spcPts val="6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As per section 9 of the CGST Act, 2017, GST is levied on the supply of goods. </a:t>
            </a:r>
          </a:p>
          <a:p>
            <a:pPr marL="514350" indent="-285750" algn="just">
              <a:spcAft>
                <a:spcPts val="6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The tax is collected by the Department from firm A, it never alleged that there is no supply of goods but when on the invoice issued by the firm A, the firm B took input tax credit than in the hands of the firm B, it is alleged that there are not eligible for input tax credit as against that invoice there was no supply of goods. </a:t>
            </a:r>
          </a:p>
          <a:p>
            <a:pPr marL="514350" indent="-285750" algn="just">
              <a:spcAft>
                <a:spcPts val="600"/>
              </a:spcAft>
              <a:buFont typeface="Wingdings" panose="05000000000000000000" pitchFamily="2" charset="2"/>
              <a:buChar char="q"/>
            </a:pPr>
            <a:r>
              <a:rPr lang="en-IN" sz="1800" b="1" dirty="0">
                <a:effectLst/>
                <a:latin typeface="Times New Roman" panose="02020603050405020304" pitchFamily="18" charset="0"/>
                <a:ea typeface="Calibri" panose="020F0502020204030204" pitchFamily="34" charset="0"/>
              </a:rPr>
              <a:t>In </a:t>
            </a:r>
            <a:r>
              <a:rPr lang="en-IN" sz="1800" b="1" i="1" dirty="0">
                <a:effectLst/>
                <a:latin typeface="Times New Roman" panose="02020603050405020304" pitchFamily="18" charset="0"/>
                <a:ea typeface="Calibri" panose="020F0502020204030204" pitchFamily="34" charset="0"/>
              </a:rPr>
              <a:t>C.W.T. v </a:t>
            </a:r>
            <a:r>
              <a:rPr lang="en-IN" sz="1800" b="1" i="1" dirty="0" err="1">
                <a:effectLst/>
                <a:latin typeface="Times New Roman" panose="02020603050405020304" pitchFamily="18" charset="0"/>
                <a:ea typeface="Calibri" panose="020F0502020204030204" pitchFamily="34" charset="0"/>
              </a:rPr>
              <a:t>Inder</a:t>
            </a:r>
            <a:r>
              <a:rPr lang="en-IN" sz="1800" b="1" i="1" dirty="0">
                <a:effectLst/>
                <a:latin typeface="Times New Roman" panose="02020603050405020304" pitchFamily="18" charset="0"/>
                <a:ea typeface="Calibri" panose="020F0502020204030204" pitchFamily="34" charset="0"/>
              </a:rPr>
              <a:t> Sharma (1997) VI AD (Delhi) 1029, </a:t>
            </a:r>
            <a:r>
              <a:rPr lang="en-IN" sz="1800" dirty="0">
                <a:effectLst/>
                <a:latin typeface="Times New Roman" panose="02020603050405020304" pitchFamily="18" charset="0"/>
                <a:ea typeface="Calibri" panose="020F0502020204030204" pitchFamily="34" charset="0"/>
              </a:rPr>
              <a:t>while dealing in the wealth tax matter, Delhi </a:t>
            </a:r>
            <a:r>
              <a:rPr lang="en-IN" sz="1800" dirty="0" err="1">
                <a:effectLst/>
                <a:latin typeface="Times New Roman" panose="02020603050405020304" pitchFamily="18" charset="0"/>
                <a:ea typeface="Calibri" panose="020F0502020204030204" pitchFamily="34" charset="0"/>
              </a:rPr>
              <a:t>Hihg</a:t>
            </a:r>
            <a:r>
              <a:rPr lang="en-IN" sz="1800" dirty="0">
                <a:effectLst/>
                <a:latin typeface="Times New Roman" panose="02020603050405020304" pitchFamily="18" charset="0"/>
                <a:ea typeface="Calibri" panose="020F0502020204030204" pitchFamily="34" charset="0"/>
              </a:rPr>
              <a:t> Court held that “if the dwelling unit belongs to the </a:t>
            </a:r>
            <a:r>
              <a:rPr lang="en-IN" sz="1800" dirty="0" err="1">
                <a:effectLst/>
                <a:latin typeface="Times New Roman" panose="02020603050405020304" pitchFamily="18" charset="0"/>
                <a:ea typeface="Calibri" panose="020F0502020204030204" pitchFamily="34" charset="0"/>
              </a:rPr>
              <a:t>assesse</a:t>
            </a:r>
            <a:r>
              <a:rPr lang="en-IN" sz="1800" dirty="0">
                <a:effectLst/>
                <a:latin typeface="Times New Roman" panose="02020603050405020304" pitchFamily="18" charset="0"/>
                <a:ea typeface="Calibri" panose="020F0502020204030204" pitchFamily="34" charset="0"/>
              </a:rPr>
              <a:t> then liable to be included in his net wealth and at the same time liable to taken into consideration for the purpose of exemption”. </a:t>
            </a:r>
          </a:p>
          <a:p>
            <a:pPr marL="514350" indent="-285750" algn="just">
              <a:spcAft>
                <a:spcPts val="6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Therefore, GST authority cannot take a plea while collecting the tax that there is a supply of goods and at the same time, while the input credit is taken, for the same very transaction, cannot alleged that there is no supply of goods. Therefore, entire their allegations fall flat in law.</a:t>
            </a:r>
            <a:endParaRPr lang="en-US" sz="2000" dirty="0"/>
          </a:p>
        </p:txBody>
      </p:sp>
    </p:spTree>
    <p:extLst>
      <p:ext uri="{BB962C8B-B14F-4D97-AF65-F5344CB8AC3E}">
        <p14:creationId xmlns:p14="http://schemas.microsoft.com/office/powerpoint/2010/main" val="2176050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4400" dirty="0"/>
              <a:t>GST – </a:t>
            </a:r>
            <a:r>
              <a:rPr lang="en-IN" sz="4400" b="1" dirty="0">
                <a:effectLst/>
                <a:latin typeface="Times New Roman" panose="02020603050405020304" pitchFamily="18" charset="0"/>
                <a:ea typeface="Calibri" panose="020F0502020204030204" pitchFamily="34" charset="0"/>
                <a:cs typeface="Times New Roman" panose="02020603050405020304" pitchFamily="18" charset="0"/>
              </a:rPr>
              <a:t>“Fake Invoices”</a:t>
            </a:r>
            <a:r>
              <a:rPr lang="en-IN" sz="4400" dirty="0"/>
              <a:t>: </a:t>
            </a:r>
            <a:r>
              <a:rPr lang="en-IN" sz="4400" b="1" dirty="0">
                <a:latin typeface="Times New Roman" panose="02020603050405020304" pitchFamily="18" charset="0"/>
                <a:cs typeface="Times New Roman" panose="02020603050405020304" pitchFamily="18" charset="0"/>
              </a:rPr>
              <a:t>Is it actuality or imagination? </a:t>
            </a:r>
            <a:endParaRPr lang="en-US" sz="4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Autofit/>
          </a:bodyPr>
          <a:lstStyle/>
          <a:p>
            <a:pPr marL="342900" lvl="0" indent="-342900" algn="just">
              <a:lnSpc>
                <a:spcPct val="115000"/>
              </a:lnSpc>
              <a:spcAft>
                <a:spcPts val="800"/>
              </a:spcAft>
              <a:buFont typeface="Wingdings" panose="05000000000000000000" pitchFamily="2" charset="2"/>
              <a:buChar char="q"/>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“Fake Invoices”:</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While levelling the serious allegation and arresting the persons, GST Department also alleged that the input tax credit have been taken on the fake invoices.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The term fake invoices have not been defined in the law. But by common sense one can understand what can construed as fake invoices. A fake invoice could be an invoice which generated &amp; sign by the person other than the person from the invoice belongs to.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For instant, if the invoice is of ABCD and company and if that invoices generated by firm X &amp; sign by the person other than the person authorised by ABCD and company, in that case, such invoice would be termed as fake invoice.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Whereas, in all such cases, the Department has no such allegation and as such invoices issued by ABCD and company and also signed by the person authorised by the ABCD and company. In such a case no invoice can be construed at fake invoices.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It appears that the Department is crying more than the actuality and their entire their allegations fall flat in law.</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9880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4400" dirty="0"/>
              <a:t>GST – howsoever strong may be the suspicion, it cannot take the place of proof</a:t>
            </a:r>
            <a:r>
              <a:rPr lang="en-IN" sz="4400" b="1" dirty="0">
                <a:latin typeface="Times New Roman" panose="02020603050405020304" pitchFamily="18" charset="0"/>
                <a:cs typeface="Times New Roman" panose="02020603050405020304" pitchFamily="18" charset="0"/>
              </a:rPr>
              <a:t>. </a:t>
            </a:r>
            <a:endParaRPr lang="en-US" sz="4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Autofit/>
          </a:bodyPr>
          <a:lstStyle/>
          <a:p>
            <a:pPr marL="342900" lvl="0" indent="-342900" algn="just">
              <a:lnSpc>
                <a:spcPct val="115000"/>
              </a:lnSpc>
              <a:spcAft>
                <a:spcPts val="800"/>
              </a:spcAft>
              <a:buFont typeface="Wingdings" panose="05000000000000000000" pitchFamily="2" charset="2"/>
              <a:buChar char="q"/>
            </a:pPr>
            <a:r>
              <a:rPr lang="en-US" sz="1800" b="1" dirty="0" err="1">
                <a:effectLst/>
                <a:latin typeface="Calibri" panose="020F0502020204030204" pitchFamily="34" charset="0"/>
                <a:ea typeface="Calibri" panose="020F0502020204030204" pitchFamily="34" charset="0"/>
                <a:cs typeface="Mangal" panose="02040503050203030202" pitchFamily="18" charset="0"/>
              </a:rPr>
              <a:t>Krishnand</a:t>
            </a:r>
            <a:r>
              <a:rPr lang="en-US" sz="1800" b="1" dirty="0">
                <a:effectLst/>
                <a:latin typeface="Calibri" panose="020F0502020204030204" pitchFamily="34" charset="0"/>
                <a:ea typeface="Calibri" panose="020F0502020204030204" pitchFamily="34" charset="0"/>
                <a:cs typeface="Mangal" panose="02040503050203030202" pitchFamily="18" charset="0"/>
              </a:rPr>
              <a:t> vs. State of </a:t>
            </a:r>
            <a:r>
              <a:rPr lang="en-US" sz="1800" b="1" dirty="0" err="1">
                <a:effectLst/>
                <a:latin typeface="Calibri" panose="020F0502020204030204" pitchFamily="34" charset="0"/>
                <a:ea typeface="Calibri" panose="020F0502020204030204" pitchFamily="34" charset="0"/>
                <a:cs typeface="Mangal" panose="02040503050203030202" pitchFamily="18" charset="0"/>
              </a:rPr>
              <a:t>Mandharsinghji</a:t>
            </a:r>
            <a:r>
              <a:rPr lang="en-US" sz="1800" b="1" dirty="0">
                <a:effectLst/>
                <a:latin typeface="Calibri" panose="020F0502020204030204" pitchFamily="34" charset="0"/>
                <a:ea typeface="Calibri" panose="020F0502020204030204" pitchFamily="34" charset="0"/>
                <a:cs typeface="Mangal" panose="02040503050203030202" pitchFamily="18" charset="0"/>
              </a:rPr>
              <a:t> P. </a:t>
            </a:r>
            <a:r>
              <a:rPr lang="en-US" sz="1800" b="1" dirty="0" err="1">
                <a:effectLst/>
                <a:latin typeface="Calibri" panose="020F0502020204030204" pitchFamily="34" charset="0"/>
                <a:ea typeface="Calibri" panose="020F0502020204030204" pitchFamily="34" charset="0"/>
                <a:cs typeface="Mangal" panose="02040503050203030202" pitchFamily="18" charset="0"/>
              </a:rPr>
              <a:t>Jadera</a:t>
            </a:r>
            <a:r>
              <a:rPr lang="en-US" sz="1800" b="1" dirty="0">
                <a:effectLst/>
                <a:latin typeface="Calibri" panose="020F0502020204030204" pitchFamily="34" charset="0"/>
                <a:ea typeface="Calibri" panose="020F0502020204030204" pitchFamily="34" charset="0"/>
                <a:cs typeface="Mangal" panose="02040503050203030202" pitchFamily="18" charset="0"/>
              </a:rPr>
              <a:t> (2005) 281 ITR 0019</a:t>
            </a:r>
            <a:r>
              <a:rPr lang="en-US" sz="1800" dirty="0">
                <a:effectLst/>
                <a:latin typeface="Calibri" panose="020F0502020204030204" pitchFamily="34" charset="0"/>
                <a:ea typeface="Calibri" panose="020F0502020204030204" pitchFamily="34" charset="0"/>
                <a:cs typeface="Mangal" panose="02040503050203030202" pitchFamily="18" charset="0"/>
              </a:rPr>
              <a:t>, </a:t>
            </a:r>
            <a:r>
              <a:rPr lang="en-US" sz="1800" b="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AIR 1977 SC 796, 1977 </a:t>
            </a:r>
            <a:r>
              <a:rPr lang="en-US" sz="1800" b="1" dirty="0" err="1">
                <a:solidFill>
                  <a:srgbClr val="000000"/>
                </a:solidFill>
                <a:effectLst/>
                <a:latin typeface="Calibri" panose="020F0502020204030204" pitchFamily="34" charset="0"/>
                <a:ea typeface="Calibri" panose="020F0502020204030204" pitchFamily="34" charset="0"/>
                <a:cs typeface="Mangal" panose="02040503050203030202" pitchFamily="18" charset="0"/>
              </a:rPr>
              <a:t>CriLJ</a:t>
            </a:r>
            <a:r>
              <a:rPr lang="en-US" sz="1800" b="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 566, (1977) 1 SCC 816</a:t>
            </a:r>
            <a:r>
              <a:rPr lang="en-US" sz="1800" dirty="0">
                <a:effectLst/>
                <a:latin typeface="Calibri" panose="020F0502020204030204" pitchFamily="34" charset="0"/>
                <a:ea typeface="Calibri" panose="020F0502020204030204" pitchFamily="34" charset="0"/>
                <a:cs typeface="Mangal" panose="02040503050203030202" pitchFamily="18" charset="0"/>
              </a:rPr>
              <a:t>, it is held that “26…</a:t>
            </a:r>
            <a:r>
              <a:rPr lang="en-US" sz="1800" dirty="0">
                <a:solidFill>
                  <a:srgbClr val="000000"/>
                </a:solidFill>
                <a:effectLst/>
                <a:latin typeface="Calibri" panose="020F0502020204030204" pitchFamily="34" charset="0"/>
                <a:ea typeface="Calibri" panose="020F0502020204030204" pitchFamily="34" charset="0"/>
                <a:cs typeface="Mangal" panose="02040503050203030202" pitchFamily="18" charset="0"/>
              </a:rPr>
              <a:t> It is not enough merely to show circumstances which might create suspicion, because the court cannot decide on the basis of suspicion. It has to act on legal grounds established by evidence. Here, in the present case, no evidence at all was led on the side of the prosecution to show that the monies lying in fixed deposit in Shanti Devi's name were provided by the appellant and </a:t>
            </a:r>
            <a:r>
              <a:rPr lang="en-US" sz="1800" dirty="0">
                <a:solidFill>
                  <a:srgbClr val="000000"/>
                </a:solidFill>
                <a:effectLst/>
                <a:highlight>
                  <a:srgbClr val="FFFF00"/>
                </a:highlight>
                <a:latin typeface="Calibri" panose="020F0502020204030204" pitchFamily="34" charset="0"/>
                <a:ea typeface="Calibri" panose="020F0502020204030204" pitchFamily="34" charset="0"/>
                <a:cs typeface="Mangal" panose="02040503050203030202" pitchFamily="18" charset="0"/>
              </a:rPr>
              <a:t>howsoever strong may be the suspicion of the court in this connection, it cannot take the place of proof</a:t>
            </a:r>
            <a:r>
              <a:rPr lang="en-US" sz="1800" dirty="0">
                <a:solidFill>
                  <a:srgbClr val="000000"/>
                </a:solidFill>
                <a:effectLst/>
                <a:latin typeface="Calibri" panose="020F0502020204030204" pitchFamily="34" charset="0"/>
                <a:ea typeface="Calibri" panose="020F0502020204030204" pitchFamily="34" charset="0"/>
                <a:cs typeface="Mangal" panose="02040503050203030202" pitchFamily="18" charset="0"/>
              </a:rPr>
              <a:t>.”</a:t>
            </a:r>
          </a:p>
          <a:p>
            <a:pPr marL="0" lvl="0" indent="0" algn="just">
              <a:lnSpc>
                <a:spcPct val="115000"/>
              </a:lnSpc>
              <a:spcAft>
                <a:spcPts val="800"/>
              </a:spcAft>
              <a:buNone/>
            </a:pPr>
            <a:endParaRPr lang="en-US" sz="1800" dirty="0">
              <a:solidFill>
                <a:srgbClr val="000000"/>
              </a:solidFill>
              <a:effectLst/>
              <a:latin typeface="Calibri" panose="020F0502020204030204" pitchFamily="34" charset="0"/>
              <a:ea typeface="Calibri" panose="020F0502020204030204" pitchFamily="34" charset="0"/>
              <a:cs typeface="Mangal" panose="02040503050203030202" pitchFamily="18" charset="0"/>
            </a:endParaRPr>
          </a:p>
          <a:p>
            <a:pPr indent="-342900" algn="just">
              <a:lnSpc>
                <a:spcPct val="115000"/>
              </a:lnSpc>
              <a:spcAft>
                <a:spcPts val="800"/>
              </a:spcAft>
              <a:buFont typeface="Wingdings" panose="05000000000000000000" pitchFamily="2" charset="2"/>
              <a:buChar char="q"/>
            </a:pPr>
            <a:r>
              <a:rPr lang="en-IN" sz="1800" b="1" dirty="0">
                <a:solidFill>
                  <a:srgbClr val="000000"/>
                </a:solidFill>
                <a:effectLst/>
                <a:latin typeface="Tahoma" panose="020B0604030504040204" pitchFamily="34" charset="0"/>
                <a:ea typeface="Calibri" panose="020F0502020204030204" pitchFamily="34" charset="0"/>
              </a:rPr>
              <a:t>State</a:t>
            </a:r>
            <a:r>
              <a:rPr lang="en-IN" sz="1800" dirty="0">
                <a:solidFill>
                  <a:srgbClr val="000000"/>
                </a:solidFill>
                <a:effectLst/>
                <a:latin typeface="Tahoma" panose="020B0604030504040204" pitchFamily="34" charset="0"/>
                <a:ea typeface="Calibri" panose="020F0502020204030204" pitchFamily="34" charset="0"/>
              </a:rPr>
              <a:t> </a:t>
            </a:r>
            <a:r>
              <a:rPr lang="en-IN" sz="1800" b="1" dirty="0">
                <a:solidFill>
                  <a:srgbClr val="000000"/>
                </a:solidFill>
                <a:effectLst/>
                <a:latin typeface="Tahoma" panose="020B0604030504040204" pitchFamily="34" charset="0"/>
                <a:ea typeface="Calibri" panose="020F0502020204030204" pitchFamily="34" charset="0"/>
              </a:rPr>
              <a:t>(Delhi Administration) Vs. </a:t>
            </a:r>
            <a:r>
              <a:rPr lang="en-IN" sz="1800" b="1" dirty="0" err="1">
                <a:solidFill>
                  <a:srgbClr val="000000"/>
                </a:solidFill>
                <a:effectLst/>
                <a:latin typeface="Tahoma" panose="020B0604030504040204" pitchFamily="34" charset="0"/>
                <a:ea typeface="Calibri" panose="020F0502020204030204" pitchFamily="34" charset="0"/>
              </a:rPr>
              <a:t>Guljari</a:t>
            </a:r>
            <a:r>
              <a:rPr lang="en-IN" sz="1800" b="1" dirty="0">
                <a:solidFill>
                  <a:srgbClr val="000000"/>
                </a:solidFill>
                <a:effectLst/>
                <a:latin typeface="Tahoma" panose="020B0604030504040204" pitchFamily="34" charset="0"/>
                <a:ea typeface="Calibri" panose="020F0502020204030204" pitchFamily="34" charset="0"/>
              </a:rPr>
              <a:t> Lal </a:t>
            </a:r>
            <a:r>
              <a:rPr lang="en-IN" sz="1800" b="1" dirty="0" err="1">
                <a:solidFill>
                  <a:srgbClr val="000000"/>
                </a:solidFill>
                <a:effectLst/>
                <a:latin typeface="Tahoma" panose="020B0604030504040204" pitchFamily="34" charset="0"/>
                <a:ea typeface="Calibri" panose="020F0502020204030204" pitchFamily="34" charset="0"/>
              </a:rPr>
              <a:t>Tondon</a:t>
            </a:r>
            <a:r>
              <a:rPr lang="en-IN" sz="1800" dirty="0">
                <a:solidFill>
                  <a:srgbClr val="000000"/>
                </a:solidFill>
                <a:effectLst/>
                <a:latin typeface="Tahoma" panose="020B0604030504040204" pitchFamily="34" charset="0"/>
                <a:ea typeface="Calibri" panose="020F0502020204030204" pitchFamily="34" charset="0"/>
              </a:rPr>
              <a:t> </a:t>
            </a:r>
            <a:r>
              <a:rPr lang="en-IN" sz="1800" b="1" dirty="0">
                <a:solidFill>
                  <a:srgbClr val="000000"/>
                </a:solidFill>
                <a:effectLst/>
                <a:latin typeface="Tahoma" panose="020B0604030504040204" pitchFamily="34" charset="0"/>
                <a:ea typeface="Calibri" panose="020F0502020204030204" pitchFamily="34" charset="0"/>
              </a:rPr>
              <a:t>AIR 1979 SC 1382, 1979 </a:t>
            </a:r>
            <a:r>
              <a:rPr lang="en-IN" sz="1800" b="1" dirty="0" err="1">
                <a:solidFill>
                  <a:srgbClr val="000000"/>
                </a:solidFill>
                <a:effectLst/>
                <a:latin typeface="Tahoma" panose="020B0604030504040204" pitchFamily="34" charset="0"/>
                <a:ea typeface="Calibri" panose="020F0502020204030204" pitchFamily="34" charset="0"/>
              </a:rPr>
              <a:t>CriLJ</a:t>
            </a:r>
            <a:r>
              <a:rPr lang="en-IN" sz="1800" b="1" dirty="0">
                <a:solidFill>
                  <a:srgbClr val="000000"/>
                </a:solidFill>
                <a:effectLst/>
                <a:latin typeface="Tahoma" panose="020B0604030504040204" pitchFamily="34" charset="0"/>
                <a:ea typeface="Calibri" panose="020F0502020204030204" pitchFamily="34" charset="0"/>
              </a:rPr>
              <a:t> 1057, (1979) 3 SCC 316 – “4…</a:t>
            </a:r>
            <a:r>
              <a:rPr lang="en-IN" sz="1800" dirty="0">
                <a:solidFill>
                  <a:srgbClr val="000000"/>
                </a:solidFill>
                <a:effectLst/>
                <a:latin typeface="Tahoma" panose="020B0604030504040204" pitchFamily="34" charset="0"/>
                <a:ea typeface="Calibri" panose="020F0502020204030204" pitchFamily="34" charset="0"/>
              </a:rPr>
              <a:t> There can be no doubt that the circumstances raise a serious suspicion against the respondent but </a:t>
            </a:r>
            <a:r>
              <a:rPr lang="en-IN" sz="1800" dirty="0">
                <a:solidFill>
                  <a:srgbClr val="000000"/>
                </a:solidFill>
                <a:effectLst/>
                <a:highlight>
                  <a:srgbClr val="FFFF00"/>
                </a:highlight>
                <a:latin typeface="Tahoma" panose="020B0604030504040204" pitchFamily="34" charset="0"/>
                <a:ea typeface="Calibri" panose="020F0502020204030204" pitchFamily="34" charset="0"/>
              </a:rPr>
              <a:t>suspicion however grave it may be, cannot take the place of proof</a:t>
            </a:r>
            <a:r>
              <a:rPr lang="en-IN" sz="1800" dirty="0">
                <a:solidFill>
                  <a:srgbClr val="000000"/>
                </a:solidFill>
                <a:effectLst/>
                <a:latin typeface="Tahoma" panose="020B0604030504040204" pitchFamily="34" charset="0"/>
                <a:ea typeface="Calibri" panose="020F0502020204030204" pitchFamily="34" charset="0"/>
              </a:rPr>
              <a:t>.”</a:t>
            </a:r>
          </a:p>
          <a:p>
            <a:pPr marL="0" lvl="0" indent="0" algn="just">
              <a:lnSpc>
                <a:spcPct val="115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3638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3600" dirty="0"/>
              <a:t>GST – </a:t>
            </a:r>
            <a:r>
              <a:rPr lang="en-IN" sz="3600" dirty="0"/>
              <a:t>“Reversal of input tax credit” and collection of GST multiple times on full value - </a:t>
            </a:r>
            <a:r>
              <a:rPr lang="en-US" sz="3600" dirty="0"/>
              <a:t>is it correct ?</a:t>
            </a:r>
            <a:r>
              <a:rPr lang="en-IN" sz="3600" dirty="0"/>
              <a:t> </a:t>
            </a:r>
            <a:endParaRPr lang="en-US" sz="36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Autofit/>
          </a:bodyPr>
          <a:lstStyle/>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Surprisingly, when the Department make an allegation against the persons so arrested, the prime objective of the Department appears to be to insist upon to pay the taxes equivalent to the amount of input tax credit availed by them on the transaction alleged to be circular trading by alleging that such input tax credit has been taken on the fake invoices.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Therefore, essentially what the Department is putting their case in a manner that while the GST has already been collected from the firm A, while insisting to the firm B, to reverse the input tax credit on the same very invoices issued from the firm A on which the GST has already been collected.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This essentially means the firm B has to pay GST on the entire value mentioned in the invoice issued to the firm C, without availing the input tax credit. This would be going against the very concept of the GST which is levied and collected on the value addition.</a:t>
            </a:r>
          </a:p>
          <a:p>
            <a:pPr marL="342900" lvl="0" indent="-342900" algn="just">
              <a:lnSpc>
                <a:spcPct val="115000"/>
              </a:lnSpc>
              <a:spcAft>
                <a:spcPts val="800"/>
              </a:spcAft>
              <a:buFont typeface="Wingdings" panose="05000000000000000000" pitchFamily="2" charset="2"/>
              <a:buChar char="q"/>
            </a:pPr>
            <a:r>
              <a:rPr lang="en-IN" sz="1800" dirty="0">
                <a:effectLst/>
                <a:highlight>
                  <a:srgbClr val="FFFF00"/>
                </a:highlight>
                <a:latin typeface="Times New Roman" panose="02020603050405020304" pitchFamily="18" charset="0"/>
                <a:ea typeface="Calibri" panose="020F0502020204030204" pitchFamily="34" charset="0"/>
              </a:rPr>
              <a:t>Whereas if there is no supply of goods, they cannot demand the GST from any of the firms, whereas they are demanding GST from each from without allowing them to take into tax credit. This stand of the Department itself is self-contradictory and against the legal provisions</a:t>
            </a:r>
            <a:r>
              <a:rPr lang="en-IN" sz="1800" dirty="0">
                <a:effectLst/>
                <a:latin typeface="Times New Roman" panose="02020603050405020304" pitchFamily="18" charset="0"/>
                <a:ea typeface="Calibri" panose="020F0502020204030204" pitchFamily="34"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5685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3600" dirty="0"/>
              <a:t>GST – </a:t>
            </a:r>
            <a:r>
              <a:rPr lang="en-IN" sz="3600" dirty="0"/>
              <a:t>Can input tax credit be denied on the grounds other than those mentioned in the law? </a:t>
            </a:r>
            <a:endParaRPr lang="en-US" sz="36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Autofit/>
          </a:bodyPr>
          <a:lstStyle/>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the Department many a times, also add newer grounds that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the selling dealers could not be found/ traced or not in existence at the address mentioned in the invoice even though selling dealer is registered as per GST portal on that address only.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Firstly, is any duty has been cast under the law on the buying dealer about all these things? Answer is no?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Therefore, the second question arises whether the GST Department can book a case against the taxpayers on the grounds for denial of input tax credit which is not found in the law. Answer to this question is also in negative as eligibility and non-</a:t>
            </a:r>
            <a:r>
              <a:rPr lang="en-IN" sz="1800" dirty="0" err="1">
                <a:effectLst/>
                <a:latin typeface="Times New Roman" panose="02020603050405020304" pitchFamily="18" charset="0"/>
                <a:ea typeface="Calibri" panose="020F0502020204030204" pitchFamily="34" charset="0"/>
              </a:rPr>
              <a:t>leviablity</a:t>
            </a:r>
            <a:r>
              <a:rPr lang="en-IN" sz="1800" dirty="0">
                <a:effectLst/>
                <a:latin typeface="Times New Roman" panose="02020603050405020304" pitchFamily="18" charset="0"/>
                <a:ea typeface="Calibri" panose="020F0502020204030204" pitchFamily="34" charset="0"/>
              </a:rPr>
              <a:t> of the input tax credit is there in the section 16 whereas the blocked credit provisions are there in section 17.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Therefore, the Department cannot make out a case against the </a:t>
            </a:r>
            <a:r>
              <a:rPr lang="en-IN" sz="1800" dirty="0" err="1">
                <a:effectLst/>
                <a:latin typeface="Times New Roman" panose="02020603050405020304" pitchFamily="18" charset="0"/>
                <a:ea typeface="Calibri" panose="020F0502020204030204" pitchFamily="34" charset="0"/>
              </a:rPr>
              <a:t>assessee</a:t>
            </a:r>
            <a:r>
              <a:rPr lang="en-IN" sz="1800" dirty="0">
                <a:effectLst/>
                <a:latin typeface="Times New Roman" panose="02020603050405020304" pitchFamily="18" charset="0"/>
                <a:ea typeface="Calibri" panose="020F0502020204030204" pitchFamily="34" charset="0"/>
              </a:rPr>
              <a:t> to deny the input tax credit on a grounds unfounded in the law.</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3155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800" dirty="0"/>
              <a:t>GST – </a:t>
            </a:r>
            <a:r>
              <a:rPr lang="en-IN" sz="2800" dirty="0"/>
              <a:t>Can input tax credit be denied on the grounds other than those mentioned in the law – or physical delivery of goods necessary? </a:t>
            </a:r>
            <a:endParaRPr lang="en-US" sz="28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p:txBody>
          <a:bodyPr>
            <a:noAutofit/>
          </a:bodyPr>
          <a:lstStyle/>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As per explanation attached to section 16(2)(b), it is not necessary goods has to be received physically by the dealer, even if goods is delivered to the 3</a:t>
            </a:r>
            <a:r>
              <a:rPr lang="en-IN" sz="1800" baseline="30000" dirty="0">
                <a:effectLst/>
                <a:latin typeface="Times New Roman" panose="02020603050405020304" pitchFamily="18" charset="0"/>
                <a:ea typeface="Calibri" panose="020F0502020204030204" pitchFamily="34" charset="0"/>
              </a:rPr>
              <a:t>rd</a:t>
            </a:r>
            <a:r>
              <a:rPr lang="en-IN" sz="1800" dirty="0">
                <a:effectLst/>
                <a:latin typeface="Times New Roman" panose="02020603050405020304" pitchFamily="18" charset="0"/>
                <a:ea typeface="Calibri" panose="020F0502020204030204" pitchFamily="34" charset="0"/>
              </a:rPr>
              <a:t> party on his direction, it will be sufficient compliance of the requirement.</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Delivery could be </a:t>
            </a:r>
            <a:r>
              <a:rPr lang="en-IN" sz="1800" dirty="0">
                <a:latin typeface="Times New Roman" panose="02020603050405020304" pitchFamily="18" charset="0"/>
                <a:ea typeface="Calibri" panose="020F0502020204030204" pitchFamily="34" charset="0"/>
              </a:rPr>
              <a:t>physical or constructive.</a:t>
            </a:r>
          </a:p>
          <a:p>
            <a:pPr marL="342900" lvl="0" indent="-342900" algn="just">
              <a:lnSpc>
                <a:spcPct val="115000"/>
              </a:lnSpc>
              <a:spcAft>
                <a:spcPts val="800"/>
              </a:spcAft>
              <a:buFont typeface="Wingdings" panose="05000000000000000000" pitchFamily="2" charset="2"/>
              <a:buChar char="q"/>
            </a:pPr>
            <a:r>
              <a:rPr lang="en-IN" sz="1800" dirty="0">
                <a:latin typeface="Times New Roman" panose="02020603050405020304" pitchFamily="18" charset="0"/>
                <a:ea typeface="Calibri" panose="020F0502020204030204" pitchFamily="34" charset="0"/>
              </a:rPr>
              <a:t>Bill to ship is a valid transaction – therefore allegation of non-physical delivery is unfound in law.</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High Sea Sale </a:t>
            </a:r>
            <a:r>
              <a:rPr lang="en-IN" sz="1800" dirty="0">
                <a:latin typeface="Times New Roman" panose="02020603050405020304" pitchFamily="18" charset="0"/>
                <a:ea typeface="Calibri" panose="020F0502020204030204" pitchFamily="34" charset="0"/>
              </a:rPr>
              <a:t>– this is valid transaction and no physical deliver take place.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Transaction is share/ securities take place without actual deliver. </a:t>
            </a:r>
          </a:p>
          <a:p>
            <a:pPr marL="342900" lvl="0" indent="-34290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64990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800" dirty="0"/>
              <a:t>GST – </a:t>
            </a:r>
            <a:r>
              <a:rPr lang="en-IN" sz="2800" dirty="0"/>
              <a:t>if </a:t>
            </a:r>
            <a:r>
              <a:rPr lang="en-IN" sz="2800" dirty="0">
                <a:effectLst/>
                <a:latin typeface="Times New Roman" panose="02020603050405020304" pitchFamily="18" charset="0"/>
                <a:ea typeface="Calibri" panose="020F0502020204030204" pitchFamily="34" charset="0"/>
              </a:rPr>
              <a:t>seller does not pay to the government, can this  be legal grounds to deny the input tax credit</a:t>
            </a:r>
            <a:r>
              <a:rPr lang="en-IN" sz="2800" dirty="0"/>
              <a:t>? </a:t>
            </a:r>
            <a:endParaRPr lang="en-US" sz="28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a:xfrm>
            <a:off x="609599" y="1600199"/>
            <a:ext cx="10225177" cy="4912743"/>
          </a:xfrm>
        </p:spPr>
        <p:txBody>
          <a:bodyPr>
            <a:noAutofit/>
          </a:bodyPr>
          <a:lstStyle/>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Section 16(2)(c) – condition for entitlement to take credit- tax charged, actually paid to the credit of Government.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once the buyer pays GST to the seller and if the seller does not pay to the government, can this be legal grounds to deny the input tax credit?</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In </a:t>
            </a:r>
            <a:r>
              <a:rPr lang="en-US" sz="1800" b="1" i="1" dirty="0">
                <a:effectLst/>
                <a:latin typeface="Times New Roman" panose="02020603050405020304" pitchFamily="18" charset="0"/>
                <a:ea typeface="Calibri" panose="020F0502020204030204" pitchFamily="34" charset="0"/>
              </a:rPr>
              <a:t>On Quest Merchandising India Pvt. Ltd. v Govt. of NCT of Delhi 2018 (10) G.S.T.L. 182 (Del.)</a:t>
            </a:r>
            <a:r>
              <a:rPr lang="en-US" sz="1800" dirty="0">
                <a:effectLst/>
                <a:latin typeface="Times New Roman" panose="02020603050405020304" pitchFamily="18" charset="0"/>
                <a:ea typeface="Calibri" panose="020F0502020204030204" pitchFamily="34" charset="0"/>
              </a:rPr>
              <a:t>- the High Court held that “</a:t>
            </a:r>
            <a:r>
              <a:rPr lang="en-US" sz="1800" b="1" dirty="0">
                <a:effectLst/>
                <a:latin typeface="Times New Roman" panose="02020603050405020304" pitchFamily="18" charset="0"/>
                <a:ea typeface="Calibri" panose="020F0502020204030204" pitchFamily="34" charset="0"/>
              </a:rPr>
              <a:t>54.</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rPr>
              <a:t>a purchasing dealer who has </a:t>
            </a:r>
            <a:r>
              <a:rPr lang="en-US" sz="1800" i="1" dirty="0">
                <a:effectLst/>
                <a:latin typeface="Times New Roman" panose="02020603050405020304" pitchFamily="18" charset="0"/>
                <a:ea typeface="Calibri" panose="020F0502020204030204" pitchFamily="34" charset="0"/>
              </a:rPr>
              <a:t>bona fide</a:t>
            </a:r>
            <a:r>
              <a:rPr lang="en-US" sz="1800" dirty="0">
                <a:effectLst/>
                <a:latin typeface="Times New Roman" panose="02020603050405020304" pitchFamily="18" charset="0"/>
                <a:ea typeface="Calibri" panose="020F0502020204030204" pitchFamily="34" charset="0"/>
              </a:rPr>
              <a:t> entered into a purchase transaction with a registered selling dealer who has issued a tax invoice reflecting the TIN number. In the event that the selling dealer has failed to deposit the tax collected by him from the purchasing dealer, the remedy for the Department would be to proceed against the defaulting selling dealer to recover such tax and not deny the purchasing dealer the ITC…..”</a:t>
            </a:r>
          </a:p>
          <a:p>
            <a:pPr marL="342900" lvl="0" indent="-342900" algn="just">
              <a:lnSpc>
                <a:spcPct val="115000"/>
              </a:lnSpc>
              <a:spcAft>
                <a:spcPts val="80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rPr>
              <a:t>In </a:t>
            </a:r>
            <a:r>
              <a:rPr lang="en-US" sz="1800" b="1" dirty="0" err="1">
                <a:effectLst/>
                <a:latin typeface="Times New Roman" panose="02020603050405020304" pitchFamily="18" charset="0"/>
                <a:ea typeface="Calibri" panose="020F0502020204030204" pitchFamily="34" charset="0"/>
              </a:rPr>
              <a:t>Gheru</a:t>
            </a:r>
            <a:r>
              <a:rPr lang="en-US" sz="1800" b="1" dirty="0">
                <a:effectLst/>
                <a:latin typeface="Times New Roman" panose="02020603050405020304" pitchFamily="18" charset="0"/>
                <a:ea typeface="Calibri" panose="020F0502020204030204" pitchFamily="34" charset="0"/>
              </a:rPr>
              <a:t> Lal Bal Chand v State of Haryana and </a:t>
            </a:r>
            <a:r>
              <a:rPr lang="en-US" sz="1800" b="1" dirty="0" err="1">
                <a:effectLst/>
                <a:latin typeface="Times New Roman" panose="02020603050405020304" pitchFamily="18" charset="0"/>
                <a:ea typeface="Calibri" panose="020F0502020204030204" pitchFamily="34" charset="0"/>
              </a:rPr>
              <a:t>Anr</a:t>
            </a:r>
            <a:r>
              <a:rPr lang="en-US" sz="1800" b="1" dirty="0">
                <a:effectLst/>
                <a:latin typeface="Times New Roman" panose="02020603050405020304" pitchFamily="18" charset="0"/>
                <a:ea typeface="Calibri" panose="020F0502020204030204" pitchFamily="34" charset="0"/>
              </a:rPr>
              <a:t>. 2011 SCC </a:t>
            </a:r>
            <a:r>
              <a:rPr lang="en-US" sz="1800" b="1" dirty="0" err="1">
                <a:effectLst/>
                <a:latin typeface="Times New Roman" panose="02020603050405020304" pitchFamily="18" charset="0"/>
                <a:ea typeface="Calibri" panose="020F0502020204030204" pitchFamily="34" charset="0"/>
              </a:rPr>
              <a:t>OnLine</a:t>
            </a:r>
            <a:r>
              <a:rPr lang="en-US" sz="1800" b="1" dirty="0">
                <a:effectLst/>
                <a:latin typeface="Times New Roman" panose="02020603050405020304" pitchFamily="18" charset="0"/>
                <a:ea typeface="Calibri" panose="020F0502020204030204" pitchFamily="34" charset="0"/>
              </a:rPr>
              <a:t> P&amp;H 13205 </a:t>
            </a:r>
            <a:r>
              <a:rPr lang="en-US" sz="1800" dirty="0">
                <a:effectLst/>
                <a:latin typeface="Times New Roman" panose="02020603050405020304" pitchFamily="18" charset="0"/>
                <a:ea typeface="Calibri" panose="020F0502020204030204" pitchFamily="34" charset="0"/>
              </a:rPr>
              <a:t>it is held that</a:t>
            </a:r>
            <a:r>
              <a:rPr lang="en-US" sz="1800" b="1" dirty="0">
                <a:effectLst/>
                <a:latin typeface="Times New Roman" panose="02020603050405020304" pitchFamily="18" charset="0"/>
                <a:ea typeface="Calibri" panose="020F0502020204030204" pitchFamily="34" charset="0"/>
              </a:rPr>
              <a:t> </a:t>
            </a:r>
            <a:r>
              <a:rPr lang="en-US" sz="1800" dirty="0">
                <a:effectLst/>
                <a:latin typeface="Times New Roman" panose="02020603050405020304" pitchFamily="18" charset="0"/>
                <a:ea typeface="Calibri" panose="020F0502020204030204" pitchFamily="34" charset="0"/>
              </a:rPr>
              <a:t>“33. ..no liability can be fastened on the purchasing registered dealer on account of non-payment of tax by the selling registered dealer in the treasury unless it is fraudulent, or collusion or connivance with the registered selling dealer or its predecessors with the purchasing registered dealer is established..”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47464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800" dirty="0"/>
              <a:t>GST – </a:t>
            </a:r>
            <a:r>
              <a:rPr lang="en-IN" sz="2800" dirty="0"/>
              <a:t>if </a:t>
            </a:r>
            <a:r>
              <a:rPr lang="en-IN" sz="2800" dirty="0">
                <a:effectLst/>
                <a:latin typeface="Times New Roman" panose="02020603050405020304" pitchFamily="18" charset="0"/>
                <a:ea typeface="Calibri" panose="020F0502020204030204" pitchFamily="34" charset="0"/>
              </a:rPr>
              <a:t>seller does not pay to the government, can this  be legal grounds to deny the input tax credit</a:t>
            </a:r>
            <a:r>
              <a:rPr lang="en-IN" sz="2800" dirty="0"/>
              <a:t>? </a:t>
            </a:r>
            <a:endParaRPr lang="en-US" sz="28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a:xfrm>
            <a:off x="609599" y="1600199"/>
            <a:ext cx="10225177" cy="4912743"/>
          </a:xfrm>
        </p:spPr>
        <p:txBody>
          <a:bodyPr>
            <a:noAutofit/>
          </a:bodyPr>
          <a:lstStyle/>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Section 16(2)(c) – condition for entitlement to take credit- tax charged, actually paid to the credit of Government. </a:t>
            </a:r>
          </a:p>
          <a:p>
            <a:pPr marL="342900" lvl="0" indent="-342900" algn="just">
              <a:lnSpc>
                <a:spcPct val="115000"/>
              </a:lnSpc>
              <a:spcAft>
                <a:spcPts val="800"/>
              </a:spcAft>
              <a:buFont typeface="Wingdings" panose="05000000000000000000" pitchFamily="2" charset="2"/>
              <a:buChar char="q"/>
            </a:pPr>
            <a:r>
              <a:rPr lang="en-IN" sz="1800" dirty="0">
                <a:effectLst/>
                <a:latin typeface="Times New Roman" panose="02020603050405020304" pitchFamily="18" charset="0"/>
                <a:ea typeface="Calibri" panose="020F0502020204030204" pitchFamily="34" charset="0"/>
              </a:rPr>
              <a:t>once the buyer pays GST to the seller and if the seller does not pay to the government, can this be legal grounds to deny the input tax credit?</a:t>
            </a:r>
          </a:p>
          <a:p>
            <a:pPr algn="just">
              <a:lnSpc>
                <a:spcPct val="100000"/>
              </a:lnSpc>
              <a:spcBef>
                <a:spcPts val="0"/>
              </a:spcBef>
              <a:spcAft>
                <a:spcPts val="800"/>
              </a:spcAft>
            </a:pPr>
            <a:r>
              <a:rPr lang="en-IN" sz="1800" b="1" dirty="0">
                <a:effectLst/>
                <a:latin typeface="TimesNewRomanPSMT"/>
                <a:ea typeface="Calibri" panose="020F0502020204030204" pitchFamily="34" charset="0"/>
                <a:cs typeface="TimesNewRomanPSMT"/>
              </a:rPr>
              <a:t>Judgment dated 24.02.2021 Madras High Court in the matter of W.P.(MD)No.2127 of 2021 M/s. D.Y. </a:t>
            </a:r>
            <a:r>
              <a:rPr lang="en-IN" sz="1800" b="1" dirty="0" err="1">
                <a:effectLst/>
                <a:latin typeface="TimesNewRomanPSMT"/>
                <a:ea typeface="Calibri" panose="020F0502020204030204" pitchFamily="34" charset="0"/>
                <a:cs typeface="TimesNewRomanPSMT"/>
              </a:rPr>
              <a:t>Beathel</a:t>
            </a:r>
            <a:r>
              <a:rPr lang="en-IN" sz="1800" b="1" dirty="0">
                <a:effectLst/>
                <a:latin typeface="TimesNewRomanPSMT"/>
                <a:ea typeface="Calibri" panose="020F0502020204030204" pitchFamily="34" charset="0"/>
                <a:cs typeface="TimesNewRomanPSMT"/>
              </a:rPr>
              <a:t> Enterprises v The State Tax Officer.</a:t>
            </a:r>
            <a:endParaRPr lang="en-IN" sz="1800" b="1" dirty="0">
              <a:effectLst/>
              <a:latin typeface="Calibri" panose="020F0502020204030204" pitchFamily="34" charset="0"/>
              <a:ea typeface="Calibri" panose="020F0502020204030204" pitchFamily="34" charset="0"/>
              <a:cs typeface="Segoe UI" panose="020B0502040204020203" pitchFamily="34" charset="0"/>
            </a:endParaRPr>
          </a:p>
          <a:p>
            <a:pPr algn="just">
              <a:lnSpc>
                <a:spcPct val="107000"/>
              </a:lnSpc>
              <a:spcBef>
                <a:spcPts val="0"/>
              </a:spcBef>
              <a:spcAft>
                <a:spcPts val="800"/>
              </a:spcAft>
            </a:pPr>
            <a:r>
              <a:rPr lang="en-IN" sz="1800" b="0" dirty="0">
                <a:effectLst/>
                <a:latin typeface="TimesNewRomanPSMT"/>
                <a:ea typeface="Calibri" panose="020F0502020204030204" pitchFamily="34" charset="0"/>
                <a:cs typeface="TimesNewRomanPSMT"/>
              </a:rPr>
              <a:t>“13….I am unable to appreciate the approach of the authorities. When it has come out that the seller has collected tax from the purchasing dealers, the omission on the part of the seller to remit the tax in question must have been viewed very seriously and strict action ought to have been initiated against him.”</a:t>
            </a:r>
            <a:endParaRPr lang="en-IN" sz="1800" b="1" dirty="0">
              <a:effectLst/>
              <a:latin typeface="Calibri" panose="020F0502020204030204" pitchFamily="34" charset="0"/>
              <a:ea typeface="Calibri" panose="020F0502020204030204" pitchFamily="34" charset="0"/>
              <a:cs typeface="Segoe UI" panose="020B0502040204020203" pitchFamily="34" charset="0"/>
            </a:endParaRPr>
          </a:p>
          <a:p>
            <a:pPr algn="just">
              <a:spcBef>
                <a:spcPts val="0"/>
              </a:spcBef>
            </a:pPr>
            <a:r>
              <a:rPr lang="en-IN" sz="1800" dirty="0">
                <a:effectLst/>
                <a:latin typeface="TimesNewRomanPSMT"/>
                <a:ea typeface="Calibri" panose="020F0502020204030204" pitchFamily="34" charset="0"/>
                <a:cs typeface="TimesNewRomanPSMT"/>
              </a:rPr>
              <a:t>The High Court in this directed that seller dealer to be examined and recovery action to be initiated against selling dealer. The High Court held as, “16….In the said enquiry, Charles and his wife Shanthi will have to be examined as witnesses. </a:t>
            </a:r>
            <a:r>
              <a:rPr lang="en-IN" sz="1800" dirty="0" err="1">
                <a:effectLst/>
                <a:latin typeface="TimesNewRomanPSMT"/>
                <a:ea typeface="Calibri" panose="020F0502020204030204" pitchFamily="34" charset="0"/>
                <a:cs typeface="TimesNewRomanPSMT"/>
              </a:rPr>
              <a:t>Parallely</a:t>
            </a:r>
            <a:r>
              <a:rPr lang="en-IN" sz="1800" dirty="0">
                <a:effectLst/>
                <a:latin typeface="TimesNewRomanPSMT"/>
                <a:ea typeface="Calibri" panose="020F0502020204030204" pitchFamily="34" charset="0"/>
                <a:cs typeface="TimesNewRomanPSMT"/>
              </a:rPr>
              <a:t>, the respondent will also initiate recovery action against Charles and his wife Shanthi.”</a:t>
            </a:r>
            <a:r>
              <a:rPr lang="en-US" sz="1800" dirty="0">
                <a:effectLst/>
                <a:latin typeface="Times New Roman" panose="02020603050405020304" pitchFamily="18" charset="0"/>
                <a:ea typeface="Calibri" panose="020F0502020204030204" pitchFamily="34"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064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5A74C-B10A-43E3-A778-29EC74C87A40}"/>
              </a:ext>
            </a:extLst>
          </p:cNvPr>
          <p:cNvSpPr>
            <a:spLocks noGrp="1"/>
          </p:cNvSpPr>
          <p:nvPr>
            <p:ph type="title"/>
          </p:nvPr>
        </p:nvSpPr>
        <p:spPr/>
        <p:txBody>
          <a:bodyPr/>
          <a:lstStyle/>
          <a:p>
            <a:r>
              <a:rPr lang="en-US" dirty="0"/>
              <a:t>Under Central excise Act, 1944</a:t>
            </a:r>
          </a:p>
        </p:txBody>
      </p:sp>
      <p:sp>
        <p:nvSpPr>
          <p:cNvPr id="3" name="Content Placeholder 2">
            <a:extLst>
              <a:ext uri="{FF2B5EF4-FFF2-40B4-BE49-F238E27FC236}">
                <a16:creationId xmlns:a16="http://schemas.microsoft.com/office/drawing/2014/main" id="{963B339C-BB79-4278-BBAC-EAD818BA9904}"/>
              </a:ext>
            </a:extLst>
          </p:cNvPr>
          <p:cNvSpPr>
            <a:spLocks noGrp="1"/>
          </p:cNvSpPr>
          <p:nvPr>
            <p:ph idx="1"/>
          </p:nvPr>
        </p:nvSpPr>
        <p:spPr/>
        <p:txBody>
          <a:bodyPr>
            <a:normAutofit fontScale="77500" lnSpcReduction="20000"/>
          </a:bodyPr>
          <a:lstStyle/>
          <a:p>
            <a:pPr algn="just"/>
            <a:r>
              <a:rPr lang="en-US" b="1" dirty="0"/>
              <a:t>Section 14. Power to summon persons to give evidence and produce documents in inquiries under this Act.—</a:t>
            </a:r>
            <a:r>
              <a:rPr lang="en-US" dirty="0"/>
              <a:t>(1) Any Central Excise Officer duly empowered by the Central Government in this behalf, shall have power to summon any person whose attendance he considers necessary either to give evidence or to produce a document or any other thing in any inquiry </a:t>
            </a:r>
            <a:r>
              <a:rPr lang="en-US" u="sng" dirty="0">
                <a:solidFill>
                  <a:srgbClr val="FF0000"/>
                </a:solidFill>
              </a:rPr>
              <a:t>which such officer is making </a:t>
            </a:r>
            <a:r>
              <a:rPr lang="en-US" dirty="0"/>
              <a:t>for any of the purposes of this Act. A summons to produce document</a:t>
            </a:r>
            <a:r>
              <a:rPr lang="en-US" dirty="0">
                <a:highlight>
                  <a:srgbClr val="FFFF00"/>
                </a:highlight>
              </a:rPr>
              <a:t>s</a:t>
            </a:r>
            <a:r>
              <a:rPr lang="en-US" dirty="0"/>
              <a:t> or other things may be for the production of certain specified documents or things or for the production of </a:t>
            </a:r>
            <a:r>
              <a:rPr lang="en-US" dirty="0">
                <a:highlight>
                  <a:srgbClr val="FFFF00"/>
                </a:highlight>
              </a:rPr>
              <a:t>all documents </a:t>
            </a:r>
            <a:r>
              <a:rPr lang="en-US" dirty="0"/>
              <a:t>or things of a certain description in the possession or under the control of the person summoned.</a:t>
            </a:r>
            <a:endParaRPr lang="en-US" b="1" dirty="0"/>
          </a:p>
          <a:p>
            <a:pPr algn="just"/>
            <a:r>
              <a:rPr lang="en-US" dirty="0"/>
              <a:t>(2) All persons so summoned shall be bound to attend, </a:t>
            </a:r>
            <a:r>
              <a:rPr lang="en-US" dirty="0">
                <a:highlight>
                  <a:srgbClr val="FFFF00"/>
                </a:highlight>
              </a:rPr>
              <a:t>either in person or by an </a:t>
            </a:r>
            <a:r>
              <a:rPr lang="en-US" dirty="0" err="1">
                <a:highlight>
                  <a:srgbClr val="FFFF00"/>
                </a:highlight>
              </a:rPr>
              <a:t>authorised</a:t>
            </a:r>
            <a:r>
              <a:rPr lang="en-US" dirty="0">
                <a:highlight>
                  <a:srgbClr val="FFFF00"/>
                </a:highlight>
              </a:rPr>
              <a:t> agent</a:t>
            </a:r>
            <a:r>
              <a:rPr lang="en-US" dirty="0"/>
              <a:t>, as such officer may direct; and all persons so summoned shall be bound to state the truth upon any subject respecting which they are examined or make statements and to produce such documents and other things as may be required:</a:t>
            </a:r>
          </a:p>
          <a:p>
            <a:pPr algn="just"/>
            <a:r>
              <a:rPr lang="en-US" dirty="0"/>
              <a:t>Provided that the exemptions under sections 132 and 133 of the Code of Civil Procedure, 1908 (5 of 1908) shall be applicable to requisitions for attendance under this section.</a:t>
            </a:r>
          </a:p>
          <a:p>
            <a:pPr algn="just"/>
            <a:r>
              <a:rPr lang="en-US" dirty="0"/>
              <a:t>(3) Every such inquiry as aforesaid shall be deemed to be a “judicial proceeding” within the meaning of section 193 and section 228 of the Indian Penal Code, 1860 (45 of 1860).</a:t>
            </a:r>
          </a:p>
          <a:p>
            <a:r>
              <a:rPr lang="en-US" b="1" dirty="0"/>
              <a:t>	.</a:t>
            </a:r>
            <a:r>
              <a:rPr lang="en-US" dirty="0"/>
              <a:t> 	Officers empowered not below the rank of Superintendent of Central Excise </a:t>
            </a:r>
            <a:r>
              <a:rPr lang="en-US" i="1" dirty="0"/>
              <a:t>vide</a:t>
            </a:r>
            <a:r>
              <a:rPr lang="en-US" dirty="0"/>
              <a:t> Notification No. 9/99-CE (N.T.), dated 10-2-1999.</a:t>
            </a:r>
          </a:p>
          <a:p>
            <a:endParaRPr lang="en-US" dirty="0"/>
          </a:p>
        </p:txBody>
      </p:sp>
    </p:spTree>
    <p:extLst>
      <p:ext uri="{BB962C8B-B14F-4D97-AF65-F5344CB8AC3E}">
        <p14:creationId xmlns:p14="http://schemas.microsoft.com/office/powerpoint/2010/main" val="2903798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400" b="1" dirty="0"/>
              <a:t>GST – can a person can be arrested without adjudication of the show cause notice</a:t>
            </a:r>
            <a:r>
              <a:rPr lang="en-IN" sz="2400" b="1" dirty="0"/>
              <a:t>? </a:t>
            </a:r>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Vimal </a:t>
            </a:r>
            <a:r>
              <a:rPr lang="en-IN" sz="2400" b="1" dirty="0" err="1">
                <a:effectLst/>
                <a:latin typeface="Times New Roman" panose="02020603050405020304" pitchFamily="18" charset="0"/>
                <a:ea typeface="Calibri" panose="020F0502020204030204" pitchFamily="34" charset="0"/>
                <a:cs typeface="Times New Roman" panose="02020603050405020304" pitchFamily="18" charset="0"/>
              </a:rPr>
              <a:t>Yashwantgiri</a:t>
            </a:r>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 Goswami v State of Gujarat in R/Special Civil Application No. 13679 of 2019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judgment dated 20/10/2020 held</a:t>
            </a:r>
            <a:endParaRPr lang="en-US" sz="24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a:xfrm>
            <a:off x="609599" y="1600199"/>
            <a:ext cx="10225177" cy="4912743"/>
          </a:xfrm>
        </p:spPr>
        <p:txBody>
          <a:bodyPr>
            <a:noAutofit/>
          </a:bodyPr>
          <a:lstStyle/>
          <a:p>
            <a:pPr marL="342900" lvl="0" indent="-342900" algn="just">
              <a:spcAft>
                <a:spcPts val="600"/>
              </a:spcAft>
              <a:buFont typeface="+mj-lt"/>
              <a:buAutoNum type="romanLcParenBoth"/>
            </a:pPr>
            <a:r>
              <a:rPr lang="en-IN" sz="1800" dirty="0">
                <a:effectLst/>
                <a:latin typeface="Calibri" panose="020F0502020204030204" pitchFamily="34" charset="0"/>
                <a:ea typeface="Times New Roman" panose="02020603050405020304" pitchFamily="18" charset="0"/>
              </a:rPr>
              <a:t>“</a:t>
            </a:r>
            <a:r>
              <a:rPr lang="en-IN" sz="1800" dirty="0">
                <a:effectLst/>
                <a:latin typeface="Calibri" panose="020F0502020204030204" pitchFamily="34" charset="0"/>
                <a:ea typeface="Calibri" panose="020F0502020204030204" pitchFamily="34" charset="0"/>
              </a:rPr>
              <a:t>we are of the opinion that the power to arrest as provided under section 69 of the CGST Act can be invoked ……..</a:t>
            </a:r>
            <a:r>
              <a:rPr lang="en-IN" sz="1800" dirty="0">
                <a:effectLst/>
                <a:highlight>
                  <a:srgbClr val="FFFF00"/>
                </a:highlight>
                <a:latin typeface="Calibri" panose="020F0502020204030204" pitchFamily="34" charset="0"/>
                <a:ea typeface="Calibri" panose="020F0502020204030204" pitchFamily="34" charset="0"/>
              </a:rPr>
              <a:t>without there being any adjudication for the assessment </a:t>
            </a:r>
            <a:r>
              <a:rPr lang="en-IN" sz="1800" dirty="0">
                <a:effectLst/>
                <a:latin typeface="Calibri" panose="020F0502020204030204" pitchFamily="34" charset="0"/>
                <a:ea typeface="Calibri" panose="020F0502020204030204" pitchFamily="34" charset="0"/>
              </a:rPr>
              <a:t>as provided under the provisions of the Chapter VIII of the CGST Act</a:t>
            </a:r>
            <a:r>
              <a:rPr lang="en-IN" sz="1800" dirty="0">
                <a:effectLst/>
                <a:latin typeface="Calibri" panose="020F0502020204030204" pitchFamily="34" charset="0"/>
                <a:ea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mj-lt"/>
              <a:buAutoNum type="romanLcParenBoth"/>
            </a:pPr>
            <a:r>
              <a:rPr lang="en-IN" sz="1800" dirty="0">
                <a:effectLst/>
                <a:latin typeface="Calibri" panose="020F0502020204030204" pitchFamily="34" charset="0"/>
                <a:ea typeface="Times New Roman" panose="02020603050405020304" pitchFamily="18" charset="0"/>
              </a:rPr>
              <a:t>“When any person is arrested by the authorised officer, in exercise of his powers under Section 69 of the CGST Act, the authorised officer effecting the arrest is </a:t>
            </a:r>
            <a:r>
              <a:rPr lang="en-IN" sz="1800" dirty="0">
                <a:effectLst/>
                <a:highlight>
                  <a:srgbClr val="FFFF00"/>
                </a:highlight>
                <a:latin typeface="Calibri" panose="020F0502020204030204" pitchFamily="34" charset="0"/>
                <a:ea typeface="Times New Roman" panose="02020603050405020304" pitchFamily="18" charset="0"/>
              </a:rPr>
              <a:t>not obliged in law to comply with</a:t>
            </a:r>
            <a:r>
              <a:rPr lang="en-IN" sz="1800" spc="450" dirty="0">
                <a:effectLst/>
                <a:highlight>
                  <a:srgbClr val="FFFF00"/>
                </a:highlight>
                <a:latin typeface="Calibri" panose="020F0502020204030204" pitchFamily="34" charset="0"/>
                <a:ea typeface="Times New Roman" panose="02020603050405020304" pitchFamily="18" charset="0"/>
              </a:rPr>
              <a:t> </a:t>
            </a:r>
            <a:r>
              <a:rPr lang="en-IN" sz="1800" dirty="0">
                <a:effectLst/>
                <a:highlight>
                  <a:srgbClr val="FFFF00"/>
                </a:highlight>
                <a:latin typeface="Calibri" panose="020F0502020204030204" pitchFamily="34" charset="0"/>
                <a:ea typeface="Times New Roman" panose="02020603050405020304" pitchFamily="18" charset="0"/>
              </a:rPr>
              <a:t>the</a:t>
            </a:r>
            <a:r>
              <a:rPr lang="en-IN" sz="1800" spc="445" dirty="0">
                <a:effectLst/>
                <a:highlight>
                  <a:srgbClr val="FFFF00"/>
                </a:highlight>
                <a:latin typeface="Calibri" panose="020F0502020204030204" pitchFamily="34" charset="0"/>
                <a:ea typeface="Times New Roman" panose="02020603050405020304" pitchFamily="18" charset="0"/>
              </a:rPr>
              <a:t> </a:t>
            </a:r>
            <a:r>
              <a:rPr lang="en-IN" sz="1800" dirty="0">
                <a:effectLst/>
                <a:highlight>
                  <a:srgbClr val="FFFF00"/>
                </a:highlight>
                <a:latin typeface="Calibri" panose="020F0502020204030204" pitchFamily="34" charset="0"/>
                <a:ea typeface="Times New Roman" panose="02020603050405020304" pitchFamily="18" charset="0"/>
              </a:rPr>
              <a:t>provisions</a:t>
            </a:r>
            <a:r>
              <a:rPr lang="en-IN" sz="1800" spc="455" dirty="0">
                <a:effectLst/>
                <a:highlight>
                  <a:srgbClr val="FFFF00"/>
                </a:highlight>
                <a:latin typeface="Calibri" panose="020F0502020204030204" pitchFamily="34" charset="0"/>
                <a:ea typeface="Times New Roman" panose="02020603050405020304" pitchFamily="18" charset="0"/>
              </a:rPr>
              <a:t> </a:t>
            </a:r>
            <a:r>
              <a:rPr lang="en-IN" sz="1800" dirty="0">
                <a:effectLst/>
                <a:highlight>
                  <a:srgbClr val="FFFF00"/>
                </a:highlight>
                <a:latin typeface="Calibri" panose="020F0502020204030204" pitchFamily="34" charset="0"/>
                <a:ea typeface="Times New Roman" panose="02020603050405020304" pitchFamily="18" charset="0"/>
              </a:rPr>
              <a:t>of</a:t>
            </a:r>
            <a:r>
              <a:rPr lang="en-IN" sz="1800" spc="445" dirty="0">
                <a:effectLst/>
                <a:highlight>
                  <a:srgbClr val="FFFF00"/>
                </a:highlight>
                <a:latin typeface="Calibri" panose="020F0502020204030204" pitchFamily="34" charset="0"/>
                <a:ea typeface="Times New Roman" panose="02020603050405020304" pitchFamily="18" charset="0"/>
              </a:rPr>
              <a:t> </a:t>
            </a:r>
            <a:r>
              <a:rPr lang="en-IN" sz="1800" dirty="0">
                <a:effectLst/>
                <a:highlight>
                  <a:srgbClr val="FFFF00"/>
                </a:highlight>
                <a:latin typeface="Calibri" panose="020F0502020204030204" pitchFamily="34" charset="0"/>
                <a:ea typeface="Times New Roman" panose="02020603050405020304" pitchFamily="18" charset="0"/>
              </a:rPr>
              <a:t>Sections</a:t>
            </a:r>
            <a:r>
              <a:rPr lang="en-IN" sz="1800" spc="450" dirty="0">
                <a:effectLst/>
                <a:highlight>
                  <a:srgbClr val="FFFF00"/>
                </a:highlight>
                <a:latin typeface="Calibri" panose="020F0502020204030204" pitchFamily="34" charset="0"/>
                <a:ea typeface="Times New Roman" panose="02020603050405020304" pitchFamily="18" charset="0"/>
              </a:rPr>
              <a:t> </a:t>
            </a:r>
            <a:r>
              <a:rPr lang="en-IN" sz="1800" dirty="0">
                <a:effectLst/>
                <a:highlight>
                  <a:srgbClr val="FFFF00"/>
                </a:highlight>
                <a:latin typeface="Calibri" panose="020F0502020204030204" pitchFamily="34" charset="0"/>
                <a:ea typeface="Times New Roman" panose="02020603050405020304" pitchFamily="18" charset="0"/>
              </a:rPr>
              <a:t>154</a:t>
            </a:r>
            <a:r>
              <a:rPr lang="en-IN" sz="1800" spc="445" dirty="0">
                <a:effectLst/>
                <a:highlight>
                  <a:srgbClr val="FFFF00"/>
                </a:highlight>
                <a:latin typeface="Calibri" panose="020F0502020204030204" pitchFamily="34" charset="0"/>
                <a:ea typeface="Times New Roman" panose="02020603050405020304" pitchFamily="18" charset="0"/>
              </a:rPr>
              <a:t> </a:t>
            </a:r>
            <a:r>
              <a:rPr lang="en-IN" sz="1800" dirty="0">
                <a:effectLst/>
                <a:highlight>
                  <a:srgbClr val="FFFF00"/>
                </a:highlight>
                <a:latin typeface="Calibri" panose="020F0502020204030204" pitchFamily="34" charset="0"/>
                <a:ea typeface="Times New Roman" panose="02020603050405020304" pitchFamily="18" charset="0"/>
              </a:rPr>
              <a:t>to 157 of the Code of Criminal Procedure, 1973</a:t>
            </a:r>
            <a:r>
              <a:rPr lang="en-IN" sz="1800" dirty="0">
                <a:effectLst/>
                <a:latin typeface="Calibri" panose="020F0502020204030204" pitchFamily="34" charset="0"/>
                <a:ea typeface="Times New Roman" panose="02020603050405020304" pitchFamily="18" charset="0"/>
              </a:rPr>
              <a:t>………………… This does not necessarily mean that a person alleged to have committed a non cognizable and bailable offence cannot be arrested without a warrant issued by the</a:t>
            </a:r>
            <a:r>
              <a:rPr lang="en-IN" sz="1800" spc="-60" dirty="0">
                <a:effectLst/>
                <a:latin typeface="Calibri" panose="020F0502020204030204" pitchFamily="34" charset="0"/>
                <a:ea typeface="Times New Roman" panose="02020603050405020304" pitchFamily="18" charset="0"/>
              </a:rPr>
              <a:t> </a:t>
            </a:r>
            <a:r>
              <a:rPr lang="en-IN" sz="1800" dirty="0">
                <a:effectLst/>
                <a:latin typeface="Calibri" panose="020F0502020204030204" pitchFamily="34" charset="0"/>
                <a:ea typeface="Times New Roman" panose="02020603050405020304" pitchFamily="18" charset="0"/>
              </a:rPr>
              <a:t>Magistrate.”</a:t>
            </a:r>
            <a:endParaRPr lang="en-IN"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mj-lt"/>
              <a:buAutoNum type="romanLcParenBoth"/>
            </a:pPr>
            <a:r>
              <a:rPr lang="en-IN" sz="1800" dirty="0">
                <a:effectLst/>
                <a:latin typeface="Calibri" panose="020F0502020204030204" pitchFamily="34" charset="0"/>
                <a:ea typeface="Times New Roman" panose="02020603050405020304" pitchFamily="18" charset="0"/>
              </a:rPr>
              <a:t>“The authorised officer exercising power to arrest under section 69 of the CGST Act, is </a:t>
            </a:r>
            <a:r>
              <a:rPr lang="en-IN" sz="1800" dirty="0">
                <a:effectLst/>
                <a:highlight>
                  <a:srgbClr val="FFFF00"/>
                </a:highlight>
                <a:latin typeface="Calibri" panose="020F0502020204030204" pitchFamily="34" charset="0"/>
                <a:ea typeface="Times New Roman" panose="02020603050405020304" pitchFamily="18" charset="0"/>
              </a:rPr>
              <a:t>not a Police Officer </a:t>
            </a:r>
            <a:r>
              <a:rPr lang="en-IN" sz="1800" dirty="0">
                <a:effectLst/>
                <a:latin typeface="Calibri" panose="020F0502020204030204" pitchFamily="34" charset="0"/>
                <a:ea typeface="Times New Roman" panose="02020603050405020304" pitchFamily="18" charset="0"/>
              </a:rPr>
              <a:t>and, therefore, is </a:t>
            </a:r>
            <a:r>
              <a:rPr lang="en-IN" sz="1800" dirty="0">
                <a:effectLst/>
                <a:highlight>
                  <a:srgbClr val="FFFF00"/>
                </a:highlight>
                <a:latin typeface="Calibri" panose="020F0502020204030204" pitchFamily="34" charset="0"/>
                <a:ea typeface="Times New Roman" panose="02020603050405020304" pitchFamily="18" charset="0"/>
              </a:rPr>
              <a:t>not obliged in law to register FIR against </a:t>
            </a:r>
            <a:r>
              <a:rPr lang="en-IN" sz="1800" dirty="0">
                <a:effectLst/>
                <a:latin typeface="Calibri" panose="020F0502020204030204" pitchFamily="34" charset="0"/>
                <a:ea typeface="Times New Roman" panose="02020603050405020304" pitchFamily="18" charset="0"/>
              </a:rPr>
              <a:t>the person</a:t>
            </a:r>
            <a:r>
              <a:rPr lang="en-IN" sz="1800" spc="560" dirty="0">
                <a:effectLst/>
                <a:latin typeface="Calibri" panose="020F0502020204030204" pitchFamily="34" charset="0"/>
                <a:ea typeface="Times New Roman" panose="02020603050405020304" pitchFamily="18" charset="0"/>
              </a:rPr>
              <a:t> </a:t>
            </a:r>
            <a:r>
              <a:rPr lang="en-IN" sz="1800" dirty="0">
                <a:effectLst/>
                <a:latin typeface="Calibri" panose="020F0502020204030204" pitchFamily="34" charset="0"/>
                <a:ea typeface="Times New Roman" panose="02020603050405020304" pitchFamily="18" charset="0"/>
              </a:rPr>
              <a:t>arrested in respect of an offence under Sections 132 of the CGST Act.”</a:t>
            </a:r>
            <a:endParaRPr lang="en-IN"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mj-lt"/>
              <a:buAutoNum type="romanLcParenBoth"/>
            </a:pPr>
            <a:r>
              <a:rPr lang="en-IN" sz="1800" dirty="0">
                <a:effectLst/>
                <a:latin typeface="Calibri" panose="020F0502020204030204" pitchFamily="34" charset="0"/>
                <a:ea typeface="Times New Roman" panose="02020603050405020304" pitchFamily="18" charset="0"/>
              </a:rPr>
              <a:t>“Where</a:t>
            </a:r>
            <a:r>
              <a:rPr lang="en-IN" sz="1800" spc="580" dirty="0">
                <a:effectLst/>
                <a:latin typeface="Calibri" panose="020F0502020204030204" pitchFamily="34" charset="0"/>
                <a:ea typeface="Times New Roman" panose="02020603050405020304" pitchFamily="18" charset="0"/>
              </a:rPr>
              <a:t> </a:t>
            </a:r>
            <a:r>
              <a:rPr lang="en-IN" sz="1800" dirty="0">
                <a:effectLst/>
                <a:latin typeface="Calibri" panose="020F0502020204030204" pitchFamily="34" charset="0"/>
                <a:ea typeface="Times New Roman" panose="02020603050405020304" pitchFamily="18" charset="0"/>
              </a:rPr>
              <a:t>an authorised Officer arrests a person and informs that person of the grounds of his arrest, for the purposes of holding an inquiry into the infringement of the provisions of the CGST Act which he has reason to believe has taken place, </a:t>
            </a:r>
            <a:r>
              <a:rPr lang="en-IN" sz="1800" dirty="0">
                <a:effectLst/>
                <a:highlight>
                  <a:srgbClr val="FFFF00"/>
                </a:highlight>
                <a:latin typeface="Calibri" panose="020F0502020204030204" pitchFamily="34" charset="0"/>
                <a:ea typeface="Times New Roman" panose="02020603050405020304" pitchFamily="18" charset="0"/>
              </a:rPr>
              <a:t>there is no formal accusation of an offence</a:t>
            </a:r>
            <a:r>
              <a:rPr lang="en-IN" sz="1800" dirty="0">
                <a:effectLst/>
                <a:latin typeface="Calibri" panose="020F0502020204030204" pitchFamily="34" charset="0"/>
                <a:ea typeface="Times New Roman" panose="02020603050405020304" pitchFamily="18" charset="0"/>
              </a:rPr>
              <a:t>. The accusation could be said to have been made when a complaint is lodged by an officer competent in that behalf before the Magistrate.”</a:t>
            </a:r>
            <a:endParaRPr lang="en-IN" sz="1800" dirty="0">
              <a:effectLst/>
              <a:latin typeface="Times New Roman" panose="02020603050405020304" pitchFamily="18" charset="0"/>
              <a:ea typeface="Times New Roman" panose="02020603050405020304" pitchFamily="18" charset="0"/>
            </a:endParaRPr>
          </a:p>
          <a:p>
            <a:pPr marL="0" lvl="0" indent="0" algn="just">
              <a:lnSpc>
                <a:spcPct val="115000"/>
              </a:lnSpc>
              <a:spcAft>
                <a:spcPts val="800"/>
              </a:spcAft>
              <a:buNone/>
            </a:pP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09027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400" b="1" dirty="0"/>
              <a:t>GST – </a:t>
            </a:r>
            <a:r>
              <a:rPr lang="en-IN" sz="2400" b="1" dirty="0"/>
              <a:t>is </a:t>
            </a:r>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Vimal </a:t>
            </a:r>
            <a:r>
              <a:rPr lang="en-IN" sz="2400" b="1" dirty="0" err="1">
                <a:effectLst/>
                <a:latin typeface="Times New Roman" panose="02020603050405020304" pitchFamily="18" charset="0"/>
                <a:ea typeface="Calibri" panose="020F0502020204030204" pitchFamily="34" charset="0"/>
                <a:cs typeface="Times New Roman" panose="02020603050405020304" pitchFamily="18" charset="0"/>
              </a:rPr>
              <a:t>Yashwantgiri</a:t>
            </a:r>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 Goswami v State of Gujarat in R/Special Civil Application No. 13679 of 2019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judgment dated 20/10/2020, </a:t>
            </a:r>
            <a:r>
              <a:rPr lang="en-IN" sz="2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CPC section 4(2) and views of Supreme Court was not noticed. </a:t>
            </a:r>
            <a:endParaRPr lang="en-US" sz="2400" dirty="0">
              <a:highlight>
                <a:srgbClr val="FFFF00"/>
              </a:highlight>
            </a:endParaRPr>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a:xfrm>
            <a:off x="609599" y="1600199"/>
            <a:ext cx="10225177" cy="4912743"/>
          </a:xfrm>
        </p:spPr>
        <p:txBody>
          <a:bodyPr>
            <a:noAutofit/>
          </a:bodyPr>
          <a:lstStyle/>
          <a:p>
            <a:pPr marL="342900" lvl="0" indent="-342900" algn="just">
              <a:spcAft>
                <a:spcPts val="600"/>
              </a:spcAft>
              <a:buFont typeface="+mj-lt"/>
              <a:buAutoNum type="romanLcParenBoth"/>
            </a:pPr>
            <a:r>
              <a:rPr lang="en-IN" sz="1800" dirty="0">
                <a:effectLst/>
                <a:latin typeface="Calibri" panose="020F0502020204030204" pitchFamily="34" charset="0"/>
                <a:ea typeface="Times New Roman" panose="02020603050405020304" pitchFamily="18" charset="0"/>
              </a:rPr>
              <a:t>The Constitution Bench of the Supreme Court in </a:t>
            </a:r>
            <a:r>
              <a:rPr lang="en-IN" sz="1800" b="1" dirty="0">
                <a:effectLst/>
                <a:latin typeface="Calibri" panose="020F0502020204030204" pitchFamily="34" charset="0"/>
                <a:ea typeface="Times New Roman" panose="02020603050405020304" pitchFamily="18" charset="0"/>
              </a:rPr>
              <a:t>A. R. </a:t>
            </a:r>
            <a:r>
              <a:rPr lang="en-IN" sz="1800" b="1" dirty="0" err="1">
                <a:effectLst/>
                <a:latin typeface="Calibri" panose="020F0502020204030204" pitchFamily="34" charset="0"/>
                <a:ea typeface="Times New Roman" panose="02020603050405020304" pitchFamily="18" charset="0"/>
              </a:rPr>
              <a:t>Antulay</a:t>
            </a:r>
            <a:r>
              <a:rPr lang="en-IN" sz="1800" b="1" dirty="0">
                <a:effectLst/>
                <a:latin typeface="Calibri" panose="020F0502020204030204" pitchFamily="34" charset="0"/>
                <a:ea typeface="Times New Roman" panose="02020603050405020304" pitchFamily="18" charset="0"/>
              </a:rPr>
              <a:t> vs Ramdas </a:t>
            </a:r>
            <a:r>
              <a:rPr lang="en-IN" sz="1800" b="1" dirty="0" err="1">
                <a:effectLst/>
                <a:latin typeface="Calibri" panose="020F0502020204030204" pitchFamily="34" charset="0"/>
                <a:ea typeface="Times New Roman" panose="02020603050405020304" pitchFamily="18" charset="0"/>
              </a:rPr>
              <a:t>Sriniwas</a:t>
            </a:r>
            <a:r>
              <a:rPr lang="en-IN" sz="1800" b="1" dirty="0">
                <a:effectLst/>
                <a:latin typeface="Calibri" panose="020F0502020204030204" pitchFamily="34" charset="0"/>
                <a:ea typeface="Times New Roman" panose="02020603050405020304" pitchFamily="18" charset="0"/>
              </a:rPr>
              <a:t> Nayak And Another (1984) 2 SCC 500</a:t>
            </a:r>
            <a:r>
              <a:rPr lang="en-IN" sz="1800" dirty="0">
                <a:effectLst/>
                <a:latin typeface="Calibri" panose="020F0502020204030204" pitchFamily="34" charset="0"/>
                <a:ea typeface="Times New Roman" panose="02020603050405020304" pitchFamily="18" charset="0"/>
              </a:rPr>
              <a:t> held that  “16…..In the absence of a specific provision made in the statute indicating that offences will have to be investigated, inquired into, tried and otherwise dealt with according to that statute, the same will have to be investigated, inquired into, tried and otherwise dealt with according to</a:t>
            </a:r>
            <a:r>
              <a:rPr lang="en-IN" sz="1800" u="none" strike="noStrike" dirty="0">
                <a:solidFill>
                  <a:srgbClr val="0563C1"/>
                </a:solidFill>
                <a:effectLst/>
                <a:latin typeface="Calibri" panose="020F0502020204030204" pitchFamily="34" charset="0"/>
                <a:ea typeface="Times New Roman" panose="02020603050405020304" pitchFamily="18" charset="0"/>
                <a:hlinkClick r:id="rId2"/>
              </a:rPr>
              <a:t> the Code</a:t>
            </a:r>
            <a:r>
              <a:rPr lang="en-IN" sz="1800" dirty="0">
                <a:effectLst/>
                <a:latin typeface="Calibri" panose="020F0502020204030204" pitchFamily="34" charset="0"/>
                <a:ea typeface="Times New Roman" panose="02020603050405020304" pitchFamily="18" charset="0"/>
              </a:rPr>
              <a:t> of Criminal Procedure. In other words, </a:t>
            </a:r>
            <a:r>
              <a:rPr lang="en-IN" sz="1800" u="none" strike="noStrike" dirty="0">
                <a:solidFill>
                  <a:srgbClr val="0563C1"/>
                </a:solidFill>
                <a:effectLst/>
                <a:latin typeface="Calibri" panose="020F0502020204030204" pitchFamily="34" charset="0"/>
                <a:ea typeface="Times New Roman" panose="02020603050405020304" pitchFamily="18" charset="0"/>
                <a:hlinkClick r:id="rId2"/>
              </a:rPr>
              <a:t>Code of</a:t>
            </a:r>
            <a:r>
              <a:rPr lang="en-IN" sz="1800" dirty="0">
                <a:effectLst/>
                <a:latin typeface="Calibri" panose="020F0502020204030204" pitchFamily="34" charset="0"/>
                <a:ea typeface="Times New Roman" panose="02020603050405020304" pitchFamily="18" charset="0"/>
              </a:rPr>
              <a:t> Criminal Procedure is the parent statute which provides for investigation, inquiring into and trial of cases by criminal courts of various designations.”</a:t>
            </a:r>
          </a:p>
          <a:p>
            <a:pPr marL="342900" lvl="0" indent="-342900" algn="just">
              <a:spcAft>
                <a:spcPts val="600"/>
              </a:spcAft>
              <a:buFont typeface="+mj-lt"/>
              <a:buAutoNum type="romanLcParenBoth"/>
            </a:pPr>
            <a:r>
              <a:rPr lang="en-IN" sz="1800" b="1" dirty="0">
                <a:effectLst/>
                <a:latin typeface="Arial" panose="020B0604020202020204" pitchFamily="34" charset="0"/>
                <a:ea typeface="Calibri" panose="020F0502020204030204" pitchFamily="34" charset="0"/>
                <a:cs typeface="Times New Roman" panose="02020603050405020304" pitchFamily="18" charset="0"/>
              </a:rPr>
              <a:t>Om Prakash v UOI </a:t>
            </a:r>
            <a:r>
              <a:rPr lang="en-IN" sz="1800" b="1" dirty="0">
                <a:effectLst/>
                <a:latin typeface="Calibri" panose="020F0502020204030204" pitchFamily="34" charset="0"/>
                <a:ea typeface="Calibri" panose="020F0502020204030204" pitchFamily="34" charset="0"/>
                <a:cs typeface="Times New Roman" panose="02020603050405020304" pitchFamily="18" charset="0"/>
              </a:rPr>
              <a:t>2011 (272) E.L.T. 321 (S.C.)</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Arial" panose="020B0604020202020204" pitchFamily="34" charset="0"/>
                <a:ea typeface="Calibri" panose="020F0502020204030204" pitchFamily="34" charset="0"/>
                <a:cs typeface="Times New Roman" panose="02020603050405020304" pitchFamily="18" charset="0"/>
              </a:rPr>
              <a:t>“18….the stand taken by Mr. Mohan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Parasaran</a:t>
            </a:r>
            <a:r>
              <a:rPr lang="en-IN" sz="1800" dirty="0">
                <a:effectLst/>
                <a:latin typeface="Arial" panose="020B0604020202020204" pitchFamily="34" charset="0"/>
                <a:ea typeface="Calibri" panose="020F0502020204030204" pitchFamily="34" charset="0"/>
                <a:cs typeface="Times New Roman" panose="02020603050405020304" pitchFamily="18" charset="0"/>
              </a:rPr>
              <a:t>, learned Additional Solicitor General, was that what was required to be considered in the Writ Petitions was whether there is a power to arrest vested in the officers exercising powers under Section 13 of the 1944 Act without issuance of a warrant and whether such power could be exercised only after an FIR/complaint had been lodged under Section 13 of the aforesaid Act. It was also contended that it was necessary to consider further whether criminal prosecution or investigation could be initiated, which could lead to arrest, without final adjudication of a dual liability.”</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49716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800" dirty="0"/>
              <a:t>GST – arrest on mere suspicious permissible</a:t>
            </a:r>
            <a:r>
              <a:rPr lang="en-IN" sz="2800" dirty="0"/>
              <a:t>?  No. </a:t>
            </a:r>
            <a:endParaRPr lang="en-US" sz="28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a:xfrm>
            <a:off x="609599" y="1600199"/>
            <a:ext cx="10225177" cy="4912743"/>
          </a:xfrm>
        </p:spPr>
        <p:txBody>
          <a:bodyPr>
            <a:noAutofit/>
          </a:bodyPr>
          <a:lstStyle/>
          <a:p>
            <a:pPr marL="285750" lvl="0" indent="-285750" algn="just">
              <a:lnSpc>
                <a:spcPct val="115000"/>
              </a:lnSpc>
              <a:spcAft>
                <a:spcPts val="800"/>
              </a:spcAft>
              <a:buFont typeface="Wingdings" panose="05000000000000000000" pitchFamily="2" charset="2"/>
              <a:buChar char="q"/>
            </a:pPr>
            <a:r>
              <a:rPr lang="en-IN" sz="1800" dirty="0">
                <a:effectLst/>
                <a:latin typeface="Times-Bold"/>
                <a:ea typeface="Times New Roman" panose="02020603050405020304" pitchFamily="18" charset="0"/>
                <a:cs typeface="Times New Roman" panose="02020603050405020304" pitchFamily="18" charset="0"/>
              </a:rPr>
              <a:t>In the criminal law, law came into motion, once the allegation of an offence is made to police, and on the basis of FIR is registered in the Police Station, thus, criminal law come into motion even on suspicious. Whereas under the Indirect Taxes/ GST, law of arrest come into motion, when there is </a:t>
            </a:r>
            <a:r>
              <a:rPr lang="en-IN" sz="1800" dirty="0">
                <a:effectLst/>
                <a:highlight>
                  <a:srgbClr val="FFFF00"/>
                </a:highlight>
                <a:latin typeface="Times-Bold"/>
                <a:ea typeface="Times New Roman" panose="02020603050405020304" pitchFamily="18" charset="0"/>
                <a:cs typeface="Times New Roman" panose="02020603050405020304" pitchFamily="18" charset="0"/>
              </a:rPr>
              <a:t>“reasons to believe” </a:t>
            </a:r>
            <a:r>
              <a:rPr lang="en-IN" sz="1800" dirty="0">
                <a:effectLst/>
                <a:latin typeface="Times-Bold"/>
                <a:ea typeface="Times New Roman" panose="02020603050405020304" pitchFamily="18" charset="0"/>
                <a:cs typeface="Times New Roman" panose="02020603050405020304" pitchFamily="18" charset="0"/>
              </a:rPr>
              <a:t>by the officer empower to order for arrest of a person. It is settled principle of law that ‘reason to believe’ is not synonymous to ‘reason to suspect’ [see </a:t>
            </a:r>
            <a:r>
              <a:rPr lang="en-IN" sz="1800" b="1" dirty="0" err="1">
                <a:effectLst/>
                <a:latin typeface="Times-Bold"/>
                <a:ea typeface="Times New Roman" panose="02020603050405020304" pitchFamily="18" charset="0"/>
                <a:cs typeface="Times New Roman" panose="02020603050405020304" pitchFamily="18" charset="0"/>
              </a:rPr>
              <a:t>Dr.</a:t>
            </a:r>
            <a:r>
              <a:rPr lang="en-IN" sz="1800" b="1" dirty="0">
                <a:effectLst/>
                <a:latin typeface="Times-Bold"/>
                <a:ea typeface="Times New Roman" panose="02020603050405020304" pitchFamily="18" charset="0"/>
                <a:cs typeface="Times New Roman" panose="02020603050405020304" pitchFamily="18" charset="0"/>
              </a:rPr>
              <a:t> </a:t>
            </a:r>
            <a:r>
              <a:rPr lang="en-IN" sz="1800" b="1" dirty="0" err="1">
                <a:effectLst/>
                <a:latin typeface="Times-Bold"/>
                <a:ea typeface="Times New Roman" panose="02020603050405020304" pitchFamily="18" charset="0"/>
                <a:cs typeface="Times New Roman" panose="02020603050405020304" pitchFamily="18" charset="0"/>
              </a:rPr>
              <a:t>Partap</a:t>
            </a:r>
            <a:r>
              <a:rPr lang="en-IN" sz="1800" b="1" dirty="0">
                <a:effectLst/>
                <a:latin typeface="Times-Bold"/>
                <a:ea typeface="Times New Roman" panose="02020603050405020304" pitchFamily="18" charset="0"/>
                <a:cs typeface="Times New Roman" panose="02020603050405020304" pitchFamily="18" charset="0"/>
              </a:rPr>
              <a:t> Singh and another v Director of Enforcement, FERA and others AIR 1985 SC 989 para 10</a:t>
            </a:r>
            <a:r>
              <a:rPr lang="en-IN" sz="1800" dirty="0">
                <a:effectLst/>
                <a:latin typeface="Times-Bold"/>
                <a:ea typeface="Times New Roman" panose="02020603050405020304" pitchFamily="18" charset="0"/>
                <a:cs typeface="Times New Roman" panose="02020603050405020304" pitchFamily="18" charset="0"/>
              </a:rPr>
              <a:t>]</a:t>
            </a:r>
          </a:p>
          <a:p>
            <a:pPr marL="285750" lvl="0" indent="-285750" algn="just">
              <a:lnSpc>
                <a:spcPct val="115000"/>
              </a:lnSpc>
              <a:spcAft>
                <a:spcPts val="800"/>
              </a:spcAft>
              <a:buFont typeface="Wingdings" panose="05000000000000000000" pitchFamily="2" charset="2"/>
              <a:buChar char="q"/>
            </a:pPr>
            <a:r>
              <a:rPr lang="en-US" sz="1800" b="1" dirty="0">
                <a:solidFill>
                  <a:srgbClr val="FF0000"/>
                </a:solidFill>
              </a:rPr>
              <a:t>Sekar v UOI 2018 (361) E.L.T. 689 (Del.); 2018 SCC </a:t>
            </a:r>
            <a:r>
              <a:rPr lang="en-US" sz="1800" b="1" dirty="0" err="1">
                <a:solidFill>
                  <a:srgbClr val="FF0000"/>
                </a:solidFill>
              </a:rPr>
              <a:t>OnLine</a:t>
            </a:r>
            <a:r>
              <a:rPr lang="en-US" sz="1800" b="1" dirty="0">
                <a:solidFill>
                  <a:srgbClr val="FF0000"/>
                </a:solidFill>
              </a:rPr>
              <a:t> Del. 6523 </a:t>
            </a:r>
            <a:r>
              <a:rPr lang="en-US" sz="1800" dirty="0"/>
              <a:t>– “</a:t>
            </a:r>
            <a:r>
              <a:rPr lang="en-US" sz="1800" b="1" dirty="0"/>
              <a:t>72.</a:t>
            </a:r>
            <a:r>
              <a:rPr lang="en-US" sz="1800" dirty="0"/>
              <a:t> Reasons to believe </a:t>
            </a:r>
            <a:r>
              <a:rPr lang="en-US" sz="1800" dirty="0">
                <a:solidFill>
                  <a:srgbClr val="00B050"/>
                </a:solidFill>
              </a:rPr>
              <a:t>cannot be a rubber stamping</a:t>
            </a:r>
            <a:r>
              <a:rPr lang="en-US" sz="1800" dirty="0"/>
              <a:t> of the opinion  already formed by someone else. The officer who is supposed to </a:t>
            </a:r>
            <a:r>
              <a:rPr lang="en-US" sz="1800" dirty="0">
                <a:solidFill>
                  <a:srgbClr val="0070C0"/>
                </a:solidFill>
              </a:rPr>
              <a:t>write down </a:t>
            </a:r>
            <a:r>
              <a:rPr lang="en-US" sz="1800" dirty="0"/>
              <a:t>his reasons to believe has to </a:t>
            </a:r>
            <a:r>
              <a:rPr lang="en-US" sz="1800" dirty="0">
                <a:solidFill>
                  <a:srgbClr val="0070C0"/>
                </a:solidFill>
              </a:rPr>
              <a:t>independently</a:t>
            </a:r>
            <a:r>
              <a:rPr lang="en-US" sz="1800" dirty="0"/>
              <a:t> apply his mind. Further, and more importantly, it </a:t>
            </a:r>
            <a:r>
              <a:rPr lang="en-US" sz="1800" dirty="0">
                <a:solidFill>
                  <a:srgbClr val="00B050"/>
                </a:solidFill>
              </a:rPr>
              <a:t>cannot be a mechanical reproduction of the words</a:t>
            </a:r>
            <a:r>
              <a:rPr lang="en-US" sz="1800" dirty="0"/>
              <a:t> in the statute. When an authority judicially reviewing such a decision peruses such reasons to believe, it must be apparent to the reviewing authority that the officer penning the reasons has applied his mind to the materials available on record and has, on that basis, arrived at his reasons to believe. The </a:t>
            </a:r>
            <a:r>
              <a:rPr lang="en-US" sz="1800" dirty="0">
                <a:solidFill>
                  <a:srgbClr val="FF0000"/>
                </a:solidFill>
              </a:rPr>
              <a:t>process of thinking of the officer must be discernible</a:t>
            </a:r>
            <a:r>
              <a:rPr lang="en-US" sz="1800" dirty="0"/>
              <a:t>. The reasons have to be made explicit. It is only the reasons that can enable the reviewing authority to discern how the officer formed his reasons to believe.”</a:t>
            </a:r>
          </a:p>
          <a:p>
            <a:pPr marL="285750" lvl="0" indent="-285750" algn="just">
              <a:lnSpc>
                <a:spcPct val="115000"/>
              </a:lnSpc>
              <a:spcAft>
                <a:spcPts val="800"/>
              </a:spcAft>
              <a:buFont typeface="Wingdings" panose="05000000000000000000" pitchFamily="2" charset="2"/>
              <a:buChar char="q"/>
            </a:pPr>
            <a:endParaRPr lang="en-IN" sz="1800" dirty="0">
              <a:effectLst/>
              <a:latin typeface="Times-Bold"/>
              <a:ea typeface="Times New Roman" panose="02020603050405020304" pitchFamily="18" charset="0"/>
              <a:cs typeface="Times New Roman" panose="02020603050405020304" pitchFamily="18" charset="0"/>
            </a:endParaRPr>
          </a:p>
          <a:p>
            <a:pPr marL="285750" lvl="0" indent="-285750" algn="just">
              <a:lnSpc>
                <a:spcPct val="115000"/>
              </a:lnSpc>
              <a:spcAft>
                <a:spcPts val="800"/>
              </a:spcAft>
              <a:buFont typeface="Wingdings" panose="05000000000000000000" pitchFamily="2" charset="2"/>
              <a:buChar char="q"/>
            </a:pPr>
            <a:endParaRPr lang="en-IN" sz="1800" dirty="0">
              <a:effectLst/>
              <a:latin typeface="Times-Bold"/>
              <a:ea typeface="Times New Roman" panose="02020603050405020304" pitchFamily="18" charset="0"/>
              <a:cs typeface="Times New Roman" panose="02020603050405020304" pitchFamily="18" charset="0"/>
            </a:endParaRPr>
          </a:p>
          <a:p>
            <a:pPr marL="285750" lvl="0" indent="-28575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75844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800" dirty="0"/>
              <a:t>GST – arrest </a:t>
            </a:r>
            <a:r>
              <a:rPr lang="en-IN" sz="2800" dirty="0"/>
              <a:t>– IS Provisions of </a:t>
            </a:r>
            <a:r>
              <a:rPr lang="en-IN" sz="2800" dirty="0" err="1"/>
              <a:t>Cr.P.C</a:t>
            </a:r>
            <a:r>
              <a:rPr lang="en-IN" sz="2800" dirty="0"/>
              <a:t> applies?</a:t>
            </a:r>
            <a:endParaRPr lang="en-US" sz="28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a:xfrm>
            <a:off x="609599" y="1600199"/>
            <a:ext cx="10225177" cy="4912743"/>
          </a:xfrm>
        </p:spPr>
        <p:txBody>
          <a:bodyPr>
            <a:noAutofit/>
          </a:bodyPr>
          <a:lstStyle/>
          <a:p>
            <a:pPr marL="285750" lvl="0" indent="-285750" algn="just">
              <a:lnSpc>
                <a:spcPct val="115000"/>
              </a:lnSpc>
              <a:spcAft>
                <a:spcPts val="800"/>
              </a:spcAft>
              <a:buFont typeface="Wingdings" panose="05000000000000000000" pitchFamily="2" charset="2"/>
              <a:buChar char="q"/>
            </a:pPr>
            <a:r>
              <a:rPr lang="en-US" sz="1800" dirty="0">
                <a:effectLst/>
                <a:latin typeface="Times-Bold"/>
                <a:ea typeface="Times New Roman" panose="02020603050405020304" pitchFamily="18" charset="0"/>
                <a:cs typeface="Times New Roman" panose="02020603050405020304" pitchFamily="18" charset="0"/>
              </a:rPr>
              <a:t>In </a:t>
            </a:r>
            <a:r>
              <a:rPr lang="en-IN" sz="1800" b="1" dirty="0" err="1">
                <a:effectLst/>
                <a:latin typeface="Times-Bold"/>
                <a:ea typeface="Times New Roman" panose="02020603050405020304" pitchFamily="18" charset="0"/>
                <a:cs typeface="Arial" panose="020B0604020202020204" pitchFamily="34" charset="0"/>
              </a:rPr>
              <a:t>Arnesh</a:t>
            </a:r>
            <a:r>
              <a:rPr lang="en-IN" sz="1800" b="1" dirty="0">
                <a:effectLst/>
                <a:latin typeface="Times-Bold"/>
                <a:ea typeface="Times New Roman" panose="02020603050405020304" pitchFamily="18" charset="0"/>
                <a:cs typeface="Arial" panose="020B0604020202020204" pitchFamily="34" charset="0"/>
              </a:rPr>
              <a:t> Kumar v/s State of Bihar and another (2014) 8 SCC 273</a:t>
            </a:r>
            <a:r>
              <a:rPr lang="en-US" sz="1800" dirty="0">
                <a:effectLst/>
                <a:latin typeface="Times-Bold"/>
                <a:ea typeface="Times New Roman" panose="02020603050405020304" pitchFamily="18" charset="0"/>
                <a:cs typeface="Times New Roman" panose="02020603050405020304" pitchFamily="18" charset="0"/>
              </a:rPr>
              <a:t> has observed that </a:t>
            </a:r>
            <a:r>
              <a:rPr lang="en-US" sz="1800" i="1" dirty="0">
                <a:effectLst/>
                <a:latin typeface="Times-Bold"/>
                <a:ea typeface="Times New Roman" panose="02020603050405020304" pitchFamily="18" charset="0"/>
                <a:cs typeface="Times New Roman" panose="02020603050405020304" pitchFamily="18" charset="0"/>
              </a:rPr>
              <a:t>“</a:t>
            </a:r>
            <a:r>
              <a:rPr lang="en-IN" sz="1800" i="1" dirty="0">
                <a:solidFill>
                  <a:srgbClr val="000000"/>
                </a:solidFill>
                <a:effectLst/>
                <a:latin typeface="Times-Bold"/>
                <a:ea typeface="Times New Roman" panose="02020603050405020304" pitchFamily="18" charset="0"/>
                <a:cs typeface="Times New Roman" panose="02020603050405020304" pitchFamily="18" charset="0"/>
              </a:rPr>
              <a:t>Before a Magistrate authorises detention under </a:t>
            </a:r>
            <a:r>
              <a:rPr lang="en-IN" sz="1800" i="1" u="sng" dirty="0">
                <a:solidFill>
                  <a:srgbClr val="1100CC"/>
                </a:solidFill>
                <a:effectLst/>
                <a:latin typeface="Times-Bold"/>
                <a:ea typeface="Times New Roman" panose="02020603050405020304" pitchFamily="18" charset="0"/>
                <a:hlinkClick r:id="rId2"/>
              </a:rPr>
              <a:t>Section 167</a:t>
            </a:r>
            <a:r>
              <a:rPr lang="en-IN" sz="1800" i="1" dirty="0">
                <a:solidFill>
                  <a:srgbClr val="000000"/>
                </a:solidFill>
                <a:effectLst/>
                <a:latin typeface="Times-Bold"/>
                <a:ea typeface="Times New Roman" panose="02020603050405020304" pitchFamily="18" charset="0"/>
                <a:cs typeface="Times New Roman" panose="02020603050405020304" pitchFamily="18" charset="0"/>
              </a:rPr>
              <a:t>, </a:t>
            </a:r>
            <a:r>
              <a:rPr lang="en-IN" sz="1800" i="1" u="sng" dirty="0" err="1">
                <a:solidFill>
                  <a:srgbClr val="1100CC"/>
                </a:solidFill>
                <a:effectLst/>
                <a:latin typeface="Times-Bold"/>
                <a:ea typeface="Times New Roman" panose="02020603050405020304" pitchFamily="18" charset="0"/>
                <a:hlinkClick r:id="rId3"/>
              </a:rPr>
              <a:t>Cr.PC</a:t>
            </a:r>
            <a:r>
              <a:rPr lang="en-IN" sz="1800" i="1" dirty="0">
                <a:solidFill>
                  <a:srgbClr val="000000"/>
                </a:solidFill>
                <a:effectLst/>
                <a:latin typeface="Times-Bold"/>
                <a:ea typeface="Times New Roman" panose="02020603050405020304" pitchFamily="18" charset="0"/>
                <a:cs typeface="Times New Roman" panose="02020603050405020304" pitchFamily="18" charset="0"/>
              </a:rPr>
              <a:t>, he has to be first satisfied that the arrest made is legal and in accordance with law and all the constitutional rights of the person arrested is satisfied. If the arrest effected by the police officer does not satisfy the requirements of </a:t>
            </a:r>
            <a:r>
              <a:rPr lang="en-IN" sz="1800" i="1" u="sng" dirty="0">
                <a:solidFill>
                  <a:srgbClr val="1100CC"/>
                </a:solidFill>
                <a:effectLst/>
                <a:latin typeface="Times-Bold"/>
                <a:ea typeface="Times New Roman" panose="02020603050405020304" pitchFamily="18" charset="0"/>
                <a:hlinkClick r:id="rId4"/>
              </a:rPr>
              <a:t>Section 41</a:t>
            </a:r>
            <a:r>
              <a:rPr lang="en-IN" sz="1800" i="1" dirty="0">
                <a:solidFill>
                  <a:srgbClr val="000000"/>
                </a:solidFill>
                <a:effectLst/>
                <a:latin typeface="Times-Bold"/>
                <a:ea typeface="Times New Roman" panose="02020603050405020304" pitchFamily="18" charset="0"/>
                <a:cs typeface="Times New Roman" panose="02020603050405020304" pitchFamily="18" charset="0"/>
              </a:rPr>
              <a:t> of the Code, Magistrate is duty bound not to authorise his further detention and release the accused.”</a:t>
            </a:r>
            <a:r>
              <a:rPr lang="en-IN" sz="1800" dirty="0">
                <a:effectLst/>
                <a:latin typeface="Times-Bold"/>
                <a:ea typeface="Times New Roman" panose="02020603050405020304" pitchFamily="18" charset="0"/>
                <a:cs typeface="Times New Roman" panose="02020603050405020304" pitchFamily="18" charset="0"/>
              </a:rPr>
              <a:t> </a:t>
            </a:r>
          </a:p>
          <a:p>
            <a:pPr marL="285750" lvl="0" indent="-285750" algn="just">
              <a:lnSpc>
                <a:spcPct val="115000"/>
              </a:lnSpc>
              <a:spcAft>
                <a:spcPts val="800"/>
              </a:spcAft>
              <a:buFont typeface="Wingdings" panose="05000000000000000000" pitchFamily="2" charset="2"/>
              <a:buChar char="q"/>
            </a:pPr>
            <a:r>
              <a:rPr lang="en-US" sz="1600" dirty="0">
                <a:effectLst/>
                <a:latin typeface="Times-Bold"/>
                <a:ea typeface="Times New Roman" panose="02020603050405020304" pitchFamily="18" charset="0"/>
                <a:cs typeface="Times-Bold"/>
              </a:rPr>
              <a:t>In </a:t>
            </a:r>
            <a:r>
              <a:rPr lang="en-US" sz="1600" b="1" dirty="0">
                <a:effectLst/>
                <a:latin typeface="Times-Bold"/>
                <a:ea typeface="Times New Roman" panose="02020603050405020304" pitchFamily="18" charset="0"/>
                <a:cs typeface="Times-Bold"/>
              </a:rPr>
              <a:t>Adani Enterprises Ltd versus UOI  2019 (368) ELT 781 (BOM.)</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Bold"/>
                <a:ea typeface="Times New Roman" panose="02020603050405020304" pitchFamily="18" charset="0"/>
                <a:cs typeface="Times-Bold"/>
              </a:rPr>
              <a:t>has observed that “17…</a:t>
            </a:r>
            <a:r>
              <a:rPr lang="en-US" sz="1600" dirty="0">
                <a:effectLst/>
                <a:latin typeface="Times-Bold"/>
                <a:ea typeface="Times New Roman" panose="02020603050405020304" pitchFamily="18" charset="0"/>
                <a:cs typeface="Times New Roman" panose="02020603050405020304" pitchFamily="18" charset="0"/>
              </a:rPr>
              <a:t> The manner in which he would carry an investigation, when he receives an information in respect of a cognizable offence/non-cognizable offence is found to be conspicuously missing in the statutory scheme of Customs Act. The procedure for investigation or its culmination which is to be found in Chapter XII of the Code in respect of cognizable and non-cognizable cases is apparently missing in the special enactment.” And the High Court held that “17…In absence of any procedure being prescribed for investigation of such offences under the special enactment, recourse must necessarily be had to sub-section (2) to Section 4. The necessary sequitur is that in case of an offence which is made cognizable under the Customs Act, the procedure contemplated under Section 154 and in case of an offence which is non-cognizable, the procedure under Section 155 would thus become imperative. Sub-section (2) of Section 4 which acts like an exemplar would govern the manner of investigation under the Custom Act by the provisions contained in the Code of Criminal Procedure in absence of any special provision in the Customs Act prescribing the manner of investigation.”</a:t>
            </a:r>
            <a:endParaRPr lang="en-IN" sz="1600" dirty="0">
              <a:effectLst/>
              <a:latin typeface="Times-Bold"/>
              <a:ea typeface="Times New Roman" panose="02020603050405020304" pitchFamily="18" charset="0"/>
              <a:cs typeface="Times New Roman" panose="02020603050405020304" pitchFamily="18" charset="0"/>
            </a:endParaRPr>
          </a:p>
          <a:p>
            <a:pPr marL="0" lvl="0" indent="0" algn="just">
              <a:lnSpc>
                <a:spcPct val="115000"/>
              </a:lnSpc>
              <a:spcAft>
                <a:spcPts val="800"/>
              </a:spcAft>
              <a:buNone/>
            </a:pPr>
            <a:endParaRPr lang="en-IN" sz="1800" dirty="0">
              <a:effectLst/>
              <a:latin typeface="Times-Bold"/>
              <a:ea typeface="Times New Roman" panose="02020603050405020304" pitchFamily="18" charset="0"/>
              <a:cs typeface="Times New Roman" panose="02020603050405020304" pitchFamily="18" charset="0"/>
            </a:endParaRPr>
          </a:p>
          <a:p>
            <a:pPr marL="285750" lvl="0" indent="-285750" algn="just">
              <a:lnSpc>
                <a:spcPct val="115000"/>
              </a:lnSpc>
              <a:spcAft>
                <a:spcPts val="800"/>
              </a:spcAft>
              <a:buFont typeface="Wingdings" panose="05000000000000000000" pitchFamily="2" charset="2"/>
              <a:buChar char="q"/>
            </a:pPr>
            <a:endParaRPr lang="en-IN" sz="1800" dirty="0">
              <a:effectLst/>
              <a:latin typeface="Times-Bold"/>
              <a:ea typeface="Times New Roman" panose="02020603050405020304" pitchFamily="18" charset="0"/>
              <a:cs typeface="Times New Roman" panose="02020603050405020304" pitchFamily="18" charset="0"/>
            </a:endParaRPr>
          </a:p>
          <a:p>
            <a:pPr marL="285750" lvl="0" indent="-28575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92365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800" dirty="0"/>
              <a:t>GST – arrest and reality</a:t>
            </a:r>
            <a:r>
              <a:rPr lang="en-IN" sz="2800" dirty="0"/>
              <a:t>- what Supreme Court observations  </a:t>
            </a:r>
            <a:endParaRPr lang="en-US" sz="28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a:xfrm>
            <a:off x="609599" y="1600199"/>
            <a:ext cx="10225177" cy="4912743"/>
          </a:xfrm>
        </p:spPr>
        <p:txBody>
          <a:bodyPr>
            <a:noAutofit/>
          </a:bodyPr>
          <a:lstStyle/>
          <a:p>
            <a:pPr marL="285750" lvl="0" indent="-285750" algn="just">
              <a:lnSpc>
                <a:spcPct val="115000"/>
              </a:lnSpc>
              <a:spcAft>
                <a:spcPts val="800"/>
              </a:spcAft>
              <a:buFont typeface="Wingdings" panose="05000000000000000000" pitchFamily="2" charset="2"/>
              <a:buChar char="q"/>
            </a:pPr>
            <a:r>
              <a:rPr lang="en-IN" sz="1800" dirty="0">
                <a:effectLst/>
                <a:latin typeface="Times-Bold"/>
                <a:ea typeface="Times New Roman" panose="02020603050405020304" pitchFamily="18" charset="0"/>
                <a:cs typeface="Times New Roman" panose="02020603050405020304" pitchFamily="18" charset="0"/>
              </a:rPr>
              <a:t>In </a:t>
            </a:r>
            <a:r>
              <a:rPr lang="en-IN" sz="1800" b="1" dirty="0">
                <a:effectLst/>
                <a:latin typeface="Times-Bold"/>
                <a:ea typeface="Times New Roman" panose="02020603050405020304" pitchFamily="18" charset="0"/>
                <a:cs typeface="Times New Roman" panose="02020603050405020304" pitchFamily="18" charset="0"/>
              </a:rPr>
              <a:t>Ishwar Das </a:t>
            </a:r>
            <a:r>
              <a:rPr lang="en-IN" sz="1800" b="1" dirty="0" err="1">
                <a:effectLst/>
                <a:latin typeface="Times-Bold"/>
                <a:ea typeface="Times New Roman" panose="02020603050405020304" pitchFamily="18" charset="0"/>
                <a:cs typeface="Times New Roman" panose="02020603050405020304" pitchFamily="18" charset="0"/>
              </a:rPr>
              <a:t>Moolrajani</a:t>
            </a:r>
            <a:r>
              <a:rPr lang="en-IN" sz="1800" b="1" dirty="0">
                <a:effectLst/>
                <a:latin typeface="Times-Bold"/>
                <a:ea typeface="Times New Roman" panose="02020603050405020304" pitchFamily="18" charset="0"/>
                <a:cs typeface="Times New Roman" panose="02020603050405020304" pitchFamily="18" charset="0"/>
              </a:rPr>
              <a:t> v UOI  2016 (332) E.L.T. 387 (S.C.), </a:t>
            </a:r>
            <a:r>
              <a:rPr lang="en-IN" sz="1800" dirty="0">
                <a:effectLst/>
                <a:latin typeface="Times-Bold"/>
                <a:ea typeface="Times New Roman" panose="02020603050405020304" pitchFamily="18" charset="0"/>
                <a:cs typeface="Times New Roman" panose="02020603050405020304" pitchFamily="18" charset="0"/>
              </a:rPr>
              <a:t>the Supreme Court once found that even after arrest, no criminal proceeding was initiated despite laps of many years, ordered for the CBI investigation, by recorded in para 6 that</a:t>
            </a:r>
            <a:r>
              <a:rPr lang="en-IN" sz="1800" b="1" dirty="0">
                <a:effectLst/>
                <a:latin typeface="Times-Bold"/>
                <a:ea typeface="Times New Roman" panose="02020603050405020304" pitchFamily="18" charset="0"/>
                <a:cs typeface="Times New Roman" panose="02020603050405020304" pitchFamily="18" charset="0"/>
              </a:rPr>
              <a:t> </a:t>
            </a:r>
            <a:r>
              <a:rPr lang="en-IN" sz="1800" b="1" i="1" dirty="0">
                <a:effectLst/>
                <a:latin typeface="Times-Bold"/>
                <a:ea typeface="Times New Roman" panose="02020603050405020304" pitchFamily="18" charset="0"/>
                <a:cs typeface="Times New Roman" panose="02020603050405020304" pitchFamily="18" charset="0"/>
              </a:rPr>
              <a:t>“</a:t>
            </a:r>
            <a:r>
              <a:rPr lang="en-IN" sz="1800" i="1" dirty="0">
                <a:effectLst/>
                <a:latin typeface="Times-Bold"/>
                <a:ea typeface="Times New Roman" panose="02020603050405020304" pitchFamily="18" charset="0"/>
                <a:cs typeface="Times New Roman" panose="02020603050405020304" pitchFamily="18" charset="0"/>
              </a:rPr>
              <a:t>directions to the Central Bureau of Investigation (C.B.I.) to conduct an investigation against the concerned persons/officials as to why the criminal proceedings were not initiated against the </a:t>
            </a:r>
            <a:r>
              <a:rPr lang="en-IN" sz="1800" i="1" dirty="0" err="1">
                <a:effectLst/>
                <a:latin typeface="Times-Bold"/>
                <a:ea typeface="Times New Roman" panose="02020603050405020304" pitchFamily="18" charset="0"/>
                <a:cs typeface="Times New Roman" panose="02020603050405020304" pitchFamily="18" charset="0"/>
              </a:rPr>
              <a:t>detenue</a:t>
            </a:r>
            <a:r>
              <a:rPr lang="en-IN" sz="1800" i="1" dirty="0">
                <a:effectLst/>
                <a:latin typeface="Times-Bold"/>
                <a:ea typeface="Times New Roman" panose="02020603050405020304" pitchFamily="18" charset="0"/>
                <a:cs typeface="Times New Roman" panose="02020603050405020304" pitchFamily="18" charset="0"/>
              </a:rPr>
              <a:t> and other concerned persons when he was arrested”</a:t>
            </a:r>
            <a:r>
              <a:rPr lang="en-IN" sz="1800" dirty="0">
                <a:effectLst/>
                <a:latin typeface="Times-Bold"/>
                <a:ea typeface="Times New Roman" panose="02020603050405020304" pitchFamily="18" charset="0"/>
                <a:cs typeface="Times New Roman" panose="02020603050405020304" pitchFamily="18" charset="0"/>
              </a:rPr>
              <a:t>.</a:t>
            </a:r>
          </a:p>
          <a:p>
            <a:pPr marL="285750" lvl="0" indent="-285750" algn="just">
              <a:lnSpc>
                <a:spcPct val="115000"/>
              </a:lnSpc>
              <a:spcAft>
                <a:spcPts val="800"/>
              </a:spcAft>
              <a:buFont typeface="Wingdings" panose="05000000000000000000" pitchFamily="2" charset="2"/>
              <a:buChar char="q"/>
            </a:pPr>
            <a:r>
              <a:rPr lang="en-IN" sz="1800" dirty="0">
                <a:effectLst/>
                <a:latin typeface="Times-Bold"/>
                <a:ea typeface="Times New Roman" panose="02020603050405020304" pitchFamily="18" charset="0"/>
                <a:cs typeface="Times New Roman" panose="02020603050405020304" pitchFamily="18" charset="0"/>
              </a:rPr>
              <a:t>In </a:t>
            </a:r>
            <a:r>
              <a:rPr lang="en-IN" sz="1800" b="1" dirty="0" err="1">
                <a:effectLst/>
                <a:latin typeface="Times-Bold"/>
                <a:ea typeface="Times New Roman" panose="02020603050405020304" pitchFamily="18" charset="0"/>
                <a:cs typeface="Arial" panose="020B0604020202020204" pitchFamily="34" charset="0"/>
              </a:rPr>
              <a:t>Arnesh</a:t>
            </a:r>
            <a:r>
              <a:rPr lang="en-IN" sz="1800" b="1" dirty="0">
                <a:effectLst/>
                <a:latin typeface="Times-Bold"/>
                <a:ea typeface="Times New Roman" panose="02020603050405020304" pitchFamily="18" charset="0"/>
                <a:cs typeface="Arial" panose="020B0604020202020204" pitchFamily="34" charset="0"/>
              </a:rPr>
              <a:t> Kumar v/s State of Bihar and another (2014) 8 SCC 273</a:t>
            </a:r>
            <a:r>
              <a:rPr lang="en-IN" sz="1800" dirty="0">
                <a:effectLst/>
                <a:latin typeface="Times-Bold"/>
                <a:ea typeface="Times New Roman" panose="02020603050405020304" pitchFamily="18" charset="0"/>
                <a:cs typeface="Arial" panose="020B0604020202020204" pitchFamily="34" charset="0"/>
              </a:rPr>
              <a:t> </a:t>
            </a:r>
            <a:r>
              <a:rPr lang="en-IN" sz="1800" i="1" dirty="0">
                <a:effectLst/>
                <a:latin typeface="Times-Bold"/>
                <a:ea typeface="Times New Roman" panose="02020603050405020304" pitchFamily="18" charset="0"/>
                <a:cs typeface="Arial" panose="020B0604020202020204" pitchFamily="34" charset="0"/>
              </a:rPr>
              <a:t>–“</a:t>
            </a:r>
            <a:r>
              <a:rPr lang="en-IN" sz="1800" i="1" dirty="0">
                <a:solidFill>
                  <a:srgbClr val="000000"/>
                </a:solidFill>
                <a:effectLst/>
                <a:latin typeface="Times-Bold"/>
                <a:ea typeface="Times New Roman" panose="02020603050405020304" pitchFamily="18" charset="0"/>
                <a:cs typeface="Times New Roman" panose="02020603050405020304" pitchFamily="18" charset="0"/>
              </a:rPr>
              <a:t> It affects the liberty and freedom of citizens and needs to be exercised with great care and caution. Our experience tells us that it is not exercised with the seriousness it deserves. In many of the cases, detention is authorised in a routine, casual and cavalier manner.”</a:t>
            </a:r>
          </a:p>
          <a:p>
            <a:pPr marL="285750" lvl="0" indent="-28575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551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63D-3732-4985-A9A8-2CD05502ED91}"/>
              </a:ext>
            </a:extLst>
          </p:cNvPr>
          <p:cNvSpPr>
            <a:spLocks noGrp="1"/>
          </p:cNvSpPr>
          <p:nvPr>
            <p:ph type="title"/>
          </p:nvPr>
        </p:nvSpPr>
        <p:spPr/>
        <p:txBody>
          <a:bodyPr/>
          <a:lstStyle/>
          <a:p>
            <a:r>
              <a:rPr lang="en-US" sz="2800" dirty="0"/>
              <a:t>GST – concluding remarks</a:t>
            </a:r>
            <a:r>
              <a:rPr lang="en-IN" sz="2800" dirty="0"/>
              <a:t> </a:t>
            </a:r>
            <a:endParaRPr lang="en-US" sz="2800" dirty="0"/>
          </a:p>
        </p:txBody>
      </p:sp>
      <p:sp>
        <p:nvSpPr>
          <p:cNvPr id="3" name="Content Placeholder 2">
            <a:extLst>
              <a:ext uri="{FF2B5EF4-FFF2-40B4-BE49-F238E27FC236}">
                <a16:creationId xmlns:a16="http://schemas.microsoft.com/office/drawing/2014/main" id="{027D8FDC-D7E1-48B1-AC9F-70A3BD942E6A}"/>
              </a:ext>
            </a:extLst>
          </p:cNvPr>
          <p:cNvSpPr>
            <a:spLocks noGrp="1"/>
          </p:cNvSpPr>
          <p:nvPr>
            <p:ph idx="1"/>
          </p:nvPr>
        </p:nvSpPr>
        <p:spPr>
          <a:xfrm>
            <a:off x="609599" y="1600199"/>
            <a:ext cx="10225177" cy="4912743"/>
          </a:xfrm>
        </p:spPr>
        <p:txBody>
          <a:bodyPr>
            <a:noAutofit/>
          </a:bodyPr>
          <a:lstStyle/>
          <a:p>
            <a:pPr marL="285750" lvl="0" indent="-285750" algn="just">
              <a:lnSpc>
                <a:spcPct val="115000"/>
              </a:lnSpc>
              <a:spcAft>
                <a:spcPts val="800"/>
              </a:spcAft>
              <a:buFont typeface="Wingdings" panose="05000000000000000000" pitchFamily="2" charset="2"/>
              <a:buChar char="q"/>
            </a:pPr>
            <a:r>
              <a:rPr lang="en-IN" sz="1800" dirty="0">
                <a:solidFill>
                  <a:srgbClr val="222222"/>
                </a:solidFill>
                <a:effectLst/>
                <a:latin typeface="Times New Roman" panose="02020603050405020304" pitchFamily="18" charset="0"/>
                <a:ea typeface="Calibri" panose="020F0502020204030204" pitchFamily="34" charset="0"/>
              </a:rPr>
              <a:t>The Government cannot be permitted to take </a:t>
            </a:r>
            <a:r>
              <a:rPr lang="en-IN" sz="1800" dirty="0">
                <a:solidFill>
                  <a:srgbClr val="222222"/>
                </a:solidFill>
                <a:effectLst/>
                <a:highlight>
                  <a:srgbClr val="FFFF00"/>
                </a:highlight>
                <a:latin typeface="Times New Roman" panose="02020603050405020304" pitchFamily="18" charset="0"/>
                <a:ea typeface="Calibri" panose="020F0502020204030204" pitchFamily="34" charset="0"/>
              </a:rPr>
              <a:t>dual stand</a:t>
            </a:r>
            <a:r>
              <a:rPr lang="en-IN" sz="1800" dirty="0">
                <a:solidFill>
                  <a:srgbClr val="222222"/>
                </a:solidFill>
                <a:effectLst/>
                <a:latin typeface="Times New Roman" panose="02020603050405020304" pitchFamily="18" charset="0"/>
                <a:ea typeface="Calibri" panose="020F0502020204030204" pitchFamily="34" charset="0"/>
              </a:rPr>
              <a:t>, on the one hand levying and collecting GST on the same very transaction and while input tax credit is taken against the same making allegations that there is no supply of goods</a:t>
            </a:r>
            <a:r>
              <a:rPr lang="en-IN" sz="1800" dirty="0">
                <a:solidFill>
                  <a:srgbClr val="222222"/>
                </a:solidFill>
                <a:latin typeface="Times New Roman" panose="02020603050405020304" pitchFamily="18" charset="0"/>
                <a:ea typeface="Calibri" panose="020F0502020204030204" pitchFamily="34" charset="0"/>
              </a:rPr>
              <a:t>. </a:t>
            </a:r>
          </a:p>
          <a:p>
            <a:pPr marL="285750" lvl="0" indent="-285750" algn="just">
              <a:lnSpc>
                <a:spcPct val="115000"/>
              </a:lnSpc>
              <a:spcAft>
                <a:spcPts val="800"/>
              </a:spcAft>
              <a:buFont typeface="Wingdings" panose="05000000000000000000" pitchFamily="2" charset="2"/>
              <a:buChar char="q"/>
            </a:pPr>
            <a:r>
              <a:rPr lang="en-IN" sz="1800" dirty="0">
                <a:solidFill>
                  <a:srgbClr val="222222"/>
                </a:solidFill>
                <a:effectLst/>
                <a:latin typeface="Times New Roman" panose="02020603050405020304" pitchFamily="18" charset="0"/>
                <a:ea typeface="Calibri" panose="020F0502020204030204" pitchFamily="34" charset="0"/>
              </a:rPr>
              <a:t>At the same time the Government cannot be permitted </a:t>
            </a:r>
            <a:r>
              <a:rPr lang="en-IN" sz="1800" dirty="0">
                <a:solidFill>
                  <a:srgbClr val="FF0000"/>
                </a:solidFill>
                <a:effectLst/>
                <a:latin typeface="Times New Roman" panose="02020603050405020304" pitchFamily="18" charset="0"/>
                <a:ea typeface="Calibri" panose="020F0502020204030204" pitchFamily="34" charset="0"/>
              </a:rPr>
              <a:t>to collect the tax </a:t>
            </a:r>
            <a:r>
              <a:rPr lang="en-IN" sz="1800" dirty="0">
                <a:solidFill>
                  <a:srgbClr val="222222"/>
                </a:solidFill>
                <a:effectLst/>
                <a:latin typeface="Times New Roman" panose="02020603050405020304" pitchFamily="18" charset="0"/>
                <a:ea typeface="Calibri" panose="020F0502020204030204" pitchFamily="34" charset="0"/>
              </a:rPr>
              <a:t>(GST) on the same transaction </a:t>
            </a:r>
            <a:r>
              <a:rPr lang="en-IN" sz="1800" dirty="0">
                <a:solidFill>
                  <a:srgbClr val="FF0000"/>
                </a:solidFill>
                <a:effectLst/>
                <a:latin typeface="Times New Roman" panose="02020603050405020304" pitchFamily="18" charset="0"/>
                <a:ea typeface="Calibri" panose="020F0502020204030204" pitchFamily="34" charset="0"/>
              </a:rPr>
              <a:t>without allowing the input tax </a:t>
            </a:r>
            <a:r>
              <a:rPr lang="en-IN" sz="1800" dirty="0">
                <a:solidFill>
                  <a:srgbClr val="222222"/>
                </a:solidFill>
                <a:effectLst/>
                <a:latin typeface="Times New Roman" panose="02020603050405020304" pitchFamily="18" charset="0"/>
                <a:ea typeface="Calibri" panose="020F0502020204030204" pitchFamily="34" charset="0"/>
              </a:rPr>
              <a:t>credit as it goes against the very concept of GST which is a tax on value addition. In case the tax is permitted to be collected on the entire value of the transaction without allowing the input tax credit in that case it goes against the Article 265 of the Constitution of India, which provides that no tax shall be levied or collected except by authority of law. </a:t>
            </a:r>
          </a:p>
          <a:p>
            <a:pPr marL="285750" lvl="0" indent="-285750" algn="just">
              <a:lnSpc>
                <a:spcPct val="115000"/>
              </a:lnSpc>
              <a:spcAft>
                <a:spcPts val="800"/>
              </a:spcAft>
              <a:buFont typeface="Wingdings" panose="05000000000000000000" pitchFamily="2" charset="2"/>
              <a:buChar char="q"/>
            </a:pPr>
            <a:r>
              <a:rPr lang="en-IN" sz="1800" dirty="0">
                <a:solidFill>
                  <a:srgbClr val="222222"/>
                </a:solidFill>
                <a:effectLst/>
                <a:latin typeface="Times New Roman" panose="02020603050405020304" pitchFamily="18" charset="0"/>
                <a:ea typeface="Calibri" panose="020F0502020204030204" pitchFamily="34" charset="0"/>
              </a:rPr>
              <a:t>As of now there is no case come to the notice of the general public where any person has been convicted by the court where the GST officers have arrested persons on the alleged circular trading of fake invoices for disallowing the input tax credit. </a:t>
            </a:r>
          </a:p>
          <a:p>
            <a:pPr marL="285750" lvl="0" indent="-285750" algn="just">
              <a:lnSpc>
                <a:spcPct val="115000"/>
              </a:lnSpc>
              <a:spcAft>
                <a:spcPts val="800"/>
              </a:spcAft>
              <a:buFont typeface="Wingdings" panose="05000000000000000000" pitchFamily="2" charset="2"/>
              <a:buChar char="q"/>
            </a:pPr>
            <a:r>
              <a:rPr lang="en-IN" sz="1800" dirty="0">
                <a:solidFill>
                  <a:srgbClr val="222222"/>
                </a:solidFill>
                <a:effectLst/>
                <a:latin typeface="Times New Roman" panose="02020603050405020304" pitchFamily="18" charset="0"/>
                <a:ea typeface="Calibri" panose="020F0502020204030204" pitchFamily="34" charset="0"/>
              </a:rPr>
              <a:t>Let us hope at some stage, the judicial scrutiny of such cases will be taken by the courts to its logical conclusion.</a:t>
            </a:r>
          </a:p>
          <a:p>
            <a:pPr marL="285750" lvl="0" indent="-28575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2948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lstStyle/>
          <a:p>
            <a:r>
              <a:rPr lang="en-US" dirty="0"/>
              <a:t>Officers - </a:t>
            </a:r>
            <a:r>
              <a:rPr lang="en-US" dirty="0">
                <a:solidFill>
                  <a:srgbClr val="FF0000"/>
                </a:solidFill>
              </a:rPr>
              <a:t>duty conscious rather than power charged</a:t>
            </a:r>
            <a:endParaRPr lang="en-US"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lstStyle/>
          <a:p>
            <a:pPr algn="just"/>
            <a:r>
              <a:rPr lang="en-US" b="1" i="1" dirty="0"/>
              <a:t>Mahesh Chandra v Regional Manager, U.P. Financial Corporation</a:t>
            </a:r>
            <a:r>
              <a:rPr lang="en-US" b="1" dirty="0"/>
              <a:t>, (1993) 2 SCC 279</a:t>
            </a:r>
            <a:r>
              <a:rPr lang="en-US" dirty="0"/>
              <a:t> categorically observed that wherever wide power is conferred by statutes on public functionaries, the same is subject to inherent limitation that it must be exercised in just, fair and reasonable manner, </a:t>
            </a:r>
            <a:r>
              <a:rPr lang="en-US" i="1" dirty="0"/>
              <a:t>bona fide</a:t>
            </a:r>
            <a:r>
              <a:rPr lang="en-US" dirty="0"/>
              <a:t> and in good faith; otherwise, it would be arbitrary. In such cases, test of reasonableness is stricter. </a:t>
            </a:r>
          </a:p>
          <a:p>
            <a:pPr algn="just"/>
            <a:r>
              <a:rPr lang="en-US" dirty="0"/>
              <a:t>The Supreme Court held that “The public functionaries should be </a:t>
            </a:r>
            <a:r>
              <a:rPr lang="en-US" dirty="0">
                <a:solidFill>
                  <a:srgbClr val="FF0000"/>
                </a:solidFill>
              </a:rPr>
              <a:t>duty conscious rather than power charged</a:t>
            </a:r>
            <a:r>
              <a:rPr lang="en-US" dirty="0"/>
              <a:t>.” In para 15 of said judgment state that “An action is </a:t>
            </a:r>
            <a:r>
              <a:rPr lang="en-US" i="1" dirty="0"/>
              <a:t>mala fide</a:t>
            </a:r>
            <a:r>
              <a:rPr lang="en-US" dirty="0"/>
              <a:t> if it is contrary to the purpose for which it was </a:t>
            </a:r>
            <a:r>
              <a:rPr lang="en-US" dirty="0" err="1"/>
              <a:t>authorised</a:t>
            </a:r>
            <a:r>
              <a:rPr lang="en-US" dirty="0"/>
              <a:t> to be exercised. </a:t>
            </a:r>
            <a:r>
              <a:rPr lang="en-US" dirty="0">
                <a:solidFill>
                  <a:srgbClr val="FF0000"/>
                </a:solidFill>
              </a:rPr>
              <a:t>Dishonesty in discharge of duty vitiates the action without anything more</a:t>
            </a:r>
            <a:r>
              <a:rPr lang="en-US" dirty="0"/>
              <a:t>. An action is bad even without proof of motive of dishonesty, if the authority is found to have acted contrary to reason.”</a:t>
            </a:r>
          </a:p>
        </p:txBody>
      </p:sp>
    </p:spTree>
    <p:extLst>
      <p:ext uri="{BB962C8B-B14F-4D97-AF65-F5344CB8AC3E}">
        <p14:creationId xmlns:p14="http://schemas.microsoft.com/office/powerpoint/2010/main" val="15006251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lstStyle/>
          <a:p>
            <a:r>
              <a:rPr lang="en-US" dirty="0"/>
              <a:t>ASSESSMENT UNDER GST</a:t>
            </a:r>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fontScale="92500" lnSpcReduction="20000"/>
          </a:bodyPr>
          <a:lstStyle/>
          <a:p>
            <a:pPr algn="l"/>
            <a:r>
              <a:rPr lang="en-IN" sz="1800" b="0" i="0" u="none" strike="noStrike" baseline="0" dirty="0">
                <a:latin typeface="Verdana" panose="020B0604030504040204" pitchFamily="34" charset="0"/>
              </a:rPr>
              <a:t>ASSESSMENT (Provisions under Chapter XII) OF CGST Act, 2017</a:t>
            </a:r>
          </a:p>
          <a:p>
            <a:pPr algn="l"/>
            <a:r>
              <a:rPr lang="en-IN" sz="1800" b="0" i="0" u="none" strike="noStrike" baseline="0" dirty="0">
                <a:latin typeface="Verdana" panose="020B0604030504040204" pitchFamily="34" charset="0"/>
              </a:rPr>
              <a:t>59. Self-assessment</a:t>
            </a:r>
          </a:p>
          <a:p>
            <a:pPr algn="l"/>
            <a:r>
              <a:rPr lang="en-IN" sz="1800" b="0" i="0" u="none" strike="noStrike" baseline="0" dirty="0">
                <a:latin typeface="Verdana" panose="020B0604030504040204" pitchFamily="34" charset="0"/>
              </a:rPr>
              <a:t>60. Provisional assessment</a:t>
            </a:r>
          </a:p>
          <a:p>
            <a:pPr algn="l"/>
            <a:r>
              <a:rPr lang="en-IN" sz="1800" b="0" i="0" u="none" strike="noStrike" baseline="0" dirty="0">
                <a:latin typeface="Verdana" panose="020B0604030504040204" pitchFamily="34" charset="0"/>
              </a:rPr>
              <a:t>61. Scrutiny of returns</a:t>
            </a:r>
          </a:p>
          <a:p>
            <a:pPr algn="l"/>
            <a:r>
              <a:rPr lang="en-US" sz="1800" b="0" i="0" u="none" strike="noStrike" baseline="0" dirty="0">
                <a:latin typeface="Verdana" panose="020B0604030504040204" pitchFamily="34" charset="0"/>
              </a:rPr>
              <a:t>62. Assessment of non-filers of returns</a:t>
            </a:r>
          </a:p>
          <a:p>
            <a:pPr algn="l"/>
            <a:r>
              <a:rPr lang="en-US" sz="1800" b="0" i="0" u="none" strike="noStrike" baseline="0" dirty="0">
                <a:latin typeface="Verdana" panose="020B0604030504040204" pitchFamily="34" charset="0"/>
              </a:rPr>
              <a:t>63. Assessment of unregistered persons</a:t>
            </a:r>
          </a:p>
          <a:p>
            <a:pPr algn="l"/>
            <a:r>
              <a:rPr lang="en-US" sz="1800" b="0" i="0" u="none" strike="noStrike" baseline="0" dirty="0">
                <a:latin typeface="Verdana" panose="020B0604030504040204" pitchFamily="34" charset="0"/>
              </a:rPr>
              <a:t>64. Summary assessment in certain special cases</a:t>
            </a:r>
          </a:p>
          <a:p>
            <a:pPr algn="l"/>
            <a:r>
              <a:rPr lang="en-US" sz="1800" dirty="0">
                <a:latin typeface="Verdana" panose="020B0604030504040204" pitchFamily="34" charset="0"/>
              </a:rPr>
              <a:t>“Assessment” Section 2(11)</a:t>
            </a:r>
          </a:p>
          <a:p>
            <a:pPr algn="l"/>
            <a:r>
              <a:rPr lang="en-US" sz="1800" b="0" i="0" u="none" strike="noStrike" baseline="0" dirty="0">
                <a:latin typeface="Verdana" panose="020B0604030504040204" pitchFamily="34" charset="0"/>
              </a:rPr>
              <a:t>(11) “assessment” means </a:t>
            </a:r>
            <a:r>
              <a:rPr lang="en-US" sz="1800" b="0" i="0" u="none" strike="noStrike" baseline="0" dirty="0">
                <a:highlight>
                  <a:srgbClr val="FFFF00"/>
                </a:highlight>
                <a:latin typeface="Verdana" panose="020B0604030504040204" pitchFamily="34" charset="0"/>
              </a:rPr>
              <a:t>determination of tax liability </a:t>
            </a:r>
            <a:r>
              <a:rPr lang="en-US" sz="1800" b="0" i="0" u="none" strike="noStrike" baseline="0" dirty="0">
                <a:latin typeface="Verdana" panose="020B0604030504040204" pitchFamily="34" charset="0"/>
              </a:rPr>
              <a:t>under this Act and includes</a:t>
            </a:r>
          </a:p>
          <a:p>
            <a:pPr algn="l"/>
            <a:r>
              <a:rPr lang="en-US" sz="1800" b="0" i="0" u="none" strike="noStrike" baseline="0" dirty="0">
                <a:latin typeface="Verdana" panose="020B0604030504040204" pitchFamily="34" charset="0"/>
              </a:rPr>
              <a:t>self-assessment, re-assessment, provisional assessment, summary assessment and</a:t>
            </a:r>
          </a:p>
          <a:p>
            <a:pPr algn="l"/>
            <a:r>
              <a:rPr lang="en-IN" sz="1800" b="0" i="0" u="none" strike="noStrike" baseline="0" dirty="0">
                <a:latin typeface="Verdana" panose="020B0604030504040204" pitchFamily="34" charset="0"/>
              </a:rPr>
              <a:t>best judgment assessment;</a:t>
            </a:r>
            <a:endParaRPr lang="en-US" dirty="0"/>
          </a:p>
        </p:txBody>
      </p:sp>
    </p:spTree>
    <p:extLst>
      <p:ext uri="{BB962C8B-B14F-4D97-AF65-F5344CB8AC3E}">
        <p14:creationId xmlns:p14="http://schemas.microsoft.com/office/powerpoint/2010/main" val="35354346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b="0" i="0" u="none" strike="noStrike" baseline="0" dirty="0">
                <a:highlight>
                  <a:srgbClr val="FFFF00"/>
                </a:highlight>
                <a:latin typeface="Verdana" panose="020B0604030504040204" pitchFamily="34" charset="0"/>
              </a:rPr>
              <a:t>“adjudicating authority”</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a:bodyPr>
          <a:lstStyle/>
          <a:p>
            <a:pPr marL="0" indent="0" algn="just">
              <a:buNone/>
            </a:pPr>
            <a:r>
              <a:rPr lang="en-US" sz="1800" b="0" i="0" u="none" strike="noStrike" baseline="0" dirty="0">
                <a:latin typeface="Verdana" panose="020B0604030504040204" pitchFamily="34" charset="0"/>
              </a:rPr>
              <a:t>Section 2(4) </a:t>
            </a:r>
            <a:r>
              <a:rPr lang="en-US" sz="1800" b="0" i="0" u="none" strike="noStrike" baseline="0" dirty="0">
                <a:highlight>
                  <a:srgbClr val="FFFF00"/>
                </a:highlight>
                <a:latin typeface="Verdana" panose="020B0604030504040204" pitchFamily="34" charset="0"/>
              </a:rPr>
              <a:t>“adjudicating authority” </a:t>
            </a:r>
            <a:r>
              <a:rPr lang="en-US" sz="1800" b="0" i="0" u="none" strike="noStrike" baseline="0" dirty="0">
                <a:latin typeface="Verdana" panose="020B0604030504040204" pitchFamily="34" charset="0"/>
              </a:rPr>
              <a:t>means any authority, appointed or </a:t>
            </a:r>
            <a:r>
              <a:rPr lang="en-US" sz="1800" b="0" i="0" u="none" strike="noStrike" baseline="0" dirty="0" err="1">
                <a:latin typeface="Verdana" panose="020B0604030504040204" pitchFamily="34" charset="0"/>
              </a:rPr>
              <a:t>authorised</a:t>
            </a:r>
            <a:r>
              <a:rPr lang="en-US" sz="1800" b="0" i="0" u="none" strike="noStrike" baseline="0" dirty="0">
                <a:latin typeface="Verdana" panose="020B0604030504040204" pitchFamily="34" charset="0"/>
              </a:rPr>
              <a:t> </a:t>
            </a:r>
            <a:r>
              <a:rPr lang="en-US" sz="1800" b="0" i="0" u="none" strike="noStrike" baseline="0" dirty="0">
                <a:solidFill>
                  <a:srgbClr val="FF0000"/>
                </a:solidFill>
                <a:latin typeface="Verdana" panose="020B0604030504040204" pitchFamily="34" charset="0"/>
              </a:rPr>
              <a:t>to pass any order or decision under this Act</a:t>
            </a:r>
            <a:r>
              <a:rPr lang="en-US" sz="1800" b="0" i="0" u="none" strike="noStrike" baseline="0" dirty="0">
                <a:latin typeface="Verdana" panose="020B0604030504040204" pitchFamily="34" charset="0"/>
              </a:rPr>
              <a:t>, but does not include the Central Board of Indirect Taxes and Customs, the Revisional Authority, the Authority for Advance Ruling, the Appellate Authority for Advance Ruling, the National Appellate Authority for Advance Ruling, the Appellate Authority, the Appellate Tribunal and the Authority referred to in sub-section (2) of Section 171;</a:t>
            </a:r>
            <a:endParaRPr lang="en-US" dirty="0"/>
          </a:p>
        </p:txBody>
      </p:sp>
    </p:spTree>
    <p:extLst>
      <p:ext uri="{BB962C8B-B14F-4D97-AF65-F5344CB8AC3E}">
        <p14:creationId xmlns:p14="http://schemas.microsoft.com/office/powerpoint/2010/main" val="31589516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b="0" i="0" u="none" strike="noStrike" baseline="0" dirty="0">
                <a:highlight>
                  <a:srgbClr val="FFFF00"/>
                </a:highlight>
                <a:latin typeface="Verdana" panose="020B0604030504040204" pitchFamily="34" charset="0"/>
              </a:rPr>
              <a:t>“DETERMINATION OF TAX” UNDER SECTION 73</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fontScale="62500" lnSpcReduction="20000"/>
          </a:bodyPr>
          <a:lstStyle/>
          <a:p>
            <a:pPr algn="just">
              <a:lnSpc>
                <a:spcPct val="107000"/>
              </a:lnSpc>
              <a:spcAft>
                <a:spcPts val="800"/>
              </a:spcAft>
            </a:pPr>
            <a:r>
              <a:rPr lang="en-IN" sz="1800" dirty="0">
                <a:solidFill>
                  <a:srgbClr val="790023"/>
                </a:solidFill>
                <a:effectLst/>
                <a:latin typeface="Verdana" panose="020B0604030504040204" pitchFamily="34" charset="0"/>
                <a:ea typeface="Calibri" panose="020F0502020204030204" pitchFamily="34" charset="0"/>
                <a:cs typeface="Verdana" panose="020B0604030504040204" pitchFamily="34" charset="0"/>
              </a:rPr>
              <a:t>73. Determination of tax not paid or short paid or erroneously refunded or input tax credit wrongly availed or utilised for any reason other than fraud or any wilful- misstatement or suppression of facts</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r>
              <a:rPr lang="en-IN" sz="18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1</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Where it appears to the proper officer that</a:t>
            </a:r>
            <a:r>
              <a:rPr lang="en-IN" sz="1800" dirty="0">
                <a:solidFill>
                  <a:srgbClr val="790023"/>
                </a:solidFill>
                <a:effectLst/>
                <a:latin typeface="Verdana" panose="020B0604030504040204" pitchFamily="34" charset="0"/>
                <a:ea typeface="Calibri" panose="020F0502020204030204" pitchFamily="34" charset="0"/>
                <a:cs typeface="Verdana" panose="020B0604030504040204" pitchFamily="34" charset="0"/>
              </a:rPr>
              <a:t> </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any tax has not been paid or short paid or erroneously refunded, or where input tax credit has been wrongly availed or utilised for any reason, other than the reason of fraud or any wilful-misstatement or suppression of facts to evade tax, he shall serve notice on the person chargeable with tax which has not been so paid or which has been so short paid or to whom the refund has erroneously been made, or who has wrongly availed or utilised input tax credit, </a:t>
            </a:r>
            <a:r>
              <a:rPr lang="en-IN" sz="1800" dirty="0">
                <a:solidFill>
                  <a:srgbClr val="00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requiring him to show cause</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as to why he should not pay the amount specified in the notice along with interest payable thereon under Section 50 and a penalty leviable under the provisions of this Act or the rules made thereunder.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(2) The proper officer shall issue the notice under sub-section (</a:t>
            </a:r>
            <a:r>
              <a:rPr lang="en-IN" sz="18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1</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at </a:t>
            </a:r>
            <a:r>
              <a:rPr lang="en-IN" sz="1800" dirty="0">
                <a:solidFill>
                  <a:srgbClr val="00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least three months prior to the time limit specified in sub-section (</a:t>
            </a:r>
            <a:r>
              <a:rPr lang="en-IN" sz="1800" i="1" dirty="0">
                <a:solidFill>
                  <a:srgbClr val="00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10</a:t>
            </a:r>
            <a:r>
              <a:rPr lang="en-IN" sz="1800" dirty="0">
                <a:solidFill>
                  <a:srgbClr val="00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 for issuance of order</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IN" sz="1800" dirty="0" err="1">
                <a:effectLst/>
                <a:latin typeface="Calibri" panose="020F0502020204030204" pitchFamily="34" charset="0"/>
                <a:ea typeface="Calibri" panose="020F0502020204030204" pitchFamily="34" charset="0"/>
                <a:cs typeface="Times New Roman" panose="02020603050405020304" pitchFamily="18" charset="0"/>
              </a:rPr>
              <a:t>xxxx</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Verdana" panose="020B0604030504040204" pitchFamily="34" charset="0"/>
                <a:ea typeface="Calibri" panose="020F0502020204030204" pitchFamily="34" charset="0"/>
                <a:cs typeface="Verdana" panose="020B0604030504040204" pitchFamily="34" charset="0"/>
              </a:rPr>
              <a:t>(9) The proper officer shall, after considering the representation, if any, made by person chargeable with tax, </a:t>
            </a:r>
            <a:r>
              <a:rPr lang="en-IN" sz="1800" dirty="0">
                <a:effectLst/>
                <a:highlight>
                  <a:srgbClr val="FFFF00"/>
                </a:highlight>
                <a:latin typeface="Verdana" panose="020B0604030504040204" pitchFamily="34" charset="0"/>
                <a:ea typeface="Calibri" panose="020F0502020204030204" pitchFamily="34" charset="0"/>
                <a:cs typeface="Verdana" panose="020B0604030504040204" pitchFamily="34" charset="0"/>
              </a:rPr>
              <a:t>determine the amount of tax</a:t>
            </a:r>
            <a:r>
              <a:rPr lang="en-IN" sz="1800" dirty="0">
                <a:effectLst/>
                <a:latin typeface="Verdana" panose="020B0604030504040204" pitchFamily="34" charset="0"/>
                <a:ea typeface="Calibri" panose="020F0502020204030204" pitchFamily="34" charset="0"/>
                <a:cs typeface="Verdana" panose="020B0604030504040204" pitchFamily="34" charset="0"/>
              </a:rPr>
              <a:t>, interest and a penalty equivalent to ten per cent. of tax or ten thousand rupees, whichever is higher, due from such person and issue an order.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Verdana" panose="020B0604030504040204" pitchFamily="34" charset="0"/>
                <a:ea typeface="Calibri" panose="020F0502020204030204" pitchFamily="34" charset="0"/>
                <a:cs typeface="Verdana" panose="020B0604030504040204" pitchFamily="34" charset="0"/>
              </a:rPr>
              <a:t>(</a:t>
            </a:r>
            <a:r>
              <a:rPr lang="en-IN" sz="1800" i="1" dirty="0">
                <a:effectLst/>
                <a:latin typeface="Verdana" panose="020B0604030504040204" pitchFamily="34" charset="0"/>
                <a:ea typeface="Calibri" panose="020F0502020204030204" pitchFamily="34" charset="0"/>
                <a:cs typeface="Verdana" panose="020B0604030504040204" pitchFamily="34" charset="0"/>
              </a:rPr>
              <a:t>10</a:t>
            </a:r>
            <a:r>
              <a:rPr lang="en-IN" sz="1800" dirty="0">
                <a:effectLst/>
                <a:latin typeface="Verdana" panose="020B0604030504040204" pitchFamily="34" charset="0"/>
                <a:ea typeface="Calibri" panose="020F0502020204030204" pitchFamily="34" charset="0"/>
                <a:cs typeface="Verdana" panose="020B0604030504040204" pitchFamily="34" charset="0"/>
              </a:rPr>
              <a:t>) The proper officer shall issue the order under sub-section (</a:t>
            </a:r>
            <a:r>
              <a:rPr lang="en-IN" sz="1800" i="1" dirty="0">
                <a:effectLst/>
                <a:latin typeface="Verdana" panose="020B0604030504040204" pitchFamily="34" charset="0"/>
                <a:ea typeface="Calibri" panose="020F0502020204030204" pitchFamily="34" charset="0"/>
                <a:cs typeface="Verdana" panose="020B0604030504040204" pitchFamily="34" charset="0"/>
              </a:rPr>
              <a:t>9</a:t>
            </a:r>
            <a:r>
              <a:rPr lang="en-IN" sz="1800" dirty="0">
                <a:effectLst/>
                <a:latin typeface="Verdana" panose="020B0604030504040204" pitchFamily="34" charset="0"/>
                <a:ea typeface="Calibri" panose="020F0502020204030204" pitchFamily="34" charset="0"/>
                <a:cs typeface="Verdana" panose="020B0604030504040204" pitchFamily="34" charset="0"/>
              </a:rPr>
              <a:t>) </a:t>
            </a:r>
            <a:r>
              <a:rPr lang="en-IN" sz="1800" dirty="0">
                <a:effectLst/>
                <a:highlight>
                  <a:srgbClr val="FFFF00"/>
                </a:highlight>
                <a:latin typeface="Verdana" panose="020B0604030504040204" pitchFamily="34" charset="0"/>
                <a:ea typeface="Calibri" panose="020F0502020204030204" pitchFamily="34" charset="0"/>
                <a:cs typeface="Verdana" panose="020B0604030504040204" pitchFamily="34" charset="0"/>
              </a:rPr>
              <a:t>within three years from the due date for furnishing of annual return</a:t>
            </a:r>
            <a:r>
              <a:rPr lang="en-IN" sz="1800" dirty="0">
                <a:effectLst/>
                <a:latin typeface="Verdana" panose="020B0604030504040204" pitchFamily="34" charset="0"/>
                <a:ea typeface="Calibri" panose="020F0502020204030204" pitchFamily="34" charset="0"/>
                <a:cs typeface="Verdana" panose="020B0604030504040204" pitchFamily="34" charset="0"/>
              </a:rPr>
              <a:t> for the financial year to which the tax not paid or short paid or input tax credit wrongly availed or utilised relates to or within three years from the date of erroneous refund.</a:t>
            </a:r>
            <a:endParaRPr lang="en-US" dirty="0"/>
          </a:p>
        </p:txBody>
      </p:sp>
    </p:spTree>
    <p:extLst>
      <p:ext uri="{BB962C8B-B14F-4D97-AF65-F5344CB8AC3E}">
        <p14:creationId xmlns:p14="http://schemas.microsoft.com/office/powerpoint/2010/main" val="2545536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a:xfrm>
            <a:off x="1024128" y="625641"/>
            <a:ext cx="9720072" cy="845579"/>
          </a:xfrm>
        </p:spPr>
        <p:txBody>
          <a:bodyPr>
            <a:normAutofit/>
          </a:bodyPr>
          <a:lstStyle/>
          <a:p>
            <a:r>
              <a:rPr lang="en-IN" sz="1800" b="1" dirty="0">
                <a:effectLst/>
                <a:latin typeface="Arial" panose="020B0604020202020204" pitchFamily="34" charset="0"/>
                <a:ea typeface="Calibri" panose="020F0502020204030204" pitchFamily="34" charset="0"/>
              </a:rPr>
              <a:t>Whether </a:t>
            </a:r>
            <a:r>
              <a:rPr lang="en-IN" sz="1800" b="1"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Power to issuance of summons is unbridled</a:t>
            </a:r>
            <a:r>
              <a:rPr lang="en-IN" sz="1800" b="1" dirty="0">
                <a:solidFill>
                  <a:srgbClr val="000000"/>
                </a:solidFill>
                <a:latin typeface="Calibri" panose="020F0502020204030204" pitchFamily="34" charset="0"/>
                <a:ea typeface="Calibri" panose="020F0502020204030204" pitchFamily="34" charset="0"/>
                <a:cs typeface="Segoe UI" panose="020B0502040204020203" pitchFamily="34" charset="0"/>
              </a:rPr>
              <a:t>?</a:t>
            </a:r>
            <a:r>
              <a:rPr lang="en-IN" sz="1800" b="1" dirty="0">
                <a:effectLst/>
                <a:latin typeface="Arial" panose="020B0604020202020204" pitchFamily="34" charset="0"/>
                <a:ea typeface="Calibri" panose="020F0502020204030204" pitchFamily="34" charset="0"/>
              </a:rPr>
              <a:t>. No</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a:xfrm>
            <a:off x="1024128" y="1919037"/>
            <a:ext cx="9720073" cy="4390323"/>
          </a:xfrm>
        </p:spPr>
        <p:txBody>
          <a:bodyPr>
            <a:normAutofit/>
          </a:bodyPr>
          <a:lstStyle/>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rPr>
              <a:t>Section 70. </a:t>
            </a:r>
            <a:r>
              <a:rPr lang="en-IN" sz="1800" dirty="0">
                <a:effectLst/>
                <a:highlight>
                  <a:srgbClr val="FFFF00"/>
                </a:highlight>
                <a:latin typeface="Times New Roman" panose="02020603050405020304" pitchFamily="18" charset="0"/>
                <a:ea typeface="Calibri" panose="020F0502020204030204" pitchFamily="34" charset="0"/>
              </a:rPr>
              <a:t>Power to summon persons to give evidence and produce documents</a:t>
            </a:r>
            <a:r>
              <a:rPr lang="en-IN" sz="1800" dirty="0">
                <a:effectLst/>
                <a:latin typeface="Times New Roman" panose="02020603050405020304" pitchFamily="18" charset="0"/>
                <a:ea typeface="Calibri" panose="020F0502020204030204" pitchFamily="34" charset="0"/>
              </a:rPr>
              <a:t>.—(1) </a:t>
            </a:r>
            <a:r>
              <a:rPr lang="en-IN" sz="1800" dirty="0">
                <a:solidFill>
                  <a:srgbClr val="FF0000"/>
                </a:solidFill>
                <a:effectLst/>
                <a:highlight>
                  <a:srgbClr val="FFFF00"/>
                </a:highlight>
                <a:latin typeface="Times New Roman" panose="02020603050405020304" pitchFamily="18" charset="0"/>
                <a:ea typeface="Calibri" panose="020F0502020204030204" pitchFamily="34" charset="0"/>
              </a:rPr>
              <a:t>The proper officer</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rPr>
              <a:t>under this Act shall have power to summon any person whose attendance he </a:t>
            </a:r>
            <a:r>
              <a:rPr lang="en-IN" sz="1800" dirty="0">
                <a:effectLst/>
                <a:highlight>
                  <a:srgbClr val="FFFF00"/>
                </a:highlight>
                <a:latin typeface="Times New Roman" panose="02020603050405020304" pitchFamily="18" charset="0"/>
                <a:ea typeface="Calibri" panose="020F0502020204030204" pitchFamily="34" charset="0"/>
              </a:rPr>
              <a:t>considers necessary</a:t>
            </a:r>
            <a:r>
              <a:rPr lang="en-IN" sz="1800" dirty="0">
                <a:effectLst/>
                <a:latin typeface="Times New Roman" panose="02020603050405020304" pitchFamily="18" charset="0"/>
                <a:ea typeface="Calibri" panose="020F0502020204030204" pitchFamily="34" charset="0"/>
              </a:rPr>
              <a:t> either to give evidence or to produce a document or any other thing </a:t>
            </a:r>
            <a:r>
              <a:rPr lang="en-IN" sz="1800" dirty="0">
                <a:effectLst/>
                <a:highlight>
                  <a:srgbClr val="FFFF00"/>
                </a:highlight>
                <a:latin typeface="Times New Roman" panose="02020603050405020304" pitchFamily="18" charset="0"/>
                <a:ea typeface="Calibri" panose="020F0502020204030204" pitchFamily="34" charset="0"/>
              </a:rPr>
              <a:t>in any inquiry</a:t>
            </a:r>
            <a:r>
              <a:rPr lang="en-IN" sz="1800" dirty="0">
                <a:effectLst/>
                <a:latin typeface="Times New Roman" panose="02020603050405020304" pitchFamily="18" charset="0"/>
                <a:ea typeface="Calibri" panose="020F0502020204030204" pitchFamily="34" charset="0"/>
              </a:rPr>
              <a:t> in the same manner, as provided in the case of a civil court under the provisions of the Code of Civil Procedure, 1908 (5 of 1908).</a:t>
            </a:r>
            <a:endParaRPr lang="en-IN" sz="1800" dirty="0">
              <a:solidFill>
                <a:srgbClr val="00B0F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solidFill>
                  <a:srgbClr val="00B0F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Issues:</a:t>
            </a:r>
            <a:endParaRPr lang="en-IN" sz="1800" dirty="0">
              <a:solidFill>
                <a:srgbClr val="00B0F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Who can issue summons? </a:t>
            </a:r>
          </a:p>
          <a:p>
            <a:pPr>
              <a:lnSpc>
                <a:spcPct val="107000"/>
              </a:lnSpc>
              <a:spcAft>
                <a:spcPts val="80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Whether power to summons itself is power of conducting inquiry </a:t>
            </a:r>
          </a:p>
          <a:p>
            <a:pPr>
              <a:lnSpc>
                <a:spcPct val="107000"/>
              </a:lnSpc>
              <a:spcAft>
                <a:spcPts val="80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What are the circumstances when summons can be issued?</a:t>
            </a:r>
          </a:p>
          <a:p>
            <a:r>
              <a:rPr lang="en-IN" sz="1800" dirty="0">
                <a:effectLst/>
                <a:latin typeface="Calibri" panose="020F0502020204030204" pitchFamily="34" charset="0"/>
                <a:ea typeface="Calibri" panose="020F0502020204030204" pitchFamily="34" charset="0"/>
                <a:cs typeface="Times New Roman" panose="02020603050405020304" pitchFamily="18" charset="0"/>
              </a:rPr>
              <a:t>Who is the proper officer for empowering to issue summons?</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557037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b="0" i="0" u="none" strike="noStrike" baseline="0" dirty="0">
                <a:highlight>
                  <a:srgbClr val="FFFF00"/>
                </a:highlight>
                <a:latin typeface="Verdana" panose="020B0604030504040204" pitchFamily="34" charset="0"/>
              </a:rPr>
              <a:t>“DETERMINATION OF TAX” UNDER SECTION 74</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fontScale="62500" lnSpcReduction="20000"/>
          </a:bodyPr>
          <a:lstStyle/>
          <a:p>
            <a:pPr algn="just">
              <a:lnSpc>
                <a:spcPct val="107000"/>
              </a:lnSpc>
              <a:spcAft>
                <a:spcPts val="800"/>
              </a:spcAft>
            </a:pPr>
            <a:r>
              <a:rPr lang="en-IN" sz="1800" dirty="0">
                <a:solidFill>
                  <a:srgbClr val="790023"/>
                </a:solidFill>
                <a:effectLst/>
                <a:latin typeface="Verdana" panose="020B0604030504040204" pitchFamily="34" charset="0"/>
                <a:ea typeface="Calibri" panose="020F0502020204030204" pitchFamily="34" charset="0"/>
                <a:cs typeface="Verdana" panose="020B0604030504040204" pitchFamily="34" charset="0"/>
              </a:rPr>
              <a:t>74. Determination of tax not paid or short paid or erroneously refunded or input tax   credit wrongly availed or utilised by reason of fraud or any wilful-misstatement or   suppression of facts</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r>
              <a:rPr lang="en-IN" sz="18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1</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Where it appears to the proper officer that any tax has not   been paid or short paid or erroneously refunded or where input tax credit has been   wrongly availed or utilised by reason of fraud, or any wilful-misstatement or   suppression of facts to evade tax, he shall serve notice on the person chargeable with   tax which has not been so paid or which has been so short paid or to whom the refund   has erroneously been made, or who has wrongly availed or utilised input tax credit,   </a:t>
            </a:r>
            <a:r>
              <a:rPr lang="en-IN" sz="1800" dirty="0">
                <a:solidFill>
                  <a:srgbClr val="00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requiring him to show cause</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as to why he should not pay the amount specified in the   notice along with interest payable thereon under Section 50 and a penalty equivalent   to the tax specified in the notice.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(2) The proper officer shall issue the notice under sub-section (</a:t>
            </a:r>
            <a:r>
              <a:rPr lang="en-IN" sz="18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1</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at least </a:t>
            </a:r>
            <a:r>
              <a:rPr lang="en-IN" sz="1800" dirty="0">
                <a:solidFill>
                  <a:srgbClr val="00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six   months prior to the time limit specified in sub-section (</a:t>
            </a:r>
            <a:r>
              <a:rPr lang="en-IN" sz="1800" i="1" dirty="0">
                <a:solidFill>
                  <a:srgbClr val="00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10</a:t>
            </a:r>
            <a:r>
              <a:rPr lang="en-IN" sz="1800" dirty="0">
                <a:solidFill>
                  <a:srgbClr val="00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 for issuance of order</a:t>
            </a:r>
            <a:r>
              <a:rPr lang="en-IN" sz="18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XXXX   </a:t>
            </a:r>
          </a:p>
          <a:p>
            <a:pPr algn="just">
              <a:lnSpc>
                <a:spcPct val="107000"/>
              </a:lnSpc>
              <a:spcAft>
                <a:spcPts val="800"/>
              </a:spcAft>
            </a:pPr>
            <a:r>
              <a:rPr lang="en-IN" sz="1800" dirty="0">
                <a:effectLst/>
                <a:latin typeface="Verdana" panose="020B0604030504040204" pitchFamily="34" charset="0"/>
                <a:ea typeface="Calibri" panose="020F0502020204030204" pitchFamily="34" charset="0"/>
                <a:cs typeface="Verdana" panose="020B0604030504040204" pitchFamily="34" charset="0"/>
              </a:rPr>
              <a:t>(9) The proper officer shall, after considering the representation, if any, made by   the person chargeable with tax, </a:t>
            </a:r>
            <a:r>
              <a:rPr lang="en-IN" sz="1800" dirty="0">
                <a:effectLst/>
                <a:highlight>
                  <a:srgbClr val="FFFF00"/>
                </a:highlight>
                <a:latin typeface="Verdana" panose="020B0604030504040204" pitchFamily="34" charset="0"/>
                <a:ea typeface="Calibri" panose="020F0502020204030204" pitchFamily="34" charset="0"/>
                <a:cs typeface="Verdana" panose="020B0604030504040204" pitchFamily="34" charset="0"/>
              </a:rPr>
              <a:t>determine the amount of tax</a:t>
            </a:r>
            <a:r>
              <a:rPr lang="en-IN" sz="1800" dirty="0">
                <a:effectLst/>
                <a:latin typeface="Verdana" panose="020B0604030504040204" pitchFamily="34" charset="0"/>
                <a:ea typeface="Calibri" panose="020F0502020204030204" pitchFamily="34" charset="0"/>
                <a:cs typeface="Verdana" panose="020B0604030504040204" pitchFamily="34" charset="0"/>
              </a:rPr>
              <a:t>, interest and penalty due   from such person and issue an order.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Verdana" panose="020B0604030504040204" pitchFamily="34" charset="0"/>
                <a:ea typeface="Calibri" panose="020F0502020204030204" pitchFamily="34" charset="0"/>
                <a:cs typeface="Verdana" panose="020B0604030504040204" pitchFamily="34" charset="0"/>
              </a:rPr>
              <a:t>(</a:t>
            </a:r>
            <a:r>
              <a:rPr lang="en-IN" sz="1800" i="1" dirty="0">
                <a:effectLst/>
                <a:latin typeface="Verdana" panose="020B0604030504040204" pitchFamily="34" charset="0"/>
                <a:ea typeface="Calibri" panose="020F0502020204030204" pitchFamily="34" charset="0"/>
                <a:cs typeface="Verdana" panose="020B0604030504040204" pitchFamily="34" charset="0"/>
              </a:rPr>
              <a:t>10</a:t>
            </a:r>
            <a:r>
              <a:rPr lang="en-IN" sz="1800" dirty="0">
                <a:effectLst/>
                <a:latin typeface="Verdana" panose="020B0604030504040204" pitchFamily="34" charset="0"/>
                <a:ea typeface="Calibri" panose="020F0502020204030204" pitchFamily="34" charset="0"/>
                <a:cs typeface="Verdana" panose="020B0604030504040204" pitchFamily="34" charset="0"/>
              </a:rPr>
              <a:t>) The proper officer shall issue the order under sub-section (</a:t>
            </a:r>
            <a:r>
              <a:rPr lang="en-IN" sz="1800" i="1" dirty="0">
                <a:effectLst/>
                <a:latin typeface="Verdana" panose="020B0604030504040204" pitchFamily="34" charset="0"/>
                <a:ea typeface="Calibri" panose="020F0502020204030204" pitchFamily="34" charset="0"/>
                <a:cs typeface="Verdana" panose="020B0604030504040204" pitchFamily="34" charset="0"/>
              </a:rPr>
              <a:t>9</a:t>
            </a:r>
            <a:r>
              <a:rPr lang="en-IN" sz="1800" dirty="0">
                <a:effectLst/>
                <a:latin typeface="Verdana" panose="020B0604030504040204" pitchFamily="34" charset="0"/>
                <a:ea typeface="Calibri" panose="020F0502020204030204" pitchFamily="34" charset="0"/>
                <a:cs typeface="Verdana" panose="020B0604030504040204" pitchFamily="34" charset="0"/>
              </a:rPr>
              <a:t>) within a </a:t>
            </a:r>
            <a:r>
              <a:rPr lang="en-IN" sz="1800"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period </a:t>
            </a:r>
            <a:r>
              <a:rPr lang="en-IN" sz="1800" dirty="0">
                <a:solidFill>
                  <a:srgbClr val="FF0000"/>
                </a:solidFill>
                <a:effectLst/>
                <a:highlight>
                  <a:srgbClr val="FFFF00"/>
                </a:highlight>
                <a:latin typeface="Verdana" panose="020B0604030504040204" pitchFamily="34" charset="0"/>
                <a:ea typeface="Calibri" panose="020F0502020204030204" pitchFamily="34" charset="0"/>
                <a:cs typeface="Verdana" panose="020B0604030504040204" pitchFamily="34" charset="0"/>
              </a:rPr>
              <a:t>of   five years</a:t>
            </a:r>
            <a:r>
              <a:rPr lang="en-IN" sz="1800"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 from the due date for furnishing of annual return for the financial year </a:t>
            </a:r>
            <a:r>
              <a:rPr lang="en-IN" sz="1800" dirty="0">
                <a:effectLst/>
                <a:latin typeface="Verdana" panose="020B0604030504040204" pitchFamily="34" charset="0"/>
                <a:ea typeface="Calibri" panose="020F0502020204030204" pitchFamily="34" charset="0"/>
                <a:cs typeface="Verdana" panose="020B0604030504040204" pitchFamily="34" charset="0"/>
              </a:rPr>
              <a:t>to   which the tax not paid or short paid or input tax credit wrongly availed or utilised   relates to or within five years from the date of erroneous refund.</a:t>
            </a:r>
            <a:endParaRPr lang="en-US" dirty="0"/>
          </a:p>
        </p:txBody>
      </p:sp>
    </p:spTree>
    <p:extLst>
      <p:ext uri="{BB962C8B-B14F-4D97-AF65-F5344CB8AC3E}">
        <p14:creationId xmlns:p14="http://schemas.microsoft.com/office/powerpoint/2010/main" val="860014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b="0" i="0" u="none" strike="noStrike" baseline="0" dirty="0">
                <a:highlight>
                  <a:srgbClr val="FFFF00"/>
                </a:highlight>
                <a:latin typeface="Verdana" panose="020B0604030504040204" pitchFamily="34" charset="0"/>
              </a:rPr>
              <a:t>“ASSESSMENT- JUDGMENTS </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fontScale="85000" lnSpcReduction="10000"/>
          </a:bodyPr>
          <a:lstStyle/>
          <a:p>
            <a:r>
              <a:rPr lang="en-US" sz="1800" dirty="0"/>
              <a:t>Supreme Court judgments </a:t>
            </a:r>
          </a:p>
          <a:p>
            <a:pPr algn="just"/>
            <a:r>
              <a:rPr lang="en-US" sz="1800" i="1" dirty="0"/>
              <a:t>(</a:t>
            </a:r>
            <a:r>
              <a:rPr lang="en-US" sz="1900" i="1" dirty="0"/>
              <a:t>A) </a:t>
            </a:r>
            <a:r>
              <a:rPr lang="en-US" sz="1900" i="1" dirty="0">
                <a:solidFill>
                  <a:srgbClr val="00B0F0"/>
                </a:solidFill>
              </a:rPr>
              <a:t>Govind Saran Ganga Saran v CST</a:t>
            </a:r>
            <a:r>
              <a:rPr lang="en-US" sz="1900" dirty="0">
                <a:solidFill>
                  <a:srgbClr val="00B0F0"/>
                </a:solidFill>
              </a:rPr>
              <a:t>,</a:t>
            </a:r>
            <a:r>
              <a:rPr lang="en-US" sz="1900" i="1" dirty="0">
                <a:solidFill>
                  <a:srgbClr val="00B0F0"/>
                </a:solidFill>
              </a:rPr>
              <a:t> </a:t>
            </a:r>
            <a:r>
              <a:rPr lang="en-US" sz="1900" dirty="0">
                <a:solidFill>
                  <a:srgbClr val="00B0F0"/>
                </a:solidFill>
              </a:rPr>
              <a:t>AIR</a:t>
            </a:r>
            <a:r>
              <a:rPr lang="en-US" sz="1900" i="1" dirty="0">
                <a:solidFill>
                  <a:srgbClr val="00B0F0"/>
                </a:solidFill>
              </a:rPr>
              <a:t> </a:t>
            </a:r>
            <a:r>
              <a:rPr lang="en-US" sz="1900" dirty="0">
                <a:solidFill>
                  <a:srgbClr val="00B0F0"/>
                </a:solidFill>
              </a:rPr>
              <a:t>1985 SC 1041 : 1985 Supp (1) SCC 205 : [1985] 60 STC 1 </a:t>
            </a:r>
            <a:r>
              <a:rPr lang="en-US" sz="1900" dirty="0"/>
              <a:t>held that:</a:t>
            </a:r>
            <a:r>
              <a:rPr lang="en-US" sz="1900" i="1" dirty="0"/>
              <a:t>“6. The components which enter into the concept of a tax are well known. The first is the character of the imposition known by its nature which prescribes the taxable event attracting the levy, </a:t>
            </a:r>
            <a:r>
              <a:rPr lang="en-US" sz="1900" i="1" dirty="0">
                <a:solidFill>
                  <a:srgbClr val="FF0000"/>
                </a:solidFill>
              </a:rPr>
              <a:t>the second is a clear indication of the person on whom the levy is imposed </a:t>
            </a:r>
            <a:r>
              <a:rPr lang="en-US" sz="1900" i="1" dirty="0"/>
              <a:t>and who is obliged to pay the tax, the third is the rate at which the tax is imposed, and the fourth is the measure or value to which the rate will be applied for computing the tax liability. If those components are not clearly and definitely ascertainable, it is difficult to say that the levy exists in point of law. Any uncertainty or vagueness in the legislative scheme defining any of those components of the levy will be fatal to its validity.”</a:t>
            </a:r>
          </a:p>
          <a:p>
            <a:pPr algn="just"/>
            <a:r>
              <a:rPr lang="en-US" sz="1900" i="1" dirty="0"/>
              <a:t>(B) </a:t>
            </a:r>
            <a:r>
              <a:rPr lang="en-US" sz="1900" i="1" dirty="0" err="1">
                <a:solidFill>
                  <a:srgbClr val="00B0F0"/>
                </a:solidFill>
              </a:rPr>
              <a:t>Mathuram</a:t>
            </a:r>
            <a:r>
              <a:rPr lang="en-US" sz="1900" i="1" dirty="0">
                <a:solidFill>
                  <a:srgbClr val="00B0F0"/>
                </a:solidFill>
              </a:rPr>
              <a:t> Agrawal v State of MP</a:t>
            </a:r>
            <a:r>
              <a:rPr lang="en-US" sz="1900" dirty="0">
                <a:solidFill>
                  <a:srgbClr val="00B0F0"/>
                </a:solidFill>
              </a:rPr>
              <a:t>,</a:t>
            </a:r>
            <a:r>
              <a:rPr lang="en-US" sz="1900" i="1" dirty="0">
                <a:solidFill>
                  <a:srgbClr val="00B0F0"/>
                </a:solidFill>
              </a:rPr>
              <a:t> </a:t>
            </a:r>
            <a:r>
              <a:rPr lang="en-US" sz="1900" dirty="0">
                <a:solidFill>
                  <a:srgbClr val="00B0F0"/>
                </a:solidFill>
              </a:rPr>
              <a:t>AIR</a:t>
            </a:r>
            <a:r>
              <a:rPr lang="en-US" sz="1900" i="1" dirty="0">
                <a:solidFill>
                  <a:srgbClr val="00B0F0"/>
                </a:solidFill>
              </a:rPr>
              <a:t> </a:t>
            </a:r>
            <a:r>
              <a:rPr lang="en-US" sz="1900" dirty="0">
                <a:solidFill>
                  <a:srgbClr val="00B0F0"/>
                </a:solidFill>
              </a:rPr>
              <a:t>2000 SC 109 : (1999) 8 SCC 667 </a:t>
            </a:r>
            <a:r>
              <a:rPr lang="en-US" sz="1900" dirty="0"/>
              <a:t>held </a:t>
            </a:r>
            <a:r>
              <a:rPr lang="en-US" sz="1900" dirty="0" err="1"/>
              <a:t>that:“The</a:t>
            </a:r>
            <a:r>
              <a:rPr lang="en-US" sz="1900" dirty="0"/>
              <a:t> statute should clearly and unambiguously convey the three components of the tax law </a:t>
            </a:r>
            <a:r>
              <a:rPr lang="en-US" sz="1900" dirty="0" err="1"/>
              <a:t>ie</a:t>
            </a:r>
            <a:r>
              <a:rPr lang="en-US" sz="1900" dirty="0"/>
              <a:t>, the subject of the tax, </a:t>
            </a:r>
            <a:r>
              <a:rPr lang="en-US" sz="1900" dirty="0">
                <a:solidFill>
                  <a:srgbClr val="FF0000"/>
                </a:solidFill>
              </a:rPr>
              <a:t>the person who is liable to pay the tax </a:t>
            </a:r>
            <a:r>
              <a:rPr lang="en-US" sz="1900" dirty="0"/>
              <a:t>and the rate at which the tax is to be paid. If there is any ambiguity regarding any of these ingredients in a taxation statute then there is no tax in law.”</a:t>
            </a:r>
          </a:p>
          <a:p>
            <a:pPr algn="just"/>
            <a:r>
              <a:rPr lang="en-US" sz="1900" b="1" i="1" dirty="0">
                <a:effectLst/>
                <a:latin typeface="Times New Roman" panose="02020603050405020304" pitchFamily="18" charset="0"/>
                <a:ea typeface="Times New Roman" panose="02020603050405020304" pitchFamily="18" charset="0"/>
              </a:rPr>
              <a:t>(C) </a:t>
            </a:r>
            <a:r>
              <a:rPr lang="en-US" sz="1900" b="1" i="1" dirty="0">
                <a:solidFill>
                  <a:srgbClr val="00B0F0"/>
                </a:solidFill>
                <a:effectLst/>
                <a:latin typeface="Times New Roman" panose="02020603050405020304" pitchFamily="18" charset="0"/>
                <a:ea typeface="Times New Roman" panose="02020603050405020304" pitchFamily="18" charset="0"/>
              </a:rPr>
              <a:t>STO v. Dutta Traders, (2007) 14 SCC 215</a:t>
            </a:r>
            <a:r>
              <a:rPr lang="en-US" sz="1900" b="1" dirty="0">
                <a:effectLst/>
                <a:latin typeface="Times New Roman" panose="02020603050405020304" pitchFamily="18" charset="0"/>
                <a:ea typeface="Times New Roman" panose="02020603050405020304" pitchFamily="18" charset="0"/>
              </a:rPr>
              <a:t>,  - “16.</a:t>
            </a:r>
            <a:r>
              <a:rPr lang="en-US" sz="1900" dirty="0">
                <a:effectLst/>
                <a:latin typeface="Times New Roman" panose="02020603050405020304" pitchFamily="18" charset="0"/>
                <a:ea typeface="Times New Roman" panose="02020603050405020304" pitchFamily="18" charset="0"/>
              </a:rPr>
              <a:t> It is well settled that the concepts of chargeability, assessment, quantification and recovery of tax are independent concepts under any taxing law.”</a:t>
            </a:r>
          </a:p>
          <a:p>
            <a:pPr algn="just"/>
            <a:r>
              <a:rPr lang="en-US" sz="1800" b="1" i="1" dirty="0">
                <a:effectLst/>
                <a:latin typeface="Times New Roman" panose="02020603050405020304" pitchFamily="18" charset="0"/>
                <a:ea typeface="Times New Roman" panose="02020603050405020304" pitchFamily="18" charset="0"/>
              </a:rPr>
              <a:t>(D) </a:t>
            </a:r>
            <a:r>
              <a:rPr lang="en-US" sz="1800" b="1" i="1" dirty="0">
                <a:solidFill>
                  <a:srgbClr val="00B0F0"/>
                </a:solidFill>
                <a:effectLst/>
                <a:latin typeface="Times New Roman" panose="02020603050405020304" pitchFamily="18" charset="0"/>
                <a:ea typeface="Times New Roman" panose="02020603050405020304" pitchFamily="18" charset="0"/>
              </a:rPr>
              <a:t>Sodhi Transport Co. v. State of U.P., (1986) 2 SCC 486 </a:t>
            </a:r>
            <a:r>
              <a:rPr lang="en-US" sz="1800" b="1" i="1"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“8…Taxation laws usually consist of three parts — charging provisions, machinery provisions, and provisions providing for recovery of the tax.</a:t>
            </a:r>
            <a:endParaRPr lang="en-US" sz="1900" dirty="0"/>
          </a:p>
        </p:txBody>
      </p:sp>
    </p:spTree>
    <p:extLst>
      <p:ext uri="{BB962C8B-B14F-4D97-AF65-F5344CB8AC3E}">
        <p14:creationId xmlns:p14="http://schemas.microsoft.com/office/powerpoint/2010/main" val="33972227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b="0" i="0" u="none" strike="noStrike" baseline="0" dirty="0">
                <a:highlight>
                  <a:srgbClr val="FFFF00"/>
                </a:highlight>
                <a:latin typeface="Verdana" panose="020B0604030504040204" pitchFamily="34" charset="0"/>
              </a:rPr>
              <a:t>“ASSESSMENT- JUDGMENTS </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lnSpcReduction="10000"/>
          </a:bodyPr>
          <a:lstStyle/>
          <a:p>
            <a:pPr algn="just"/>
            <a:r>
              <a:rPr lang="en-US" sz="1800" dirty="0"/>
              <a:t>High Court Judgment</a:t>
            </a:r>
          </a:p>
          <a:p>
            <a:pPr algn="just"/>
            <a:r>
              <a:rPr lang="en-US" sz="1800" dirty="0">
                <a:solidFill>
                  <a:srgbClr val="00B0F0"/>
                </a:solidFill>
              </a:rPr>
              <a:t>(</a:t>
            </a:r>
            <a:r>
              <a:rPr lang="en-US" sz="1900" dirty="0">
                <a:solidFill>
                  <a:srgbClr val="00B0F0"/>
                </a:solidFill>
              </a:rPr>
              <a:t>A) </a:t>
            </a:r>
            <a:r>
              <a:rPr lang="en-US" sz="1900" dirty="0" err="1">
                <a:solidFill>
                  <a:srgbClr val="00B0F0"/>
                </a:solidFill>
              </a:rPr>
              <a:t>Freezair</a:t>
            </a:r>
            <a:r>
              <a:rPr lang="en-US" sz="1900" dirty="0">
                <a:solidFill>
                  <a:srgbClr val="00B0F0"/>
                </a:solidFill>
              </a:rPr>
              <a:t> India (P) Ltd. v CCE, Delhi-I 2014(304) ELT 360 (Del.) </a:t>
            </a:r>
            <a:r>
              <a:rPr lang="en-US" sz="1900" dirty="0"/>
              <a:t>– “24… cannot ignore the basic principles and if we accept the contention of the Revenue in the present case, it may lead to unacceptable consequences and injustice in other cases. If we were to hold that the appellant company is responsible, liable and could have been assessed for period prior to 1st April, 1998, there would be inappropriate and unsatisfactory consequences, which are undesirable. In law, equity and as a legal principle, it would imply that the penalty could have been and should have been imposed on the appellant even for the prior period. Further personal penalty could and should have been imposed even on unconnected persons/directors for the prior period (In the present case it is an accepted position that Narender Singh </a:t>
            </a:r>
            <a:r>
              <a:rPr lang="en-US" sz="1900" dirty="0" err="1"/>
              <a:t>Punn</a:t>
            </a:r>
            <a:r>
              <a:rPr lang="en-US" sz="1900" dirty="0"/>
              <a:t> was not a director and not involved in day-to-day work prior to 1st April, 1998).”</a:t>
            </a:r>
          </a:p>
          <a:p>
            <a:pPr algn="just"/>
            <a:r>
              <a:rPr lang="en-US" sz="1900" b="1" i="1" dirty="0">
                <a:solidFill>
                  <a:srgbClr val="00B0F0"/>
                </a:solidFill>
              </a:rPr>
              <a:t>(B) C.W.T. v </a:t>
            </a:r>
            <a:r>
              <a:rPr lang="en-US" sz="1900" b="1" i="1" dirty="0" err="1">
                <a:solidFill>
                  <a:srgbClr val="00B0F0"/>
                </a:solidFill>
              </a:rPr>
              <a:t>Inder</a:t>
            </a:r>
            <a:r>
              <a:rPr lang="en-US" sz="1900" b="1" i="1" dirty="0">
                <a:solidFill>
                  <a:srgbClr val="00B0F0"/>
                </a:solidFill>
              </a:rPr>
              <a:t> Sharma (1997) VI AD (Delhi) 1029</a:t>
            </a:r>
            <a:r>
              <a:rPr lang="en-US" sz="1900" dirty="0">
                <a:solidFill>
                  <a:srgbClr val="00B0F0"/>
                </a:solidFill>
              </a:rPr>
              <a:t> </a:t>
            </a:r>
            <a:r>
              <a:rPr lang="en-US" sz="1900" dirty="0"/>
              <a:t>in which it was held that “if the dwelling unit belongs to the </a:t>
            </a:r>
            <a:r>
              <a:rPr lang="en-US" sz="1900" dirty="0" err="1"/>
              <a:t>assesse</a:t>
            </a:r>
            <a:r>
              <a:rPr lang="en-US" sz="1900" dirty="0"/>
              <a:t> then liable to be included in his net wealth and at the same time liable to taken into consideration for the purpose of exemption”.</a:t>
            </a:r>
          </a:p>
        </p:txBody>
      </p:sp>
    </p:spTree>
    <p:extLst>
      <p:ext uri="{BB962C8B-B14F-4D97-AF65-F5344CB8AC3E}">
        <p14:creationId xmlns:p14="http://schemas.microsoft.com/office/powerpoint/2010/main" val="697390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b="0" i="0" u="none" strike="noStrike" baseline="0" dirty="0">
                <a:highlight>
                  <a:srgbClr val="FFFF00"/>
                </a:highlight>
                <a:latin typeface="Verdana" panose="020B0604030504040204" pitchFamily="34" charset="0"/>
              </a:rPr>
              <a:t>“ASSESSMENT- JUDGMENTS </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fontScale="92500" lnSpcReduction="20000"/>
          </a:bodyPr>
          <a:lstStyle/>
          <a:p>
            <a:pPr algn="just"/>
            <a:r>
              <a:rPr lang="en-US" sz="1800" dirty="0"/>
              <a:t>High Court Judgment</a:t>
            </a:r>
          </a:p>
          <a:p>
            <a:pPr algn="just"/>
            <a:r>
              <a:rPr lang="en-US" sz="1800" dirty="0">
                <a:effectLst/>
                <a:latin typeface="Times New Roman" panose="02020603050405020304" pitchFamily="18" charset="0"/>
                <a:ea typeface="Times New Roman" panose="02020603050405020304" pitchFamily="18" charset="0"/>
              </a:rPr>
              <a:t>(C) A full Bench of Hon’ble Delhi High Court in the case of </a:t>
            </a:r>
            <a:r>
              <a:rPr lang="en-US" sz="1800" b="1" i="1" dirty="0">
                <a:solidFill>
                  <a:srgbClr val="00B0F0"/>
                </a:solidFill>
                <a:effectLst/>
                <a:latin typeface="Times New Roman" panose="02020603050405020304" pitchFamily="18" charset="0"/>
                <a:ea typeface="Times New Roman" panose="02020603050405020304" pitchFamily="18" charset="0"/>
              </a:rPr>
              <a:t>CIT v Kelvinator of India Ltd.</a:t>
            </a:r>
            <a:r>
              <a:rPr lang="en-US" sz="1800" b="1" dirty="0">
                <a:solidFill>
                  <a:srgbClr val="00B0F0"/>
                </a:solidFill>
                <a:effectLst/>
                <a:latin typeface="Times New Roman" panose="02020603050405020304" pitchFamily="18" charset="0"/>
                <a:ea typeface="Times New Roman" panose="02020603050405020304" pitchFamily="18" charset="0"/>
              </a:rPr>
              <a:t> (2002)256 ITR 1 (Del.)</a:t>
            </a:r>
            <a:r>
              <a:rPr lang="en-US" sz="1800" dirty="0">
                <a:effectLst/>
                <a:latin typeface="Times New Roman" panose="02020603050405020304" pitchFamily="18" charset="0"/>
                <a:ea typeface="Times New Roman" panose="02020603050405020304" pitchFamily="18" charset="0"/>
              </a:rPr>
              <a:t> after approving </a:t>
            </a:r>
            <a:r>
              <a:rPr lang="en-US" sz="1800" i="1" dirty="0">
                <a:effectLst/>
                <a:latin typeface="Times New Roman" panose="02020603050405020304" pitchFamily="18" charset="0"/>
                <a:ea typeface="Times New Roman" panose="02020603050405020304" pitchFamily="18" charset="0"/>
              </a:rPr>
              <a:t>Jindal Photo Films Ltd. v Deputy CIT</a:t>
            </a:r>
            <a:r>
              <a:rPr lang="en-US" sz="1800" dirty="0">
                <a:effectLst/>
                <a:latin typeface="Times New Roman" panose="02020603050405020304" pitchFamily="18" charset="0"/>
                <a:ea typeface="Times New Roman" panose="02020603050405020304" pitchFamily="18" charset="0"/>
              </a:rPr>
              <a:t> (1998) 234 ITR 170 (Del.)had held that “It is a well-settled principle of law that what cannot be done directly cannot be done indirectly. If the Income-tax Officer does not possess the power of review, he cannot be permitted to achieve the said object by taking recourse to initiating a proceeding of reassessment or by way of rectification of mistake. In a case of this nature the Revenue is not without remedy. Section 263 of the Act empowers the Commissioner to review an order which is prejudicial to the Revenue.” The said judgment is approved by the Supreme Court – </a:t>
            </a:r>
            <a:r>
              <a:rPr lang="en-US" sz="1800" b="1" dirty="0">
                <a:solidFill>
                  <a:srgbClr val="00B0F0"/>
                </a:solidFill>
                <a:effectLst/>
                <a:latin typeface="Times New Roman" panose="02020603050405020304" pitchFamily="18" charset="0"/>
                <a:ea typeface="Times New Roman" panose="02020603050405020304" pitchFamily="18" charset="0"/>
              </a:rPr>
              <a:t>CIT v Kelvinator of India Ltd.  (2010) 2 SCC 723</a:t>
            </a:r>
            <a:r>
              <a:rPr lang="en-US" sz="1800" dirty="0">
                <a:effectLst/>
                <a:latin typeface="Times New Roman" panose="02020603050405020304" pitchFamily="18" charset="0"/>
                <a:ea typeface="Times New Roman" panose="02020603050405020304" pitchFamily="18" charset="0"/>
              </a:rPr>
              <a:t>. </a:t>
            </a:r>
          </a:p>
          <a:p>
            <a:r>
              <a:rPr lang="en-US" sz="2000" i="1" dirty="0"/>
              <a:t>(D) In </a:t>
            </a:r>
            <a:r>
              <a:rPr lang="en-US" sz="2000" i="1" dirty="0">
                <a:solidFill>
                  <a:srgbClr val="FF0000"/>
                </a:solidFill>
              </a:rPr>
              <a:t>Magma </a:t>
            </a:r>
            <a:r>
              <a:rPr lang="en-US" sz="2000" i="1" dirty="0" err="1">
                <a:solidFill>
                  <a:srgbClr val="FF0000"/>
                </a:solidFill>
              </a:rPr>
              <a:t>Sharchi</a:t>
            </a:r>
            <a:r>
              <a:rPr lang="en-US" sz="2000" i="1" dirty="0">
                <a:solidFill>
                  <a:srgbClr val="FF0000"/>
                </a:solidFill>
              </a:rPr>
              <a:t> Finance Ltd. v/s Commissioner of Service Tax Kolkata, 2017 (6) GSTL 238 (Cal.)</a:t>
            </a:r>
            <a:r>
              <a:rPr lang="en-US" sz="2000" i="1" dirty="0"/>
              <a:t>, it was held that</a:t>
            </a:r>
            <a:r>
              <a:rPr lang="en-US" sz="2000" dirty="0"/>
              <a:t> </a:t>
            </a:r>
          </a:p>
          <a:p>
            <a:r>
              <a:rPr lang="en-US" sz="2000" dirty="0"/>
              <a:t>“26…The adjudicating authority cannot be directed to fish out evidence. The Central Excise Intelligence and Investigation Manual require the SCN to be issued only after proper inquiry/investigation i.e., when the facts used are ascertained and allegations justified. The other particulars in the said Manual relied upon by the appellant also assume significance. The adjudicating authority is to adjudicate on the demand in the SCN based on the allegations made therein.”</a:t>
            </a:r>
          </a:p>
          <a:p>
            <a:pPr algn="just"/>
            <a:endParaRPr lang="en-US" sz="1900" dirty="0"/>
          </a:p>
        </p:txBody>
      </p:sp>
    </p:spTree>
    <p:extLst>
      <p:ext uri="{BB962C8B-B14F-4D97-AF65-F5344CB8AC3E}">
        <p14:creationId xmlns:p14="http://schemas.microsoft.com/office/powerpoint/2010/main" val="976622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dirty="0"/>
              <a:t>Scn - adjudicating – ISSUES, Recent </a:t>
            </a:r>
            <a:r>
              <a:rPr lang="en-US" sz="4400" dirty="0" err="1"/>
              <a:t>sc</a:t>
            </a:r>
            <a:r>
              <a:rPr lang="en-US" sz="4400" dirty="0"/>
              <a:t> judgment</a:t>
            </a:r>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a:bodyPr>
          <a:lstStyle/>
          <a:p>
            <a:pPr>
              <a:lnSpc>
                <a:spcPct val="107000"/>
              </a:lnSpc>
              <a:spcAft>
                <a:spcPts val="800"/>
              </a:spcAft>
            </a:pPr>
            <a:r>
              <a:rPr lang="en-IN" sz="1800" b="0" dirty="0">
                <a:effectLst/>
                <a:latin typeface="TimesNewRomanPSMT"/>
                <a:ea typeface="Calibri" panose="020F0502020204030204" pitchFamily="34" charset="0"/>
                <a:cs typeface="TimesNewRomanPSMT"/>
              </a:rPr>
              <a:t>(I) Whether notification/circular issued under section 2(91) [definition of proper officer] is ill founded in law?</a:t>
            </a:r>
            <a:endParaRPr lang="en-IN" sz="1800" b="1" dirty="0">
              <a:effectLst/>
              <a:latin typeface="Calibri" panose="020F0502020204030204" pitchFamily="34" charset="0"/>
              <a:ea typeface="Calibri" panose="020F0502020204030204" pitchFamily="34" charset="0"/>
              <a:cs typeface="Segoe UI" panose="020B0502040204020203" pitchFamily="34" charset="0"/>
            </a:endParaRPr>
          </a:p>
          <a:p>
            <a:r>
              <a:rPr lang="en-IN" sz="1800" dirty="0">
                <a:effectLst/>
                <a:latin typeface="TimesNewRomanPSMT"/>
                <a:ea typeface="Calibri" panose="020F0502020204030204" pitchFamily="34" charset="0"/>
                <a:cs typeface="TimesNewRomanPSMT"/>
              </a:rPr>
              <a:t>(II) Whether “the proper officer” means, once the officer of jurisdiction exercise power, can it be exercised again by DGGI/DGGSTI?</a:t>
            </a:r>
            <a:endParaRPr lang="en-US" sz="1800" dirty="0"/>
          </a:p>
          <a:p>
            <a:r>
              <a:rPr lang="en-US" sz="1800" dirty="0"/>
              <a:t>Supreme Court judgments </a:t>
            </a:r>
          </a:p>
          <a:p>
            <a:r>
              <a:rPr lang="en-IN" sz="1800" b="1" dirty="0">
                <a:solidFill>
                  <a:srgbClr val="00B0F0"/>
                </a:solidFill>
                <a:effectLst/>
                <a:latin typeface="Arial" panose="020B0604020202020204" pitchFamily="34" charset="0"/>
                <a:ea typeface="Times New Roman" panose="02020603050405020304" pitchFamily="18" charset="0"/>
              </a:rPr>
              <a:t>Canon India (P.) Ltd vs Commissioner of Customs 2021 (376) ELT 3 (SC)</a:t>
            </a:r>
            <a:r>
              <a:rPr lang="en-US" sz="1800" b="1" dirty="0">
                <a:solidFill>
                  <a:srgbClr val="00B0F0"/>
                </a:solidFill>
              </a:rPr>
              <a:t> </a:t>
            </a:r>
          </a:p>
          <a:p>
            <a:pPr algn="just"/>
            <a:r>
              <a:rPr lang="en-IN" sz="1800" b="1" dirty="0">
                <a:solidFill>
                  <a:srgbClr val="00000A"/>
                </a:solidFill>
                <a:effectLst/>
                <a:latin typeface="DejaVuSans"/>
                <a:ea typeface="Calibri" panose="020F0502020204030204" pitchFamily="34" charset="0"/>
                <a:cs typeface="DejaVuSans"/>
              </a:rPr>
              <a:t>“19…..the notification appears to be ill-founded. The notification is purported to have been issued in exercise of powers under sub-Section (34) of Section 2 of the Customs Act. </a:t>
            </a:r>
            <a:r>
              <a:rPr lang="en-IN" sz="1800" b="1" dirty="0">
                <a:solidFill>
                  <a:srgbClr val="FF0000"/>
                </a:solidFill>
                <a:effectLst/>
                <a:latin typeface="DejaVuSans"/>
                <a:ea typeface="Calibri" panose="020F0502020204030204" pitchFamily="34" charset="0"/>
                <a:cs typeface="DejaVuSans"/>
              </a:rPr>
              <a:t>This section does not confer any powers on any authority to entrust any functions to officers. The sub-Section is part of the definitions clause of the Act, it merely defines a proper officer,”</a:t>
            </a:r>
            <a:endParaRPr lang="en-US" sz="1800" b="1" dirty="0"/>
          </a:p>
          <a:p>
            <a:pPr algn="just"/>
            <a:endParaRPr lang="en-US" sz="1800" i="1" dirty="0"/>
          </a:p>
        </p:txBody>
      </p:sp>
    </p:spTree>
    <p:extLst>
      <p:ext uri="{BB962C8B-B14F-4D97-AF65-F5344CB8AC3E}">
        <p14:creationId xmlns:p14="http://schemas.microsoft.com/office/powerpoint/2010/main" val="28713772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dirty="0"/>
              <a:t>Scn - adjudicating – ISSUES, Recent </a:t>
            </a:r>
            <a:r>
              <a:rPr lang="en-US" sz="4400" dirty="0" err="1"/>
              <a:t>sc</a:t>
            </a:r>
            <a:r>
              <a:rPr lang="en-US" sz="4400" dirty="0"/>
              <a:t> judgment</a:t>
            </a:r>
            <a:br>
              <a:rPr lang="en-US" sz="4400" dirty="0"/>
            </a:br>
            <a:r>
              <a:rPr lang="en-IN" sz="2400" b="1" dirty="0">
                <a:solidFill>
                  <a:srgbClr val="00B0F0"/>
                </a:solidFill>
                <a:effectLst/>
                <a:latin typeface="Arial" panose="020B0604020202020204" pitchFamily="34" charset="0"/>
                <a:ea typeface="Times New Roman" panose="02020603050405020304" pitchFamily="18" charset="0"/>
              </a:rPr>
              <a:t>Canon India (P.) Ltd vs Commissioner of Customs 2021 (376) ELT 3 (SC)</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fontScale="85000" lnSpcReduction="20000"/>
          </a:bodyPr>
          <a:lstStyle/>
          <a:p>
            <a:pPr algn="just">
              <a:lnSpc>
                <a:spcPct val="107000"/>
              </a:lnSpc>
              <a:spcAft>
                <a:spcPts val="800"/>
              </a:spcAft>
            </a:pPr>
            <a:r>
              <a:rPr lang="en-IN" sz="1800" b="1" dirty="0">
                <a:solidFill>
                  <a:srgbClr val="00000A"/>
                </a:solidFill>
                <a:effectLst/>
                <a:latin typeface="Verdana" panose="020B0604030504040204" pitchFamily="34" charset="0"/>
                <a:ea typeface="Calibri" panose="020F0502020204030204" pitchFamily="34" charset="0"/>
                <a:cs typeface="Verdana" panose="020B0604030504040204" pitchFamily="34" charset="0"/>
              </a:rPr>
              <a:t>the Supreme Court</a:t>
            </a:r>
            <a:r>
              <a:rPr lang="en-IN" sz="1800" b="1" dirty="0">
                <a:solidFill>
                  <a:srgbClr val="00000A"/>
                </a:solidFill>
                <a:effectLst/>
                <a:latin typeface="DejaVuSans"/>
                <a:ea typeface="Calibri" panose="020F0502020204030204" pitchFamily="34" charset="0"/>
                <a:cs typeface="DejaVuSans"/>
              </a:rPr>
              <a:t> held that </a:t>
            </a:r>
            <a:r>
              <a:rPr lang="en-IN" sz="1800" b="1" dirty="0">
                <a:solidFill>
                  <a:srgbClr val="00000A"/>
                </a:solidFill>
                <a:effectLst/>
                <a:highlight>
                  <a:srgbClr val="FFFF00"/>
                </a:highlight>
                <a:latin typeface="DejaVuSans"/>
                <a:ea typeface="Calibri" panose="020F0502020204030204" pitchFamily="34" charset="0"/>
                <a:cs typeface="DejaVuSans"/>
              </a:rPr>
              <a:t>“12</a:t>
            </a:r>
            <a:r>
              <a:rPr lang="en-IN" sz="1800" b="1" dirty="0">
                <a:solidFill>
                  <a:srgbClr val="00000A"/>
                </a:solidFill>
                <a:effectLst/>
                <a:latin typeface="DejaVuSans"/>
                <a:ea typeface="Calibri" panose="020F0502020204030204" pitchFamily="34" charset="0"/>
                <a:cs typeface="DejaVuSans"/>
              </a:rPr>
              <a:t>… The power has been so conferred specifically on </a:t>
            </a:r>
            <a:r>
              <a:rPr lang="en-IN" sz="1800" b="1" dirty="0">
                <a:solidFill>
                  <a:srgbClr val="FF0000"/>
                </a:solidFill>
                <a:effectLst/>
                <a:highlight>
                  <a:srgbClr val="FFFF00"/>
                </a:highlight>
                <a:latin typeface="DejaVuSans"/>
                <a:ea typeface="Calibri" panose="020F0502020204030204" pitchFamily="34" charset="0"/>
                <a:cs typeface="DejaVuSans"/>
              </a:rPr>
              <a:t>“the proper officer”</a:t>
            </a:r>
            <a:r>
              <a:rPr lang="en-IN" sz="1800" b="1" dirty="0">
                <a:solidFill>
                  <a:srgbClr val="FF0000"/>
                </a:solidFill>
                <a:effectLst/>
                <a:latin typeface="DejaVuSans"/>
                <a:ea typeface="Calibri" panose="020F0502020204030204" pitchFamily="34" charset="0"/>
                <a:cs typeface="DejaVuSans"/>
              </a:rPr>
              <a:t> </a:t>
            </a:r>
            <a:r>
              <a:rPr lang="en-IN" sz="1800" b="1" dirty="0">
                <a:solidFill>
                  <a:srgbClr val="00000A"/>
                </a:solidFill>
                <a:effectLst/>
                <a:latin typeface="DejaVuSans"/>
                <a:ea typeface="Calibri" panose="020F0502020204030204" pitchFamily="34" charset="0"/>
                <a:cs typeface="DejaVuSans"/>
              </a:rPr>
              <a:t>which must necessarily mean the proper officer who, in the first instance, assessed and cleared the goods i.e. the Deputy Commissioner Appraisal Group. Indeed, this must be so because </a:t>
            </a:r>
            <a:r>
              <a:rPr lang="en-IN" sz="1800" b="1" dirty="0">
                <a:solidFill>
                  <a:srgbClr val="00000A"/>
                </a:solidFill>
                <a:effectLst/>
                <a:highlight>
                  <a:srgbClr val="FFFF00"/>
                </a:highlight>
                <a:latin typeface="DejaVuSans"/>
                <a:ea typeface="Calibri" panose="020F0502020204030204" pitchFamily="34" charset="0"/>
                <a:cs typeface="DejaVuSans"/>
              </a:rPr>
              <a:t>no fiscal statute has been shown to us where the power to re-open assessment or recover duties which have escaped assessment has been conferred on an officer other than the officer of the rank of the officer who initially took the decision to assess the goods</a:t>
            </a:r>
            <a:r>
              <a:rPr lang="en-IN" sz="1800" b="1" dirty="0">
                <a:solidFill>
                  <a:srgbClr val="00000A"/>
                </a:solidFill>
                <a:effectLst/>
                <a:latin typeface="DejaVuSans"/>
                <a:ea typeface="Calibri" panose="020F0502020204030204" pitchFamily="34" charset="0"/>
                <a:cs typeface="DejaVuSans"/>
              </a:rPr>
              <a:t>.</a:t>
            </a:r>
            <a:endParaRPr lang="en-IN" sz="1800" b="1" dirty="0">
              <a:effectLst/>
              <a:latin typeface="Calibri" panose="020F0502020204030204" pitchFamily="34" charset="0"/>
              <a:ea typeface="Calibri" panose="020F0502020204030204" pitchFamily="34" charset="0"/>
              <a:cs typeface="Segoe UI" panose="020B0502040204020203" pitchFamily="34" charset="0"/>
            </a:endParaRPr>
          </a:p>
          <a:p>
            <a:pPr algn="just">
              <a:lnSpc>
                <a:spcPct val="107000"/>
              </a:lnSpc>
              <a:spcAft>
                <a:spcPts val="800"/>
              </a:spcAft>
            </a:pPr>
            <a:r>
              <a:rPr lang="en-IN" sz="1800" b="1" dirty="0">
                <a:solidFill>
                  <a:srgbClr val="00000A"/>
                </a:solidFill>
                <a:effectLst/>
                <a:latin typeface="DejaVuSans"/>
                <a:ea typeface="Calibri" panose="020F0502020204030204" pitchFamily="34" charset="0"/>
                <a:cs typeface="DejaVuSans"/>
              </a:rPr>
              <a:t>13. Where </a:t>
            </a:r>
            <a:r>
              <a:rPr lang="en-IN" sz="1800" b="1" dirty="0">
                <a:solidFill>
                  <a:srgbClr val="00000A"/>
                </a:solidFill>
                <a:effectLst/>
                <a:highlight>
                  <a:srgbClr val="FFFF00"/>
                </a:highlight>
                <a:latin typeface="DejaVuSans"/>
                <a:ea typeface="Calibri" panose="020F0502020204030204" pitchFamily="34" charset="0"/>
                <a:cs typeface="DejaVuSans"/>
              </a:rPr>
              <a:t>the statute confers the same power to perform an act on different officers, as in this case, the two officers, especially when they belong to different departments, cannot exercise their powers in the same case.</a:t>
            </a:r>
            <a:r>
              <a:rPr lang="en-IN" sz="1800" b="1" dirty="0">
                <a:solidFill>
                  <a:srgbClr val="00000A"/>
                </a:solidFill>
                <a:effectLst/>
                <a:latin typeface="DejaVuSans"/>
                <a:ea typeface="Calibri" panose="020F0502020204030204" pitchFamily="34" charset="0"/>
                <a:cs typeface="DejaVuSans"/>
              </a:rPr>
              <a:t> Where one officer has exercised his powers of assessment, the power to order re-assessment must also be exercised by the same officer or his successor and not by another officer of </a:t>
            </a:r>
            <a:r>
              <a:rPr lang="en-IN" sz="1800" b="1" dirty="0">
                <a:solidFill>
                  <a:srgbClr val="FF0000"/>
                </a:solidFill>
                <a:effectLst/>
                <a:latin typeface="DejaVuSans"/>
                <a:ea typeface="Calibri" panose="020F0502020204030204" pitchFamily="34" charset="0"/>
                <a:cs typeface="DejaVuSans"/>
              </a:rPr>
              <a:t>another department though he is designated to be an officer of the same rank.</a:t>
            </a:r>
            <a:r>
              <a:rPr lang="en-IN" sz="1800" b="1" dirty="0">
                <a:solidFill>
                  <a:srgbClr val="00000A"/>
                </a:solidFill>
                <a:effectLst/>
                <a:latin typeface="DejaVuSans"/>
                <a:ea typeface="Calibri" panose="020F0502020204030204" pitchFamily="34" charset="0"/>
                <a:cs typeface="DejaVuSans"/>
              </a:rPr>
              <a:t> </a:t>
            </a:r>
            <a:r>
              <a:rPr lang="en-IN" sz="1800" b="1" dirty="0">
                <a:solidFill>
                  <a:srgbClr val="00000A"/>
                </a:solidFill>
                <a:effectLst/>
                <a:highlight>
                  <a:srgbClr val="FFFF00"/>
                </a:highlight>
                <a:latin typeface="DejaVuSans"/>
                <a:ea typeface="Calibri" panose="020F0502020204030204" pitchFamily="34" charset="0"/>
                <a:cs typeface="DejaVuSans"/>
              </a:rPr>
              <a:t>In our view, this would result into an anarchical and unruly operation of a statute which is not contemplated by any canon of construction of statute.</a:t>
            </a:r>
            <a:endParaRPr lang="en-IN" sz="1800" b="1" dirty="0">
              <a:effectLst/>
              <a:latin typeface="Calibri" panose="020F0502020204030204" pitchFamily="34" charset="0"/>
              <a:ea typeface="Calibri" panose="020F0502020204030204" pitchFamily="34" charset="0"/>
              <a:cs typeface="Segoe UI" panose="020B0502040204020203" pitchFamily="34" charset="0"/>
            </a:endParaRPr>
          </a:p>
          <a:p>
            <a:r>
              <a:rPr lang="en-IN" sz="1800" b="1" dirty="0">
                <a:solidFill>
                  <a:srgbClr val="00000A"/>
                </a:solidFill>
                <a:effectLst/>
                <a:latin typeface="DejaVuSans"/>
                <a:ea typeface="Calibri" panose="020F0502020204030204" pitchFamily="34" charset="0"/>
                <a:cs typeface="DejaVuSans"/>
              </a:rPr>
              <a:t>14. It is well known that when a statute directs that the things be done in a certain way, it must be done in that way alone. As in this case, when the statute directs that </a:t>
            </a:r>
            <a:r>
              <a:rPr lang="en-IN" sz="1800" b="1" dirty="0">
                <a:solidFill>
                  <a:srgbClr val="0070C0"/>
                </a:solidFill>
                <a:effectLst/>
                <a:highlight>
                  <a:srgbClr val="FFFF00"/>
                </a:highlight>
                <a:latin typeface="DejaVuSans"/>
                <a:ea typeface="Calibri" panose="020F0502020204030204" pitchFamily="34" charset="0"/>
                <a:cs typeface="DejaVuSans"/>
              </a:rPr>
              <a:t>“the proper officer”</a:t>
            </a:r>
            <a:r>
              <a:rPr lang="en-IN" sz="1800" b="1" dirty="0">
                <a:solidFill>
                  <a:srgbClr val="0070C0"/>
                </a:solidFill>
                <a:effectLst/>
                <a:latin typeface="DejaVuSans"/>
                <a:ea typeface="Calibri" panose="020F0502020204030204" pitchFamily="34" charset="0"/>
                <a:cs typeface="DejaVuSans"/>
              </a:rPr>
              <a:t> </a:t>
            </a:r>
            <a:r>
              <a:rPr lang="en-IN" sz="1800" b="1" dirty="0">
                <a:solidFill>
                  <a:srgbClr val="00000A"/>
                </a:solidFill>
                <a:effectLst/>
                <a:latin typeface="DejaVuSans"/>
                <a:ea typeface="Calibri" panose="020F0502020204030204" pitchFamily="34" charset="0"/>
                <a:cs typeface="DejaVuSans"/>
              </a:rPr>
              <a:t>can determine duty not levied/not paid, it does </a:t>
            </a:r>
            <a:r>
              <a:rPr lang="en-IN" sz="1800" b="1" dirty="0">
                <a:solidFill>
                  <a:srgbClr val="FF0000"/>
                </a:solidFill>
                <a:effectLst/>
                <a:highlight>
                  <a:srgbClr val="FFFF00"/>
                </a:highlight>
                <a:latin typeface="DejaVuSans"/>
                <a:ea typeface="Calibri" panose="020F0502020204030204" pitchFamily="34" charset="0"/>
                <a:cs typeface="DejaVuSans"/>
              </a:rPr>
              <a:t>not mean </a:t>
            </a:r>
            <a:r>
              <a:rPr lang="en-IN" sz="1800" b="1" u="sng" dirty="0">
                <a:solidFill>
                  <a:srgbClr val="FF0000"/>
                </a:solidFill>
                <a:effectLst/>
                <a:highlight>
                  <a:srgbClr val="FFFF00"/>
                </a:highlight>
                <a:latin typeface="DejaVuSans"/>
                <a:ea typeface="Calibri" panose="020F0502020204030204" pitchFamily="34" charset="0"/>
                <a:cs typeface="DejaVuSans"/>
              </a:rPr>
              <a:t>any</a:t>
            </a:r>
            <a:r>
              <a:rPr lang="en-IN" sz="1800" b="1" dirty="0">
                <a:solidFill>
                  <a:srgbClr val="FF0000"/>
                </a:solidFill>
                <a:effectLst/>
                <a:highlight>
                  <a:srgbClr val="FFFF00"/>
                </a:highlight>
                <a:latin typeface="DejaVuSans"/>
                <a:ea typeface="Calibri" panose="020F0502020204030204" pitchFamily="34" charset="0"/>
                <a:cs typeface="DejaVuSans"/>
              </a:rPr>
              <a:t> proper officer</a:t>
            </a:r>
            <a:r>
              <a:rPr lang="en-IN" sz="1800" b="1" dirty="0">
                <a:solidFill>
                  <a:srgbClr val="FF0000"/>
                </a:solidFill>
                <a:effectLst/>
                <a:latin typeface="DejaVuSans"/>
                <a:ea typeface="Calibri" panose="020F0502020204030204" pitchFamily="34" charset="0"/>
                <a:cs typeface="DejaVuSans"/>
              </a:rPr>
              <a:t> </a:t>
            </a:r>
            <a:r>
              <a:rPr lang="en-IN" sz="1800" b="1" dirty="0">
                <a:solidFill>
                  <a:srgbClr val="00000A"/>
                </a:solidFill>
                <a:effectLst/>
                <a:latin typeface="DejaVuSans"/>
                <a:ea typeface="Calibri" panose="020F0502020204030204" pitchFamily="34" charset="0"/>
                <a:cs typeface="DejaVuSans"/>
              </a:rPr>
              <a:t>but that proper officer alone. We find it completely impermissible to allow an officer, who has not passed the original order of assessment, to re-open the assessment on the grounds that the duty was not paid/not levied, by the original officer who had decided to clear the goods and who was competent and authorised to make the assessment. ...</a:t>
            </a:r>
            <a:endParaRPr lang="en-US" sz="1800" i="1" dirty="0"/>
          </a:p>
        </p:txBody>
      </p:sp>
    </p:spTree>
    <p:extLst>
      <p:ext uri="{BB962C8B-B14F-4D97-AF65-F5344CB8AC3E}">
        <p14:creationId xmlns:p14="http://schemas.microsoft.com/office/powerpoint/2010/main" val="6880762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2514D-7DA9-41F3-BDF1-BDF2044DE6F2}"/>
              </a:ext>
            </a:extLst>
          </p:cNvPr>
          <p:cNvSpPr>
            <a:spLocks noGrp="1"/>
          </p:cNvSpPr>
          <p:nvPr>
            <p:ph type="title"/>
          </p:nvPr>
        </p:nvSpPr>
        <p:spPr/>
        <p:txBody>
          <a:bodyPr/>
          <a:lstStyle/>
          <a:p>
            <a:r>
              <a:rPr lang="en-US" sz="5400" b="1" i="1" dirty="0">
                <a:solidFill>
                  <a:srgbClr val="2C5800"/>
                </a:solidFill>
                <a:cs typeface="Arial" charset="0"/>
              </a:rPr>
              <a:t>QUOTES</a:t>
            </a:r>
            <a:br>
              <a:rPr lang="en-US" sz="5400" b="1" i="1" dirty="0">
                <a:solidFill>
                  <a:srgbClr val="2C5800"/>
                </a:solidFill>
                <a:cs typeface="Arial" charset="0"/>
              </a:rPr>
            </a:br>
            <a:endParaRPr lang="en-US" dirty="0"/>
          </a:p>
        </p:txBody>
      </p:sp>
      <p:sp>
        <p:nvSpPr>
          <p:cNvPr id="3" name="Content Placeholder 2">
            <a:extLst>
              <a:ext uri="{FF2B5EF4-FFF2-40B4-BE49-F238E27FC236}">
                <a16:creationId xmlns:a16="http://schemas.microsoft.com/office/drawing/2014/main" id="{4B89F9BA-D268-4DB3-8F69-609D144357AA}"/>
              </a:ext>
            </a:extLst>
          </p:cNvPr>
          <p:cNvSpPr>
            <a:spLocks noGrp="1"/>
          </p:cNvSpPr>
          <p:nvPr>
            <p:ph idx="1"/>
          </p:nvPr>
        </p:nvSpPr>
        <p:spPr/>
        <p:txBody>
          <a:bodyPr>
            <a:normAutofit/>
          </a:bodyPr>
          <a:lstStyle/>
          <a:p>
            <a:pPr>
              <a:defRPr/>
            </a:pPr>
            <a:r>
              <a:rPr lang="en-US" sz="1800" b="1" i="1" dirty="0">
                <a:solidFill>
                  <a:srgbClr val="2C5800"/>
                </a:solidFill>
                <a:cs typeface="Arial" charset="0"/>
              </a:rPr>
              <a:t>In the words of Mahatma Gandhi</a:t>
            </a:r>
          </a:p>
          <a:p>
            <a:pPr algn="just">
              <a:defRPr/>
            </a:pPr>
            <a:r>
              <a:rPr lang="en-US" sz="2400" b="1" i="1" dirty="0">
                <a:solidFill>
                  <a:srgbClr val="660066"/>
                </a:solidFill>
                <a:cs typeface="Times New Roman" pitchFamily="18" charset="0"/>
              </a:rPr>
              <a:t>“there is higher court than courts of justice and that is the court of </a:t>
            </a:r>
            <a:r>
              <a:rPr lang="en-US" sz="2400" b="1" i="1" dirty="0" err="1">
                <a:solidFill>
                  <a:srgbClr val="660066"/>
                </a:solidFill>
                <a:cs typeface="Times New Roman" pitchFamily="18" charset="0"/>
              </a:rPr>
              <a:t>conscienceness</a:t>
            </a:r>
            <a:r>
              <a:rPr lang="en-US" sz="2400" b="1" i="1" dirty="0">
                <a:solidFill>
                  <a:srgbClr val="660066"/>
                </a:solidFill>
                <a:cs typeface="Times New Roman" pitchFamily="18" charset="0"/>
              </a:rPr>
              <a:t>. It </a:t>
            </a:r>
            <a:r>
              <a:rPr lang="en-US" sz="2400" b="1" i="1" dirty="0" err="1">
                <a:solidFill>
                  <a:srgbClr val="660066"/>
                </a:solidFill>
                <a:cs typeface="Times New Roman" pitchFamily="18" charset="0"/>
              </a:rPr>
              <a:t>supercedes</a:t>
            </a:r>
            <a:r>
              <a:rPr lang="en-US" sz="2400" b="1" i="1" dirty="0">
                <a:solidFill>
                  <a:srgbClr val="660066"/>
                </a:solidFill>
                <a:cs typeface="Times New Roman" pitchFamily="18" charset="0"/>
              </a:rPr>
              <a:t> all other courts</a:t>
            </a:r>
            <a:r>
              <a:rPr lang="en-US" sz="2400" b="1" i="1" dirty="0">
                <a:solidFill>
                  <a:srgbClr val="660066"/>
                </a:solidFill>
                <a:latin typeface="Comic Sans MS" pitchFamily="66" charset="0"/>
                <a:cs typeface="Times New Roman" pitchFamily="18" charset="0"/>
              </a:rPr>
              <a:t>”.</a:t>
            </a:r>
          </a:p>
          <a:p>
            <a:pPr algn="just">
              <a:defRPr/>
            </a:pPr>
            <a:endParaRPr lang="en-US" sz="2400" b="1" i="1" dirty="0">
              <a:solidFill>
                <a:srgbClr val="3333FF"/>
              </a:solidFill>
              <a:latin typeface="Constantia" pitchFamily="18" charset="0"/>
              <a:cs typeface="Arial" charset="0"/>
            </a:endParaRPr>
          </a:p>
          <a:p>
            <a:pPr algn="just">
              <a:defRPr/>
            </a:pPr>
            <a:r>
              <a:rPr lang="en-US" sz="2400" b="1" i="1" dirty="0">
                <a:solidFill>
                  <a:srgbClr val="3333FF"/>
                </a:solidFill>
                <a:latin typeface="Constantia" pitchFamily="18" charset="0"/>
                <a:cs typeface="Arial" charset="0"/>
              </a:rPr>
              <a:t>In the words of </a:t>
            </a:r>
            <a:r>
              <a:rPr lang="en-US" sz="2400" b="1" i="1" dirty="0" err="1">
                <a:solidFill>
                  <a:srgbClr val="3333FF"/>
                </a:solidFill>
                <a:latin typeface="Constantia" pitchFamily="18" charset="0"/>
                <a:cs typeface="Arial" charset="0"/>
              </a:rPr>
              <a:t>Bhagwad</a:t>
            </a:r>
            <a:r>
              <a:rPr lang="en-US" sz="2400" b="1" i="1" dirty="0">
                <a:solidFill>
                  <a:srgbClr val="3333FF"/>
                </a:solidFill>
                <a:latin typeface="Constantia" pitchFamily="18" charset="0"/>
                <a:cs typeface="Arial" charset="0"/>
              </a:rPr>
              <a:t> Gita Says-</a:t>
            </a:r>
          </a:p>
          <a:p>
            <a:pPr algn="just">
              <a:defRPr/>
            </a:pPr>
            <a:r>
              <a:rPr lang="en-US" altLang="en-US" sz="2400" b="1" i="1" dirty="0">
                <a:solidFill>
                  <a:srgbClr val="808080"/>
                </a:solidFill>
                <a:latin typeface="Constantia" panose="02030602050306030303" pitchFamily="18" charset="0"/>
                <a:cs typeface="Times New Roman" panose="02020603050405020304" pitchFamily="18" charset="0"/>
              </a:rPr>
              <a:t>“what a great man does, is followed by others. People Go by the example he sets” </a:t>
            </a:r>
          </a:p>
          <a:p>
            <a:pPr algn="ctr">
              <a:defRPr/>
            </a:pPr>
            <a:r>
              <a:rPr lang="en-US" sz="2400" b="1" i="1" dirty="0">
                <a:solidFill>
                  <a:schemeClr val="folHlink"/>
                </a:solidFill>
                <a:cs typeface="Arial" charset="0"/>
              </a:rPr>
              <a:t>………Thank you………..</a:t>
            </a:r>
            <a:endParaRPr lang="en-US" dirty="0"/>
          </a:p>
        </p:txBody>
      </p:sp>
    </p:spTree>
    <p:extLst>
      <p:ext uri="{BB962C8B-B14F-4D97-AF65-F5344CB8AC3E}">
        <p14:creationId xmlns:p14="http://schemas.microsoft.com/office/powerpoint/2010/main" val="2494153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dirty="0"/>
              <a:t>Recent </a:t>
            </a:r>
            <a:r>
              <a:rPr lang="en-US" sz="4400" dirty="0" err="1"/>
              <a:t>supre</a:t>
            </a:r>
            <a:r>
              <a:rPr lang="en-US" sz="4400" dirty="0"/>
              <a:t> court judgment – the proper officer </a:t>
            </a:r>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a:bodyPr>
          <a:lstStyle/>
          <a:p>
            <a:pPr>
              <a:lnSpc>
                <a:spcPct val="107000"/>
              </a:lnSpc>
              <a:spcAft>
                <a:spcPts val="800"/>
              </a:spcAft>
            </a:pPr>
            <a:r>
              <a:rPr lang="en-IN" sz="1800" b="0" dirty="0">
                <a:effectLst/>
                <a:latin typeface="TimesNewRomanPSMT"/>
                <a:ea typeface="Calibri" panose="020F0502020204030204" pitchFamily="34" charset="0"/>
                <a:cs typeface="TimesNewRomanPSMT"/>
              </a:rPr>
              <a:t>(I) Whether notification/circular issued under section 2(91) [definition of proper officer] is ill founded in law?</a:t>
            </a:r>
            <a:endParaRPr lang="en-IN" sz="1800" b="1" dirty="0">
              <a:effectLst/>
              <a:latin typeface="Calibri" panose="020F0502020204030204" pitchFamily="34" charset="0"/>
              <a:ea typeface="Calibri" panose="020F0502020204030204" pitchFamily="34" charset="0"/>
              <a:cs typeface="Segoe UI" panose="020B0502040204020203" pitchFamily="34" charset="0"/>
            </a:endParaRPr>
          </a:p>
          <a:p>
            <a:r>
              <a:rPr lang="en-IN" sz="1800" dirty="0">
                <a:effectLst/>
                <a:latin typeface="TimesNewRomanPSMT"/>
                <a:ea typeface="Calibri" panose="020F0502020204030204" pitchFamily="34" charset="0"/>
                <a:cs typeface="TimesNewRomanPSMT"/>
              </a:rPr>
              <a:t>(II) Whether </a:t>
            </a:r>
            <a:r>
              <a:rPr lang="en-IN" sz="1800" dirty="0">
                <a:effectLst/>
                <a:highlight>
                  <a:srgbClr val="FFFF00"/>
                </a:highlight>
                <a:latin typeface="TimesNewRomanPSMT"/>
                <a:ea typeface="Calibri" panose="020F0502020204030204" pitchFamily="34" charset="0"/>
                <a:cs typeface="TimesNewRomanPSMT"/>
              </a:rPr>
              <a:t>“the proper officer” means</a:t>
            </a:r>
            <a:r>
              <a:rPr lang="en-IN" sz="1800" dirty="0">
                <a:effectLst/>
                <a:latin typeface="TimesNewRomanPSMT"/>
                <a:ea typeface="Calibri" panose="020F0502020204030204" pitchFamily="34" charset="0"/>
                <a:cs typeface="TimesNewRomanPSMT"/>
              </a:rPr>
              <a:t>, once the officer of jurisdiction exercise power, can it be exercised again by DGGI/DGGSTI?</a:t>
            </a:r>
            <a:endParaRPr lang="en-US" sz="1800" dirty="0"/>
          </a:p>
          <a:p>
            <a:r>
              <a:rPr lang="en-US" sz="1800" dirty="0"/>
              <a:t>Supreme Court judgments </a:t>
            </a:r>
          </a:p>
          <a:p>
            <a:r>
              <a:rPr lang="en-IN" sz="1800" b="1" dirty="0">
                <a:solidFill>
                  <a:srgbClr val="00B0F0"/>
                </a:solidFill>
                <a:effectLst/>
                <a:latin typeface="Arial" panose="020B0604020202020204" pitchFamily="34" charset="0"/>
                <a:ea typeface="Times New Roman" panose="02020603050405020304" pitchFamily="18" charset="0"/>
              </a:rPr>
              <a:t>Canon India (P.) Ltd vs Commissioner of Customs 2021 (376) ELT 3 (SC)</a:t>
            </a:r>
            <a:r>
              <a:rPr lang="en-US" sz="1800" b="1" dirty="0">
                <a:solidFill>
                  <a:srgbClr val="00B0F0"/>
                </a:solidFill>
              </a:rPr>
              <a:t> </a:t>
            </a:r>
          </a:p>
          <a:p>
            <a:pPr algn="just"/>
            <a:r>
              <a:rPr lang="en-IN" sz="1800" b="1" dirty="0">
                <a:solidFill>
                  <a:srgbClr val="00000A"/>
                </a:solidFill>
                <a:effectLst/>
                <a:latin typeface="DejaVuSans"/>
                <a:ea typeface="Calibri" panose="020F0502020204030204" pitchFamily="34" charset="0"/>
                <a:cs typeface="DejaVuSans"/>
              </a:rPr>
              <a:t>“19…..the notification appears to be ill-founded. The notification is purported to have been issued in exercise of powers under sub-Section (34) of Section 2 of the Customs Act. </a:t>
            </a:r>
            <a:r>
              <a:rPr lang="en-IN" sz="1800" b="1" dirty="0">
                <a:solidFill>
                  <a:srgbClr val="FF0000"/>
                </a:solidFill>
                <a:effectLst/>
                <a:latin typeface="DejaVuSans"/>
                <a:ea typeface="Calibri" panose="020F0502020204030204" pitchFamily="34" charset="0"/>
                <a:cs typeface="DejaVuSans"/>
              </a:rPr>
              <a:t>This section does not confer any powers on any authority to entrust any functions to officers. The sub-Section is part of the definitions clause of the Act, it merely defines a proper officer,”</a:t>
            </a:r>
            <a:endParaRPr lang="en-US" sz="1800" b="1" dirty="0"/>
          </a:p>
          <a:p>
            <a:pPr algn="just"/>
            <a:endParaRPr lang="en-US" sz="1800" i="1" dirty="0"/>
          </a:p>
        </p:txBody>
      </p:sp>
    </p:spTree>
    <p:extLst>
      <p:ext uri="{BB962C8B-B14F-4D97-AF65-F5344CB8AC3E}">
        <p14:creationId xmlns:p14="http://schemas.microsoft.com/office/powerpoint/2010/main" val="14019477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A82A-67F2-4E54-8350-6E39B426B198}"/>
              </a:ext>
            </a:extLst>
          </p:cNvPr>
          <p:cNvSpPr>
            <a:spLocks noGrp="1"/>
          </p:cNvSpPr>
          <p:nvPr>
            <p:ph type="title"/>
          </p:nvPr>
        </p:nvSpPr>
        <p:spPr/>
        <p:txBody>
          <a:bodyPr>
            <a:normAutofit/>
          </a:bodyPr>
          <a:lstStyle/>
          <a:p>
            <a:r>
              <a:rPr lang="en-US" sz="4400" dirty="0"/>
              <a:t>Scn - adjudicating – ISSUES, Recent </a:t>
            </a:r>
            <a:r>
              <a:rPr lang="en-US" sz="4400" dirty="0" err="1"/>
              <a:t>sc</a:t>
            </a:r>
            <a:r>
              <a:rPr lang="en-US" sz="4400" dirty="0"/>
              <a:t> judgment</a:t>
            </a:r>
            <a:br>
              <a:rPr lang="en-US" sz="4400" dirty="0"/>
            </a:br>
            <a:r>
              <a:rPr lang="en-IN" sz="2400" b="1" dirty="0">
                <a:solidFill>
                  <a:srgbClr val="00B0F0"/>
                </a:solidFill>
                <a:effectLst/>
                <a:latin typeface="Arial" panose="020B0604020202020204" pitchFamily="34" charset="0"/>
                <a:ea typeface="Times New Roman" panose="02020603050405020304" pitchFamily="18" charset="0"/>
              </a:rPr>
              <a:t>Canon India (P.) Ltd vs Commissioner of Customs 2021 (376) ELT 3 (SC)</a:t>
            </a:r>
            <a:endParaRPr lang="en-US" sz="4400" dirty="0"/>
          </a:p>
        </p:txBody>
      </p:sp>
      <p:sp>
        <p:nvSpPr>
          <p:cNvPr id="3" name="Content Placeholder 2">
            <a:extLst>
              <a:ext uri="{FF2B5EF4-FFF2-40B4-BE49-F238E27FC236}">
                <a16:creationId xmlns:a16="http://schemas.microsoft.com/office/drawing/2014/main" id="{AB2601A4-B66C-498A-A81C-EB393C493EDE}"/>
              </a:ext>
            </a:extLst>
          </p:cNvPr>
          <p:cNvSpPr>
            <a:spLocks noGrp="1"/>
          </p:cNvSpPr>
          <p:nvPr>
            <p:ph idx="1"/>
          </p:nvPr>
        </p:nvSpPr>
        <p:spPr/>
        <p:txBody>
          <a:bodyPr>
            <a:normAutofit fontScale="85000" lnSpcReduction="20000"/>
          </a:bodyPr>
          <a:lstStyle/>
          <a:p>
            <a:pPr algn="just">
              <a:lnSpc>
                <a:spcPct val="107000"/>
              </a:lnSpc>
              <a:spcAft>
                <a:spcPts val="800"/>
              </a:spcAft>
            </a:pPr>
            <a:r>
              <a:rPr lang="en-IN" sz="1800" b="1" dirty="0">
                <a:solidFill>
                  <a:srgbClr val="00000A"/>
                </a:solidFill>
                <a:effectLst/>
                <a:latin typeface="Verdana" panose="020B0604030504040204" pitchFamily="34" charset="0"/>
                <a:ea typeface="Calibri" panose="020F0502020204030204" pitchFamily="34" charset="0"/>
                <a:cs typeface="Verdana" panose="020B0604030504040204" pitchFamily="34" charset="0"/>
              </a:rPr>
              <a:t>the Supreme Court</a:t>
            </a:r>
            <a:r>
              <a:rPr lang="en-IN" sz="1800" b="1" dirty="0">
                <a:solidFill>
                  <a:srgbClr val="00000A"/>
                </a:solidFill>
                <a:effectLst/>
                <a:latin typeface="DejaVuSans"/>
                <a:ea typeface="Calibri" panose="020F0502020204030204" pitchFamily="34" charset="0"/>
                <a:cs typeface="DejaVuSans"/>
              </a:rPr>
              <a:t> held that </a:t>
            </a:r>
            <a:r>
              <a:rPr lang="en-IN" sz="1800" b="1" dirty="0">
                <a:solidFill>
                  <a:srgbClr val="00000A"/>
                </a:solidFill>
                <a:effectLst/>
                <a:highlight>
                  <a:srgbClr val="FFFF00"/>
                </a:highlight>
                <a:latin typeface="DejaVuSans"/>
                <a:ea typeface="Calibri" panose="020F0502020204030204" pitchFamily="34" charset="0"/>
                <a:cs typeface="DejaVuSans"/>
              </a:rPr>
              <a:t>“12</a:t>
            </a:r>
            <a:r>
              <a:rPr lang="en-IN" sz="1800" b="1" dirty="0">
                <a:solidFill>
                  <a:srgbClr val="00000A"/>
                </a:solidFill>
                <a:effectLst/>
                <a:latin typeface="DejaVuSans"/>
                <a:ea typeface="Calibri" panose="020F0502020204030204" pitchFamily="34" charset="0"/>
                <a:cs typeface="DejaVuSans"/>
              </a:rPr>
              <a:t>… The power has been so conferred specifically on </a:t>
            </a:r>
            <a:r>
              <a:rPr lang="en-IN" sz="1800" b="1" dirty="0">
                <a:solidFill>
                  <a:srgbClr val="FF0000"/>
                </a:solidFill>
                <a:effectLst/>
                <a:highlight>
                  <a:srgbClr val="FFFF00"/>
                </a:highlight>
                <a:latin typeface="DejaVuSans"/>
                <a:ea typeface="Calibri" panose="020F0502020204030204" pitchFamily="34" charset="0"/>
                <a:cs typeface="DejaVuSans"/>
              </a:rPr>
              <a:t>“the proper officer”</a:t>
            </a:r>
            <a:r>
              <a:rPr lang="en-IN" sz="1800" b="1" dirty="0">
                <a:solidFill>
                  <a:srgbClr val="FF0000"/>
                </a:solidFill>
                <a:effectLst/>
                <a:latin typeface="DejaVuSans"/>
                <a:ea typeface="Calibri" panose="020F0502020204030204" pitchFamily="34" charset="0"/>
                <a:cs typeface="DejaVuSans"/>
              </a:rPr>
              <a:t> </a:t>
            </a:r>
            <a:r>
              <a:rPr lang="en-IN" sz="1800" b="1" dirty="0">
                <a:solidFill>
                  <a:srgbClr val="00000A"/>
                </a:solidFill>
                <a:effectLst/>
                <a:latin typeface="DejaVuSans"/>
                <a:ea typeface="Calibri" panose="020F0502020204030204" pitchFamily="34" charset="0"/>
                <a:cs typeface="DejaVuSans"/>
              </a:rPr>
              <a:t>which must necessarily mean the proper officer who, in the first instance, assessed and cleared the goods i.e. the Deputy Commissioner Appraisal Group. Indeed, this must be so because </a:t>
            </a:r>
            <a:r>
              <a:rPr lang="en-IN" sz="1800" b="1" dirty="0">
                <a:solidFill>
                  <a:srgbClr val="00000A"/>
                </a:solidFill>
                <a:effectLst/>
                <a:highlight>
                  <a:srgbClr val="FFFF00"/>
                </a:highlight>
                <a:latin typeface="DejaVuSans"/>
                <a:ea typeface="Calibri" panose="020F0502020204030204" pitchFamily="34" charset="0"/>
                <a:cs typeface="DejaVuSans"/>
              </a:rPr>
              <a:t>no fiscal statute has been shown to us where the power to re-open assessment or recover duties which have escaped assessment has been conferred on an officer other than the officer of the rank of the officer who initially took the decision to assess the goods</a:t>
            </a:r>
            <a:r>
              <a:rPr lang="en-IN" sz="1800" b="1" dirty="0">
                <a:solidFill>
                  <a:srgbClr val="00000A"/>
                </a:solidFill>
                <a:effectLst/>
                <a:latin typeface="DejaVuSans"/>
                <a:ea typeface="Calibri" panose="020F0502020204030204" pitchFamily="34" charset="0"/>
                <a:cs typeface="DejaVuSans"/>
              </a:rPr>
              <a:t>.</a:t>
            </a:r>
            <a:endParaRPr lang="en-IN" sz="1800" b="1" dirty="0">
              <a:effectLst/>
              <a:latin typeface="Calibri" panose="020F0502020204030204" pitchFamily="34" charset="0"/>
              <a:ea typeface="Calibri" panose="020F0502020204030204" pitchFamily="34" charset="0"/>
              <a:cs typeface="Segoe UI" panose="020B0502040204020203" pitchFamily="34" charset="0"/>
            </a:endParaRPr>
          </a:p>
          <a:p>
            <a:pPr algn="just">
              <a:lnSpc>
                <a:spcPct val="107000"/>
              </a:lnSpc>
              <a:spcAft>
                <a:spcPts val="800"/>
              </a:spcAft>
            </a:pPr>
            <a:r>
              <a:rPr lang="en-IN" sz="1800" b="1" dirty="0">
                <a:solidFill>
                  <a:srgbClr val="00000A"/>
                </a:solidFill>
                <a:effectLst/>
                <a:latin typeface="DejaVuSans"/>
                <a:ea typeface="Calibri" panose="020F0502020204030204" pitchFamily="34" charset="0"/>
                <a:cs typeface="DejaVuSans"/>
              </a:rPr>
              <a:t>13. Where </a:t>
            </a:r>
            <a:r>
              <a:rPr lang="en-IN" sz="1800" b="1" dirty="0">
                <a:solidFill>
                  <a:srgbClr val="00000A"/>
                </a:solidFill>
                <a:effectLst/>
                <a:highlight>
                  <a:srgbClr val="FFFF00"/>
                </a:highlight>
                <a:latin typeface="DejaVuSans"/>
                <a:ea typeface="Calibri" panose="020F0502020204030204" pitchFamily="34" charset="0"/>
                <a:cs typeface="DejaVuSans"/>
              </a:rPr>
              <a:t>the statute confers the same power to perform an act on different officers, as in this case, the two officers, especially when they belong to different departments, cannot exercise their powers in the same case.</a:t>
            </a:r>
            <a:r>
              <a:rPr lang="en-IN" sz="1800" b="1" dirty="0">
                <a:solidFill>
                  <a:srgbClr val="00000A"/>
                </a:solidFill>
                <a:effectLst/>
                <a:latin typeface="DejaVuSans"/>
                <a:ea typeface="Calibri" panose="020F0502020204030204" pitchFamily="34" charset="0"/>
                <a:cs typeface="DejaVuSans"/>
              </a:rPr>
              <a:t> Where one officer has exercised his powers of assessment, the power to order re-assessment must also be exercised by the same officer or his successor and not by another officer of </a:t>
            </a:r>
            <a:r>
              <a:rPr lang="en-IN" sz="1800" b="1" dirty="0">
                <a:solidFill>
                  <a:srgbClr val="FF0000"/>
                </a:solidFill>
                <a:effectLst/>
                <a:latin typeface="DejaVuSans"/>
                <a:ea typeface="Calibri" panose="020F0502020204030204" pitchFamily="34" charset="0"/>
                <a:cs typeface="DejaVuSans"/>
              </a:rPr>
              <a:t>another department though he is designated to be an officer of the same rank.</a:t>
            </a:r>
            <a:r>
              <a:rPr lang="en-IN" sz="1800" b="1" dirty="0">
                <a:solidFill>
                  <a:srgbClr val="00000A"/>
                </a:solidFill>
                <a:effectLst/>
                <a:latin typeface="DejaVuSans"/>
                <a:ea typeface="Calibri" panose="020F0502020204030204" pitchFamily="34" charset="0"/>
                <a:cs typeface="DejaVuSans"/>
              </a:rPr>
              <a:t> </a:t>
            </a:r>
            <a:r>
              <a:rPr lang="en-IN" sz="1800" b="1" dirty="0">
                <a:solidFill>
                  <a:srgbClr val="00000A"/>
                </a:solidFill>
                <a:effectLst/>
                <a:highlight>
                  <a:srgbClr val="FFFF00"/>
                </a:highlight>
                <a:latin typeface="DejaVuSans"/>
                <a:ea typeface="Calibri" panose="020F0502020204030204" pitchFamily="34" charset="0"/>
                <a:cs typeface="DejaVuSans"/>
              </a:rPr>
              <a:t>In our view, this would result into an anarchical and unruly operation of a statute which is not contemplated by any canon of construction of statute.</a:t>
            </a:r>
            <a:endParaRPr lang="en-IN" sz="1800" b="1" dirty="0">
              <a:effectLst/>
              <a:latin typeface="Calibri" panose="020F0502020204030204" pitchFamily="34" charset="0"/>
              <a:ea typeface="Calibri" panose="020F0502020204030204" pitchFamily="34" charset="0"/>
              <a:cs typeface="Segoe UI" panose="020B0502040204020203" pitchFamily="34" charset="0"/>
            </a:endParaRPr>
          </a:p>
          <a:p>
            <a:r>
              <a:rPr lang="en-IN" sz="1800" b="1" dirty="0">
                <a:solidFill>
                  <a:srgbClr val="00000A"/>
                </a:solidFill>
                <a:effectLst/>
                <a:latin typeface="DejaVuSans"/>
                <a:ea typeface="Calibri" panose="020F0502020204030204" pitchFamily="34" charset="0"/>
                <a:cs typeface="DejaVuSans"/>
              </a:rPr>
              <a:t>14. It is well known that when a statute directs that the things be done in a certain way, it must be done in that way alone. As in this case, when the statute directs that </a:t>
            </a:r>
            <a:r>
              <a:rPr lang="en-IN" sz="1800" b="1" dirty="0">
                <a:solidFill>
                  <a:srgbClr val="0070C0"/>
                </a:solidFill>
                <a:effectLst/>
                <a:highlight>
                  <a:srgbClr val="FFFF00"/>
                </a:highlight>
                <a:latin typeface="DejaVuSans"/>
                <a:ea typeface="Calibri" panose="020F0502020204030204" pitchFamily="34" charset="0"/>
                <a:cs typeface="DejaVuSans"/>
              </a:rPr>
              <a:t>“the proper officer”</a:t>
            </a:r>
            <a:r>
              <a:rPr lang="en-IN" sz="1800" b="1" dirty="0">
                <a:solidFill>
                  <a:srgbClr val="0070C0"/>
                </a:solidFill>
                <a:effectLst/>
                <a:latin typeface="DejaVuSans"/>
                <a:ea typeface="Calibri" panose="020F0502020204030204" pitchFamily="34" charset="0"/>
                <a:cs typeface="DejaVuSans"/>
              </a:rPr>
              <a:t> </a:t>
            </a:r>
            <a:r>
              <a:rPr lang="en-IN" sz="1800" b="1" dirty="0">
                <a:solidFill>
                  <a:srgbClr val="00000A"/>
                </a:solidFill>
                <a:effectLst/>
                <a:latin typeface="DejaVuSans"/>
                <a:ea typeface="Calibri" panose="020F0502020204030204" pitchFamily="34" charset="0"/>
                <a:cs typeface="DejaVuSans"/>
              </a:rPr>
              <a:t>can determine duty not levied/not paid, it does </a:t>
            </a:r>
            <a:r>
              <a:rPr lang="en-IN" sz="1800" b="1" dirty="0">
                <a:solidFill>
                  <a:srgbClr val="FF0000"/>
                </a:solidFill>
                <a:effectLst/>
                <a:highlight>
                  <a:srgbClr val="FFFF00"/>
                </a:highlight>
                <a:latin typeface="DejaVuSans"/>
                <a:ea typeface="Calibri" panose="020F0502020204030204" pitchFamily="34" charset="0"/>
                <a:cs typeface="DejaVuSans"/>
              </a:rPr>
              <a:t>not mean </a:t>
            </a:r>
            <a:r>
              <a:rPr lang="en-IN" sz="1800" b="1" u="sng" dirty="0">
                <a:solidFill>
                  <a:srgbClr val="FF0000"/>
                </a:solidFill>
                <a:effectLst/>
                <a:highlight>
                  <a:srgbClr val="FFFF00"/>
                </a:highlight>
                <a:latin typeface="DejaVuSans"/>
                <a:ea typeface="Calibri" panose="020F0502020204030204" pitchFamily="34" charset="0"/>
                <a:cs typeface="DejaVuSans"/>
              </a:rPr>
              <a:t>any</a:t>
            </a:r>
            <a:r>
              <a:rPr lang="en-IN" sz="1800" b="1" dirty="0">
                <a:solidFill>
                  <a:srgbClr val="FF0000"/>
                </a:solidFill>
                <a:effectLst/>
                <a:highlight>
                  <a:srgbClr val="FFFF00"/>
                </a:highlight>
                <a:latin typeface="DejaVuSans"/>
                <a:ea typeface="Calibri" panose="020F0502020204030204" pitchFamily="34" charset="0"/>
                <a:cs typeface="DejaVuSans"/>
              </a:rPr>
              <a:t> proper officer</a:t>
            </a:r>
            <a:r>
              <a:rPr lang="en-IN" sz="1800" b="1" dirty="0">
                <a:solidFill>
                  <a:srgbClr val="FF0000"/>
                </a:solidFill>
                <a:effectLst/>
                <a:latin typeface="DejaVuSans"/>
                <a:ea typeface="Calibri" panose="020F0502020204030204" pitchFamily="34" charset="0"/>
                <a:cs typeface="DejaVuSans"/>
              </a:rPr>
              <a:t> </a:t>
            </a:r>
            <a:r>
              <a:rPr lang="en-IN" sz="1800" b="1" dirty="0">
                <a:solidFill>
                  <a:srgbClr val="00000A"/>
                </a:solidFill>
                <a:effectLst/>
                <a:latin typeface="DejaVuSans"/>
                <a:ea typeface="Calibri" panose="020F0502020204030204" pitchFamily="34" charset="0"/>
                <a:cs typeface="DejaVuSans"/>
              </a:rPr>
              <a:t>but that proper officer alone. We find it completely impermissible to allow an officer, who has not passed the original order of assessment, to re-open the assessment on the grounds that the duty was not paid/not levied, by the original officer who had decided to clear the goods and who was competent and authorised to make the assessment. ...</a:t>
            </a:r>
            <a:endParaRPr lang="en-US" sz="1800" i="1" dirty="0"/>
          </a:p>
        </p:txBody>
      </p:sp>
    </p:spTree>
    <p:extLst>
      <p:ext uri="{BB962C8B-B14F-4D97-AF65-F5344CB8AC3E}">
        <p14:creationId xmlns:p14="http://schemas.microsoft.com/office/powerpoint/2010/main" val="255237082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2"/>
                                        </p:tgtEl>
                                      </p:cBhvr>
                                    </p:animEffect>
                                    <p:anim calcmode="lin" valueType="num">
                                      <p:cBhvr>
                                        <p:cTn id="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
                                        </p:tgtEl>
                                        <p:attrNameLst>
                                          <p:attrName>ppt_h</p:attrName>
                                        </p:attrNameLst>
                                      </p:cBhvr>
                                      <p:tavLst>
                                        <p:tav tm="0">
                                          <p:val>
                                            <p:strVal val="ppt_h"/>
                                          </p:val>
                                        </p:tav>
                                        <p:tav tm="100000">
                                          <p:val>
                                            <p:strVal val="ppt_h"/>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47BF8-7ECE-4FE9-8454-83946B00BE5F}"/>
              </a:ext>
            </a:extLst>
          </p:cNvPr>
          <p:cNvSpPr>
            <a:spLocks noGrp="1"/>
          </p:cNvSpPr>
          <p:nvPr>
            <p:ph type="title"/>
          </p:nvPr>
        </p:nvSpPr>
        <p:spPr/>
        <p:txBody>
          <a:bodyPr>
            <a:normAutofit/>
          </a:bodyPr>
          <a:lstStyle/>
          <a:p>
            <a:r>
              <a:rPr lang="en-US" sz="2800" dirty="0"/>
              <a:t>SUMMONS CANNOT BE ISSUED TO DO SOME ACT INDIRECTLY WHICH IS NOT PERMITTED DIRECTELY. </a:t>
            </a:r>
            <a:endParaRPr lang="en-US" sz="2800" b="1" dirty="0"/>
          </a:p>
        </p:txBody>
      </p:sp>
      <p:sp>
        <p:nvSpPr>
          <p:cNvPr id="3" name="Content Placeholder 2">
            <a:extLst>
              <a:ext uri="{FF2B5EF4-FFF2-40B4-BE49-F238E27FC236}">
                <a16:creationId xmlns:a16="http://schemas.microsoft.com/office/drawing/2014/main" id="{8EB46612-D9B8-4C0F-9AF9-F6DBCF4961D9}"/>
              </a:ext>
            </a:extLst>
          </p:cNvPr>
          <p:cNvSpPr>
            <a:spLocks noGrp="1"/>
          </p:cNvSpPr>
          <p:nvPr>
            <p:ph idx="1"/>
          </p:nvPr>
        </p:nvSpPr>
        <p:spPr/>
        <p:txBody>
          <a:bodyPr>
            <a:normAutofit fontScale="77500" lnSpcReduction="20000"/>
          </a:bodyPr>
          <a:lstStyle/>
          <a:p>
            <a:r>
              <a:rPr lang="en-US" i="1" dirty="0"/>
              <a:t>In </a:t>
            </a:r>
            <a:r>
              <a:rPr lang="en-US" i="1" dirty="0">
                <a:solidFill>
                  <a:srgbClr val="FF0000"/>
                </a:solidFill>
              </a:rPr>
              <a:t>Magma </a:t>
            </a:r>
            <a:r>
              <a:rPr lang="en-US" i="1" dirty="0" err="1">
                <a:solidFill>
                  <a:srgbClr val="FF0000"/>
                </a:solidFill>
              </a:rPr>
              <a:t>Sharchi</a:t>
            </a:r>
            <a:r>
              <a:rPr lang="en-US" i="1" dirty="0">
                <a:solidFill>
                  <a:srgbClr val="FF0000"/>
                </a:solidFill>
              </a:rPr>
              <a:t> Finance Ltd. v/s Commissioner of Service Tax Kolkata, 2017 (6) GSTL 238 (Cal.)</a:t>
            </a:r>
            <a:r>
              <a:rPr lang="en-US" i="1" dirty="0"/>
              <a:t>, it was held that</a:t>
            </a:r>
            <a:r>
              <a:rPr lang="en-US" dirty="0"/>
              <a:t> </a:t>
            </a:r>
          </a:p>
          <a:p>
            <a:pPr algn="just"/>
            <a:r>
              <a:rPr lang="en-US" dirty="0"/>
              <a:t>“26…The adjudicating authority cannot be directed to fish out evidence. The Central Excise Intelligence and Investigation Manual require the SCN to be issued only after proper inquiry/investigation i.e., when the facts used are ascertained and allegations justified. The other particulars in the said Manual relied upon by the appellant also assume significance. The adjudicating authority is to adjudicate on the demand in the SCN based on the allegations made therein.”</a:t>
            </a:r>
          </a:p>
          <a:p>
            <a:pPr algn="just"/>
            <a:r>
              <a:rPr lang="en-US" sz="2400" dirty="0"/>
              <a:t>High Court Judgment</a:t>
            </a:r>
          </a:p>
          <a:p>
            <a:pPr algn="just"/>
            <a:r>
              <a:rPr lang="en-US" sz="2400" dirty="0">
                <a:effectLst/>
                <a:latin typeface="Times New Roman" panose="02020603050405020304" pitchFamily="18" charset="0"/>
                <a:ea typeface="Times New Roman" panose="02020603050405020304" pitchFamily="18" charset="0"/>
              </a:rPr>
              <a:t>(C) A full Bench of Hon’ble Delhi High Court in the case of </a:t>
            </a:r>
            <a:r>
              <a:rPr lang="en-US" sz="2400" b="1" i="1" dirty="0">
                <a:solidFill>
                  <a:srgbClr val="00B0F0"/>
                </a:solidFill>
                <a:effectLst/>
                <a:latin typeface="Times New Roman" panose="02020603050405020304" pitchFamily="18" charset="0"/>
                <a:ea typeface="Times New Roman" panose="02020603050405020304" pitchFamily="18" charset="0"/>
              </a:rPr>
              <a:t>CIT v Kelvinator of India Ltd.</a:t>
            </a:r>
            <a:r>
              <a:rPr lang="en-US" sz="2400" b="1" dirty="0">
                <a:solidFill>
                  <a:srgbClr val="00B0F0"/>
                </a:solidFill>
                <a:effectLst/>
                <a:latin typeface="Times New Roman" panose="02020603050405020304" pitchFamily="18" charset="0"/>
                <a:ea typeface="Times New Roman" panose="02020603050405020304" pitchFamily="18" charset="0"/>
              </a:rPr>
              <a:t> (2002)256 ITR 1 (Del.)</a:t>
            </a:r>
            <a:r>
              <a:rPr lang="en-US" sz="2400" dirty="0">
                <a:effectLst/>
                <a:latin typeface="Times New Roman" panose="02020603050405020304" pitchFamily="18" charset="0"/>
                <a:ea typeface="Times New Roman" panose="02020603050405020304" pitchFamily="18" charset="0"/>
              </a:rPr>
              <a:t> after approving </a:t>
            </a:r>
            <a:r>
              <a:rPr lang="en-US" sz="2400" i="1" dirty="0">
                <a:effectLst/>
                <a:latin typeface="Times New Roman" panose="02020603050405020304" pitchFamily="18" charset="0"/>
                <a:ea typeface="Times New Roman" panose="02020603050405020304" pitchFamily="18" charset="0"/>
              </a:rPr>
              <a:t>Jindal Photo Films Ltd. v Deputy CIT</a:t>
            </a:r>
            <a:r>
              <a:rPr lang="en-US" sz="2400" dirty="0">
                <a:effectLst/>
                <a:latin typeface="Times New Roman" panose="02020603050405020304" pitchFamily="18" charset="0"/>
                <a:ea typeface="Times New Roman" panose="02020603050405020304" pitchFamily="18" charset="0"/>
              </a:rPr>
              <a:t> (1998) 234 ITR 170 (Del.)had held that “It is a well-settled principle of law that what cannot be done directly cannot be done indirectly. If the Income-tax Officer does not possess the power of review, he cannot be permitted to achieve the said object by taking recourse to initiating a proceeding of reassessment or by way of rectification of mistake. In a case of this nature the Revenue is not without remedy. Section 263 of the Act empowers the Commissioner to review an order which is prejudicial to the Revenue.” The said judgment is approved by the Supreme Court – </a:t>
            </a:r>
            <a:r>
              <a:rPr lang="en-US" sz="2400" b="1" dirty="0">
                <a:solidFill>
                  <a:srgbClr val="00B0F0"/>
                </a:solidFill>
                <a:effectLst/>
                <a:latin typeface="Times New Roman" panose="02020603050405020304" pitchFamily="18" charset="0"/>
                <a:ea typeface="Times New Roman" panose="02020603050405020304" pitchFamily="18" charset="0"/>
              </a:rPr>
              <a:t>CIT v Kelvinator of India Ltd.  (2010) 2 SCC 723</a:t>
            </a:r>
            <a:r>
              <a:rPr lang="en-US" sz="2400" dirty="0">
                <a:effectLst/>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40444513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E9139-13DF-43E6-8516-CAA48503F617}"/>
              </a:ext>
            </a:extLst>
          </p:cNvPr>
          <p:cNvSpPr>
            <a:spLocks noGrp="1"/>
          </p:cNvSpPr>
          <p:nvPr>
            <p:ph type="title"/>
          </p:nvPr>
        </p:nvSpPr>
        <p:spPr/>
        <p:txBody>
          <a:bodyPr/>
          <a:lstStyle/>
          <a:p>
            <a:r>
              <a:rPr lang="en-US" dirty="0"/>
              <a:t>Essentials of issuing summons</a:t>
            </a:r>
          </a:p>
        </p:txBody>
      </p:sp>
      <p:sp>
        <p:nvSpPr>
          <p:cNvPr id="3" name="Content Placeholder 2">
            <a:extLst>
              <a:ext uri="{FF2B5EF4-FFF2-40B4-BE49-F238E27FC236}">
                <a16:creationId xmlns:a16="http://schemas.microsoft.com/office/drawing/2014/main" id="{4847E0E0-1B15-417A-955B-01A9A73EB223}"/>
              </a:ext>
            </a:extLst>
          </p:cNvPr>
          <p:cNvSpPr>
            <a:spLocks noGrp="1"/>
          </p:cNvSpPr>
          <p:nvPr>
            <p:ph idx="1"/>
          </p:nvPr>
        </p:nvSpPr>
        <p:spPr/>
        <p:txBody>
          <a:bodyPr>
            <a:normAutofit lnSpcReduction="10000"/>
          </a:bodyPr>
          <a:lstStyle/>
          <a:p>
            <a:pPr>
              <a:buFont typeface="Wingdings" panose="05000000000000000000" pitchFamily="2" charset="2"/>
              <a:buChar char="q"/>
            </a:pPr>
            <a:r>
              <a:rPr lang="en-US" dirty="0"/>
              <a:t> any provisions of law of such purported inquiry;</a:t>
            </a:r>
          </a:p>
          <a:p>
            <a:pPr>
              <a:buFont typeface="Wingdings" panose="05000000000000000000" pitchFamily="2" charset="2"/>
              <a:buChar char="q"/>
            </a:pPr>
            <a:r>
              <a:rPr lang="en-US" dirty="0"/>
              <a:t>said officer under the said law, is competent to conduct said inquiry;</a:t>
            </a:r>
          </a:p>
          <a:p>
            <a:pPr>
              <a:buFont typeface="Wingdings" panose="05000000000000000000" pitchFamily="2" charset="2"/>
              <a:buChar char="q"/>
            </a:pPr>
            <a:r>
              <a:rPr lang="en-US" dirty="0"/>
              <a:t>“inquiry” must exist/ precede issuance of summons;</a:t>
            </a:r>
          </a:p>
          <a:p>
            <a:pPr>
              <a:buFont typeface="Wingdings" panose="05000000000000000000" pitchFamily="2" charset="2"/>
              <a:buChar char="q"/>
            </a:pPr>
            <a:r>
              <a:rPr lang="en-US" dirty="0"/>
              <a:t>section 70 itself cannot be ignition point of inquiry;</a:t>
            </a:r>
          </a:p>
          <a:p>
            <a:pPr>
              <a:buFont typeface="Wingdings" panose="05000000000000000000" pitchFamily="2" charset="2"/>
              <a:buChar char="q"/>
            </a:pPr>
            <a:r>
              <a:rPr lang="en-US" dirty="0"/>
              <a:t>Section 70(1) is like a machinery provisions which is for collection of evidence in an ‘inquiry’, therefore, it cannot be read as substantive provisions to conduct an inquiry;</a:t>
            </a:r>
          </a:p>
          <a:p>
            <a:pPr>
              <a:buFont typeface="Wingdings" panose="05000000000000000000" pitchFamily="2" charset="2"/>
              <a:buChar char="q"/>
            </a:pPr>
            <a:r>
              <a:rPr lang="en-US" dirty="0"/>
              <a:t>“whose attendance he considers necessary” – </a:t>
            </a:r>
            <a:r>
              <a:rPr lang="en-US" dirty="0">
                <a:solidFill>
                  <a:srgbClr val="FF0000"/>
                </a:solidFill>
              </a:rPr>
              <a:t>What are significance of these words?</a:t>
            </a:r>
            <a:endParaRPr lang="en-US" dirty="0">
              <a:highlight>
                <a:srgbClr val="FFFF00"/>
              </a:highlight>
            </a:endParaRPr>
          </a:p>
          <a:p>
            <a:pPr>
              <a:buFont typeface="Wingdings" panose="05000000000000000000" pitchFamily="2" charset="2"/>
              <a:buChar char="q"/>
            </a:pPr>
            <a:r>
              <a:rPr lang="en-US" dirty="0"/>
              <a:t>in the same manner, “as provided in the case of a civil court” under the provisions of CPC, 1908. As per CPC- “Every summons shall be accompanied by a copy of the plaint or, if so permitted, by a concise statement”.</a:t>
            </a:r>
          </a:p>
          <a:p>
            <a:pPr>
              <a:buFont typeface="Wingdings" panose="05000000000000000000" pitchFamily="2" charset="2"/>
              <a:buChar char="q"/>
            </a:pPr>
            <a:endParaRPr lang="en-US" dirty="0"/>
          </a:p>
        </p:txBody>
      </p:sp>
    </p:spTree>
    <p:extLst>
      <p:ext uri="{BB962C8B-B14F-4D97-AF65-F5344CB8AC3E}">
        <p14:creationId xmlns:p14="http://schemas.microsoft.com/office/powerpoint/2010/main" val="3552962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2450</TotalTime>
  <Words>11530</Words>
  <Application>Microsoft Office PowerPoint</Application>
  <PresentationFormat>Widescreen</PresentationFormat>
  <Paragraphs>318</Paragraphs>
  <Slides>56</Slides>
  <Notes>0</Notes>
  <HiddenSlides>0</HiddenSlides>
  <MMClips>0</MMClips>
  <ScaleCrop>false</ScaleCrop>
  <HeadingPairs>
    <vt:vector size="6" baseType="variant">
      <vt:variant>
        <vt:lpstr>Fonts Used</vt:lpstr>
      </vt:variant>
      <vt:variant>
        <vt:i4>19</vt:i4>
      </vt:variant>
      <vt:variant>
        <vt:lpstr>Theme</vt:lpstr>
      </vt:variant>
      <vt:variant>
        <vt:i4>2</vt:i4>
      </vt:variant>
      <vt:variant>
        <vt:lpstr>Slide Titles</vt:lpstr>
      </vt:variant>
      <vt:variant>
        <vt:i4>56</vt:i4>
      </vt:variant>
    </vt:vector>
  </HeadingPairs>
  <TitlesOfParts>
    <vt:vector size="77" baseType="lpstr">
      <vt:lpstr>Arial</vt:lpstr>
      <vt:lpstr>Arial Black</vt:lpstr>
      <vt:lpstr>Bookman Old Style</vt:lpstr>
      <vt:lpstr>Calibri</vt:lpstr>
      <vt:lpstr>Cambria</vt:lpstr>
      <vt:lpstr>Comic Sans MS</vt:lpstr>
      <vt:lpstr>Constantia</vt:lpstr>
      <vt:lpstr>DejaVuSans</vt:lpstr>
      <vt:lpstr>Open Sans</vt:lpstr>
      <vt:lpstr>Tahoma</vt:lpstr>
      <vt:lpstr>Times</vt:lpstr>
      <vt:lpstr>Times New Roman</vt:lpstr>
      <vt:lpstr>Times-Bold</vt:lpstr>
      <vt:lpstr>TimesNewRomanPSMT</vt:lpstr>
      <vt:lpstr>Tw Cen MT</vt:lpstr>
      <vt:lpstr>Tw Cen MT Condensed</vt:lpstr>
      <vt:lpstr>Verdana</vt:lpstr>
      <vt:lpstr>Wingdings</vt:lpstr>
      <vt:lpstr>Wingdings 3</vt:lpstr>
      <vt:lpstr>Integral</vt:lpstr>
      <vt:lpstr>Adjacency</vt:lpstr>
      <vt:lpstr>Topic gst- “How to handle SummonS and Issues of Fake Invoice” 05 July 2021, 4.o0.p.m. to 6.00p.m. </vt:lpstr>
      <vt:lpstr>PowerPoint Presentation</vt:lpstr>
      <vt:lpstr>Power to summon persons to give evidence and produce documents.</vt:lpstr>
      <vt:lpstr>Under Central excise Act, 1944</vt:lpstr>
      <vt:lpstr>Whether Power to issuance of summons is unbridled?. No</vt:lpstr>
      <vt:lpstr>Recent supre court judgment – the proper officer </vt:lpstr>
      <vt:lpstr>Scn - adjudicating – ISSUES, Recent sc judgment Canon India (P.) Ltd vs Commissioner of Customs 2021 (376) ELT 3 (SC)</vt:lpstr>
      <vt:lpstr>SUMMONS CANNOT BE ISSUED TO DO SOME ACT INDIRECTLY WHICH IS NOT PERMITTED DIRECTELY. </vt:lpstr>
      <vt:lpstr>Essentials of issuing summons</vt:lpstr>
      <vt:lpstr>Essentials of issuing summons – consider necessary</vt:lpstr>
      <vt:lpstr>Essentials of issuing summons – consider necessary</vt:lpstr>
      <vt:lpstr>“reason to believe” is a sine qua non for taking action SERACH/ ARREST ETC..</vt:lpstr>
      <vt:lpstr>Whether Power to issuance of summons is unbridled?. No</vt:lpstr>
      <vt:lpstr>the power of inquiry derived only from substantive provisions of law</vt:lpstr>
      <vt:lpstr>LIMITATION UNDER SUMMONS</vt:lpstr>
      <vt:lpstr>Officers - duty conscious rather than power charged</vt:lpstr>
      <vt:lpstr>mandatory to mention the Document Identification Number (DIN) for all communications sent by its offices to taxpayers</vt:lpstr>
      <vt:lpstr>DGCEI IS NOW DGGSTI/ DGGI</vt:lpstr>
      <vt:lpstr>Can a summons issued by DGGI/ GST OFFICER CAN BE CHALLANGED IN COURT – YES. </vt:lpstr>
      <vt:lpstr>  Summons issued by the central Tax AUTHORITIES – high court Granted stay  Whether Centre and State both can exercise jurisdiction over assessee? No.  </vt:lpstr>
      <vt:lpstr> Summons issued by the State Tax AUTHORITIES – high court Granted stay Whether Centre and State both can exercise jurisdiction over assessee? No. </vt:lpstr>
      <vt:lpstr>Summons uses harass language to inStILl fear among taxpayers</vt:lpstr>
      <vt:lpstr>Summons issued by the central Tax AUTHORITIES – high court did Not interfere </vt:lpstr>
      <vt:lpstr>Whether fresh proceedings under the repealed act justified under saving clause?. No</vt:lpstr>
      <vt:lpstr>Whether fresh proceedings under the repealed act justified under saving clause?. No</vt:lpstr>
      <vt:lpstr>Whether fresh proceedings under the repealed act justified under saving clause?. No</vt:lpstr>
      <vt:lpstr>GST – what should be objective to replace earlier law?</vt:lpstr>
      <vt:lpstr>GST – Circular trading and fake invoices has become buzzword?</vt:lpstr>
      <vt:lpstr>GST – is an impetus to the alleged transactions of circular trading or fake invoices? </vt:lpstr>
      <vt:lpstr>GST – “Circular Trading”: is it banned under GST ? </vt:lpstr>
      <vt:lpstr>GST – “Circular Trading”: How transactions take place, and taxes paid- then why doubt ? </vt:lpstr>
      <vt:lpstr>GST – “no supply of goods”: does it fall under GST ? </vt:lpstr>
      <vt:lpstr>GST – “Fake Invoices”: Is it actuality or imagination? </vt:lpstr>
      <vt:lpstr>GST – howsoever strong may be the suspicion, it cannot take the place of proof. </vt:lpstr>
      <vt:lpstr>GST – “Reversal of input tax credit” and collection of GST multiple times on full value - is it correct ? </vt:lpstr>
      <vt:lpstr>GST – Can input tax credit be denied on the grounds other than those mentioned in the law? </vt:lpstr>
      <vt:lpstr>GST – Can input tax credit be denied on the grounds other than those mentioned in the law – or physical delivery of goods necessary? </vt:lpstr>
      <vt:lpstr>GST – if seller does not pay to the government, can this  be legal grounds to deny the input tax credit? </vt:lpstr>
      <vt:lpstr>GST – if seller does not pay to the government, can this  be legal grounds to deny the input tax credit? </vt:lpstr>
      <vt:lpstr>GST – can a person can be arrested without adjudication of the show cause notice? Vimal Yashwantgiri Goswami v State of Gujarat in R/Special Civil Application No. 13679 of 2019 judgment dated 20/10/2020 held</vt:lpstr>
      <vt:lpstr>GST – is Vimal Yashwantgiri Goswami v State of Gujarat in R/Special Civil Application No. 13679 of 2019 judgment dated 20/10/2020, CPC section 4(2) and views of Supreme Court was not noticed. </vt:lpstr>
      <vt:lpstr>GST – arrest on mere suspicious permissible?  No. </vt:lpstr>
      <vt:lpstr>GST – arrest – IS Provisions of Cr.P.C applies?</vt:lpstr>
      <vt:lpstr>GST – arrest and reality- what Supreme Court observations  </vt:lpstr>
      <vt:lpstr>GST – concluding remarks </vt:lpstr>
      <vt:lpstr>Officers - duty conscious rather than power charged</vt:lpstr>
      <vt:lpstr>ASSESSMENT UNDER GST</vt:lpstr>
      <vt:lpstr>“adjudicating authority”</vt:lpstr>
      <vt:lpstr>“DETERMINATION OF TAX” UNDER SECTION 73</vt:lpstr>
      <vt:lpstr>“DETERMINATION OF TAX” UNDER SECTION 74</vt:lpstr>
      <vt:lpstr>“ASSESSMENT- JUDGMENTS </vt:lpstr>
      <vt:lpstr>“ASSESSMENT- JUDGMENTS </vt:lpstr>
      <vt:lpstr>“ASSESSMENT- JUDGMENTS </vt:lpstr>
      <vt:lpstr>Scn - adjudicating – ISSUES, Recent sc judgment</vt:lpstr>
      <vt:lpstr>Scn - adjudicating – ISSUES, Recent sc judgment Canon India (P.) Ltd vs Commissioner of Customs 2021 (376) ELT 3 (SC)</vt:lpstr>
      <vt:lpstr>QUOTES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LIVE CONTROVERSIES UNDER GST</dc:title>
  <dc:creator>PC3</dc:creator>
  <cp:lastModifiedBy>JK MITTAL</cp:lastModifiedBy>
  <cp:revision>120</cp:revision>
  <dcterms:created xsi:type="dcterms:W3CDTF">2019-12-10T11:24:04Z</dcterms:created>
  <dcterms:modified xsi:type="dcterms:W3CDTF">2021-07-04T16:15:34Z</dcterms:modified>
</cp:coreProperties>
</file>