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415" r:id="rId3"/>
    <p:sldId id="416" r:id="rId4"/>
    <p:sldId id="422" r:id="rId5"/>
    <p:sldId id="340" r:id="rId6"/>
    <p:sldId id="337" r:id="rId7"/>
    <p:sldId id="424" r:id="rId8"/>
    <p:sldId id="423" r:id="rId9"/>
    <p:sldId id="391" r:id="rId10"/>
    <p:sldId id="350" r:id="rId11"/>
    <p:sldId id="348" r:id="rId12"/>
    <p:sldId id="349" r:id="rId13"/>
    <p:sldId id="351" r:id="rId14"/>
    <p:sldId id="353" r:id="rId15"/>
    <p:sldId id="305" r:id="rId16"/>
    <p:sldId id="308" r:id="rId17"/>
    <p:sldId id="426" r:id="rId18"/>
    <p:sldId id="368" r:id="rId19"/>
    <p:sldId id="39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7">
          <p15:clr>
            <a:srgbClr val="A4A3A4"/>
          </p15:clr>
        </p15:guide>
        <p15:guide id="2" pos="5473">
          <p15:clr>
            <a:srgbClr val="A4A3A4"/>
          </p15:clr>
        </p15:guide>
        <p15:guide id="3" pos="2880">
          <p15:clr>
            <a:srgbClr val="A4A3A4"/>
          </p15:clr>
        </p15:guide>
        <p15:guide id="4" pos="5184">
          <p15:clr>
            <a:srgbClr val="A4A3A4"/>
          </p15:clr>
        </p15:guide>
        <p15:guide id="5" pos="2304">
          <p15:clr>
            <a:srgbClr val="A4A3A4"/>
          </p15:clr>
        </p15:guide>
        <p15:guide id="6" pos="3504">
          <p15:clr>
            <a:srgbClr val="A4A3A4"/>
          </p15:clr>
        </p15:guide>
        <p15:guide id="7" pos="5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DD3"/>
    <a:srgbClr val="DAD4C8"/>
    <a:srgbClr val="E9A21A"/>
    <a:srgbClr val="BEB3A0"/>
    <a:srgbClr val="EAC300"/>
    <a:srgbClr val="F0C315"/>
    <a:srgbClr val="D89600"/>
    <a:srgbClr val="B6A99E"/>
    <a:srgbClr val="CAC1AE"/>
    <a:srgbClr val="C5B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12" autoAdjust="0"/>
  </p:normalViewPr>
  <p:slideViewPr>
    <p:cSldViewPr>
      <p:cViewPr varScale="1">
        <p:scale>
          <a:sx n="87" d="100"/>
          <a:sy n="87" d="100"/>
        </p:scale>
        <p:origin x="945" y="45"/>
      </p:cViewPr>
      <p:guideLst>
        <p:guide orient="horz" pos="1007"/>
        <p:guide pos="5473"/>
        <p:guide pos="2880"/>
        <p:guide pos="5184"/>
        <p:guide pos="2304"/>
        <p:guide pos="3504"/>
        <p:guide pos="576"/>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5970"/>
    </p:cViewPr>
  </p:sorterViewPr>
  <p:notesViewPr>
    <p:cSldViewPr>
      <p:cViewPr>
        <p:scale>
          <a:sx n="78" d="100"/>
          <a:sy n="78" d="100"/>
        </p:scale>
        <p:origin x="2072" y="-7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6E85B-945B-4D1A-82B3-73829C3318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B13799-56DE-4818-8B17-51CD70ECDB7B}">
      <dgm:prSet phldrT="[Text]" custT="1"/>
      <dgm:spPr>
        <a:solidFill>
          <a:srgbClr val="4F81B4">
            <a:alpha val="80000"/>
          </a:srgbClr>
        </a:solidFill>
      </dgm:spPr>
      <dgm:t>
        <a:bodyPr/>
        <a:lstStyle/>
        <a:p>
          <a:r>
            <a:rPr lang="en-US" sz="2000" b="1" dirty="0">
              <a:latin typeface="Proxima Nova Rg" panose="02000506030000020004" pitchFamily="2" charset="0"/>
              <a:cs typeface="Arial" pitchFamily="34" charset="0"/>
            </a:rPr>
            <a:t>AICPA</a:t>
          </a:r>
        </a:p>
      </dgm:t>
    </dgm:pt>
    <dgm:pt modelId="{DA88D844-2AC8-4CB4-A254-C5683FE1534C}" type="parTrans" cxnId="{B6B4E600-34D1-4711-8858-0F0FCE7C4E0E}">
      <dgm:prSet/>
      <dgm:spPr/>
      <dgm:t>
        <a:bodyPr/>
        <a:lstStyle/>
        <a:p>
          <a:endParaRPr lang="en-US" sz="1600"/>
        </a:p>
      </dgm:t>
    </dgm:pt>
    <dgm:pt modelId="{C095A1EF-39F8-4322-A387-8471C626B930}" type="sibTrans" cxnId="{B6B4E600-34D1-4711-8858-0F0FCE7C4E0E}">
      <dgm:prSet/>
      <dgm:spPr/>
      <dgm:t>
        <a:bodyPr/>
        <a:lstStyle/>
        <a:p>
          <a:endParaRPr lang="en-US" sz="1600"/>
        </a:p>
      </dgm:t>
    </dgm:pt>
    <dgm:pt modelId="{E54F5BCA-67D8-499E-B5B0-89DB976FB82A}">
      <dgm:prSet phldrT="[Text]" custT="1"/>
      <dgm:spPr>
        <a:solidFill>
          <a:srgbClr val="0070C0">
            <a:alpha val="40000"/>
          </a:srgbClr>
        </a:solidFill>
      </dgm:spPr>
      <dgm:t>
        <a:bodyPr/>
        <a:lstStyle/>
        <a:p>
          <a:pPr>
            <a:lnSpc>
              <a:spcPct val="100000"/>
            </a:lnSpc>
            <a:spcAft>
              <a:spcPts val="600"/>
            </a:spcAft>
          </a:pPr>
          <a:r>
            <a:rPr lang="en-US" sz="1400" dirty="0">
              <a:latin typeface="Proxima Nova Rg" panose="02000506030000020004" pitchFamily="2" charset="0"/>
              <a:cs typeface="Arial" pitchFamily="34" charset="0"/>
            </a:rPr>
            <a:t>The American Institute of Certified Public Accountants is the professional organization for CPAs in the US.</a:t>
          </a:r>
        </a:p>
      </dgm:t>
    </dgm:pt>
    <dgm:pt modelId="{238CBBA3-8038-440D-AE99-121643C2B710}" type="parTrans" cxnId="{E18D6891-19B1-407B-AF82-842E52636853}">
      <dgm:prSet/>
      <dgm:spPr/>
      <dgm:t>
        <a:bodyPr/>
        <a:lstStyle/>
        <a:p>
          <a:endParaRPr lang="en-US" sz="1600"/>
        </a:p>
      </dgm:t>
    </dgm:pt>
    <dgm:pt modelId="{5142C230-4E65-47A7-A9A9-CD0BAC680759}" type="sibTrans" cxnId="{E18D6891-19B1-407B-AF82-842E52636853}">
      <dgm:prSet/>
      <dgm:spPr/>
      <dgm:t>
        <a:bodyPr/>
        <a:lstStyle/>
        <a:p>
          <a:endParaRPr lang="en-US" sz="1600"/>
        </a:p>
      </dgm:t>
    </dgm:pt>
    <dgm:pt modelId="{CFF00FA8-9512-4E0E-B032-46294BFC289F}">
      <dgm:prSet phldrT="[Text]" custT="1"/>
      <dgm:spPr>
        <a:solidFill>
          <a:srgbClr val="FFC000">
            <a:alpha val="80000"/>
          </a:srgbClr>
        </a:solidFill>
      </dgm:spPr>
      <dgm:t>
        <a:bodyPr/>
        <a:lstStyle/>
        <a:p>
          <a:r>
            <a:rPr lang="en-US" sz="2000" b="1" dirty="0">
              <a:latin typeface="Proxima Nova Rg" panose="02000506030000020004" pitchFamily="2" charset="0"/>
              <a:cs typeface="Arial" pitchFamily="34" charset="0"/>
            </a:rPr>
            <a:t>State Boards</a:t>
          </a:r>
        </a:p>
      </dgm:t>
    </dgm:pt>
    <dgm:pt modelId="{76CFBCC3-FD7F-4EE6-BA28-11C5FA9EC0B7}" type="parTrans" cxnId="{9B1976B8-3E78-40DD-9F53-26370CED6C46}">
      <dgm:prSet/>
      <dgm:spPr/>
      <dgm:t>
        <a:bodyPr/>
        <a:lstStyle/>
        <a:p>
          <a:endParaRPr lang="en-US" sz="1600"/>
        </a:p>
      </dgm:t>
    </dgm:pt>
    <dgm:pt modelId="{71944C55-00E2-4737-AEB2-33D1E144FDA6}" type="sibTrans" cxnId="{9B1976B8-3E78-40DD-9F53-26370CED6C46}">
      <dgm:prSet/>
      <dgm:spPr/>
      <dgm:t>
        <a:bodyPr/>
        <a:lstStyle/>
        <a:p>
          <a:endParaRPr lang="en-US" sz="1600"/>
        </a:p>
      </dgm:t>
    </dgm:pt>
    <dgm:pt modelId="{FC230B16-1C14-4363-AFBE-E18F072F305F}">
      <dgm:prSet phldrT="[Text]" custT="1"/>
      <dgm:spPr>
        <a:solidFill>
          <a:srgbClr val="92D050">
            <a:alpha val="80000"/>
          </a:srgbClr>
        </a:solidFill>
      </dgm:spPr>
      <dgm:t>
        <a:bodyPr/>
        <a:lstStyle/>
        <a:p>
          <a:r>
            <a:rPr lang="en-US" sz="2000" b="1" dirty="0">
              <a:latin typeface="Proxima Nova Rg" panose="02000506030000020004" pitchFamily="2" charset="0"/>
              <a:cs typeface="Arial" pitchFamily="34" charset="0"/>
            </a:rPr>
            <a:t>NASBA</a:t>
          </a:r>
        </a:p>
      </dgm:t>
    </dgm:pt>
    <dgm:pt modelId="{375DA9FA-E44B-41AB-9F82-F7825AC528B3}" type="parTrans" cxnId="{C857BA21-30E5-4D4E-B350-253427A4A415}">
      <dgm:prSet/>
      <dgm:spPr/>
      <dgm:t>
        <a:bodyPr/>
        <a:lstStyle/>
        <a:p>
          <a:endParaRPr lang="en-US" sz="1600"/>
        </a:p>
      </dgm:t>
    </dgm:pt>
    <dgm:pt modelId="{799CBC86-9A7B-4171-9196-2DAFCC75F812}" type="sibTrans" cxnId="{C857BA21-30E5-4D4E-B350-253427A4A415}">
      <dgm:prSet/>
      <dgm:spPr/>
      <dgm:t>
        <a:bodyPr/>
        <a:lstStyle/>
        <a:p>
          <a:endParaRPr lang="en-US" sz="1600"/>
        </a:p>
      </dgm:t>
    </dgm:pt>
    <dgm:pt modelId="{05645E0D-CA7F-4BAB-94E1-D276F9B86FBD}">
      <dgm:prSet phldrT="[Text]" custT="1"/>
      <dgm:spPr>
        <a:solidFill>
          <a:srgbClr val="7030A0">
            <a:alpha val="40000"/>
          </a:srgbClr>
        </a:solidFill>
      </dgm:spPr>
      <dgm:t>
        <a:bodyPr/>
        <a:lstStyle/>
        <a:p>
          <a:r>
            <a:rPr lang="en-US" sz="1400" dirty="0">
              <a:latin typeface="Proxima Nova Rg" panose="02000506030000020004" pitchFamily="2" charset="0"/>
              <a:cs typeface="Arial" pitchFamily="34" charset="0"/>
            </a:rPr>
            <a:t>Responsible for the delivery of the Exam to approved test centers, scheduling candidate test appointments, test administration, and the return of results to the AICPA for scoring.</a:t>
          </a:r>
        </a:p>
      </dgm:t>
    </dgm:pt>
    <dgm:pt modelId="{C9188CE7-A90C-4110-863B-F4E99105A48D}" type="parTrans" cxnId="{71E89B52-71E6-4194-9950-2501CA5DB3D6}">
      <dgm:prSet/>
      <dgm:spPr/>
      <dgm:t>
        <a:bodyPr/>
        <a:lstStyle/>
        <a:p>
          <a:endParaRPr lang="en-US" sz="1600"/>
        </a:p>
      </dgm:t>
    </dgm:pt>
    <dgm:pt modelId="{105C0386-6883-4636-AE12-C5382D8AD665}" type="sibTrans" cxnId="{71E89B52-71E6-4194-9950-2501CA5DB3D6}">
      <dgm:prSet/>
      <dgm:spPr/>
      <dgm:t>
        <a:bodyPr/>
        <a:lstStyle/>
        <a:p>
          <a:endParaRPr lang="en-US" sz="1600"/>
        </a:p>
      </dgm:t>
    </dgm:pt>
    <dgm:pt modelId="{5D1F8DCD-A42A-416F-BF27-F647A2F9CCD2}">
      <dgm:prSet phldrT="[Text]" custT="1"/>
      <dgm:spPr>
        <a:solidFill>
          <a:srgbClr val="7030A0">
            <a:alpha val="80000"/>
          </a:srgbClr>
        </a:solidFill>
      </dgm:spPr>
      <dgm:t>
        <a:bodyPr/>
        <a:lstStyle/>
        <a:p>
          <a:r>
            <a:rPr lang="en-US" sz="2000" b="1" dirty="0">
              <a:latin typeface="Proxima Nova Rg" panose="02000506030000020004" pitchFamily="2" charset="0"/>
              <a:cs typeface="Arial" pitchFamily="34" charset="0"/>
            </a:rPr>
            <a:t>Prometric</a:t>
          </a:r>
        </a:p>
      </dgm:t>
    </dgm:pt>
    <dgm:pt modelId="{501DD4D5-5C2F-463A-887A-706AA0C55B37}" type="parTrans" cxnId="{F5A5753C-51C9-47CC-8C11-E234CE44D51A}">
      <dgm:prSet/>
      <dgm:spPr/>
      <dgm:t>
        <a:bodyPr/>
        <a:lstStyle/>
        <a:p>
          <a:endParaRPr lang="en-US" sz="1600"/>
        </a:p>
      </dgm:t>
    </dgm:pt>
    <dgm:pt modelId="{57220A1F-D438-4CD6-A4C0-E69AE5983AC8}" type="sibTrans" cxnId="{F5A5753C-51C9-47CC-8C11-E234CE44D51A}">
      <dgm:prSet/>
      <dgm:spPr/>
      <dgm:t>
        <a:bodyPr/>
        <a:lstStyle/>
        <a:p>
          <a:endParaRPr lang="en-US" sz="1600"/>
        </a:p>
      </dgm:t>
    </dgm:pt>
    <dgm:pt modelId="{1A016B22-01AD-427B-AB5E-8F73BB09720F}">
      <dgm:prSet phldrT="[Text]" custT="1"/>
      <dgm:spPr>
        <a:solidFill>
          <a:srgbClr val="0070C0">
            <a:alpha val="40000"/>
          </a:srgbClr>
        </a:solidFill>
      </dgm:spPr>
      <dgm:t>
        <a:bodyPr/>
        <a:lstStyle/>
        <a:p>
          <a:pPr>
            <a:lnSpc>
              <a:spcPct val="100000"/>
            </a:lnSpc>
            <a:spcAft>
              <a:spcPts val="600"/>
            </a:spcAft>
          </a:pPr>
          <a:r>
            <a:rPr lang="en-US" sz="1400" dirty="0">
              <a:latin typeface="Proxima Nova Rg" panose="02000506030000020004" pitchFamily="2" charset="0"/>
              <a:cs typeface="Arial" pitchFamily="34" charset="0"/>
            </a:rPr>
            <a:t>Responsible for the development and scoring of a valid, legally defensible examination.</a:t>
          </a:r>
        </a:p>
      </dgm:t>
    </dgm:pt>
    <dgm:pt modelId="{670A56FF-69C7-4B18-BC44-9706DFB0F7EE}" type="parTrans" cxnId="{06DE4931-C70C-4821-B39F-4D6901308DC0}">
      <dgm:prSet/>
      <dgm:spPr/>
      <dgm:t>
        <a:bodyPr/>
        <a:lstStyle/>
        <a:p>
          <a:endParaRPr lang="en-US"/>
        </a:p>
      </dgm:t>
    </dgm:pt>
    <dgm:pt modelId="{8FBC1E8E-85C8-4138-9A87-74639B1D4608}" type="sibTrans" cxnId="{06DE4931-C70C-4821-B39F-4D6901308DC0}">
      <dgm:prSet/>
      <dgm:spPr/>
      <dgm:t>
        <a:bodyPr/>
        <a:lstStyle/>
        <a:p>
          <a:endParaRPr lang="en-US"/>
        </a:p>
      </dgm:t>
    </dgm:pt>
    <dgm:pt modelId="{7DE24F42-34C1-4A14-9C41-A825089DC147}">
      <dgm:prSet phldrT="[Text]" custT="1"/>
      <dgm:spPr>
        <a:solidFill>
          <a:srgbClr val="FFC000">
            <a:alpha val="40000"/>
          </a:srgbClr>
        </a:solidFill>
      </dgm:spPr>
      <dgm:t>
        <a:bodyPr/>
        <a:lstStyle/>
        <a:p>
          <a:pPr>
            <a:spcBef>
              <a:spcPct val="0"/>
            </a:spcBef>
            <a:spcAft>
              <a:spcPts val="600"/>
            </a:spcAft>
          </a:pPr>
          <a:r>
            <a:rPr lang="en-US" sz="1400" dirty="0">
              <a:latin typeface="Proxima Nova Rg" panose="02000506030000020004" pitchFamily="2" charset="0"/>
              <a:cs typeface="Arial" pitchFamily="34" charset="0"/>
            </a:rPr>
            <a:t>The Exam functions as a tool that helps the state boards fulfill their regulatory responsibilities.</a:t>
          </a:r>
        </a:p>
      </dgm:t>
    </dgm:pt>
    <dgm:pt modelId="{C9966AF7-8C8C-41CC-82A8-5007B5C923F7}" type="parTrans" cxnId="{593C1458-C75C-403E-895A-D8A889BAAF58}">
      <dgm:prSet/>
      <dgm:spPr/>
      <dgm:t>
        <a:bodyPr/>
        <a:lstStyle/>
        <a:p>
          <a:endParaRPr lang="en-US"/>
        </a:p>
      </dgm:t>
    </dgm:pt>
    <dgm:pt modelId="{6B82716B-FCD3-48F5-831E-A86B55F154AC}" type="sibTrans" cxnId="{593C1458-C75C-403E-895A-D8A889BAAF58}">
      <dgm:prSet/>
      <dgm:spPr/>
      <dgm:t>
        <a:bodyPr/>
        <a:lstStyle/>
        <a:p>
          <a:endParaRPr lang="en-US"/>
        </a:p>
      </dgm:t>
    </dgm:pt>
    <dgm:pt modelId="{0843DD3B-7A7F-46B5-AE23-DA997F106CEC}">
      <dgm:prSet phldrT="[Text]" custT="1"/>
      <dgm:spPr>
        <a:solidFill>
          <a:srgbClr val="FFC000">
            <a:alpha val="40000"/>
          </a:srgbClr>
        </a:solidFill>
      </dgm:spPr>
      <dgm:t>
        <a:bodyPr/>
        <a:lstStyle/>
        <a:p>
          <a:pPr>
            <a:spcBef>
              <a:spcPts val="600"/>
            </a:spcBef>
            <a:spcAft>
              <a:spcPts val="600"/>
            </a:spcAft>
          </a:pPr>
          <a:r>
            <a:rPr lang="en-US" sz="1400" dirty="0">
              <a:latin typeface="Proxima Nova Rg" panose="02000506030000020004" pitchFamily="2" charset="0"/>
              <a:cs typeface="Arial" pitchFamily="34" charset="0"/>
            </a:rPr>
            <a:t>The State Boards regulate the accounting profession and serve as the licensing body for CPAs.  </a:t>
          </a:r>
        </a:p>
      </dgm:t>
    </dgm:pt>
    <dgm:pt modelId="{C3A23B65-06BF-40A1-A2F1-91BE53BF575A}" type="sibTrans" cxnId="{DD414AB6-E115-4D73-BDD7-9F68FAA67923}">
      <dgm:prSet/>
      <dgm:spPr/>
      <dgm:t>
        <a:bodyPr/>
        <a:lstStyle/>
        <a:p>
          <a:endParaRPr lang="en-US"/>
        </a:p>
      </dgm:t>
    </dgm:pt>
    <dgm:pt modelId="{3D270EC0-28B1-4645-A9B8-9454A7EDFBFC}" type="parTrans" cxnId="{DD414AB6-E115-4D73-BDD7-9F68FAA67923}">
      <dgm:prSet/>
      <dgm:spPr/>
      <dgm:t>
        <a:bodyPr/>
        <a:lstStyle/>
        <a:p>
          <a:endParaRPr lang="en-US"/>
        </a:p>
      </dgm:t>
    </dgm:pt>
    <dgm:pt modelId="{735D4507-1530-427C-8F1B-22F96BB80A50}">
      <dgm:prSet phldrT="[Text]" custT="1"/>
      <dgm:spPr>
        <a:solidFill>
          <a:srgbClr val="00B050">
            <a:alpha val="40000"/>
          </a:srgbClr>
        </a:solidFill>
      </dgm:spPr>
      <dgm:t>
        <a:bodyPr/>
        <a:lstStyle/>
        <a:p>
          <a:pPr>
            <a:spcAft>
              <a:spcPts val="600"/>
            </a:spcAft>
          </a:pPr>
          <a:r>
            <a:rPr lang="en-US" sz="1400" dirty="0">
              <a:latin typeface="Proxima Nova Rg" panose="02000506030000020004" pitchFamily="2" charset="0"/>
              <a:cs typeface="Arial" pitchFamily="34" charset="0"/>
            </a:rPr>
            <a:t>The National Association of State Boards of Accountancy is an association of the state boards. </a:t>
          </a:r>
        </a:p>
      </dgm:t>
    </dgm:pt>
    <dgm:pt modelId="{5457D0CB-E0A9-48FB-ADC8-ED8EB974F3A3}" type="sibTrans" cxnId="{582FED2C-2F8A-4581-A556-C23BCDD85234}">
      <dgm:prSet/>
      <dgm:spPr/>
      <dgm:t>
        <a:bodyPr/>
        <a:lstStyle/>
        <a:p>
          <a:endParaRPr lang="en-US" sz="1600"/>
        </a:p>
      </dgm:t>
    </dgm:pt>
    <dgm:pt modelId="{23E28840-60DE-453A-A13D-A306064C7801}" type="parTrans" cxnId="{582FED2C-2F8A-4581-A556-C23BCDD85234}">
      <dgm:prSet/>
      <dgm:spPr/>
      <dgm:t>
        <a:bodyPr/>
        <a:lstStyle/>
        <a:p>
          <a:endParaRPr lang="en-US" sz="1600"/>
        </a:p>
      </dgm:t>
    </dgm:pt>
    <dgm:pt modelId="{DFFEFCB2-075C-47A0-B91C-55BC16525BD4}">
      <dgm:prSet phldrT="[Text]" custT="1"/>
      <dgm:spPr>
        <a:solidFill>
          <a:srgbClr val="00B050">
            <a:alpha val="40000"/>
          </a:srgbClr>
        </a:solidFill>
      </dgm:spPr>
      <dgm:t>
        <a:bodyPr/>
        <a:lstStyle/>
        <a:p>
          <a:pPr>
            <a:spcAft>
              <a:spcPts val="600"/>
            </a:spcAft>
          </a:pPr>
          <a:r>
            <a:rPr lang="en-US" sz="1400" dirty="0">
              <a:latin typeface="Proxima Nova Rg" panose="02000506030000020004" pitchFamily="2" charset="0"/>
              <a:cs typeface="Arial" pitchFamily="34" charset="0"/>
            </a:rPr>
            <a:t>Helps the state boards coordinate their activities and maintains the National Candidate Database</a:t>
          </a:r>
        </a:p>
      </dgm:t>
    </dgm:pt>
    <dgm:pt modelId="{B02428B6-9411-4E5D-B8D9-66EED91B1781}" type="parTrans" cxnId="{D0846BFD-C1F4-490C-86E2-D058762C0BFE}">
      <dgm:prSet/>
      <dgm:spPr/>
      <dgm:t>
        <a:bodyPr/>
        <a:lstStyle/>
        <a:p>
          <a:endParaRPr lang="en-US"/>
        </a:p>
      </dgm:t>
    </dgm:pt>
    <dgm:pt modelId="{DA1D210B-20E9-4983-82BC-D189208E50AD}" type="sibTrans" cxnId="{D0846BFD-C1F4-490C-86E2-D058762C0BFE}">
      <dgm:prSet/>
      <dgm:spPr/>
      <dgm:t>
        <a:bodyPr/>
        <a:lstStyle/>
        <a:p>
          <a:endParaRPr lang="en-US"/>
        </a:p>
      </dgm:t>
    </dgm:pt>
    <dgm:pt modelId="{2564D1F8-6B3C-47FD-9971-0F812D3AE406}">
      <dgm:prSet phldrT="[Text]" custT="1"/>
      <dgm:spPr>
        <a:solidFill>
          <a:srgbClr val="00B050">
            <a:alpha val="40000"/>
          </a:srgbClr>
        </a:solidFill>
      </dgm:spPr>
      <dgm:t>
        <a:bodyPr/>
        <a:lstStyle/>
        <a:p>
          <a:pPr>
            <a:spcAft>
              <a:spcPct val="15000"/>
            </a:spcAft>
          </a:pPr>
          <a:r>
            <a:rPr lang="en-US" sz="1400" dirty="0">
              <a:latin typeface="Proxima Nova Rg" panose="02000506030000020004" pitchFamily="2" charset="0"/>
              <a:cs typeface="Arial" pitchFamily="34" charset="0"/>
            </a:rPr>
            <a:t>Provides a forum for regulators and practitioners to address issues relevant to the  profession.</a:t>
          </a:r>
        </a:p>
      </dgm:t>
    </dgm:pt>
    <dgm:pt modelId="{54A8E46E-FA3D-4732-91CD-C8A31BC85CB6}" type="parTrans" cxnId="{7D6FA125-7FAC-4504-ACEA-0071F7247C07}">
      <dgm:prSet/>
      <dgm:spPr/>
      <dgm:t>
        <a:bodyPr/>
        <a:lstStyle/>
        <a:p>
          <a:endParaRPr lang="en-US"/>
        </a:p>
      </dgm:t>
    </dgm:pt>
    <dgm:pt modelId="{15324A6A-A7B4-42EC-AF08-B72E25955E43}" type="sibTrans" cxnId="{7D6FA125-7FAC-4504-ACEA-0071F7247C07}">
      <dgm:prSet/>
      <dgm:spPr/>
      <dgm:t>
        <a:bodyPr/>
        <a:lstStyle/>
        <a:p>
          <a:endParaRPr lang="en-US"/>
        </a:p>
      </dgm:t>
    </dgm:pt>
    <dgm:pt modelId="{71BCCA3D-5CC5-4C61-9290-E81713B530F8}" type="pres">
      <dgm:prSet presAssocID="{93F6E85B-945B-4D1A-82B3-73829C33185F}" presName="Name0" presStyleCnt="0">
        <dgm:presLayoutVars>
          <dgm:dir/>
          <dgm:animLvl val="lvl"/>
          <dgm:resizeHandles val="exact"/>
        </dgm:presLayoutVars>
      </dgm:prSet>
      <dgm:spPr/>
    </dgm:pt>
    <dgm:pt modelId="{E7F4F36B-96DD-4989-9482-604D6BC19DBB}" type="pres">
      <dgm:prSet presAssocID="{41B13799-56DE-4818-8B17-51CD70ECDB7B}" presName="composite" presStyleCnt="0"/>
      <dgm:spPr/>
    </dgm:pt>
    <dgm:pt modelId="{899C7CF0-2721-4DCA-9E84-6D7F039129C0}" type="pres">
      <dgm:prSet presAssocID="{41B13799-56DE-4818-8B17-51CD70ECDB7B}" presName="parTx" presStyleLbl="alignNode1" presStyleIdx="0" presStyleCnt="4">
        <dgm:presLayoutVars>
          <dgm:chMax val="0"/>
          <dgm:chPref val="0"/>
          <dgm:bulletEnabled val="1"/>
        </dgm:presLayoutVars>
      </dgm:prSet>
      <dgm:spPr/>
    </dgm:pt>
    <dgm:pt modelId="{E5CEBCE6-2E77-4D7C-BAFD-56BB10ADC022}" type="pres">
      <dgm:prSet presAssocID="{41B13799-56DE-4818-8B17-51CD70ECDB7B}" presName="desTx" presStyleLbl="alignAccFollowNode1" presStyleIdx="0" presStyleCnt="4">
        <dgm:presLayoutVars>
          <dgm:bulletEnabled val="1"/>
        </dgm:presLayoutVars>
      </dgm:prSet>
      <dgm:spPr/>
    </dgm:pt>
    <dgm:pt modelId="{F85767FF-B946-4D00-89C0-04085D61D19B}" type="pres">
      <dgm:prSet presAssocID="{C095A1EF-39F8-4322-A387-8471C626B930}" presName="space" presStyleCnt="0"/>
      <dgm:spPr/>
    </dgm:pt>
    <dgm:pt modelId="{644CCAB1-4247-413E-B24C-91C69B29C7EE}" type="pres">
      <dgm:prSet presAssocID="{CFF00FA8-9512-4E0E-B032-46294BFC289F}" presName="composite" presStyleCnt="0"/>
      <dgm:spPr/>
    </dgm:pt>
    <dgm:pt modelId="{A8795D67-F3C8-4B96-A4C1-9A78790ACD43}" type="pres">
      <dgm:prSet presAssocID="{CFF00FA8-9512-4E0E-B032-46294BFC289F}" presName="parTx" presStyleLbl="alignNode1" presStyleIdx="1" presStyleCnt="4">
        <dgm:presLayoutVars>
          <dgm:chMax val="0"/>
          <dgm:chPref val="0"/>
          <dgm:bulletEnabled val="1"/>
        </dgm:presLayoutVars>
      </dgm:prSet>
      <dgm:spPr/>
    </dgm:pt>
    <dgm:pt modelId="{C7ADA754-81DA-40EF-A5B0-78AD800F3E06}" type="pres">
      <dgm:prSet presAssocID="{CFF00FA8-9512-4E0E-B032-46294BFC289F}" presName="desTx" presStyleLbl="alignAccFollowNode1" presStyleIdx="1" presStyleCnt="4">
        <dgm:presLayoutVars>
          <dgm:bulletEnabled val="1"/>
        </dgm:presLayoutVars>
      </dgm:prSet>
      <dgm:spPr/>
    </dgm:pt>
    <dgm:pt modelId="{962DA246-64D0-4B42-950A-A0157199C674}" type="pres">
      <dgm:prSet presAssocID="{71944C55-00E2-4737-AEB2-33D1E144FDA6}" presName="space" presStyleCnt="0"/>
      <dgm:spPr/>
    </dgm:pt>
    <dgm:pt modelId="{69F24F8A-B4D1-44B4-A3C9-48998E144ABB}" type="pres">
      <dgm:prSet presAssocID="{FC230B16-1C14-4363-AFBE-E18F072F305F}" presName="composite" presStyleCnt="0"/>
      <dgm:spPr/>
    </dgm:pt>
    <dgm:pt modelId="{EF9143C4-427A-4E51-99C9-767FD6E9957C}" type="pres">
      <dgm:prSet presAssocID="{FC230B16-1C14-4363-AFBE-E18F072F305F}" presName="parTx" presStyleLbl="alignNode1" presStyleIdx="2" presStyleCnt="4">
        <dgm:presLayoutVars>
          <dgm:chMax val="0"/>
          <dgm:chPref val="0"/>
          <dgm:bulletEnabled val="1"/>
        </dgm:presLayoutVars>
      </dgm:prSet>
      <dgm:spPr/>
    </dgm:pt>
    <dgm:pt modelId="{2071CDBB-F245-44CE-A5F8-F937423813B9}" type="pres">
      <dgm:prSet presAssocID="{FC230B16-1C14-4363-AFBE-E18F072F305F}" presName="desTx" presStyleLbl="alignAccFollowNode1" presStyleIdx="2" presStyleCnt="4" custScaleY="103636">
        <dgm:presLayoutVars>
          <dgm:bulletEnabled val="1"/>
        </dgm:presLayoutVars>
      </dgm:prSet>
      <dgm:spPr/>
    </dgm:pt>
    <dgm:pt modelId="{886C417C-A75B-444B-A113-40061253E4D1}" type="pres">
      <dgm:prSet presAssocID="{799CBC86-9A7B-4171-9196-2DAFCC75F812}" presName="space" presStyleCnt="0"/>
      <dgm:spPr/>
    </dgm:pt>
    <dgm:pt modelId="{96B4DBB5-952C-45CF-B2A8-FD71190BF8B8}" type="pres">
      <dgm:prSet presAssocID="{5D1F8DCD-A42A-416F-BF27-F647A2F9CCD2}" presName="composite" presStyleCnt="0"/>
      <dgm:spPr/>
    </dgm:pt>
    <dgm:pt modelId="{415F9226-91D4-4015-A166-A6691BAA9692}" type="pres">
      <dgm:prSet presAssocID="{5D1F8DCD-A42A-416F-BF27-F647A2F9CCD2}" presName="parTx" presStyleLbl="alignNode1" presStyleIdx="3" presStyleCnt="4">
        <dgm:presLayoutVars>
          <dgm:chMax val="0"/>
          <dgm:chPref val="0"/>
          <dgm:bulletEnabled val="1"/>
        </dgm:presLayoutVars>
      </dgm:prSet>
      <dgm:spPr/>
    </dgm:pt>
    <dgm:pt modelId="{5A8F5EEE-07EF-4AF6-A0F9-F73EEA3AEBD5}" type="pres">
      <dgm:prSet presAssocID="{5D1F8DCD-A42A-416F-BF27-F647A2F9CCD2}" presName="desTx" presStyleLbl="alignAccFollowNode1" presStyleIdx="3" presStyleCnt="4">
        <dgm:presLayoutVars>
          <dgm:bulletEnabled val="1"/>
        </dgm:presLayoutVars>
      </dgm:prSet>
      <dgm:spPr/>
    </dgm:pt>
  </dgm:ptLst>
  <dgm:cxnLst>
    <dgm:cxn modelId="{370ADC00-EA44-4207-ACAE-AAC10803C808}" type="presOf" srcId="{735D4507-1530-427C-8F1B-22F96BB80A50}" destId="{2071CDBB-F245-44CE-A5F8-F937423813B9}" srcOrd="0" destOrd="0" presId="urn:microsoft.com/office/officeart/2005/8/layout/hList1"/>
    <dgm:cxn modelId="{B6B4E600-34D1-4711-8858-0F0FCE7C4E0E}" srcId="{93F6E85B-945B-4D1A-82B3-73829C33185F}" destId="{41B13799-56DE-4818-8B17-51CD70ECDB7B}" srcOrd="0" destOrd="0" parTransId="{DA88D844-2AC8-4CB4-A254-C5683FE1534C}" sibTransId="{C095A1EF-39F8-4322-A387-8471C626B930}"/>
    <dgm:cxn modelId="{AE55370B-0991-406A-9BA9-23CC6167FA18}" type="presOf" srcId="{41B13799-56DE-4818-8B17-51CD70ECDB7B}" destId="{899C7CF0-2721-4DCA-9E84-6D7F039129C0}" srcOrd="0" destOrd="0" presId="urn:microsoft.com/office/officeart/2005/8/layout/hList1"/>
    <dgm:cxn modelId="{9D12570E-8B4C-4811-8872-0A154486658A}" type="presOf" srcId="{1A016B22-01AD-427B-AB5E-8F73BB09720F}" destId="{E5CEBCE6-2E77-4D7C-BAFD-56BB10ADC022}" srcOrd="0" destOrd="1" presId="urn:microsoft.com/office/officeart/2005/8/layout/hList1"/>
    <dgm:cxn modelId="{22EA9712-7086-4513-9EF0-7A7BB93713A1}" type="presOf" srcId="{2564D1F8-6B3C-47FD-9971-0F812D3AE406}" destId="{2071CDBB-F245-44CE-A5F8-F937423813B9}" srcOrd="0" destOrd="2" presId="urn:microsoft.com/office/officeart/2005/8/layout/hList1"/>
    <dgm:cxn modelId="{438C1A1B-DC2C-454F-9821-565B6A079B09}" type="presOf" srcId="{05645E0D-CA7F-4BAB-94E1-D276F9B86FBD}" destId="{5A8F5EEE-07EF-4AF6-A0F9-F73EEA3AEBD5}" srcOrd="0" destOrd="0" presId="urn:microsoft.com/office/officeart/2005/8/layout/hList1"/>
    <dgm:cxn modelId="{C857BA21-30E5-4D4E-B350-253427A4A415}" srcId="{93F6E85B-945B-4D1A-82B3-73829C33185F}" destId="{FC230B16-1C14-4363-AFBE-E18F072F305F}" srcOrd="2" destOrd="0" parTransId="{375DA9FA-E44B-41AB-9F82-F7825AC528B3}" sibTransId="{799CBC86-9A7B-4171-9196-2DAFCC75F812}"/>
    <dgm:cxn modelId="{7D6FA125-7FAC-4504-ACEA-0071F7247C07}" srcId="{FC230B16-1C14-4363-AFBE-E18F072F305F}" destId="{2564D1F8-6B3C-47FD-9971-0F812D3AE406}" srcOrd="2" destOrd="0" parTransId="{54A8E46E-FA3D-4732-91CD-C8A31BC85CB6}" sibTransId="{15324A6A-A7B4-42EC-AF08-B72E25955E43}"/>
    <dgm:cxn modelId="{582FED2C-2F8A-4581-A556-C23BCDD85234}" srcId="{FC230B16-1C14-4363-AFBE-E18F072F305F}" destId="{735D4507-1530-427C-8F1B-22F96BB80A50}" srcOrd="0" destOrd="0" parTransId="{23E28840-60DE-453A-A13D-A306064C7801}" sibTransId="{5457D0CB-E0A9-48FB-ADC8-ED8EB974F3A3}"/>
    <dgm:cxn modelId="{06DE4931-C70C-4821-B39F-4D6901308DC0}" srcId="{41B13799-56DE-4818-8B17-51CD70ECDB7B}" destId="{1A016B22-01AD-427B-AB5E-8F73BB09720F}" srcOrd="1" destOrd="0" parTransId="{670A56FF-69C7-4B18-BC44-9706DFB0F7EE}" sibTransId="{8FBC1E8E-85C8-4138-9A87-74639B1D4608}"/>
    <dgm:cxn modelId="{F5A5753C-51C9-47CC-8C11-E234CE44D51A}" srcId="{93F6E85B-945B-4D1A-82B3-73829C33185F}" destId="{5D1F8DCD-A42A-416F-BF27-F647A2F9CCD2}" srcOrd="3" destOrd="0" parTransId="{501DD4D5-5C2F-463A-887A-706AA0C55B37}" sibTransId="{57220A1F-D438-4CD6-A4C0-E69AE5983AC8}"/>
    <dgm:cxn modelId="{9EF9CE60-D2CB-428B-9267-AE2364294041}" type="presOf" srcId="{93F6E85B-945B-4D1A-82B3-73829C33185F}" destId="{71BCCA3D-5CC5-4C61-9290-E81713B530F8}" srcOrd="0" destOrd="0" presId="urn:microsoft.com/office/officeart/2005/8/layout/hList1"/>
    <dgm:cxn modelId="{04D10D47-E41A-49DA-9764-2C8EA8C411D6}" type="presOf" srcId="{DFFEFCB2-075C-47A0-B91C-55BC16525BD4}" destId="{2071CDBB-F245-44CE-A5F8-F937423813B9}" srcOrd="0" destOrd="1" presId="urn:microsoft.com/office/officeart/2005/8/layout/hList1"/>
    <dgm:cxn modelId="{C3EA564B-1162-4A25-9E1E-8E53F388D01B}" type="presOf" srcId="{0843DD3B-7A7F-46B5-AE23-DA997F106CEC}" destId="{C7ADA754-81DA-40EF-A5B0-78AD800F3E06}" srcOrd="0" destOrd="0" presId="urn:microsoft.com/office/officeart/2005/8/layout/hList1"/>
    <dgm:cxn modelId="{71E89B52-71E6-4194-9950-2501CA5DB3D6}" srcId="{5D1F8DCD-A42A-416F-BF27-F647A2F9CCD2}" destId="{05645E0D-CA7F-4BAB-94E1-D276F9B86FBD}" srcOrd="0" destOrd="0" parTransId="{C9188CE7-A90C-4110-863B-F4E99105A48D}" sibTransId="{105C0386-6883-4636-AE12-C5382D8AD665}"/>
    <dgm:cxn modelId="{593C1458-C75C-403E-895A-D8A889BAAF58}" srcId="{CFF00FA8-9512-4E0E-B032-46294BFC289F}" destId="{7DE24F42-34C1-4A14-9C41-A825089DC147}" srcOrd="1" destOrd="0" parTransId="{C9966AF7-8C8C-41CC-82A8-5007B5C923F7}" sibTransId="{6B82716B-FCD3-48F5-831E-A86B55F154AC}"/>
    <dgm:cxn modelId="{E18D6891-19B1-407B-AF82-842E52636853}" srcId="{41B13799-56DE-4818-8B17-51CD70ECDB7B}" destId="{E54F5BCA-67D8-499E-B5B0-89DB976FB82A}" srcOrd="0" destOrd="0" parTransId="{238CBBA3-8038-440D-AE99-121643C2B710}" sibTransId="{5142C230-4E65-47A7-A9A9-CD0BAC680759}"/>
    <dgm:cxn modelId="{9FEE88AF-7E3E-481A-A5CC-D627EDE5CB3E}" type="presOf" srcId="{FC230B16-1C14-4363-AFBE-E18F072F305F}" destId="{EF9143C4-427A-4E51-99C9-767FD6E9957C}" srcOrd="0" destOrd="0" presId="urn:microsoft.com/office/officeart/2005/8/layout/hList1"/>
    <dgm:cxn modelId="{96C165B6-C9D4-442D-91AD-BDF5F35AF608}" type="presOf" srcId="{5D1F8DCD-A42A-416F-BF27-F647A2F9CCD2}" destId="{415F9226-91D4-4015-A166-A6691BAA9692}" srcOrd="0" destOrd="0" presId="urn:microsoft.com/office/officeart/2005/8/layout/hList1"/>
    <dgm:cxn modelId="{DD414AB6-E115-4D73-BDD7-9F68FAA67923}" srcId="{CFF00FA8-9512-4E0E-B032-46294BFC289F}" destId="{0843DD3B-7A7F-46B5-AE23-DA997F106CEC}" srcOrd="0" destOrd="0" parTransId="{3D270EC0-28B1-4645-A9B8-9454A7EDFBFC}" sibTransId="{C3A23B65-06BF-40A1-A2F1-91BE53BF575A}"/>
    <dgm:cxn modelId="{9B1976B8-3E78-40DD-9F53-26370CED6C46}" srcId="{93F6E85B-945B-4D1A-82B3-73829C33185F}" destId="{CFF00FA8-9512-4E0E-B032-46294BFC289F}" srcOrd="1" destOrd="0" parTransId="{76CFBCC3-FD7F-4EE6-BA28-11C5FA9EC0B7}" sibTransId="{71944C55-00E2-4737-AEB2-33D1E144FDA6}"/>
    <dgm:cxn modelId="{58DB0DC3-6584-4D4E-8467-6A668F6FDA2C}" type="presOf" srcId="{CFF00FA8-9512-4E0E-B032-46294BFC289F}" destId="{A8795D67-F3C8-4B96-A4C1-9A78790ACD43}" srcOrd="0" destOrd="0" presId="urn:microsoft.com/office/officeart/2005/8/layout/hList1"/>
    <dgm:cxn modelId="{483E14E1-E24F-4DF5-9D76-A729D2751449}" type="presOf" srcId="{E54F5BCA-67D8-499E-B5B0-89DB976FB82A}" destId="{E5CEBCE6-2E77-4D7C-BAFD-56BB10ADC022}" srcOrd="0" destOrd="0" presId="urn:microsoft.com/office/officeart/2005/8/layout/hList1"/>
    <dgm:cxn modelId="{7C704BF3-EBA1-4C86-8B0F-919054CC8F5F}" type="presOf" srcId="{7DE24F42-34C1-4A14-9C41-A825089DC147}" destId="{C7ADA754-81DA-40EF-A5B0-78AD800F3E06}" srcOrd="0" destOrd="1" presId="urn:microsoft.com/office/officeart/2005/8/layout/hList1"/>
    <dgm:cxn modelId="{D0846BFD-C1F4-490C-86E2-D058762C0BFE}" srcId="{FC230B16-1C14-4363-AFBE-E18F072F305F}" destId="{DFFEFCB2-075C-47A0-B91C-55BC16525BD4}" srcOrd="1" destOrd="0" parTransId="{B02428B6-9411-4E5D-B8D9-66EED91B1781}" sibTransId="{DA1D210B-20E9-4983-82BC-D189208E50AD}"/>
    <dgm:cxn modelId="{58DECF63-5274-4ED5-9D93-F47F9AA5C978}" type="presParOf" srcId="{71BCCA3D-5CC5-4C61-9290-E81713B530F8}" destId="{E7F4F36B-96DD-4989-9482-604D6BC19DBB}" srcOrd="0" destOrd="0" presId="urn:microsoft.com/office/officeart/2005/8/layout/hList1"/>
    <dgm:cxn modelId="{77AA078E-2285-42A2-8AF8-9E6D2B361CA8}" type="presParOf" srcId="{E7F4F36B-96DD-4989-9482-604D6BC19DBB}" destId="{899C7CF0-2721-4DCA-9E84-6D7F039129C0}" srcOrd="0" destOrd="0" presId="urn:microsoft.com/office/officeart/2005/8/layout/hList1"/>
    <dgm:cxn modelId="{5F4843F8-6E26-481B-A9FC-66DFB7C588D2}" type="presParOf" srcId="{E7F4F36B-96DD-4989-9482-604D6BC19DBB}" destId="{E5CEBCE6-2E77-4D7C-BAFD-56BB10ADC022}" srcOrd="1" destOrd="0" presId="urn:microsoft.com/office/officeart/2005/8/layout/hList1"/>
    <dgm:cxn modelId="{F4997BAF-F9EE-4058-BF74-EA992ED1DC2E}" type="presParOf" srcId="{71BCCA3D-5CC5-4C61-9290-E81713B530F8}" destId="{F85767FF-B946-4D00-89C0-04085D61D19B}" srcOrd="1" destOrd="0" presId="urn:microsoft.com/office/officeart/2005/8/layout/hList1"/>
    <dgm:cxn modelId="{862976BC-6D34-41A2-AF55-F185D5B8EAA5}" type="presParOf" srcId="{71BCCA3D-5CC5-4C61-9290-E81713B530F8}" destId="{644CCAB1-4247-413E-B24C-91C69B29C7EE}" srcOrd="2" destOrd="0" presId="urn:microsoft.com/office/officeart/2005/8/layout/hList1"/>
    <dgm:cxn modelId="{692D274F-9B63-4A64-81C7-6B6D9DE2BBDF}" type="presParOf" srcId="{644CCAB1-4247-413E-B24C-91C69B29C7EE}" destId="{A8795D67-F3C8-4B96-A4C1-9A78790ACD43}" srcOrd="0" destOrd="0" presId="urn:microsoft.com/office/officeart/2005/8/layout/hList1"/>
    <dgm:cxn modelId="{C9D84A18-0834-40F5-8635-A06F7BDAE286}" type="presParOf" srcId="{644CCAB1-4247-413E-B24C-91C69B29C7EE}" destId="{C7ADA754-81DA-40EF-A5B0-78AD800F3E06}" srcOrd="1" destOrd="0" presId="urn:microsoft.com/office/officeart/2005/8/layout/hList1"/>
    <dgm:cxn modelId="{F90043A3-E2B3-4EBD-B754-C3D2887F5B9B}" type="presParOf" srcId="{71BCCA3D-5CC5-4C61-9290-E81713B530F8}" destId="{962DA246-64D0-4B42-950A-A0157199C674}" srcOrd="3" destOrd="0" presId="urn:microsoft.com/office/officeart/2005/8/layout/hList1"/>
    <dgm:cxn modelId="{D336CCB2-B9F8-4667-BE40-89FC0389EA6E}" type="presParOf" srcId="{71BCCA3D-5CC5-4C61-9290-E81713B530F8}" destId="{69F24F8A-B4D1-44B4-A3C9-48998E144ABB}" srcOrd="4" destOrd="0" presId="urn:microsoft.com/office/officeart/2005/8/layout/hList1"/>
    <dgm:cxn modelId="{EF30B693-848C-450E-BCD2-83FDE69DEA5C}" type="presParOf" srcId="{69F24F8A-B4D1-44B4-A3C9-48998E144ABB}" destId="{EF9143C4-427A-4E51-99C9-767FD6E9957C}" srcOrd="0" destOrd="0" presId="urn:microsoft.com/office/officeart/2005/8/layout/hList1"/>
    <dgm:cxn modelId="{0F734FAF-E492-4065-ACFA-6BE01B3B0815}" type="presParOf" srcId="{69F24F8A-B4D1-44B4-A3C9-48998E144ABB}" destId="{2071CDBB-F245-44CE-A5F8-F937423813B9}" srcOrd="1" destOrd="0" presId="urn:microsoft.com/office/officeart/2005/8/layout/hList1"/>
    <dgm:cxn modelId="{11102E96-5417-4A5C-9935-17A45AB98D4D}" type="presParOf" srcId="{71BCCA3D-5CC5-4C61-9290-E81713B530F8}" destId="{886C417C-A75B-444B-A113-40061253E4D1}" srcOrd="5" destOrd="0" presId="urn:microsoft.com/office/officeart/2005/8/layout/hList1"/>
    <dgm:cxn modelId="{E914756F-DEA5-4BD6-AE90-98AB5B7678CA}" type="presParOf" srcId="{71BCCA3D-5CC5-4C61-9290-E81713B530F8}" destId="{96B4DBB5-952C-45CF-B2A8-FD71190BF8B8}" srcOrd="6" destOrd="0" presId="urn:microsoft.com/office/officeart/2005/8/layout/hList1"/>
    <dgm:cxn modelId="{DF385515-EDBD-45B4-9E3C-6B5E4B1C8C8D}" type="presParOf" srcId="{96B4DBB5-952C-45CF-B2A8-FD71190BF8B8}" destId="{415F9226-91D4-4015-A166-A6691BAA9692}" srcOrd="0" destOrd="0" presId="urn:microsoft.com/office/officeart/2005/8/layout/hList1"/>
    <dgm:cxn modelId="{0A39B6E2-BE8B-451D-BC97-3C24A155D7FA}" type="presParOf" srcId="{96B4DBB5-952C-45CF-B2A8-FD71190BF8B8}" destId="{5A8F5EEE-07EF-4AF6-A0F9-F73EEA3AEB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A6F84-2067-4BC5-BF97-6368E87C153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62738ED-429F-4F66-8B8C-2864A6AFABAE}" type="pres">
      <dgm:prSet presAssocID="{389A6F84-2067-4BC5-BF97-6368E87C153B}" presName="Name0" presStyleCnt="0">
        <dgm:presLayoutVars>
          <dgm:chMax val="5"/>
          <dgm:chPref val="5"/>
          <dgm:dir/>
          <dgm:animLvl val="lvl"/>
        </dgm:presLayoutVars>
      </dgm:prSet>
      <dgm:spPr/>
    </dgm:pt>
  </dgm:ptLst>
  <dgm:cxnLst>
    <dgm:cxn modelId="{57E4E5F1-6DDC-4059-841E-887BCA9D4A8D}" type="presOf" srcId="{389A6F84-2067-4BC5-BF97-6368E87C153B}" destId="{462738ED-429F-4F66-8B8C-2864A6AFABAE}" srcOrd="0"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7CF0-2721-4DCA-9E84-6D7F039129C0}">
      <dsp:nvSpPr>
        <dsp:cNvPr id="0" name=""/>
        <dsp:cNvSpPr/>
      </dsp:nvSpPr>
      <dsp:spPr>
        <a:xfrm>
          <a:off x="3294" y="39198"/>
          <a:ext cx="1981088" cy="604800"/>
        </a:xfrm>
        <a:prstGeom prst="rect">
          <a:avLst/>
        </a:prstGeom>
        <a:solidFill>
          <a:srgbClr val="4F81B4">
            <a:alpha val="8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Proxima Nova Rg" panose="02000506030000020004" pitchFamily="2" charset="0"/>
              <a:cs typeface="Arial" pitchFamily="34" charset="0"/>
            </a:rPr>
            <a:t>AICPA</a:t>
          </a:r>
        </a:p>
      </dsp:txBody>
      <dsp:txXfrm>
        <a:off x="3294" y="39198"/>
        <a:ext cx="1981088" cy="604800"/>
      </dsp:txXfrm>
    </dsp:sp>
    <dsp:sp modelId="{E5CEBCE6-2E77-4D7C-BAFD-56BB10ADC022}">
      <dsp:nvSpPr>
        <dsp:cNvPr id="0" name=""/>
        <dsp:cNvSpPr/>
      </dsp:nvSpPr>
      <dsp:spPr>
        <a:xfrm>
          <a:off x="3294" y="643998"/>
          <a:ext cx="1981088" cy="3888802"/>
        </a:xfrm>
        <a:prstGeom prst="rect">
          <a:avLst/>
        </a:prstGeom>
        <a:solidFill>
          <a:srgbClr val="0070C0">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US" sz="1400" kern="1200" dirty="0">
              <a:latin typeface="Proxima Nova Rg" panose="02000506030000020004" pitchFamily="2" charset="0"/>
              <a:cs typeface="Arial" pitchFamily="34" charset="0"/>
            </a:rPr>
            <a:t>The American Institute of Certified Public Accountants is the professional organization for CPAs in the US.</a:t>
          </a:r>
        </a:p>
        <a:p>
          <a:pPr marL="114300" lvl="1" indent="-114300" algn="l" defTabSz="622300">
            <a:lnSpc>
              <a:spcPct val="100000"/>
            </a:lnSpc>
            <a:spcBef>
              <a:spcPct val="0"/>
            </a:spcBef>
            <a:spcAft>
              <a:spcPts val="600"/>
            </a:spcAft>
            <a:buChar char="•"/>
          </a:pPr>
          <a:r>
            <a:rPr lang="en-US" sz="1400" kern="1200" dirty="0">
              <a:latin typeface="Proxima Nova Rg" panose="02000506030000020004" pitchFamily="2" charset="0"/>
              <a:cs typeface="Arial" pitchFamily="34" charset="0"/>
            </a:rPr>
            <a:t>Responsible for the development and scoring of a valid, legally defensible examination.</a:t>
          </a:r>
        </a:p>
      </dsp:txBody>
      <dsp:txXfrm>
        <a:off x="3294" y="643998"/>
        <a:ext cx="1981088" cy="3888802"/>
      </dsp:txXfrm>
    </dsp:sp>
    <dsp:sp modelId="{A8795D67-F3C8-4B96-A4C1-9A78790ACD43}">
      <dsp:nvSpPr>
        <dsp:cNvPr id="0" name=""/>
        <dsp:cNvSpPr/>
      </dsp:nvSpPr>
      <dsp:spPr>
        <a:xfrm>
          <a:off x="2261735" y="39198"/>
          <a:ext cx="1981088" cy="604800"/>
        </a:xfrm>
        <a:prstGeom prst="rect">
          <a:avLst/>
        </a:prstGeom>
        <a:solidFill>
          <a:srgbClr val="FFC000">
            <a:alpha val="8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Proxima Nova Rg" panose="02000506030000020004" pitchFamily="2" charset="0"/>
              <a:cs typeface="Arial" pitchFamily="34" charset="0"/>
            </a:rPr>
            <a:t>State Boards</a:t>
          </a:r>
        </a:p>
      </dsp:txBody>
      <dsp:txXfrm>
        <a:off x="2261735" y="39198"/>
        <a:ext cx="1981088" cy="604800"/>
      </dsp:txXfrm>
    </dsp:sp>
    <dsp:sp modelId="{C7ADA754-81DA-40EF-A5B0-78AD800F3E06}">
      <dsp:nvSpPr>
        <dsp:cNvPr id="0" name=""/>
        <dsp:cNvSpPr/>
      </dsp:nvSpPr>
      <dsp:spPr>
        <a:xfrm>
          <a:off x="2261735" y="643998"/>
          <a:ext cx="1981088" cy="3888802"/>
        </a:xfrm>
        <a:prstGeom prst="rect">
          <a:avLst/>
        </a:prstGeom>
        <a:solidFill>
          <a:srgbClr val="FFC000">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kern="1200" dirty="0">
              <a:latin typeface="Proxima Nova Rg" panose="02000506030000020004" pitchFamily="2" charset="0"/>
              <a:cs typeface="Arial" pitchFamily="34" charset="0"/>
            </a:rPr>
            <a:t>The State Boards regulate the accounting profession and serve as the licensing body for CPAs.  </a:t>
          </a:r>
        </a:p>
        <a:p>
          <a:pPr marL="114300" lvl="1" indent="-114300" algn="l" defTabSz="622300">
            <a:lnSpc>
              <a:spcPct val="90000"/>
            </a:lnSpc>
            <a:spcBef>
              <a:spcPct val="0"/>
            </a:spcBef>
            <a:spcAft>
              <a:spcPts val="600"/>
            </a:spcAft>
            <a:buChar char="•"/>
          </a:pPr>
          <a:r>
            <a:rPr lang="en-US" sz="1400" kern="1200" dirty="0">
              <a:latin typeface="Proxima Nova Rg" panose="02000506030000020004" pitchFamily="2" charset="0"/>
              <a:cs typeface="Arial" pitchFamily="34" charset="0"/>
            </a:rPr>
            <a:t>The Exam functions as a tool that helps the state boards fulfill their regulatory responsibilities.</a:t>
          </a:r>
        </a:p>
      </dsp:txBody>
      <dsp:txXfrm>
        <a:off x="2261735" y="643998"/>
        <a:ext cx="1981088" cy="3888802"/>
      </dsp:txXfrm>
    </dsp:sp>
    <dsp:sp modelId="{EF9143C4-427A-4E51-99C9-767FD6E9957C}">
      <dsp:nvSpPr>
        <dsp:cNvPr id="0" name=""/>
        <dsp:cNvSpPr/>
      </dsp:nvSpPr>
      <dsp:spPr>
        <a:xfrm>
          <a:off x="4520176" y="3849"/>
          <a:ext cx="1981088" cy="604800"/>
        </a:xfrm>
        <a:prstGeom prst="rect">
          <a:avLst/>
        </a:prstGeom>
        <a:solidFill>
          <a:srgbClr val="92D050">
            <a:alpha val="8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Proxima Nova Rg" panose="02000506030000020004" pitchFamily="2" charset="0"/>
              <a:cs typeface="Arial" pitchFamily="34" charset="0"/>
            </a:rPr>
            <a:t>NASBA</a:t>
          </a:r>
        </a:p>
      </dsp:txBody>
      <dsp:txXfrm>
        <a:off x="4520176" y="3849"/>
        <a:ext cx="1981088" cy="604800"/>
      </dsp:txXfrm>
    </dsp:sp>
    <dsp:sp modelId="{2071CDBB-F245-44CE-A5F8-F937423813B9}">
      <dsp:nvSpPr>
        <dsp:cNvPr id="0" name=""/>
        <dsp:cNvSpPr/>
      </dsp:nvSpPr>
      <dsp:spPr>
        <a:xfrm>
          <a:off x="4520176" y="537951"/>
          <a:ext cx="1981088" cy="4030198"/>
        </a:xfrm>
        <a:prstGeom prst="rect">
          <a:avLst/>
        </a:prstGeom>
        <a:solidFill>
          <a:srgbClr val="00B050">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kern="1200" dirty="0">
              <a:latin typeface="Proxima Nova Rg" panose="02000506030000020004" pitchFamily="2" charset="0"/>
              <a:cs typeface="Arial" pitchFamily="34" charset="0"/>
            </a:rPr>
            <a:t>The National Association of State Boards of Accountancy is an association of the state boards. </a:t>
          </a:r>
        </a:p>
        <a:p>
          <a:pPr marL="114300" lvl="1" indent="-114300" algn="l" defTabSz="622300">
            <a:lnSpc>
              <a:spcPct val="90000"/>
            </a:lnSpc>
            <a:spcBef>
              <a:spcPct val="0"/>
            </a:spcBef>
            <a:spcAft>
              <a:spcPts val="600"/>
            </a:spcAft>
            <a:buChar char="•"/>
          </a:pPr>
          <a:r>
            <a:rPr lang="en-US" sz="1400" kern="1200" dirty="0">
              <a:latin typeface="Proxima Nova Rg" panose="02000506030000020004" pitchFamily="2" charset="0"/>
              <a:cs typeface="Arial" pitchFamily="34" charset="0"/>
            </a:rPr>
            <a:t>Helps the state boards coordinate their activities and maintains the National Candidate Database</a:t>
          </a:r>
        </a:p>
        <a:p>
          <a:pPr marL="114300" lvl="1" indent="-114300" algn="l" defTabSz="622300">
            <a:lnSpc>
              <a:spcPct val="90000"/>
            </a:lnSpc>
            <a:spcBef>
              <a:spcPct val="0"/>
            </a:spcBef>
            <a:spcAft>
              <a:spcPct val="15000"/>
            </a:spcAft>
            <a:buChar char="•"/>
          </a:pPr>
          <a:r>
            <a:rPr lang="en-US" sz="1400" kern="1200" dirty="0">
              <a:latin typeface="Proxima Nova Rg" panose="02000506030000020004" pitchFamily="2" charset="0"/>
              <a:cs typeface="Arial" pitchFamily="34" charset="0"/>
            </a:rPr>
            <a:t>Provides a forum for regulators and practitioners to address issues relevant to the  profession.</a:t>
          </a:r>
        </a:p>
      </dsp:txBody>
      <dsp:txXfrm>
        <a:off x="4520176" y="537951"/>
        <a:ext cx="1981088" cy="4030198"/>
      </dsp:txXfrm>
    </dsp:sp>
    <dsp:sp modelId="{415F9226-91D4-4015-A166-A6691BAA9692}">
      <dsp:nvSpPr>
        <dsp:cNvPr id="0" name=""/>
        <dsp:cNvSpPr/>
      </dsp:nvSpPr>
      <dsp:spPr>
        <a:xfrm>
          <a:off x="6778616" y="39198"/>
          <a:ext cx="1981088" cy="604800"/>
        </a:xfrm>
        <a:prstGeom prst="rect">
          <a:avLst/>
        </a:prstGeom>
        <a:solidFill>
          <a:srgbClr val="7030A0">
            <a:alpha val="8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Proxima Nova Rg" panose="02000506030000020004" pitchFamily="2" charset="0"/>
              <a:cs typeface="Arial" pitchFamily="34" charset="0"/>
            </a:rPr>
            <a:t>Prometric</a:t>
          </a:r>
        </a:p>
      </dsp:txBody>
      <dsp:txXfrm>
        <a:off x="6778616" y="39198"/>
        <a:ext cx="1981088" cy="604800"/>
      </dsp:txXfrm>
    </dsp:sp>
    <dsp:sp modelId="{5A8F5EEE-07EF-4AF6-A0F9-F73EEA3AEBD5}">
      <dsp:nvSpPr>
        <dsp:cNvPr id="0" name=""/>
        <dsp:cNvSpPr/>
      </dsp:nvSpPr>
      <dsp:spPr>
        <a:xfrm>
          <a:off x="6778616" y="643998"/>
          <a:ext cx="1981088" cy="3888802"/>
        </a:xfrm>
        <a:prstGeom prst="rect">
          <a:avLst/>
        </a:prstGeom>
        <a:solidFill>
          <a:srgbClr val="7030A0">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Proxima Nova Rg" panose="02000506030000020004" pitchFamily="2" charset="0"/>
              <a:cs typeface="Arial" pitchFamily="34" charset="0"/>
            </a:rPr>
            <a:t>Responsible for the delivery of the Exam to approved test centers, scheduling candidate test appointments, test administration, and the return of results to the AICPA for scoring.</a:t>
          </a:r>
        </a:p>
      </dsp:txBody>
      <dsp:txXfrm>
        <a:off x="6778616" y="643998"/>
        <a:ext cx="1981088" cy="3888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AE9899-F882-4014-9798-269404ECE07E}" type="datetimeFigureOut">
              <a:rPr lang="en-US" smtClean="0"/>
              <a:t>6/18/2021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03BAE3-962B-481B-AB58-FE556C28077D}" type="slidenum">
              <a:rPr lang="en-US" smtClean="0"/>
              <a:t>‹#›</a:t>
            </a:fld>
            <a:endParaRPr lang="en-US"/>
          </a:p>
        </p:txBody>
      </p:sp>
    </p:spTree>
    <p:extLst>
      <p:ext uri="{BB962C8B-B14F-4D97-AF65-F5344CB8AC3E}">
        <p14:creationId xmlns:p14="http://schemas.microsoft.com/office/powerpoint/2010/main" val="43765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4DC6C3-5C09-4E31-AE3E-F769D8823342}" type="datetimeFigureOut">
              <a:rPr lang="en-US" smtClean="0"/>
              <a:pPr/>
              <a:t>6/18/2021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4C9D48-4420-4AB0-AE96-64815C4664A6}" type="slidenum">
              <a:rPr lang="en-US" smtClean="0"/>
              <a:pPr/>
              <a:t>‹#›</a:t>
            </a:fld>
            <a:endParaRPr lang="en-US"/>
          </a:p>
        </p:txBody>
      </p:sp>
    </p:spTree>
    <p:extLst>
      <p:ext uri="{BB962C8B-B14F-4D97-AF65-F5344CB8AC3E}">
        <p14:creationId xmlns:p14="http://schemas.microsoft.com/office/powerpoint/2010/main" val="262960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a:t>
            </a:fld>
            <a:endParaRPr lang="en-US"/>
          </a:p>
        </p:txBody>
      </p:sp>
    </p:spTree>
    <p:extLst>
      <p:ext uri="{BB962C8B-B14F-4D97-AF65-F5344CB8AC3E}">
        <p14:creationId xmlns:p14="http://schemas.microsoft.com/office/powerpoint/2010/main" val="309556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r>
              <a:rPr lang="en-US" dirty="0"/>
              <a:t>Now let’s take a look at the content covered on each section of the Exam.</a:t>
            </a:r>
          </a:p>
          <a:p>
            <a:endParaRPr lang="en-US" dirty="0"/>
          </a:p>
          <a:p>
            <a:pPr marL="177819" indent="-177819">
              <a:buFont typeface="Arial" pitchFamily="34" charset="0"/>
              <a:buChar char="•"/>
            </a:pPr>
            <a:r>
              <a:rPr lang="en-US" dirty="0"/>
              <a:t>The financial section covers generally accepted accounting principles for business enterprises, governmental entities and not-for-profit organizations.  </a:t>
            </a:r>
          </a:p>
          <a:p>
            <a:pPr marL="177819" indent="-177819">
              <a:buFont typeface="Arial" pitchFamily="34" charset="0"/>
              <a:buChar char="•"/>
            </a:pPr>
            <a:endParaRPr lang="en-US" dirty="0"/>
          </a:p>
          <a:p>
            <a:pPr marL="177819" indent="-177819">
              <a:buFont typeface="Arial" pitchFamily="34" charset="0"/>
              <a:buChar char="•"/>
            </a:pPr>
            <a:r>
              <a:rPr lang="en-US" dirty="0"/>
              <a:t>From an international perspective, you will be expected to answer questions on International Financial Reporting Standards (IFRS) and understand the difference the financial statements prepared on the basis of U.S. GAAP and IFRS.</a:t>
            </a:r>
          </a:p>
          <a:p>
            <a:endParaRPr lang="en-US" dirty="0"/>
          </a:p>
          <a:p>
            <a:pPr marL="177819" indent="-177819">
              <a:buFont typeface="Arial" pitchFamily="34" charset="0"/>
              <a:buChar char="•"/>
            </a:pPr>
            <a:r>
              <a:rPr lang="en-US" dirty="0"/>
              <a:t>Your Intermediate Accounting classes will serve as the foundation for this exam.  If you have taken Advanced Accounting and/or an elective course in Government/Not-for-Profit Accounting all the better.  If you haven’t taken these additional classes, no need to worry.  Our course covers what you need to know in these areas.</a:t>
            </a:r>
          </a:p>
          <a:p>
            <a:pPr marL="177819" indent="-177819">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12</a:t>
            </a:fld>
            <a:endParaRPr lang="en-US"/>
          </a:p>
        </p:txBody>
      </p:sp>
    </p:spTree>
    <p:extLst>
      <p:ext uri="{BB962C8B-B14F-4D97-AF65-F5344CB8AC3E}">
        <p14:creationId xmlns:p14="http://schemas.microsoft.com/office/powerpoint/2010/main" val="47636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r>
              <a:rPr lang="en-US" dirty="0"/>
              <a:t>On the Regulation exam, as much as 60% of the Exam content is Federal Tax.  The remaining 40% encompasses Business Law and Ethics.  </a:t>
            </a:r>
          </a:p>
          <a:p>
            <a:pPr marL="177819" indent="-177819">
              <a:buFont typeface="Arial" pitchFamily="34" charset="0"/>
              <a:buChar char="•"/>
            </a:pPr>
            <a:endParaRPr lang="en-US" dirty="0"/>
          </a:p>
          <a:p>
            <a:pPr marL="177819" indent="-177819">
              <a:buFont typeface="Arial" pitchFamily="34" charset="0"/>
              <a:buChar char="•"/>
            </a:pPr>
            <a:r>
              <a:rPr lang="en-US" dirty="0"/>
              <a:t>With a focus on U.S. tax law and business law, the Regulation exam is effectively immune to IFRS.</a:t>
            </a:r>
          </a:p>
          <a:p>
            <a:pPr marL="177819" indent="-177819">
              <a:buFont typeface="Arial" pitchFamily="34" charset="0"/>
              <a:buChar char="•"/>
            </a:pPr>
            <a:endParaRPr lang="en-US" dirty="0"/>
          </a:p>
          <a:p>
            <a:pPr marL="177819" indent="-177819">
              <a:buFont typeface="Arial" pitchFamily="34" charset="0"/>
              <a:buChar char="•"/>
            </a:pPr>
            <a:r>
              <a:rPr lang="en-US" dirty="0"/>
              <a:t>The good news is that what you learn in two semesters of Federal Taxation and one to two semesters of Business Law will provide a solid foundation to build on for success on the Regulation Exam.</a:t>
            </a:r>
          </a:p>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13</a:t>
            </a:fld>
            <a:endParaRPr lang="en-US"/>
          </a:p>
        </p:txBody>
      </p:sp>
    </p:spTree>
    <p:extLst>
      <p:ext uri="{BB962C8B-B14F-4D97-AF65-F5344CB8AC3E}">
        <p14:creationId xmlns:p14="http://schemas.microsoft.com/office/powerpoint/2010/main" val="39499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845" indent="-177845">
              <a:spcAft>
                <a:spcPts val="622"/>
              </a:spcAft>
              <a:buFont typeface="Arial" pitchFamily="34" charset="0"/>
              <a:buChar char="•"/>
            </a:pPr>
            <a:r>
              <a:rPr lang="en-US" dirty="0"/>
              <a:t>Apply to NASBA or your state board allowing 2-4 weeks for them to process and approve your application.  Applications aren’t reviewed until all documents have been submitted.  The reviewer won’t contact you if something is missing.  Many states have a checklist to help you file properly.</a:t>
            </a:r>
          </a:p>
          <a:p>
            <a:pPr marL="177845" indent="-177845">
              <a:spcAft>
                <a:spcPts val="622"/>
              </a:spcAft>
              <a:buFont typeface="Arial" pitchFamily="34" charset="0"/>
              <a:buChar char="•"/>
            </a:pPr>
            <a:r>
              <a:rPr lang="en-US" dirty="0"/>
              <a:t>You will receive a Notice to Schedule (NTS). For most states, an NTS will be valid for 6 months.  Apply and pay exam fees for only those parts that you can realistically sit for in that period.</a:t>
            </a:r>
          </a:p>
          <a:p>
            <a:pPr marL="177845" indent="-177845">
              <a:spcAft>
                <a:spcPts val="622"/>
              </a:spcAft>
              <a:buFont typeface="Arial" pitchFamily="34" charset="0"/>
              <a:buChar char="•"/>
            </a:pPr>
            <a:r>
              <a:rPr lang="en-US" dirty="0"/>
              <a:t>Once your application has been approved you will be given the go ahead to pay your examination fee in order to receive your Notice to Schedule (NTS). The NTS allows you to schedule your exam at a Prometric site.  Many NTSs expire in 6 months, so only pay for the sections you plan to take during that window.</a:t>
            </a:r>
          </a:p>
          <a:p>
            <a:pPr marL="177845" indent="-177845">
              <a:spcAft>
                <a:spcPts val="622"/>
              </a:spcAft>
              <a:buFont typeface="Arial" pitchFamily="34" charset="0"/>
              <a:buChar char="•"/>
            </a:pPr>
            <a:r>
              <a:rPr lang="en-US" dirty="0"/>
              <a:t>If your state requires you to pay the application and examination fee at the same time, start preparing while waiting for your application to be approved.</a:t>
            </a:r>
          </a:p>
          <a:p>
            <a:pPr marL="177845" indent="-177845">
              <a:spcAft>
                <a:spcPts val="622"/>
              </a:spcAft>
              <a:buFont typeface="Arial" pitchFamily="34" charset="0"/>
              <a:buChar char="•"/>
            </a:pPr>
            <a:r>
              <a:rPr lang="en-US" dirty="0"/>
              <a:t>If you find that you didn’t pass a section, you cannot re-take it during the same testing window.  If it is early in the testing window, consider reviewing and taking another exam section.  If it is late in the testing window, it may be better to re-study the section you didn’t pass and retake it as soon as possible in the next testing window.</a:t>
            </a:r>
          </a:p>
          <a:p>
            <a:pPr marL="177845" indent="-177845">
              <a:spcAft>
                <a:spcPts val="622"/>
              </a:spcAft>
              <a:buFont typeface="Arial" pitchFamily="34" charset="0"/>
              <a:buChar char="•"/>
            </a:pPr>
            <a:r>
              <a:rPr lang="en-US" dirty="0"/>
              <a:t>Your 18 month time window starts the day you took the first section that you ultimately passed—not the day you found out you passed.  Stay on track with your study plan to ensure you don’t lose a section.  If you do lose a section, your 18 month window will now begin on the date you took your next passed section.  But you will have to re-take the section you lost.</a:t>
            </a:r>
          </a:p>
          <a:p>
            <a:pPr marL="177845" indent="-177845">
              <a:spcAft>
                <a:spcPts val="622"/>
              </a:spcAft>
              <a:buFont typeface="Arial" pitchFamily="34" charset="0"/>
              <a:buChar char="•"/>
            </a:pPr>
            <a:r>
              <a:rPr lang="en-US" dirty="0"/>
              <a:t>4 months of the year are non-testing months, and they do count in determining the 18 month timeline.</a:t>
            </a:r>
          </a:p>
          <a:p>
            <a:pPr>
              <a:spcAft>
                <a:spcPts val="622"/>
              </a:spcAft>
            </a:pPr>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14</a:t>
            </a:fld>
            <a:endParaRPr lang="en-US"/>
          </a:p>
        </p:txBody>
      </p:sp>
    </p:spTree>
    <p:extLst>
      <p:ext uri="{BB962C8B-B14F-4D97-AF65-F5344CB8AC3E}">
        <p14:creationId xmlns:p14="http://schemas.microsoft.com/office/powerpoint/2010/main" val="58069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go the extra step and obtain your CPA license?</a:t>
            </a:r>
          </a:p>
        </p:txBody>
      </p:sp>
      <p:sp>
        <p:nvSpPr>
          <p:cNvPr id="4" name="Slide Number Placeholder 3"/>
          <p:cNvSpPr>
            <a:spLocks noGrp="1"/>
          </p:cNvSpPr>
          <p:nvPr>
            <p:ph type="sldNum" sz="quarter" idx="10"/>
          </p:nvPr>
        </p:nvSpPr>
        <p:spPr/>
        <p:txBody>
          <a:bodyPr/>
          <a:lstStyle/>
          <a:p>
            <a:fld id="{1B4C9D48-4420-4AB0-AE96-64815C4664A6}" type="slidenum">
              <a:rPr lang="en-US" smtClean="0"/>
              <a:pPr/>
              <a:t>15</a:t>
            </a:fld>
            <a:endParaRPr lang="en-US"/>
          </a:p>
        </p:txBody>
      </p:sp>
    </p:spTree>
    <p:extLst>
      <p:ext uri="{BB962C8B-B14F-4D97-AF65-F5344CB8AC3E}">
        <p14:creationId xmlns:p14="http://schemas.microsoft.com/office/powerpoint/2010/main" val="7976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AE9DB9-E4FD-487D-833C-2FCEF3867BC7}" type="slidenum">
              <a:rPr lang="en-US" altLang="zh-TW" smtClean="0"/>
              <a:pPr/>
              <a:t>16</a:t>
            </a:fld>
            <a:endParaRPr lang="en-US" altLang="zh-TW" dirty="0"/>
          </a:p>
        </p:txBody>
      </p:sp>
      <p:sp>
        <p:nvSpPr>
          <p:cNvPr id="68611" name="Rectangle 7"/>
          <p:cNvSpPr txBox="1">
            <a:spLocks noGrp="1" noChangeArrowheads="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885671E4-8FE0-4AFE-8F61-D1EF4E5DA64D}" type="slidenum">
              <a:rPr lang="en-US" altLang="zh-TW" sz="1200"/>
              <a:pPr algn="r" eaLnBrk="0" hangingPunct="0"/>
              <a:t>16</a:t>
            </a:fld>
            <a:endParaRPr lang="en-US" altLang="zh-TW" sz="1200" dirty="0"/>
          </a:p>
        </p:txBody>
      </p:sp>
      <p:sp>
        <p:nvSpPr>
          <p:cNvPr id="68612" name="Rectangle 7"/>
          <p:cNvSpPr txBox="1">
            <a:spLocks noGrp="1" noChangeArrowheads="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4759A172-4169-41D7-9ADE-6F475F7D5101}" type="slidenum">
              <a:rPr lang="en-US" altLang="zh-TW" sz="1200"/>
              <a:pPr algn="r" eaLnBrk="0" hangingPunct="0"/>
              <a:t>16</a:t>
            </a:fld>
            <a:endParaRPr lang="en-US" altLang="zh-TW" sz="1200" dirty="0"/>
          </a:p>
        </p:txBody>
      </p:sp>
      <p:sp>
        <p:nvSpPr>
          <p:cNvPr id="68613" name="Rectangle 7"/>
          <p:cNvSpPr txBox="1">
            <a:spLocks noGrp="1" noChangeArrowheads="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552232C9-9414-4D75-A93F-A7BA47051D74}" type="slidenum">
              <a:rPr lang="en-US" altLang="zh-TW" sz="1200"/>
              <a:pPr algn="r" eaLnBrk="0" hangingPunct="0"/>
              <a:t>16</a:t>
            </a:fld>
            <a:endParaRPr lang="en-US" altLang="zh-TW" sz="1200" dirty="0"/>
          </a:p>
        </p:txBody>
      </p:sp>
      <p:sp>
        <p:nvSpPr>
          <p:cNvPr id="68614" name="Rectangle 7"/>
          <p:cNvSpPr txBox="1">
            <a:spLocks noGrp="1" noChangeArrowheads="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D693FD17-6043-4A97-8BB3-AC37E678C6D0}" type="slidenum">
              <a:rPr lang="en-US" altLang="zh-TW" sz="1200"/>
              <a:pPr algn="r" eaLnBrk="0" hangingPunct="0"/>
              <a:t>16</a:t>
            </a:fld>
            <a:endParaRPr lang="en-US" altLang="zh-TW" sz="1200" dirty="0"/>
          </a:p>
        </p:txBody>
      </p:sp>
      <p:sp>
        <p:nvSpPr>
          <p:cNvPr id="68615" name="Rectangle 7"/>
          <p:cNvSpPr txBox="1">
            <a:spLocks noGrp="1" noChangeArrowheads="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81A36174-07FF-4184-9658-11385B8E5EC3}" type="slidenum">
              <a:rPr lang="en-US" altLang="zh-TW" sz="1200"/>
              <a:pPr algn="r" eaLnBrk="0" hangingPunct="0"/>
              <a:t>16</a:t>
            </a:fld>
            <a:endParaRPr lang="en-US" altLang="zh-TW" sz="1200" dirty="0"/>
          </a:p>
        </p:txBody>
      </p:sp>
      <p:sp>
        <p:nvSpPr>
          <p:cNvPr id="68616" name="Slide Image Placeholder 1"/>
          <p:cNvSpPr>
            <a:spLocks noGrp="1" noRot="1" noChangeAspect="1" noTextEdit="1"/>
          </p:cNvSpPr>
          <p:nvPr>
            <p:ph type="sldImg"/>
          </p:nvPr>
        </p:nvSpPr>
        <p:spPr>
          <a:ln/>
        </p:spPr>
      </p:sp>
      <p:sp>
        <p:nvSpPr>
          <p:cNvPr id="68617" name="Notes Placeholder 2"/>
          <p:cNvSpPr>
            <a:spLocks noGrp="1"/>
          </p:cNvSpPr>
          <p:nvPr>
            <p:ph type="body" idx="1"/>
          </p:nvPr>
        </p:nvSpPr>
        <p:spPr>
          <a:noFill/>
          <a:ln/>
        </p:spPr>
        <p:txBody>
          <a:bodyPr/>
          <a:lstStyle/>
          <a:p>
            <a:r>
              <a:rPr lang="en-US" altLang="zh-TW" dirty="0">
                <a:latin typeface="Arial" charset="0"/>
                <a:ea typeface="ＭＳ Ｐゴシック" pitchFamily="34" charset="-128"/>
              </a:rPr>
              <a:t>. </a:t>
            </a:r>
          </a:p>
          <a:p>
            <a:endParaRPr lang="en-US" altLang="zh-TW" dirty="0">
              <a:latin typeface="Arial" charset="0"/>
              <a:ea typeface="ＭＳ Ｐゴシック" pitchFamily="34" charset="-128"/>
            </a:endParaRPr>
          </a:p>
        </p:txBody>
      </p:sp>
      <p:sp>
        <p:nvSpPr>
          <p:cNvPr id="68618" name="Date Placeholder 3"/>
          <p:cNvSpPr>
            <a:spLocks noGrp="1"/>
          </p:cNvSpPr>
          <p:nvPr>
            <p:ph type="dt" sz="quarter" idx="1"/>
          </p:nvPr>
        </p:nvSpPr>
        <p:spPr>
          <a:noFill/>
        </p:spPr>
        <p:txBody>
          <a:bodyPr/>
          <a:lstStyle/>
          <a:p>
            <a:fld id="{3C02B5C5-A23E-4861-8895-81DA8E024890}" type="datetime1">
              <a:rPr lang="en-US" altLang="zh-TW" smtClean="0"/>
              <a:pPr/>
              <a:t>6/18/2021</a:t>
            </a:fld>
            <a:endParaRPr lang="en-US" altLang="zh-TW" dirty="0"/>
          </a:p>
        </p:txBody>
      </p:sp>
      <p:sp>
        <p:nvSpPr>
          <p:cNvPr id="68619" name="Slide Number Placeholder 4"/>
          <p:cNvSpPr txBox="1">
            <a:spLocks noGrp="1"/>
          </p:cNvSpPr>
          <p:nvPr/>
        </p:nvSpPr>
        <p:spPr bwMode="auto">
          <a:xfrm>
            <a:off x="3971810" y="8831799"/>
            <a:ext cx="3038590" cy="464603"/>
          </a:xfrm>
          <a:prstGeom prst="rect">
            <a:avLst/>
          </a:prstGeom>
          <a:noFill/>
          <a:ln w="9525">
            <a:noFill/>
            <a:miter lim="800000"/>
            <a:headEnd/>
            <a:tailEnd/>
          </a:ln>
        </p:spPr>
        <p:txBody>
          <a:bodyPr lIns="89813" tIns="44907" rIns="89813" bIns="44907" anchor="b"/>
          <a:lstStyle/>
          <a:p>
            <a:pPr algn="r" eaLnBrk="0" hangingPunct="0"/>
            <a:fld id="{F3EF3DE8-1443-4488-9C8A-AFDA168DE8E5}" type="slidenum">
              <a:rPr lang="en-US" altLang="zh-TW" sz="1200"/>
              <a:pPr algn="r" eaLnBrk="0" hangingPunct="0"/>
              <a:t>16</a:t>
            </a:fld>
            <a:endParaRPr lang="en-US" altLang="zh-TW" sz="1200" dirty="0"/>
          </a:p>
        </p:txBody>
      </p:sp>
    </p:spTree>
    <p:extLst>
      <p:ext uri="{BB962C8B-B14F-4D97-AF65-F5344CB8AC3E}">
        <p14:creationId xmlns:p14="http://schemas.microsoft.com/office/powerpoint/2010/main" val="4726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18</a:t>
            </a:fld>
            <a:endParaRPr lang="en-US"/>
          </a:p>
        </p:txBody>
      </p:sp>
    </p:spTree>
    <p:extLst>
      <p:ext uri="{BB962C8B-B14F-4D97-AF65-F5344CB8AC3E}">
        <p14:creationId xmlns:p14="http://schemas.microsoft.com/office/powerpoint/2010/main" val="45944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itchFamily="34" charset="0"/>
              <a:buChar char="•"/>
            </a:pPr>
            <a:r>
              <a:rPr lang="en-US" i="1" dirty="0"/>
              <a:t>Note to FMS: Provide your contact information and local website/Facebook information if applicable.</a:t>
            </a:r>
          </a:p>
          <a:p>
            <a:pPr marL="171425" indent="-171425">
              <a:buFont typeface="Arial" pitchFamily="34" charset="0"/>
              <a:buChar char="•"/>
            </a:pPr>
            <a:endParaRPr lang="en-US" i="1" dirty="0"/>
          </a:p>
          <a:p>
            <a:pPr marL="171425" indent="-171425">
              <a:buFont typeface="Arial" pitchFamily="34" charset="0"/>
              <a:buChar char="•"/>
            </a:pPr>
            <a:r>
              <a:rPr lang="en-US" i="1" dirty="0"/>
              <a:t>Draw a raffle winner if holding raffle.</a:t>
            </a:r>
          </a:p>
        </p:txBody>
      </p:sp>
      <p:sp>
        <p:nvSpPr>
          <p:cNvPr id="4" name="Slide Number Placeholder 3"/>
          <p:cNvSpPr>
            <a:spLocks noGrp="1"/>
          </p:cNvSpPr>
          <p:nvPr>
            <p:ph type="sldNum" sz="quarter" idx="10"/>
          </p:nvPr>
        </p:nvSpPr>
        <p:spPr/>
        <p:txBody>
          <a:bodyPr/>
          <a:lstStyle/>
          <a:p>
            <a:fld id="{1B4C9D48-4420-4AB0-AE96-64815C4664A6}" type="slidenum">
              <a:rPr lang="en-US" smtClean="0"/>
              <a:pPr/>
              <a:t>19</a:t>
            </a:fld>
            <a:endParaRPr lang="en-US"/>
          </a:p>
        </p:txBody>
      </p:sp>
    </p:spTree>
    <p:extLst>
      <p:ext uri="{BB962C8B-B14F-4D97-AF65-F5344CB8AC3E}">
        <p14:creationId xmlns:p14="http://schemas.microsoft.com/office/powerpoint/2010/main" val="174695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83" indent="-174683">
              <a:buFont typeface="Arial" pitchFamily="34" charset="0"/>
              <a:buChar char="•"/>
            </a:pPr>
            <a:r>
              <a:rPr lang="en-US" dirty="0"/>
              <a:t>Even in a weak job market, the demand for accountants, and CPAs in particular, remains healthy.  </a:t>
            </a:r>
          </a:p>
          <a:p>
            <a:pPr marL="174683" indent="-174683">
              <a:buFont typeface="Arial" pitchFamily="34" charset="0"/>
              <a:buChar char="•"/>
            </a:pPr>
            <a:endParaRPr lang="en-US" dirty="0"/>
          </a:p>
          <a:p>
            <a:pPr marL="640500" lvl="1" indent="-174683">
              <a:buFont typeface="Arial" pitchFamily="34" charset="0"/>
              <a:buChar char="•"/>
            </a:pPr>
            <a:r>
              <a:rPr lang="en-US" dirty="0"/>
              <a:t>Research conducted by the U.S. Bureau of Labor Statistics projects that employment of accountants and auditors to expected to grow by 16% through 2020,  faster than for any other occupation.   The report goes on to state that the outlook is best for those “who have a college degree and professional certification, especially a CPA.”</a:t>
            </a:r>
          </a:p>
          <a:p>
            <a:pPr marL="465818" lvl="1"/>
            <a:r>
              <a:rPr lang="en-US" dirty="0"/>
              <a:t> </a:t>
            </a:r>
          </a:p>
          <a:p>
            <a:pPr marL="640500" lvl="1" indent="-174683">
              <a:buFont typeface="Arial" pitchFamily="34" charset="0"/>
              <a:buChar char="•"/>
            </a:pPr>
            <a:r>
              <a:rPr lang="en-US" dirty="0"/>
              <a:t>What’s more, as the boomers move toward retirement, the gap between available positions and qualified individuals is expected to grow, In fact, according to the AICPA, 75 percent of today’s CPAs will retire over the next 15 years.</a:t>
            </a:r>
          </a:p>
          <a:p>
            <a:pPr marL="640500" lvl="1" indent="-174683">
              <a:buFont typeface="Arial" pitchFamily="34" charset="0"/>
              <a:buChar char="•"/>
            </a:pPr>
            <a:r>
              <a:rPr lang="en-US" dirty="0"/>
              <a:t>Salary</a:t>
            </a:r>
            <a:r>
              <a:rPr lang="en-US" baseline="0" dirty="0"/>
              <a:t> increase between 4-5.5% for 2016 across all levels, based on Robert Half 2016 salary guide</a:t>
            </a:r>
            <a:endParaRPr lang="en-US" dirty="0"/>
          </a:p>
          <a:p>
            <a:pPr marL="640500" lvl="1" indent="-174683">
              <a:buFont typeface="Arial" pitchFamily="34" charset="0"/>
              <a:buChar char="•"/>
            </a:pPr>
            <a:endParaRPr lang="en-US" dirty="0"/>
          </a:p>
          <a:p>
            <a:pPr marL="183300" lvl="0" indent="-174683">
              <a:buFont typeface="Arial" pitchFamily="34" charset="0"/>
              <a:buChar char="•"/>
            </a:pPr>
            <a:r>
              <a:rPr lang="en-US" dirty="0"/>
              <a:t>Changes</a:t>
            </a:r>
            <a:r>
              <a:rPr lang="en-US" baseline="0" dirty="0"/>
              <a:t> in technology &amp; regulatory environment</a:t>
            </a:r>
          </a:p>
          <a:p>
            <a:pPr marL="640500" lvl="1" indent="-174683">
              <a:buFont typeface="Arial" pitchFamily="34" charset="0"/>
              <a:buChar char="•"/>
            </a:pPr>
            <a:r>
              <a:rPr lang="en-US" dirty="0"/>
              <a:t>Cloud</a:t>
            </a:r>
            <a:r>
              <a:rPr lang="en-US" baseline="0" dirty="0"/>
              <a:t> computing and integrated information system</a:t>
            </a:r>
          </a:p>
          <a:p>
            <a:pPr marL="640500" lvl="1" indent="-174683">
              <a:buFont typeface="Arial" pitchFamily="34" charset="0"/>
              <a:buChar char="•"/>
            </a:pPr>
            <a:r>
              <a:rPr lang="en-US" baseline="0" dirty="0"/>
              <a:t>Regulation changes, especially in financial services</a:t>
            </a:r>
            <a:endParaRPr lang="en-US" dirty="0"/>
          </a:p>
          <a:p>
            <a:pPr marL="640500" lvl="1" indent="-174683">
              <a:buFont typeface="Arial" pitchFamily="34" charset="0"/>
              <a:buChar char="•"/>
            </a:pPr>
            <a:endParaRPr lang="en-US" dirty="0"/>
          </a:p>
          <a:p>
            <a:pPr marL="174683" indent="-174683">
              <a:buFont typeface="Arial" pitchFamily="34" charset="0"/>
              <a:buChar char="•"/>
            </a:pPr>
            <a:r>
              <a:rPr lang="en-US" dirty="0"/>
              <a:t>Being in a profession that is in demand puts you in the driver’s seat. With more demand, comes more flexibility, greater job security and increased opportunity.  </a:t>
            </a:r>
          </a:p>
          <a:p>
            <a:pPr marL="174683" indent="-174683">
              <a:buFont typeface="Arial" pitchFamily="34" charset="0"/>
              <a:buChar char="•"/>
            </a:pPr>
            <a:endParaRPr lang="en-US" dirty="0"/>
          </a:p>
          <a:p>
            <a:pPr marL="174683" indent="-174683">
              <a:buFont typeface="Arial" pitchFamily="34" charset="0"/>
              <a:buChar char="•"/>
            </a:pPr>
            <a:endParaRPr lang="en-US" dirty="0"/>
          </a:p>
          <a:p>
            <a:pPr marL="174683" indent="-174683">
              <a:spcAft>
                <a:spcPts val="611"/>
              </a:spcAft>
              <a:buFont typeface="Arial" pitchFamily="34" charset="0"/>
              <a:buChar char="•"/>
            </a:pPr>
            <a:endParaRPr lang="en-US" dirty="0"/>
          </a:p>
          <a:p>
            <a:pPr marL="174683" indent="-174683">
              <a:spcAft>
                <a:spcPts val="611"/>
              </a:spcAft>
              <a:buFont typeface="Arial" pitchFamily="34" charset="0"/>
              <a:buChar char="•"/>
            </a:pPr>
            <a:endParaRPr lang="en-US" i="0"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2</a:t>
            </a:fld>
            <a:endParaRPr lang="en-US" dirty="0"/>
          </a:p>
        </p:txBody>
      </p:sp>
    </p:spTree>
    <p:extLst>
      <p:ext uri="{BB962C8B-B14F-4D97-AF65-F5344CB8AC3E}">
        <p14:creationId xmlns:p14="http://schemas.microsoft.com/office/powerpoint/2010/main" val="260554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 Global Salary Survey</a:t>
            </a:r>
            <a:r>
              <a:rPr lang="en-US" baseline="0" dirty="0"/>
              <a:t> 2019:</a:t>
            </a:r>
            <a:endParaRPr lang="en-US" dirty="0"/>
          </a:p>
          <a:p>
            <a:r>
              <a:rPr lang="en-US" dirty="0"/>
              <a:t>CMA earns 55% more in median</a:t>
            </a:r>
            <a:r>
              <a:rPr lang="en-US" baseline="0" dirty="0"/>
              <a:t> compensation than non-CMA</a:t>
            </a:r>
          </a:p>
          <a:p>
            <a:r>
              <a:rPr lang="en-US" baseline="0" dirty="0"/>
              <a:t>CMA between the age of 20-29 earns 70% more in total compensation than non-CMA</a:t>
            </a:r>
            <a:endParaRPr lang="en-US" dirty="0"/>
          </a:p>
          <a:p>
            <a:endParaRPr lang="en-US" dirty="0"/>
          </a:p>
          <a:p>
            <a:endParaRPr lang="en-US" dirty="0"/>
          </a:p>
          <a:p>
            <a:r>
              <a:rPr lang="en-US" dirty="0"/>
              <a:t>CPA salary in USA (Journal of Accountancy)</a:t>
            </a:r>
          </a:p>
          <a:p>
            <a:pPr lvl="1"/>
            <a:r>
              <a:rPr lang="en-US" dirty="0"/>
              <a:t>Average US$116k + bonus about 10% </a:t>
            </a:r>
          </a:p>
          <a:p>
            <a:pPr lvl="1"/>
            <a:r>
              <a:rPr lang="en-US" dirty="0"/>
              <a:t>&lt; 1 year experience: $66k </a:t>
            </a:r>
          </a:p>
          <a:p>
            <a:pPr lvl="1"/>
            <a:r>
              <a:rPr lang="en-US" dirty="0"/>
              <a:t>&gt;20 year experience:  $152K </a:t>
            </a:r>
          </a:p>
          <a:p>
            <a:pPr lvl="1"/>
            <a:r>
              <a:rPr lang="en-US" dirty="0"/>
              <a:t>Expected</a:t>
            </a:r>
            <a:r>
              <a:rPr lang="en-US" baseline="0" dirty="0"/>
              <a:t> increase 5% </a:t>
            </a:r>
          </a:p>
          <a:p>
            <a:pPr lvl="1"/>
            <a:endParaRPr lang="en-U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Average CA salary in India: INR7.26 lakh per year (payscale</a:t>
            </a:r>
            <a:r>
              <a:rPr lang="en-US" baseline="0" dirty="0"/>
              <a:t>.com)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3</a:t>
            </a:fld>
            <a:endParaRPr lang="en-US"/>
          </a:p>
        </p:txBody>
      </p:sp>
    </p:spTree>
    <p:extLst>
      <p:ext uri="{BB962C8B-B14F-4D97-AF65-F5344CB8AC3E}">
        <p14:creationId xmlns:p14="http://schemas.microsoft.com/office/powerpoint/2010/main" val="72457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85EFF3-E0C5-417F-8CD7-851E04EB4535}" type="slidenum">
              <a:rPr lang="en-US" smtClean="0"/>
              <a:pPr>
                <a:defRPr/>
              </a:pPr>
              <a:t>4</a:t>
            </a:fld>
            <a:endParaRPr lang="en-US" dirty="0"/>
          </a:p>
        </p:txBody>
      </p:sp>
    </p:spTree>
    <p:extLst>
      <p:ext uri="{BB962C8B-B14F-4D97-AF65-F5344CB8AC3E}">
        <p14:creationId xmlns:p14="http://schemas.microsoft.com/office/powerpoint/2010/main" val="377910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Montana,</a:t>
            </a:r>
            <a:r>
              <a:rPr lang="en-US" baseline="0" dirty="0"/>
              <a:t> Guam, </a:t>
            </a:r>
            <a:r>
              <a:rPr lang="en-US" baseline="0" dirty="0" err="1"/>
              <a:t>Colarado</a:t>
            </a:r>
            <a:r>
              <a:rPr lang="en-US" baseline="0" dirty="0"/>
              <a:t> (currently in a degree program with 150 credits to graduate)</a:t>
            </a:r>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5</a:t>
            </a:fld>
            <a:endParaRPr lang="en-US"/>
          </a:p>
        </p:txBody>
      </p:sp>
    </p:spTree>
    <p:extLst>
      <p:ext uri="{BB962C8B-B14F-4D97-AF65-F5344CB8AC3E}">
        <p14:creationId xmlns:p14="http://schemas.microsoft.com/office/powerpoint/2010/main" val="274884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obtain your CPA License?</a:t>
            </a:r>
          </a:p>
        </p:txBody>
      </p:sp>
      <p:sp>
        <p:nvSpPr>
          <p:cNvPr id="4" name="Slide Number Placeholder 3"/>
          <p:cNvSpPr>
            <a:spLocks noGrp="1"/>
          </p:cNvSpPr>
          <p:nvPr>
            <p:ph type="sldNum" sz="quarter" idx="10"/>
          </p:nvPr>
        </p:nvSpPr>
        <p:spPr/>
        <p:txBody>
          <a:bodyPr/>
          <a:lstStyle/>
          <a:p>
            <a:fld id="{1B4C9D48-4420-4AB0-AE96-64815C4664A6}" type="slidenum">
              <a:rPr lang="en-US" smtClean="0"/>
              <a:pPr/>
              <a:t>6</a:t>
            </a:fld>
            <a:endParaRPr lang="en-US"/>
          </a:p>
        </p:txBody>
      </p:sp>
    </p:spTree>
    <p:extLst>
      <p:ext uri="{BB962C8B-B14F-4D97-AF65-F5344CB8AC3E}">
        <p14:creationId xmlns:p14="http://schemas.microsoft.com/office/powerpoint/2010/main" val="191842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obtain your CPA License?</a:t>
            </a:r>
          </a:p>
        </p:txBody>
      </p:sp>
      <p:sp>
        <p:nvSpPr>
          <p:cNvPr id="4" name="Slide Number Placeholder 3"/>
          <p:cNvSpPr>
            <a:spLocks noGrp="1"/>
          </p:cNvSpPr>
          <p:nvPr>
            <p:ph type="sldNum" sz="quarter" idx="10"/>
          </p:nvPr>
        </p:nvSpPr>
        <p:spPr/>
        <p:txBody>
          <a:bodyPr/>
          <a:lstStyle/>
          <a:p>
            <a:fld id="{1B4C9D48-4420-4AB0-AE96-64815C4664A6}" type="slidenum">
              <a:rPr lang="en-US" smtClean="0"/>
              <a:pPr/>
              <a:t>7</a:t>
            </a:fld>
            <a:endParaRPr lang="en-US"/>
          </a:p>
        </p:txBody>
      </p:sp>
    </p:spTree>
    <p:extLst>
      <p:ext uri="{BB962C8B-B14F-4D97-AF65-F5344CB8AC3E}">
        <p14:creationId xmlns:p14="http://schemas.microsoft.com/office/powerpoint/2010/main" val="365773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r>
              <a:rPr lang="en-US" dirty="0"/>
              <a:t>Now let’s take a look at the content covered on each section of the Exam.</a:t>
            </a:r>
          </a:p>
          <a:p>
            <a:endParaRPr lang="en-US" dirty="0"/>
          </a:p>
          <a:p>
            <a:pPr marL="177819" indent="-177819">
              <a:buFont typeface="Arial" pitchFamily="34" charset="0"/>
              <a:buChar char="•"/>
            </a:pPr>
            <a:r>
              <a:rPr lang="en-US" dirty="0"/>
              <a:t>The financial section covers generally accepted accounting principles for business enterprises, governmental entities and not-for-profit organizations.  </a:t>
            </a:r>
          </a:p>
          <a:p>
            <a:pPr marL="177819" indent="-177819">
              <a:buFont typeface="Arial" pitchFamily="34" charset="0"/>
              <a:buChar char="•"/>
            </a:pPr>
            <a:endParaRPr lang="en-US" dirty="0"/>
          </a:p>
          <a:p>
            <a:pPr marL="177819" indent="-177819">
              <a:buFont typeface="Arial" pitchFamily="34" charset="0"/>
              <a:buChar char="•"/>
            </a:pPr>
            <a:r>
              <a:rPr lang="en-US" dirty="0"/>
              <a:t>From an international perspective, you will be expected to answer questions on International Financial Reporting Standards (IFRS) and understand the difference the financial statements prepared on the basis of U.S. GAAP and IFRS.</a:t>
            </a:r>
          </a:p>
          <a:p>
            <a:endParaRPr lang="en-US" dirty="0"/>
          </a:p>
          <a:p>
            <a:pPr marL="177819" indent="-177819">
              <a:buFont typeface="Arial" pitchFamily="34" charset="0"/>
              <a:buChar char="•"/>
            </a:pPr>
            <a:r>
              <a:rPr lang="en-US" dirty="0"/>
              <a:t>Your Intermediate Accounting classes will serve as the foundation for this exam.  If you have taken Advanced Accounting and/or an elective course in Government/Not-for-Profit Accounting all the better.  If you haven’t taken these additional classes, no need to worry.  Our course covers what you need to know in these areas.</a:t>
            </a:r>
          </a:p>
          <a:p>
            <a:pPr marL="177819" indent="-177819">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10</a:t>
            </a:fld>
            <a:endParaRPr lang="en-US"/>
          </a:p>
        </p:txBody>
      </p:sp>
    </p:spTree>
    <p:extLst>
      <p:ext uri="{BB962C8B-B14F-4D97-AF65-F5344CB8AC3E}">
        <p14:creationId xmlns:p14="http://schemas.microsoft.com/office/powerpoint/2010/main" val="249373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r>
              <a:rPr lang="en-US" dirty="0"/>
              <a:t>Now let’s take a look at the content covered on each section of the Exam.</a:t>
            </a:r>
          </a:p>
          <a:p>
            <a:endParaRPr lang="en-US" dirty="0"/>
          </a:p>
          <a:p>
            <a:pPr marL="177819" indent="-177819">
              <a:buFont typeface="Arial" pitchFamily="34" charset="0"/>
              <a:buChar char="•"/>
            </a:pPr>
            <a:r>
              <a:rPr lang="en-US" dirty="0"/>
              <a:t>The financial section covers generally accepted accounting principles for business enterprises, governmental entities and not-for-profit organizations.  </a:t>
            </a:r>
          </a:p>
          <a:p>
            <a:pPr marL="177819" indent="-177819">
              <a:buFont typeface="Arial" pitchFamily="34" charset="0"/>
              <a:buChar char="•"/>
            </a:pPr>
            <a:endParaRPr lang="en-US" dirty="0"/>
          </a:p>
          <a:p>
            <a:pPr marL="177819" indent="-177819">
              <a:buFont typeface="Arial" pitchFamily="34" charset="0"/>
              <a:buChar char="•"/>
            </a:pPr>
            <a:r>
              <a:rPr lang="en-US" dirty="0"/>
              <a:t>From an international perspective, you will be expected to answer questions on International Financial Reporting Standards (IFRS) and understand the difference the financial statements prepared on the basis of U.S. GAAP and IFRS.</a:t>
            </a:r>
          </a:p>
          <a:p>
            <a:endParaRPr lang="en-US" dirty="0"/>
          </a:p>
          <a:p>
            <a:pPr marL="177819" indent="-177819">
              <a:buFont typeface="Arial" pitchFamily="34" charset="0"/>
              <a:buChar char="•"/>
            </a:pPr>
            <a:r>
              <a:rPr lang="en-US" dirty="0"/>
              <a:t>Your Intermediate Accounting classes will serve as the foundation for this exam.  If you have taken Advanced Accounting and/or an elective course in Government/Not-for-Profit Accounting all the better.  If you haven’t taken these additional classes, no need to worry.  Our course covers what you need to know in these areas.</a:t>
            </a:r>
          </a:p>
          <a:p>
            <a:pPr marL="177819" indent="-177819">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B4C9D48-4420-4AB0-AE96-64815C4664A6}" type="slidenum">
              <a:rPr lang="en-US" smtClean="0"/>
              <a:pPr/>
              <a:t>11</a:t>
            </a:fld>
            <a:endParaRPr lang="en-US"/>
          </a:p>
        </p:txBody>
      </p:sp>
    </p:spTree>
    <p:extLst>
      <p:ext uri="{BB962C8B-B14F-4D97-AF65-F5344CB8AC3E}">
        <p14:creationId xmlns:p14="http://schemas.microsoft.com/office/powerpoint/2010/main" val="372427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3"/>
          <a:stretch>
            <a:fillRect/>
          </a:stretch>
        </p:blipFill>
        <p:spPr>
          <a:xfrm>
            <a:off x="6591300" y="5181600"/>
            <a:ext cx="2362200" cy="1263650"/>
          </a:xfrm>
          <a:prstGeom prst="rect">
            <a:avLst/>
          </a:prstGeom>
        </p:spPr>
      </p:pic>
    </p:spTree>
    <p:extLst>
      <p:ext uri="{BB962C8B-B14F-4D97-AF65-F5344CB8AC3E}">
        <p14:creationId xmlns:p14="http://schemas.microsoft.com/office/powerpoint/2010/main" val="198018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Rectangle 6"/>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290575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Rectangle 6"/>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91519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104" name="Rectangle 32"/>
          <p:cNvSpPr>
            <a:spLocks noGrp="1" noChangeArrowheads="1"/>
          </p:cNvSpPr>
          <p:nvPr>
            <p:ph type="subTitle" idx="1"/>
          </p:nvPr>
        </p:nvSpPr>
        <p:spPr>
          <a:xfrm>
            <a:off x="2819400" y="3429000"/>
            <a:ext cx="5562600" cy="1447800"/>
          </a:xfrm>
        </p:spPr>
        <p:txBody>
          <a:bodyPr/>
          <a:lstStyle>
            <a:lvl1pPr marL="0" indent="0">
              <a:buFontTx/>
              <a:buNone/>
              <a:defRPr sz="1800">
                <a:solidFill>
                  <a:schemeClr val="folHlink"/>
                </a:solidFill>
              </a:defRPr>
            </a:lvl1pPr>
          </a:lstStyle>
          <a:p>
            <a:r>
              <a:rPr lang="en-US"/>
              <a:t>Click to edit Master subtitle style</a:t>
            </a:r>
          </a:p>
        </p:txBody>
      </p:sp>
      <p:sp>
        <p:nvSpPr>
          <p:cNvPr id="3" name="Slide Number Placeholder 5"/>
          <p:cNvSpPr>
            <a:spLocks noGrp="1"/>
          </p:cNvSpPr>
          <p:nvPr/>
        </p:nvSpPr>
        <p:spPr>
          <a:xfrm>
            <a:off x="7010400" y="6553200"/>
            <a:ext cx="2133600" cy="2127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sz="1000" baseline="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104" name="Rectangle 32"/>
          <p:cNvSpPr>
            <a:spLocks noGrp="1" noChangeArrowheads="1"/>
          </p:cNvSpPr>
          <p:nvPr>
            <p:ph type="subTitle" idx="1"/>
          </p:nvPr>
        </p:nvSpPr>
        <p:spPr>
          <a:xfrm>
            <a:off x="2819400" y="3429000"/>
            <a:ext cx="5562600" cy="1447800"/>
          </a:xfrm>
        </p:spPr>
        <p:txBody>
          <a:bodyPr/>
          <a:lstStyle>
            <a:lvl1pPr marL="0" indent="0">
              <a:buFontTx/>
              <a:buNone/>
              <a:defRPr sz="1800">
                <a:solidFill>
                  <a:schemeClr val="folHlink"/>
                </a:solidFill>
              </a:defRPr>
            </a:lvl1pPr>
          </a:lstStyle>
          <a:p>
            <a:r>
              <a:rPr lang="en-US"/>
              <a:t>Click to edit Master subtitle style</a:t>
            </a:r>
          </a:p>
        </p:txBody>
      </p:sp>
      <p:sp>
        <p:nvSpPr>
          <p:cNvPr id="3" name="Slide Number Placeholder 5"/>
          <p:cNvSpPr>
            <a:spLocks noGrp="1"/>
          </p:cNvSpPr>
          <p:nvPr/>
        </p:nvSpPr>
        <p:spPr>
          <a:xfrm>
            <a:off x="7010400" y="6553200"/>
            <a:ext cx="2133600" cy="2127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sz="1000" baseline="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Rectangle 6"/>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35723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4383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20940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303398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normAutofit/>
          </a:bodyPr>
          <a:lstStyle>
            <a:lvl1pPr>
              <a:defRPr sz="3600"/>
            </a:lvl1pPr>
          </a:lstStyle>
          <a:p>
            <a:r>
              <a:rPr lang="en-US" dirty="0"/>
              <a:t>Click to edit Master title style</a:t>
            </a:r>
          </a:p>
        </p:txBody>
      </p:sp>
      <p:sp>
        <p:nvSpPr>
          <p:cNvPr id="6" name="Rectangle 5"/>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135341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Rectangle 4"/>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204381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Rectangle 7"/>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172408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295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95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Rectangle 7"/>
          <p:cNvSpPr/>
          <p:nvPr userDrawn="1"/>
        </p:nvSpPr>
        <p:spPr>
          <a:xfrm>
            <a:off x="8153400" y="6514068"/>
            <a:ext cx="402674" cy="307777"/>
          </a:xfrm>
          <a:prstGeom prst="rect">
            <a:avLst/>
          </a:prstGeom>
        </p:spPr>
        <p:txBody>
          <a:bodyPr wrap="none">
            <a:spAutoFit/>
          </a:bodyPr>
          <a:lstStyle/>
          <a:p>
            <a:fld id="{22400552-94BF-42A8-A740-DA07B3756651}"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12" charset="-128"/>
                <a:cs typeface="+mn-cs"/>
              </a:rPr>
              <a:pPr/>
              <a:t>‹#›</a:t>
            </a:fld>
            <a:endParaRPr lang="en-US" sz="1400" dirty="0">
              <a:solidFill>
                <a:schemeClr val="bg1"/>
              </a:solidFill>
            </a:endParaRPr>
          </a:p>
        </p:txBody>
      </p:sp>
    </p:spTree>
    <p:extLst>
      <p:ext uri="{BB962C8B-B14F-4D97-AF65-F5344CB8AC3E}">
        <p14:creationId xmlns:p14="http://schemas.microsoft.com/office/powerpoint/2010/main" val="208802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98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ls.gov/ooh/business-and-financial/accountants-and-auditor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icpa.org/advocacy/state/retiredcpastatusexposuredraf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CPA- Corporate Presentation</a:t>
            </a:r>
          </a:p>
        </p:txBody>
      </p:sp>
    </p:spTree>
    <p:extLst>
      <p:ext uri="{BB962C8B-B14F-4D97-AF65-F5344CB8AC3E}">
        <p14:creationId xmlns:p14="http://schemas.microsoft.com/office/powerpoint/2010/main" val="250069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43000"/>
          </a:xfrm>
        </p:spPr>
        <p:txBody>
          <a:bodyPr>
            <a:normAutofit fontScale="90000"/>
          </a:bodyPr>
          <a:lstStyle/>
          <a:p>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7200" b="1" cap="all" dirty="0">
                <a:ln/>
                <a:solidFill>
                  <a:schemeClr val="accent6">
                    <a:lumMod val="10000"/>
                  </a:schemeClr>
                </a:solidFill>
                <a:effectLst>
                  <a:outerShdw blurRad="19685" dist="12700" dir="5400000" algn="tl" rotWithShape="0">
                    <a:schemeClr val="accent1">
                      <a:satMod val="130000"/>
                      <a:alpha val="60000"/>
                    </a:schemeClr>
                  </a:outerShdw>
                </a:effectLst>
              </a:rPr>
              <a:t>Far </a:t>
            </a:r>
            <a:r>
              <a:rPr lang="en-US" sz="2700" b="1" i="1" cap="all" dirty="0">
                <a:ln/>
                <a:solidFill>
                  <a:schemeClr val="accent6">
                    <a:lumMod val="10000"/>
                  </a:schemeClr>
                </a:solidFill>
              </a:rPr>
              <a:t>financial accounting &amp; reporting </a:t>
            </a:r>
            <a:endParaRPr lang="en-US" sz="2700" b="1" i="1" dirty="0"/>
          </a:p>
        </p:txBody>
      </p:sp>
      <p:sp>
        <p:nvSpPr>
          <p:cNvPr id="10" name="Content Placeholder 9"/>
          <p:cNvSpPr>
            <a:spLocks noGrp="1"/>
          </p:cNvSpPr>
          <p:nvPr>
            <p:ph idx="1"/>
          </p:nvPr>
        </p:nvSpPr>
        <p:spPr/>
        <p:txBody>
          <a:bodyPr/>
          <a:lstStyle/>
          <a:p>
            <a:endParaRPr lang="en-US"/>
          </a:p>
        </p:txBody>
      </p:sp>
      <p:pic>
        <p:nvPicPr>
          <p:cNvPr id="11" name="Picture 10"/>
          <p:cNvPicPr>
            <a:picLocks noChangeAspect="1"/>
          </p:cNvPicPr>
          <p:nvPr/>
        </p:nvPicPr>
        <p:blipFill>
          <a:blip r:embed="rId3"/>
          <a:stretch>
            <a:fillRect/>
          </a:stretch>
        </p:blipFill>
        <p:spPr>
          <a:xfrm>
            <a:off x="264824" y="1371600"/>
            <a:ext cx="8958384" cy="4953000"/>
          </a:xfrm>
          <a:prstGeom prst="rect">
            <a:avLst/>
          </a:prstGeom>
        </p:spPr>
      </p:pic>
    </p:spTree>
    <p:extLst>
      <p:ext uri="{BB962C8B-B14F-4D97-AF65-F5344CB8AC3E}">
        <p14:creationId xmlns:p14="http://schemas.microsoft.com/office/powerpoint/2010/main" val="227875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1143000"/>
          </a:xfrm>
        </p:spPr>
        <p:txBody>
          <a:bodyPr>
            <a:normAutofit fontScale="90000"/>
          </a:bodyPr>
          <a:lstStyle/>
          <a:p>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7200" b="1" cap="all" dirty="0">
                <a:ln/>
                <a:solidFill>
                  <a:schemeClr val="accent6">
                    <a:lumMod val="10000"/>
                  </a:schemeClr>
                </a:solidFill>
                <a:effectLst>
                  <a:outerShdw blurRad="19685" dist="12700" dir="5400000" algn="tl" rotWithShape="0">
                    <a:schemeClr val="accent1">
                      <a:satMod val="130000"/>
                      <a:alpha val="60000"/>
                    </a:schemeClr>
                  </a:outerShdw>
                </a:effectLst>
              </a:rPr>
              <a:t>AUD</a:t>
            </a:r>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2400" b="1" i="1" cap="all" dirty="0">
                <a:ln/>
                <a:solidFill>
                  <a:schemeClr val="accent6">
                    <a:lumMod val="10000"/>
                  </a:schemeClr>
                </a:solidFill>
              </a:rPr>
              <a:t>auditing and attestation</a:t>
            </a:r>
            <a:endParaRPr lang="en-US" sz="4800" i="1" dirty="0"/>
          </a:p>
        </p:txBody>
      </p:sp>
      <p:sp>
        <p:nvSpPr>
          <p:cNvPr id="10" name="Content Placeholder 9"/>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202824" y="1447800"/>
            <a:ext cx="8941176" cy="4785419"/>
          </a:xfrm>
          <a:prstGeom prst="rect">
            <a:avLst/>
          </a:prstGeom>
        </p:spPr>
      </p:pic>
    </p:spTree>
    <p:extLst>
      <p:ext uri="{BB962C8B-B14F-4D97-AF65-F5344CB8AC3E}">
        <p14:creationId xmlns:p14="http://schemas.microsoft.com/office/powerpoint/2010/main" val="322967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1517" y="1465912"/>
            <a:ext cx="8962483" cy="5142249"/>
          </a:xfrm>
          <a:prstGeom prst="rect">
            <a:avLst/>
          </a:prstGeom>
        </p:spPr>
      </p:pic>
      <p:sp>
        <p:nvSpPr>
          <p:cNvPr id="9" name="Title 1"/>
          <p:cNvSpPr txBox="1">
            <a:spLocks/>
          </p:cNvSpPr>
          <p:nvPr/>
        </p:nvSpPr>
        <p:spPr>
          <a:xfrm>
            <a:off x="457202" y="322912"/>
            <a:ext cx="7013683"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7200" b="1" cap="all" dirty="0">
                <a:ln/>
                <a:solidFill>
                  <a:schemeClr val="accent6">
                    <a:lumMod val="10000"/>
                  </a:schemeClr>
                </a:solidFill>
                <a:effectLst>
                  <a:outerShdw blurRad="19685" dist="12700" dir="5400000" algn="tl" rotWithShape="0">
                    <a:schemeClr val="accent1">
                      <a:satMod val="130000"/>
                      <a:alpha val="60000"/>
                    </a:schemeClr>
                  </a:outerShdw>
                </a:effectLst>
              </a:rPr>
              <a:t>BEC</a:t>
            </a:r>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2400" b="1" i="1" cap="all" dirty="0">
                <a:ln/>
                <a:solidFill>
                  <a:schemeClr val="accent6">
                    <a:lumMod val="10000"/>
                  </a:schemeClr>
                </a:solidFill>
              </a:rPr>
              <a:t>business environment &amp; concepts</a:t>
            </a:r>
            <a:endParaRPr lang="en-US" sz="4800" i="1" dirty="0"/>
          </a:p>
        </p:txBody>
      </p:sp>
    </p:spTree>
    <p:extLst>
      <p:ext uri="{BB962C8B-B14F-4D97-AF65-F5344CB8AC3E}">
        <p14:creationId xmlns:p14="http://schemas.microsoft.com/office/powerpoint/2010/main" val="327305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562600" cy="1143000"/>
          </a:xfrm>
        </p:spPr>
        <p:txBody>
          <a:bodyPr>
            <a:normAutofit fontScale="90000"/>
          </a:bodyPr>
          <a:lstStyle/>
          <a:p>
            <a:r>
              <a:rPr lang="en-US" sz="7200" b="1" cap="all" dirty="0" err="1">
                <a:ln/>
                <a:solidFill>
                  <a:schemeClr val="accent6">
                    <a:lumMod val="10000"/>
                  </a:schemeClr>
                </a:solidFill>
                <a:effectLst>
                  <a:outerShdw blurRad="19685" dist="12700" dir="5400000" algn="tl" rotWithShape="0">
                    <a:schemeClr val="accent1">
                      <a:satMod val="130000"/>
                      <a:alpha val="60000"/>
                    </a:schemeClr>
                  </a:outerShdw>
                </a:effectLst>
              </a:rPr>
              <a:t>Reg</a:t>
            </a:r>
            <a:r>
              <a:rPr lang="en-US" sz="7200" b="1" cap="all" dirty="0">
                <a:ln/>
                <a:solidFill>
                  <a:schemeClr val="accent6">
                    <a:lumMod val="10000"/>
                  </a:schemeClr>
                </a:solidFill>
                <a:effectLst>
                  <a:outerShdw blurRad="19685" dist="12700" dir="5400000" algn="tl" rotWithShape="0">
                    <a:schemeClr val="accent1">
                      <a:satMod val="130000"/>
                      <a:alpha val="60000"/>
                    </a:schemeClr>
                  </a:outerShdw>
                </a:effectLst>
              </a:rPr>
              <a:t> </a:t>
            </a:r>
            <a:r>
              <a:rPr lang="en-US" sz="2700" b="1" i="1" cap="all" dirty="0">
                <a:ln/>
                <a:solidFill>
                  <a:schemeClr val="accent6">
                    <a:lumMod val="10000"/>
                  </a:schemeClr>
                </a:solidFill>
              </a:rPr>
              <a:t>regulation</a:t>
            </a:r>
            <a:r>
              <a:rPr lang="en-US" sz="4800" b="1" cap="all" dirty="0">
                <a:ln/>
                <a:solidFill>
                  <a:schemeClr val="accent6">
                    <a:lumMod val="10000"/>
                  </a:schemeClr>
                </a:solidFill>
                <a:effectLst>
                  <a:outerShdw blurRad="19685" dist="12700" dir="5400000" algn="tl" rotWithShape="0">
                    <a:schemeClr val="accent1">
                      <a:satMod val="130000"/>
                      <a:alpha val="60000"/>
                    </a:schemeClr>
                  </a:outerShdw>
                </a:effectLst>
              </a:rPr>
              <a:t> </a:t>
            </a:r>
            <a:endParaRPr lang="en-US" sz="4800" b="1" dirty="0"/>
          </a:p>
        </p:txBody>
      </p:sp>
      <p:pic>
        <p:nvPicPr>
          <p:cNvPr id="5" name="Content Placeholder 4"/>
          <p:cNvPicPr>
            <a:picLocks noGrp="1" noChangeAspect="1"/>
          </p:cNvPicPr>
          <p:nvPr>
            <p:ph idx="1"/>
          </p:nvPr>
        </p:nvPicPr>
        <p:blipFill>
          <a:blip r:embed="rId3"/>
          <a:stretch>
            <a:fillRect/>
          </a:stretch>
        </p:blipFill>
        <p:spPr>
          <a:xfrm>
            <a:off x="457200" y="1310899"/>
            <a:ext cx="8458200" cy="5065327"/>
          </a:xfrm>
          <a:prstGeom prst="rect">
            <a:avLst/>
          </a:prstGeom>
        </p:spPr>
      </p:pic>
    </p:spTree>
    <p:extLst>
      <p:ext uri="{BB962C8B-B14F-4D97-AF65-F5344CB8AC3E}">
        <p14:creationId xmlns:p14="http://schemas.microsoft.com/office/powerpoint/2010/main" val="258220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Timeline </a:t>
            </a:r>
          </a:p>
        </p:txBody>
      </p:sp>
      <p:graphicFrame>
        <p:nvGraphicFramePr>
          <p:cNvPr id="4" name="Diagram 3"/>
          <p:cNvGraphicFramePr/>
          <p:nvPr>
            <p:extLst>
              <p:ext uri="{D42A27DB-BD31-4B8C-83A1-F6EECF244321}">
                <p14:modId xmlns:p14="http://schemas.microsoft.com/office/powerpoint/2010/main" val="332572122"/>
              </p:ext>
            </p:extLst>
          </p:nvPr>
        </p:nvGraphicFramePr>
        <p:xfrm>
          <a:off x="76200" y="1930400"/>
          <a:ext cx="88392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1905000" y="2514600"/>
            <a:ext cx="0" cy="838200"/>
          </a:xfrm>
          <a:prstGeom prst="straightConnector1">
            <a:avLst/>
          </a:prstGeom>
          <a:ln w="57150" cmpd="sng">
            <a:solidFill>
              <a:srgbClr val="C0000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1431" y="4819471"/>
            <a:ext cx="8531569" cy="1631216"/>
          </a:xfrm>
          <a:prstGeom prst="rect">
            <a:avLst/>
          </a:prstGeom>
          <a:noFill/>
        </p:spPr>
        <p:txBody>
          <a:bodyPr wrap="square" rtlCol="0">
            <a:spAutoFit/>
          </a:bodyPr>
          <a:lstStyle/>
          <a:p>
            <a:pPr marL="285750" indent="-285750" algn="l">
              <a:buFont typeface="Arial" pitchFamily="34" charset="0"/>
              <a:buChar char="•"/>
            </a:pPr>
            <a:r>
              <a:rPr lang="en-US" sz="2000" dirty="0"/>
              <a:t>Start studying before you receive your NTS</a:t>
            </a:r>
          </a:p>
          <a:p>
            <a:pPr marL="285750" indent="-285750" algn="l">
              <a:buFont typeface="Arial" pitchFamily="34" charset="0"/>
              <a:buChar char="•"/>
            </a:pPr>
            <a:r>
              <a:rPr lang="en-US" sz="2000" dirty="0"/>
              <a:t>You may not repeat a part in the same testing window</a:t>
            </a:r>
          </a:p>
          <a:p>
            <a:pPr marL="285750" indent="-285750" algn="l">
              <a:buFont typeface="Arial" pitchFamily="34" charset="0"/>
              <a:buChar char="•"/>
            </a:pPr>
            <a:r>
              <a:rPr lang="en-US" sz="2000" dirty="0"/>
              <a:t>Before passing all 4 exams, each exam score expires in 18 months</a:t>
            </a:r>
          </a:p>
          <a:p>
            <a:pPr marL="285750" indent="-285750" algn="l">
              <a:buFont typeface="Arial" pitchFamily="34" charset="0"/>
              <a:buChar char="•"/>
            </a:pPr>
            <a:r>
              <a:rPr lang="en-US" sz="2000" dirty="0"/>
              <a:t>Testing window covers 1</a:t>
            </a:r>
            <a:r>
              <a:rPr lang="en-US" sz="2000" baseline="30000" dirty="0"/>
              <a:t>st</a:t>
            </a:r>
            <a:r>
              <a:rPr lang="en-US" sz="2000" dirty="0"/>
              <a:t> day of the quarter to the 10th day of the last month of the quarter  </a:t>
            </a:r>
          </a:p>
        </p:txBody>
      </p:sp>
      <p:graphicFrame>
        <p:nvGraphicFramePr>
          <p:cNvPr id="3" name="Object 2"/>
          <p:cNvGraphicFramePr>
            <a:graphicFrameLocks noChangeAspect="1"/>
          </p:cNvGraphicFramePr>
          <p:nvPr/>
        </p:nvGraphicFramePr>
        <p:xfrm>
          <a:off x="250825" y="1676400"/>
          <a:ext cx="8759825" cy="2971800"/>
        </p:xfrm>
        <a:graphic>
          <a:graphicData uri="http://schemas.openxmlformats.org/presentationml/2006/ole">
            <mc:AlternateContent xmlns:mc="http://schemas.openxmlformats.org/markup-compatibility/2006">
              <mc:Choice xmlns:v="urn:schemas-microsoft-com:vml" Requires="v">
                <p:oleObj name="Worksheet" r:id="rId8" imgW="7553250" imgH="2981235" progId="Excel.Sheet.12">
                  <p:embed/>
                </p:oleObj>
              </mc:Choice>
              <mc:Fallback>
                <p:oleObj name="Worksheet" r:id="rId8" imgW="7553250" imgH="2981235" progId="Excel.Sheet.12">
                  <p:embed/>
                  <p:pic>
                    <p:nvPicPr>
                      <p:cNvPr id="0" name=""/>
                      <p:cNvPicPr/>
                      <p:nvPr/>
                    </p:nvPicPr>
                    <p:blipFill>
                      <a:blip r:embed="rId9"/>
                      <a:stretch>
                        <a:fillRect/>
                      </a:stretch>
                    </p:blipFill>
                    <p:spPr>
                      <a:xfrm>
                        <a:off x="250825" y="1676400"/>
                        <a:ext cx="8759825" cy="2971800"/>
                      </a:xfrm>
                      <a:prstGeom prst="rect">
                        <a:avLst/>
                      </a:prstGeom>
                    </p:spPr>
                  </p:pic>
                </p:oleObj>
              </mc:Fallback>
            </mc:AlternateContent>
          </a:graphicData>
        </a:graphic>
      </p:graphicFrame>
      <p:grpSp>
        <p:nvGrpSpPr>
          <p:cNvPr id="7" name="Group 6"/>
          <p:cNvGrpSpPr/>
          <p:nvPr/>
        </p:nvGrpSpPr>
        <p:grpSpPr>
          <a:xfrm>
            <a:off x="228600" y="1828800"/>
            <a:ext cx="731520" cy="965493"/>
            <a:chOff x="83897" y="0"/>
            <a:chExt cx="1537052" cy="1287324"/>
          </a:xfrm>
        </p:grpSpPr>
        <p:sp>
          <p:nvSpPr>
            <p:cNvPr id="8" name="Right Arrow 7"/>
            <p:cNvSpPr/>
            <p:nvPr/>
          </p:nvSpPr>
          <p:spPr>
            <a:xfrm>
              <a:off x="106680" y="0"/>
              <a:ext cx="1112501" cy="1287324"/>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ight Arrow 4"/>
            <p:cNvSpPr/>
            <p:nvPr/>
          </p:nvSpPr>
          <p:spPr>
            <a:xfrm>
              <a:off x="83897" y="406400"/>
              <a:ext cx="1537052" cy="643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204363" numCol="1" spcCol="1270" anchor="ctr" anchorCtr="0">
              <a:noAutofit/>
            </a:bodyPr>
            <a:lstStyle/>
            <a:p>
              <a:pPr lvl="0" algn="l" defTabSz="666750">
                <a:lnSpc>
                  <a:spcPct val="90000"/>
                </a:lnSpc>
                <a:spcBef>
                  <a:spcPct val="0"/>
                </a:spcBef>
                <a:spcAft>
                  <a:spcPct val="35000"/>
                </a:spcAft>
              </a:pPr>
              <a:r>
                <a:rPr lang="en-US" sz="1400" kern="1200" dirty="0"/>
                <a:t>Apply</a:t>
              </a:r>
            </a:p>
          </p:txBody>
        </p:sp>
      </p:grpSp>
      <p:grpSp>
        <p:nvGrpSpPr>
          <p:cNvPr id="11" name="Group 10"/>
          <p:cNvGrpSpPr/>
          <p:nvPr/>
        </p:nvGrpSpPr>
        <p:grpSpPr>
          <a:xfrm>
            <a:off x="1226127" y="3208476"/>
            <a:ext cx="7232073" cy="1287324"/>
            <a:chOff x="1756887" y="228603"/>
            <a:chExt cx="7082312" cy="1287324"/>
          </a:xfrm>
        </p:grpSpPr>
        <p:sp>
          <p:nvSpPr>
            <p:cNvPr id="12" name="Right Arrow 11"/>
            <p:cNvSpPr/>
            <p:nvPr/>
          </p:nvSpPr>
          <p:spPr>
            <a:xfrm>
              <a:off x="1756887" y="228603"/>
              <a:ext cx="7082312" cy="1287324"/>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ight Arrow 4"/>
            <p:cNvSpPr/>
            <p:nvPr/>
          </p:nvSpPr>
          <p:spPr>
            <a:xfrm>
              <a:off x="1756887" y="550434"/>
              <a:ext cx="6760481" cy="643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204363" numCol="1" spcCol="1270" anchor="ctr" anchorCtr="0">
              <a:noAutofit/>
            </a:bodyPr>
            <a:lstStyle/>
            <a:p>
              <a:pPr lvl="0" algn="l" defTabSz="666750">
                <a:lnSpc>
                  <a:spcPct val="90000"/>
                </a:lnSpc>
                <a:spcBef>
                  <a:spcPct val="0"/>
                </a:spcBef>
                <a:spcAft>
                  <a:spcPct val="35000"/>
                </a:spcAft>
              </a:pPr>
              <a:r>
                <a:rPr lang="en-US" sz="1500" kern="1200" dirty="0"/>
                <a:t>Upon passing the 1</a:t>
              </a:r>
              <a:r>
                <a:rPr lang="en-US" sz="1500" kern="1200" baseline="30000" dirty="0"/>
                <a:t>st</a:t>
              </a:r>
              <a:r>
                <a:rPr lang="en-US" sz="1500" kern="1200" dirty="0"/>
                <a:t> section =&gt; 18 months to complete the remaining 3 sections </a:t>
              </a:r>
            </a:p>
          </p:txBody>
        </p:sp>
      </p:grpSp>
      <p:grpSp>
        <p:nvGrpSpPr>
          <p:cNvPr id="14" name="Group 13"/>
          <p:cNvGrpSpPr/>
          <p:nvPr/>
        </p:nvGrpSpPr>
        <p:grpSpPr>
          <a:xfrm>
            <a:off x="609600" y="2242982"/>
            <a:ext cx="2354104" cy="1287324"/>
            <a:chOff x="2438402" y="0"/>
            <a:chExt cx="2779256" cy="1287324"/>
          </a:xfrm>
        </p:grpSpPr>
        <p:sp>
          <p:nvSpPr>
            <p:cNvPr id="15" name="Right Arrow 14"/>
            <p:cNvSpPr/>
            <p:nvPr/>
          </p:nvSpPr>
          <p:spPr>
            <a:xfrm>
              <a:off x="2438402" y="0"/>
              <a:ext cx="2779256" cy="1287324"/>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ight Arrow 4"/>
            <p:cNvSpPr/>
            <p:nvPr/>
          </p:nvSpPr>
          <p:spPr>
            <a:xfrm>
              <a:off x="2438402" y="321831"/>
              <a:ext cx="2457425" cy="643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204363" numCol="1" spcCol="1270" anchor="ctr" anchorCtr="0">
              <a:noAutofit/>
            </a:bodyPr>
            <a:lstStyle/>
            <a:p>
              <a:pPr lvl="0" algn="l" defTabSz="666750">
                <a:lnSpc>
                  <a:spcPct val="90000"/>
                </a:lnSpc>
                <a:spcBef>
                  <a:spcPct val="0"/>
                </a:spcBef>
                <a:spcAft>
                  <a:spcPct val="35000"/>
                </a:spcAft>
              </a:pPr>
              <a:r>
                <a:rPr lang="en-US" sz="1500" kern="1200" dirty="0"/>
                <a:t>NTS:  Typically 6 months</a:t>
              </a:r>
            </a:p>
          </p:txBody>
        </p:sp>
      </p:grpSp>
      <p:cxnSp>
        <p:nvCxnSpPr>
          <p:cNvPr id="17" name="Straight Arrow Connector 16"/>
          <p:cNvCxnSpPr/>
          <p:nvPr/>
        </p:nvCxnSpPr>
        <p:spPr>
          <a:xfrm flipV="1">
            <a:off x="1219200" y="3132275"/>
            <a:ext cx="6927"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7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Becker&amp; Simandhar? </a:t>
            </a:r>
            <a:endParaRPr lang="en-US" sz="3600" dirty="0"/>
          </a:p>
        </p:txBody>
      </p:sp>
    </p:spTree>
    <p:extLst>
      <p:ext uri="{BB962C8B-B14F-4D97-AF65-F5344CB8AC3E}">
        <p14:creationId xmlns:p14="http://schemas.microsoft.com/office/powerpoint/2010/main" val="224159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0"/>
            <a:ext cx="8001000" cy="4524315"/>
          </a:xfrm>
          <a:prstGeom prst="rect">
            <a:avLst/>
          </a:prstGeom>
        </p:spPr>
        <p:txBody>
          <a:bodyPr wrap="square">
            <a:spAutoFit/>
          </a:bodyPr>
          <a:lstStyle/>
          <a:p>
            <a:pPr marL="804863" lvl="1" indent="-463550" eaLnBrk="0" hangingPunct="0">
              <a:buFont typeface="Wingdings" pitchFamily="2" charset="2"/>
              <a:buChar char="ü"/>
              <a:defRPr/>
            </a:pPr>
            <a:r>
              <a:rPr lang="en-US" sz="2400" dirty="0"/>
              <a:t>Comprehensive exam focused and efficient study and coaching system</a:t>
            </a:r>
          </a:p>
          <a:p>
            <a:pPr marL="804863" lvl="1" indent="-463550" eaLnBrk="0" hangingPunct="0">
              <a:buFont typeface="Wingdings" pitchFamily="2" charset="2"/>
              <a:buChar char="ü"/>
              <a:defRPr/>
            </a:pPr>
            <a:r>
              <a:rPr lang="en-US" sz="2400" dirty="0"/>
              <a:t>Since 2005, over 90% of all Watt Sells Award winners have prepared with Becker US</a:t>
            </a:r>
            <a:endParaRPr lang="en-US" sz="2400" b="1" dirty="0"/>
          </a:p>
          <a:p>
            <a:pPr marL="804863" lvl="1" indent="-463550" eaLnBrk="0" hangingPunct="0">
              <a:buFont typeface="Wingdings" pitchFamily="2" charset="2"/>
              <a:buChar char="ü"/>
              <a:defRPr/>
            </a:pPr>
            <a:r>
              <a:rPr lang="en-US" sz="2400" dirty="0"/>
              <a:t>More than 2,000 organizations trust Becker—including the Big 4 and all the top 100 accounting firms </a:t>
            </a:r>
          </a:p>
          <a:p>
            <a:pPr marL="804863" lvl="1" indent="-463550" eaLnBrk="0" hangingPunct="0">
              <a:buFont typeface="Wingdings" pitchFamily="2" charset="2"/>
              <a:buChar char="ü"/>
              <a:defRPr/>
            </a:pPr>
            <a:r>
              <a:rPr lang="en-US" sz="2400" dirty="0">
                <a:ea typeface="ＭＳ Ｐゴシック" pitchFamily="-111" charset="-128"/>
              </a:rPr>
              <a:t>Only Institute who is providing live classes in India for CPA and CMA USA aspirants</a:t>
            </a:r>
            <a:endParaRPr kumimoji="0" lang="en-US" sz="2400" dirty="0">
              <a:ea typeface="ＭＳ Ｐゴシック" pitchFamily="-111" charset="-128"/>
            </a:endParaRPr>
          </a:p>
          <a:p>
            <a:pPr marL="341313" lvl="1" eaLnBrk="0" hangingPunct="0">
              <a:defRPr/>
            </a:pPr>
            <a:endParaRPr kumimoji="0" lang="en-US" sz="2400" dirty="0">
              <a:ea typeface="ＭＳ Ｐゴシック" pitchFamily="-111" charset="-128"/>
            </a:endParaRPr>
          </a:p>
          <a:p>
            <a:pPr marL="804863" lvl="1" indent="-463550" eaLnBrk="0" hangingPunct="0">
              <a:buFont typeface="Wingdings" pitchFamily="2" charset="2"/>
              <a:buChar char="ü"/>
              <a:defRPr/>
            </a:pPr>
            <a:endParaRPr lang="en-US" sz="2400" dirty="0">
              <a:ea typeface="ＭＳ Ｐゴシック" pitchFamily="-111" charset="-128"/>
            </a:endParaRPr>
          </a:p>
          <a:p>
            <a:pPr marL="804863" lvl="1" indent="-463550" eaLnBrk="0" hangingPunct="0">
              <a:buFont typeface="Wingdings" pitchFamily="2" charset="2"/>
              <a:buChar char="ü"/>
              <a:defRPr/>
            </a:pPr>
            <a:endParaRPr kumimoji="0" lang="en-US" sz="2400" dirty="0">
              <a:ea typeface="ＭＳ Ｐゴシック" pitchFamily="-111" charset="-128"/>
            </a:endParaRPr>
          </a:p>
          <a:p>
            <a:pPr marL="804863" lvl="1" indent="-463550" eaLnBrk="0" hangingPunct="0">
              <a:buFont typeface="Wingdings" pitchFamily="2" charset="2"/>
              <a:buChar char="ü"/>
              <a:defRPr/>
            </a:pPr>
            <a:endParaRPr kumimoji="0" lang="en-US" sz="2400" dirty="0">
              <a:ea typeface="ＭＳ Ｐゴシック" pitchFamily="-111" charset="-128"/>
            </a:endParaRPr>
          </a:p>
        </p:txBody>
      </p:sp>
      <p:sp>
        <p:nvSpPr>
          <p:cNvPr id="32771" name="Title 1"/>
          <p:cNvSpPr>
            <a:spLocks noGrp="1"/>
          </p:cNvSpPr>
          <p:nvPr>
            <p:ph type="title"/>
          </p:nvPr>
        </p:nvSpPr>
        <p:spPr>
          <a:xfrm>
            <a:off x="609600" y="457200"/>
            <a:ext cx="6324600" cy="762000"/>
          </a:xfrm>
        </p:spPr>
        <p:txBody>
          <a:bodyPr>
            <a:normAutofit/>
          </a:bodyPr>
          <a:lstStyle/>
          <a:p>
            <a:r>
              <a:rPr lang="en-US" altLang="zh-TW" sz="3200" dirty="0">
                <a:latin typeface="Calibri" panose="020F0502020204030204" pitchFamily="34" charset="0"/>
              </a:rPr>
              <a:t>Why Becker &amp; Simandhar? </a:t>
            </a:r>
          </a:p>
        </p:txBody>
      </p:sp>
      <p:pic>
        <p:nvPicPr>
          <p:cNvPr id="7" name="Picture 6"/>
          <p:cNvPicPr>
            <a:picLocks noChangeAspect="1"/>
          </p:cNvPicPr>
          <p:nvPr/>
        </p:nvPicPr>
        <p:blipFill>
          <a:blip r:embed="rId3"/>
          <a:stretch>
            <a:fillRect/>
          </a:stretch>
        </p:blipFill>
        <p:spPr>
          <a:xfrm>
            <a:off x="2895600" y="4763362"/>
            <a:ext cx="2971800" cy="1589753"/>
          </a:xfrm>
          <a:prstGeom prst="rect">
            <a:avLst/>
          </a:prstGeom>
        </p:spPr>
      </p:pic>
    </p:spTree>
    <p:extLst>
      <p:ext uri="{BB962C8B-B14F-4D97-AF65-F5344CB8AC3E}">
        <p14:creationId xmlns:p14="http://schemas.microsoft.com/office/powerpoint/2010/main" val="412453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0334"/>
            <a:ext cx="6952529" cy="3937997"/>
          </a:xfrm>
        </p:spPr>
      </p:pic>
      <p:pic>
        <p:nvPicPr>
          <p:cNvPr id="3" name="Picture 2"/>
          <p:cNvPicPr>
            <a:picLocks noChangeAspect="1"/>
          </p:cNvPicPr>
          <p:nvPr/>
        </p:nvPicPr>
        <p:blipFill>
          <a:blip r:embed="rId3"/>
          <a:stretch>
            <a:fillRect/>
          </a:stretch>
        </p:blipFill>
        <p:spPr>
          <a:xfrm>
            <a:off x="304800" y="1524000"/>
            <a:ext cx="8534400" cy="182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045889"/>
            <a:ext cx="2360579" cy="1981200"/>
          </a:xfrm>
          <a:prstGeom prst="rect">
            <a:avLst/>
          </a:prstGeom>
        </p:spPr>
      </p:pic>
      <p:sp>
        <p:nvSpPr>
          <p:cNvPr id="6" name="TextBox 5"/>
          <p:cNvSpPr txBox="1"/>
          <p:nvPr/>
        </p:nvSpPr>
        <p:spPr>
          <a:xfrm>
            <a:off x="609600" y="366235"/>
            <a:ext cx="6400800" cy="707886"/>
          </a:xfrm>
          <a:prstGeom prst="rect">
            <a:avLst/>
          </a:prstGeom>
          <a:noFill/>
        </p:spPr>
        <p:txBody>
          <a:bodyPr wrap="square" rtlCol="0">
            <a:spAutoFit/>
          </a:bodyPr>
          <a:lstStyle/>
          <a:p>
            <a:r>
              <a:rPr lang="en-US" sz="4000" dirty="0"/>
              <a:t>Make a Right Choice</a:t>
            </a:r>
          </a:p>
        </p:txBody>
      </p:sp>
    </p:spTree>
    <p:extLst>
      <p:ext uri="{BB962C8B-B14F-4D97-AF65-F5344CB8AC3E}">
        <p14:creationId xmlns:p14="http://schemas.microsoft.com/office/powerpoint/2010/main" val="152727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080"/>
            <a:ext cx="9144000" cy="5035120"/>
          </a:xfrm>
          <a:prstGeom prst="rect">
            <a:avLst/>
          </a:prstGeom>
        </p:spPr>
      </p:pic>
      <p:sp>
        <p:nvSpPr>
          <p:cNvPr id="2" name="Title 1"/>
          <p:cNvSpPr>
            <a:spLocks noGrp="1"/>
          </p:cNvSpPr>
          <p:nvPr>
            <p:ph type="title"/>
          </p:nvPr>
        </p:nvSpPr>
        <p:spPr/>
        <p:txBody>
          <a:bodyPr>
            <a:normAutofit/>
          </a:bodyPr>
          <a:lstStyle/>
          <a:p>
            <a:r>
              <a:rPr lang="en-US" sz="4800" dirty="0">
                <a:latin typeface="Britannic Bold" panose="020B0903060703020204" pitchFamily="34" charset="0"/>
              </a:rPr>
              <a:t>Work with the Best</a:t>
            </a:r>
          </a:p>
        </p:txBody>
      </p:sp>
      <p:sp>
        <p:nvSpPr>
          <p:cNvPr id="4" name="TextBox 3"/>
          <p:cNvSpPr txBox="1"/>
          <p:nvPr/>
        </p:nvSpPr>
        <p:spPr>
          <a:xfrm>
            <a:off x="-30480" y="1686869"/>
            <a:ext cx="3688080" cy="4708981"/>
          </a:xfrm>
          <a:prstGeom prst="rect">
            <a:avLst/>
          </a:prstGeom>
          <a:noFill/>
          <a:effectLst/>
          <a:scene3d>
            <a:camera prst="orthographicFront"/>
            <a:lightRig rig="threePt" dir="t"/>
          </a:scene3d>
          <a:sp3d>
            <a:contourClr>
              <a:schemeClr val="tx1"/>
            </a:contourClr>
          </a:sp3d>
        </p:spPr>
        <p:txBody>
          <a:bodyPr wrap="square" rtlCol="0">
            <a:spAutoFit/>
            <a:sp3d extrusionH="25400">
              <a:bevelT w="19050"/>
            </a:sp3d>
          </a:bodyPr>
          <a:lstStyle/>
          <a:p>
            <a:pPr algn="ctr"/>
            <a:endParaRPr lang="en-US" sz="2800" dirty="0"/>
          </a:p>
          <a:p>
            <a:pPr algn="ctr"/>
            <a:r>
              <a:rPr lang="en-US" sz="4400" b="1" i="1" dirty="0" err="1">
                <a:solidFill>
                  <a:srgbClr val="002060"/>
                </a:solidFill>
                <a:latin typeface="Sitka Subheading" panose="02000505000000020004" pitchFamily="2" charset="0"/>
                <a:cs typeface="Times New Roman" panose="02020603050405020304" pitchFamily="18" charset="0"/>
              </a:rPr>
              <a:t>Simandhar</a:t>
            </a:r>
            <a:r>
              <a:rPr lang="en-US" sz="4400" b="1" i="1" dirty="0">
                <a:solidFill>
                  <a:srgbClr val="002060"/>
                </a:solidFill>
                <a:latin typeface="Sitka Subheading" panose="02000505000000020004" pitchFamily="2" charset="0"/>
                <a:cs typeface="Times New Roman" panose="02020603050405020304" pitchFamily="18" charset="0"/>
              </a:rPr>
              <a:t> Education</a:t>
            </a:r>
            <a:endParaRPr lang="en-US" sz="2800" i="1" dirty="0">
              <a:solidFill>
                <a:srgbClr val="002060"/>
              </a:solidFill>
            </a:endParaRPr>
          </a:p>
          <a:p>
            <a:pPr algn="ctr"/>
            <a:r>
              <a:rPr lang="en-US" sz="3200" b="1" i="1" dirty="0">
                <a:solidFill>
                  <a:srgbClr val="002060"/>
                </a:solidFill>
              </a:rPr>
              <a:t>The most trusted name in </a:t>
            </a:r>
          </a:p>
          <a:p>
            <a:pPr algn="ctr"/>
            <a:r>
              <a:rPr lang="en-US" sz="3200" b="1" i="1" dirty="0">
                <a:solidFill>
                  <a:srgbClr val="002060"/>
                </a:solidFill>
              </a:rPr>
              <a:t>CPA and CMA exam review</a:t>
            </a:r>
          </a:p>
          <a:p>
            <a:pPr algn="ctr"/>
            <a:endParaRPr lang="en-US" sz="2800" dirty="0">
              <a:solidFill>
                <a:srgbClr val="002060"/>
              </a:solidFill>
            </a:endParaRPr>
          </a:p>
          <a:p>
            <a:pPr algn="ctr"/>
            <a:endParaRPr lang="en-US" sz="2800" dirty="0"/>
          </a:p>
        </p:txBody>
      </p:sp>
      <p:pic>
        <p:nvPicPr>
          <p:cNvPr id="6" name="Picture 5"/>
          <p:cNvPicPr>
            <a:picLocks noChangeAspect="1"/>
          </p:cNvPicPr>
          <p:nvPr/>
        </p:nvPicPr>
        <p:blipFill>
          <a:blip r:embed="rId4"/>
          <a:stretch>
            <a:fillRect/>
          </a:stretch>
        </p:blipFill>
        <p:spPr>
          <a:xfrm>
            <a:off x="642846" y="4883433"/>
            <a:ext cx="2341428" cy="1252538"/>
          </a:xfrm>
          <a:prstGeom prst="rect">
            <a:avLst/>
          </a:prstGeom>
        </p:spPr>
      </p:pic>
    </p:spTree>
    <p:extLst>
      <p:ext uri="{BB962C8B-B14F-4D97-AF65-F5344CB8AC3E}">
        <p14:creationId xmlns:p14="http://schemas.microsoft.com/office/powerpoint/2010/main" val="353529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Additional Questions</a:t>
            </a:r>
          </a:p>
        </p:txBody>
      </p:sp>
      <p:sp>
        <p:nvSpPr>
          <p:cNvPr id="4" name="TextBox 3"/>
          <p:cNvSpPr txBox="1"/>
          <p:nvPr/>
        </p:nvSpPr>
        <p:spPr>
          <a:xfrm>
            <a:off x="2362200" y="4191000"/>
            <a:ext cx="4316246" cy="738664"/>
          </a:xfrm>
          <a:prstGeom prst="rect">
            <a:avLst/>
          </a:prstGeom>
          <a:noFill/>
        </p:spPr>
        <p:txBody>
          <a:bodyPr wrap="none" rtlCol="0">
            <a:spAutoFit/>
          </a:bodyPr>
          <a:lstStyle/>
          <a:p>
            <a:r>
              <a:rPr lang="en-US" sz="2400" dirty="0"/>
              <a:t>https://simandhareducation.com</a:t>
            </a:r>
          </a:p>
          <a:p>
            <a:endParaRPr lang="en-US" dirty="0"/>
          </a:p>
        </p:txBody>
      </p:sp>
      <p:pic>
        <p:nvPicPr>
          <p:cNvPr id="5" name="Picture 4"/>
          <p:cNvPicPr>
            <a:picLocks noChangeAspect="1"/>
          </p:cNvPicPr>
          <p:nvPr/>
        </p:nvPicPr>
        <p:blipFill>
          <a:blip r:embed="rId3"/>
          <a:stretch>
            <a:fillRect/>
          </a:stretch>
        </p:blipFill>
        <p:spPr>
          <a:xfrm>
            <a:off x="2590800" y="1981200"/>
            <a:ext cx="3543300" cy="1895475"/>
          </a:xfrm>
          <a:prstGeom prst="rect">
            <a:avLst/>
          </a:prstGeom>
        </p:spPr>
      </p:pic>
    </p:spTree>
    <p:extLst>
      <p:ext uri="{BB962C8B-B14F-4D97-AF65-F5344CB8AC3E}">
        <p14:creationId xmlns:p14="http://schemas.microsoft.com/office/powerpoint/2010/main" val="364256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rmAutofit fontScale="90000"/>
          </a:bodyPr>
          <a:lstStyle/>
          <a:p>
            <a:r>
              <a:rPr lang="en-US" dirty="0"/>
              <a:t>Opportunities for Professional Accountants</a:t>
            </a:r>
          </a:p>
        </p:txBody>
      </p:sp>
      <p:sp>
        <p:nvSpPr>
          <p:cNvPr id="4" name="Content Placeholder 3"/>
          <p:cNvSpPr>
            <a:spLocks noGrp="1"/>
          </p:cNvSpPr>
          <p:nvPr>
            <p:ph idx="1"/>
          </p:nvPr>
        </p:nvSpPr>
        <p:spPr>
          <a:xfrm>
            <a:off x="457200" y="1724297"/>
            <a:ext cx="8458200" cy="4525963"/>
          </a:xfrm>
        </p:spPr>
        <p:txBody>
          <a:bodyPr>
            <a:normAutofit/>
          </a:bodyPr>
          <a:lstStyle/>
          <a:p>
            <a:r>
              <a:rPr lang="en-US" dirty="0"/>
              <a:t>Changes in technology, accounting standards and regulatory environment </a:t>
            </a:r>
          </a:p>
          <a:p>
            <a:r>
              <a:rPr lang="en-US" dirty="0"/>
              <a:t>Shortage in Skilled Accountants (Acquisition &amp; Retention)</a:t>
            </a:r>
          </a:p>
          <a:p>
            <a:r>
              <a:rPr lang="en-US" dirty="0"/>
              <a:t>Employment for accountants and auditors is expected to grow by 10% between 2016 and 2026, faster than average</a:t>
            </a:r>
          </a:p>
          <a:p>
            <a:pPr lvl="1"/>
            <a:r>
              <a:rPr lang="en-US" dirty="0"/>
              <a:t>Outlook is best with College degree and Professional Certification, especially a CPA *</a:t>
            </a:r>
          </a:p>
          <a:p>
            <a:r>
              <a:rPr lang="en-US" dirty="0"/>
              <a:t>AICPA and IMA estimates that approximately 75% of its members will be eligible to retire </a:t>
            </a:r>
            <a:r>
              <a:rPr lang="en-US"/>
              <a:t>by 2021** </a:t>
            </a:r>
            <a:endParaRPr lang="en-US" dirty="0"/>
          </a:p>
          <a:p>
            <a:endParaRPr lang="en-US" dirty="0"/>
          </a:p>
        </p:txBody>
      </p:sp>
      <p:sp>
        <p:nvSpPr>
          <p:cNvPr id="12" name="Rectangle 11"/>
          <p:cNvSpPr/>
          <p:nvPr/>
        </p:nvSpPr>
        <p:spPr>
          <a:xfrm>
            <a:off x="342900" y="6047115"/>
            <a:ext cx="8458200" cy="523220"/>
          </a:xfrm>
          <a:prstGeom prst="rect">
            <a:avLst/>
          </a:prstGeom>
        </p:spPr>
        <p:txBody>
          <a:bodyPr wrap="square">
            <a:spAutoFit/>
          </a:bodyPr>
          <a:lstStyle/>
          <a:p>
            <a:r>
              <a:rPr lang="en-US" sz="1400" dirty="0">
                <a:hlinkClick r:id="rId3"/>
              </a:rPr>
              <a:t>* https://www.bls.gov/ooh/business-and-financial/accountants-and-auditors.htm </a:t>
            </a:r>
            <a:endParaRPr lang="en-US" sz="1400" dirty="0"/>
          </a:p>
          <a:p>
            <a:r>
              <a:rPr lang="en-US" sz="1400" dirty="0"/>
              <a:t>** </a:t>
            </a:r>
            <a:r>
              <a:rPr lang="en-US" sz="1400" dirty="0">
                <a:hlinkClick r:id="rId4"/>
              </a:rPr>
              <a:t>https://www.aicpa.org/advocacy/state/retiredcpastatusexposuredraft.html </a:t>
            </a:r>
            <a:endParaRPr lang="en-US" sz="1400" dirty="0"/>
          </a:p>
        </p:txBody>
      </p:sp>
    </p:spTree>
    <p:extLst>
      <p:ext uri="{BB962C8B-B14F-4D97-AF65-F5344CB8AC3E}">
        <p14:creationId xmlns:p14="http://schemas.microsoft.com/office/powerpoint/2010/main" val="10578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&amp; Opportunities</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Global recognition &amp; diverse opportunities</a:t>
            </a:r>
          </a:p>
          <a:p>
            <a:r>
              <a:rPr lang="en-US" dirty="0"/>
              <a:t>Relatively short time to complete</a:t>
            </a:r>
          </a:p>
          <a:p>
            <a:r>
              <a:rPr lang="en-US" dirty="0"/>
              <a:t>Reciprocity between AICPA/NASBA and other accounting professional bodies (e.g. CPA Canada, CA Australia &amp; New Zealand, ICA Scotland, Hong Kong Institute of CPA….)</a:t>
            </a:r>
          </a:p>
          <a:p>
            <a:endParaRPr lang="en-US" dirty="0"/>
          </a:p>
        </p:txBody>
      </p:sp>
    </p:spTree>
    <p:extLst>
      <p:ext uri="{BB962C8B-B14F-4D97-AF65-F5344CB8AC3E}">
        <p14:creationId xmlns:p14="http://schemas.microsoft.com/office/powerpoint/2010/main" val="36697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553200" cy="1143000"/>
          </a:xfrm>
        </p:spPr>
        <p:txBody>
          <a:bodyPr>
            <a:noAutofit/>
          </a:bodyPr>
          <a:lstStyle/>
          <a:p>
            <a:r>
              <a:rPr lang="en-US" dirty="0"/>
              <a:t>Key Organizations</a:t>
            </a:r>
          </a:p>
        </p:txBody>
      </p:sp>
      <p:graphicFrame>
        <p:nvGraphicFramePr>
          <p:cNvPr id="4" name="Diagram 3"/>
          <p:cNvGraphicFramePr/>
          <p:nvPr/>
        </p:nvGraphicFramePr>
        <p:xfrm>
          <a:off x="152400" y="1600200"/>
          <a:ext cx="8763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3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99C7CF0-2721-4DCA-9E84-6D7F039129C0}"/>
                                            </p:graphicEl>
                                          </p:spTgt>
                                        </p:tgtEl>
                                        <p:attrNameLst>
                                          <p:attrName>style.visibility</p:attrName>
                                        </p:attrNameLst>
                                      </p:cBhvr>
                                      <p:to>
                                        <p:strVal val="visible"/>
                                      </p:to>
                                    </p:set>
                                    <p:animEffect transition="in" filter="fade">
                                      <p:cBhvr>
                                        <p:cTn id="7" dur="1000"/>
                                        <p:tgtEl>
                                          <p:spTgt spid="4">
                                            <p:graphicEl>
                                              <a:dgm id="{899C7CF0-2721-4DCA-9E84-6D7F039129C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5CEBCE6-2E77-4D7C-BAFD-56BB10ADC022}"/>
                                            </p:graphicEl>
                                          </p:spTgt>
                                        </p:tgtEl>
                                        <p:attrNameLst>
                                          <p:attrName>style.visibility</p:attrName>
                                        </p:attrNameLst>
                                      </p:cBhvr>
                                      <p:to>
                                        <p:strVal val="visible"/>
                                      </p:to>
                                    </p:set>
                                    <p:animEffect transition="in" filter="fade">
                                      <p:cBhvr>
                                        <p:cTn id="10" dur="1000"/>
                                        <p:tgtEl>
                                          <p:spTgt spid="4">
                                            <p:graphicEl>
                                              <a:dgm id="{E5CEBCE6-2E77-4D7C-BAFD-56BB10ADC02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8795D67-F3C8-4B96-A4C1-9A78790ACD43}"/>
                                            </p:graphicEl>
                                          </p:spTgt>
                                        </p:tgtEl>
                                        <p:attrNameLst>
                                          <p:attrName>style.visibility</p:attrName>
                                        </p:attrNameLst>
                                      </p:cBhvr>
                                      <p:to>
                                        <p:strVal val="visible"/>
                                      </p:to>
                                    </p:set>
                                    <p:animEffect transition="in" filter="fade">
                                      <p:cBhvr>
                                        <p:cTn id="15" dur="1000"/>
                                        <p:tgtEl>
                                          <p:spTgt spid="4">
                                            <p:graphicEl>
                                              <a:dgm id="{A8795D67-F3C8-4B96-A4C1-9A78790ACD4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7ADA754-81DA-40EF-A5B0-78AD800F3E06}"/>
                                            </p:graphicEl>
                                          </p:spTgt>
                                        </p:tgtEl>
                                        <p:attrNameLst>
                                          <p:attrName>style.visibility</p:attrName>
                                        </p:attrNameLst>
                                      </p:cBhvr>
                                      <p:to>
                                        <p:strVal val="visible"/>
                                      </p:to>
                                    </p:set>
                                    <p:animEffect transition="in" filter="fade">
                                      <p:cBhvr>
                                        <p:cTn id="18" dur="1000"/>
                                        <p:tgtEl>
                                          <p:spTgt spid="4">
                                            <p:graphicEl>
                                              <a:dgm id="{C7ADA754-81DA-40EF-A5B0-78AD800F3E0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EF9143C4-427A-4E51-99C9-767FD6E9957C}"/>
                                            </p:graphicEl>
                                          </p:spTgt>
                                        </p:tgtEl>
                                        <p:attrNameLst>
                                          <p:attrName>style.visibility</p:attrName>
                                        </p:attrNameLst>
                                      </p:cBhvr>
                                      <p:to>
                                        <p:strVal val="visible"/>
                                      </p:to>
                                    </p:set>
                                    <p:animEffect transition="in" filter="fade">
                                      <p:cBhvr>
                                        <p:cTn id="23" dur="1000"/>
                                        <p:tgtEl>
                                          <p:spTgt spid="4">
                                            <p:graphicEl>
                                              <a:dgm id="{EF9143C4-427A-4E51-99C9-767FD6E9957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2071CDBB-F245-44CE-A5F8-F937423813B9}"/>
                                            </p:graphicEl>
                                          </p:spTgt>
                                        </p:tgtEl>
                                        <p:attrNameLst>
                                          <p:attrName>style.visibility</p:attrName>
                                        </p:attrNameLst>
                                      </p:cBhvr>
                                      <p:to>
                                        <p:strVal val="visible"/>
                                      </p:to>
                                    </p:set>
                                    <p:animEffect transition="in" filter="fade">
                                      <p:cBhvr>
                                        <p:cTn id="26" dur="1000"/>
                                        <p:tgtEl>
                                          <p:spTgt spid="4">
                                            <p:graphicEl>
                                              <a:dgm id="{2071CDBB-F245-44CE-A5F8-F937423813B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415F9226-91D4-4015-A166-A6691BAA9692}"/>
                                            </p:graphicEl>
                                          </p:spTgt>
                                        </p:tgtEl>
                                        <p:attrNameLst>
                                          <p:attrName>style.visibility</p:attrName>
                                        </p:attrNameLst>
                                      </p:cBhvr>
                                      <p:to>
                                        <p:strVal val="visible"/>
                                      </p:to>
                                    </p:set>
                                    <p:animEffect transition="in" filter="fade">
                                      <p:cBhvr>
                                        <p:cTn id="31" dur="1000"/>
                                        <p:tgtEl>
                                          <p:spTgt spid="4">
                                            <p:graphicEl>
                                              <a:dgm id="{415F9226-91D4-4015-A166-A6691BAA969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5A8F5EEE-07EF-4AF6-A0F9-F73EEA3AEBD5}"/>
                                            </p:graphicEl>
                                          </p:spTgt>
                                        </p:tgtEl>
                                        <p:attrNameLst>
                                          <p:attrName>style.visibility</p:attrName>
                                        </p:attrNameLst>
                                      </p:cBhvr>
                                      <p:to>
                                        <p:strVal val="visible"/>
                                      </p:to>
                                    </p:set>
                                    <p:animEffect transition="in" filter="fade">
                                      <p:cBhvr>
                                        <p:cTn id="34" dur="1000"/>
                                        <p:tgtEl>
                                          <p:spTgt spid="4">
                                            <p:graphicEl>
                                              <a:dgm id="{5A8F5EEE-07EF-4AF6-A0F9-F73EEA3AEB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Requirements </a:t>
            </a:r>
          </a:p>
        </p:txBody>
      </p:sp>
      <p:sp>
        <p:nvSpPr>
          <p:cNvPr id="3" name="Content Placeholder 2"/>
          <p:cNvSpPr>
            <a:spLocks noGrp="1"/>
          </p:cNvSpPr>
          <p:nvPr>
            <p:ph idx="1"/>
          </p:nvPr>
        </p:nvSpPr>
        <p:spPr/>
        <p:txBody>
          <a:bodyPr/>
          <a:lstStyle/>
          <a:p>
            <a:r>
              <a:rPr lang="en-US" dirty="0"/>
              <a:t>Vary among different States &amp; U.S. Jurisdictions</a:t>
            </a:r>
          </a:p>
          <a:p>
            <a:r>
              <a:rPr lang="en-US" dirty="0"/>
              <a:t>General rule</a:t>
            </a:r>
          </a:p>
          <a:p>
            <a:pPr lvl="1"/>
            <a:r>
              <a:rPr lang="en-US" dirty="0"/>
              <a:t>150 credit hours (5 year college education), within which 24 accounting and 24 business credits</a:t>
            </a:r>
          </a:p>
          <a:p>
            <a:pPr lvl="1"/>
            <a:r>
              <a:rPr lang="en-US" dirty="0"/>
              <a:t>Bachelor degree or higher</a:t>
            </a:r>
          </a:p>
          <a:p>
            <a:r>
              <a:rPr lang="en-US" dirty="0"/>
              <a:t>A few States still allows 120 or less credit hours to sit (e.g. Guam, New Hampshire, Montana)</a:t>
            </a:r>
          </a:p>
          <a:p>
            <a:pPr marL="457200" lvl="1" indent="0">
              <a:buNone/>
            </a:pPr>
            <a:endParaRPr lang="en-US" dirty="0"/>
          </a:p>
        </p:txBody>
      </p:sp>
    </p:spTree>
    <p:extLst>
      <p:ext uri="{BB962C8B-B14F-4D97-AF65-F5344CB8AC3E}">
        <p14:creationId xmlns:p14="http://schemas.microsoft.com/office/powerpoint/2010/main" val="229943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Then How?</a:t>
            </a:r>
          </a:p>
        </p:txBody>
      </p:sp>
    </p:spTree>
    <p:extLst>
      <p:ext uri="{BB962C8B-B14F-4D97-AF65-F5344CB8AC3E}">
        <p14:creationId xmlns:p14="http://schemas.microsoft.com/office/powerpoint/2010/main" val="26769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88887"/>
            <a:ext cx="7772400" cy="1470025"/>
          </a:xfrm>
        </p:spPr>
        <p:txBody>
          <a:bodyPr>
            <a:normAutofit/>
          </a:bodyPr>
          <a:lstStyle/>
          <a:p>
            <a:r>
              <a:rPr lang="en-US" sz="4800" dirty="0"/>
              <a:t>Uniform CPA Exam  </a:t>
            </a:r>
          </a:p>
        </p:txBody>
      </p:sp>
      <p:sp>
        <p:nvSpPr>
          <p:cNvPr id="5" name="TextBox 4"/>
          <p:cNvSpPr txBox="1"/>
          <p:nvPr/>
        </p:nvSpPr>
        <p:spPr>
          <a:xfrm>
            <a:off x="1752600" y="3604329"/>
            <a:ext cx="2590800" cy="523220"/>
          </a:xfrm>
          <a:prstGeom prst="rect">
            <a:avLst/>
          </a:prstGeom>
          <a:noFill/>
        </p:spPr>
        <p:txBody>
          <a:bodyPr wrap="square" rtlCol="0">
            <a:spAutoFit/>
          </a:bodyPr>
          <a:lstStyle/>
          <a:p>
            <a:r>
              <a:rPr lang="en-US" sz="2800" dirty="0">
                <a:ln w="12700">
                  <a:solidFill>
                    <a:schemeClr val="accent1"/>
                  </a:solidFill>
                  <a:prstDash val="solid"/>
                </a:ln>
                <a:pattFill prst="pct50">
                  <a:fgClr>
                    <a:schemeClr val="accent1"/>
                  </a:fgClr>
                  <a:bgClr>
                    <a:schemeClr val="accent1">
                      <a:lumMod val="20000"/>
                      <a:lumOff val="80000"/>
                    </a:schemeClr>
                  </a:bgClr>
                </a:pattFill>
              </a:rPr>
              <a:t>4 x 4 hours</a:t>
            </a:r>
          </a:p>
        </p:txBody>
      </p:sp>
      <p:sp>
        <p:nvSpPr>
          <p:cNvPr id="6" name="Rectangle 5"/>
          <p:cNvSpPr/>
          <p:nvPr/>
        </p:nvSpPr>
        <p:spPr>
          <a:xfrm>
            <a:off x="4985013" y="4160206"/>
            <a:ext cx="1944443" cy="523220"/>
          </a:xfrm>
          <a:prstGeom prst="rect">
            <a:avLst/>
          </a:prstGeom>
          <a:noFill/>
        </p:spPr>
        <p:txBody>
          <a:bodyPr wrap="non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rPr>
              <a:t>75% to pass</a:t>
            </a:r>
          </a:p>
        </p:txBody>
      </p:sp>
      <p:sp>
        <p:nvSpPr>
          <p:cNvPr id="3" name="TextBox 2"/>
          <p:cNvSpPr txBox="1"/>
          <p:nvPr/>
        </p:nvSpPr>
        <p:spPr>
          <a:xfrm>
            <a:off x="457200" y="641153"/>
            <a:ext cx="5467459" cy="523220"/>
          </a:xfrm>
          <a:prstGeom prst="rect">
            <a:avLst/>
          </a:prstGeom>
          <a:noFill/>
          <a:ln>
            <a:noFill/>
          </a:ln>
        </p:spPr>
        <p:txBody>
          <a:bodyPr wrap="none" rtlCol="0">
            <a:spAutoFit/>
          </a:bodyPr>
          <a:lstStyle/>
          <a:p>
            <a:r>
              <a:rPr lang="en-US" sz="2800" dirty="0">
                <a:solidFill>
                  <a:srgbClr val="0070C0"/>
                </a:solidFill>
              </a:rPr>
              <a:t>Computer Based, On Demand Exam </a:t>
            </a:r>
          </a:p>
        </p:txBody>
      </p:sp>
      <p:sp>
        <p:nvSpPr>
          <p:cNvPr id="4" name="TextBox 3"/>
          <p:cNvSpPr txBox="1"/>
          <p:nvPr/>
        </p:nvSpPr>
        <p:spPr>
          <a:xfrm>
            <a:off x="1143000" y="1625940"/>
            <a:ext cx="7684027" cy="523220"/>
          </a:xfrm>
          <a:prstGeom prst="rect">
            <a:avLst/>
          </a:prstGeom>
          <a:noFill/>
        </p:spPr>
        <p:txBody>
          <a:bodyPr wrap="none" rtlCol="0">
            <a:spAutoFit/>
          </a:bodyPr>
          <a:lstStyle/>
          <a:p>
            <a:r>
              <a:rPr lang="en-US" sz="2800" dirty="0">
                <a:solidFill>
                  <a:srgbClr val="FF0000"/>
                </a:solidFill>
              </a:rPr>
              <a:t>Majority Objective Based Questions (MCQ and TBS)</a:t>
            </a:r>
          </a:p>
        </p:txBody>
      </p:sp>
    </p:spTree>
    <p:extLst>
      <p:ext uri="{BB962C8B-B14F-4D97-AF65-F5344CB8AC3E}">
        <p14:creationId xmlns:p14="http://schemas.microsoft.com/office/powerpoint/2010/main" val="2992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Becoming a US CPA</a:t>
            </a:r>
          </a:p>
        </p:txBody>
      </p:sp>
      <p:sp>
        <p:nvSpPr>
          <p:cNvPr id="3" name="Rounded Rectangle 2"/>
          <p:cNvSpPr/>
          <p:nvPr/>
        </p:nvSpPr>
        <p:spPr>
          <a:xfrm>
            <a:off x="287382" y="1796147"/>
            <a:ext cx="1828800" cy="15914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49136" y="1824448"/>
            <a:ext cx="1828800" cy="15675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24104" y="1824448"/>
            <a:ext cx="1828800" cy="15675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16486" y="1800499"/>
            <a:ext cx="1828800" cy="15914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1530" y="1887351"/>
            <a:ext cx="1684023" cy="1015663"/>
          </a:xfrm>
          <a:prstGeom prst="rect">
            <a:avLst/>
          </a:prstGeom>
          <a:noFill/>
        </p:spPr>
        <p:txBody>
          <a:bodyPr wrap="square" rtlCol="0">
            <a:spAutoFit/>
          </a:bodyPr>
          <a:lstStyle/>
          <a:p>
            <a:r>
              <a:rPr lang="en-US" sz="2000" b="1" dirty="0"/>
              <a:t>Meet the Education Requirements</a:t>
            </a:r>
          </a:p>
        </p:txBody>
      </p:sp>
      <p:sp>
        <p:nvSpPr>
          <p:cNvPr id="8" name="TextBox 7"/>
          <p:cNvSpPr txBox="1"/>
          <p:nvPr/>
        </p:nvSpPr>
        <p:spPr>
          <a:xfrm>
            <a:off x="2596244" y="1930172"/>
            <a:ext cx="1317171" cy="1323439"/>
          </a:xfrm>
          <a:prstGeom prst="rect">
            <a:avLst/>
          </a:prstGeom>
          <a:noFill/>
        </p:spPr>
        <p:txBody>
          <a:bodyPr wrap="square" rtlCol="0">
            <a:spAutoFit/>
          </a:bodyPr>
          <a:lstStyle/>
          <a:p>
            <a:r>
              <a:rPr lang="en-US" sz="2000" b="1" dirty="0"/>
              <a:t>Apply for the Exam with State Board</a:t>
            </a:r>
          </a:p>
        </p:txBody>
      </p:sp>
      <p:sp>
        <p:nvSpPr>
          <p:cNvPr id="9" name="TextBox 8"/>
          <p:cNvSpPr txBox="1"/>
          <p:nvPr/>
        </p:nvSpPr>
        <p:spPr>
          <a:xfrm>
            <a:off x="4757057" y="1969987"/>
            <a:ext cx="1362894" cy="1015663"/>
          </a:xfrm>
          <a:prstGeom prst="rect">
            <a:avLst/>
          </a:prstGeom>
          <a:noFill/>
        </p:spPr>
        <p:txBody>
          <a:bodyPr wrap="square" rtlCol="0">
            <a:spAutoFit/>
          </a:bodyPr>
          <a:lstStyle/>
          <a:p>
            <a:r>
              <a:rPr lang="en-US" sz="2000" b="1" dirty="0"/>
              <a:t>Schedule  exam with Prometric</a:t>
            </a:r>
          </a:p>
        </p:txBody>
      </p:sp>
      <p:sp>
        <p:nvSpPr>
          <p:cNvPr id="10" name="TextBox 9"/>
          <p:cNvSpPr txBox="1"/>
          <p:nvPr/>
        </p:nvSpPr>
        <p:spPr>
          <a:xfrm>
            <a:off x="6934200" y="1956135"/>
            <a:ext cx="1574075" cy="1015663"/>
          </a:xfrm>
          <a:prstGeom prst="rect">
            <a:avLst/>
          </a:prstGeom>
          <a:noFill/>
        </p:spPr>
        <p:txBody>
          <a:bodyPr wrap="square" rtlCol="0">
            <a:spAutoFit/>
          </a:bodyPr>
          <a:lstStyle/>
          <a:p>
            <a:r>
              <a:rPr lang="en-US" sz="2000" b="1" dirty="0"/>
              <a:t>Pass Exam Apply for CPA License</a:t>
            </a:r>
          </a:p>
        </p:txBody>
      </p:sp>
      <p:sp>
        <p:nvSpPr>
          <p:cNvPr id="16" name="Up Arrow Callout 15"/>
          <p:cNvSpPr/>
          <p:nvPr/>
        </p:nvSpPr>
        <p:spPr>
          <a:xfrm>
            <a:off x="265608" y="3447685"/>
            <a:ext cx="1830978" cy="2324566"/>
          </a:xfrm>
          <a:prstGeom prst="up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Callout 16"/>
          <p:cNvSpPr/>
          <p:nvPr/>
        </p:nvSpPr>
        <p:spPr>
          <a:xfrm>
            <a:off x="2362202" y="3466634"/>
            <a:ext cx="1830978" cy="2324566"/>
          </a:xfrm>
          <a:prstGeom prst="upArrowCallou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Callout 17"/>
          <p:cNvSpPr/>
          <p:nvPr/>
        </p:nvSpPr>
        <p:spPr>
          <a:xfrm>
            <a:off x="4541521" y="3519504"/>
            <a:ext cx="1830978" cy="2271696"/>
          </a:xfrm>
          <a:prstGeom prst="upArrowCallou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Callout 18"/>
          <p:cNvSpPr/>
          <p:nvPr/>
        </p:nvSpPr>
        <p:spPr>
          <a:xfrm>
            <a:off x="6716486" y="3461559"/>
            <a:ext cx="1830978" cy="2329641"/>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1530" y="4268259"/>
            <a:ext cx="1879972" cy="1323439"/>
          </a:xfrm>
          <a:prstGeom prst="rect">
            <a:avLst/>
          </a:prstGeom>
          <a:noFill/>
        </p:spPr>
        <p:txBody>
          <a:bodyPr wrap="square" rtlCol="0">
            <a:spAutoFit/>
          </a:bodyPr>
          <a:lstStyle/>
          <a:p>
            <a:r>
              <a:rPr lang="en-US" sz="2000" dirty="0">
                <a:solidFill>
                  <a:srgbClr val="002060"/>
                </a:solidFill>
              </a:rPr>
              <a:t>Foreign Academic Evaluation (NIES or others)</a:t>
            </a:r>
          </a:p>
        </p:txBody>
      </p:sp>
      <p:sp>
        <p:nvSpPr>
          <p:cNvPr id="21" name="TextBox 20"/>
          <p:cNvSpPr txBox="1"/>
          <p:nvPr/>
        </p:nvSpPr>
        <p:spPr>
          <a:xfrm>
            <a:off x="2362202" y="4268259"/>
            <a:ext cx="1815734" cy="1323439"/>
          </a:xfrm>
          <a:prstGeom prst="rect">
            <a:avLst/>
          </a:prstGeom>
          <a:noFill/>
        </p:spPr>
        <p:txBody>
          <a:bodyPr wrap="square" rtlCol="0">
            <a:spAutoFit/>
          </a:bodyPr>
          <a:lstStyle/>
          <a:p>
            <a:r>
              <a:rPr lang="en-US" sz="2000" dirty="0">
                <a:solidFill>
                  <a:srgbClr val="002060"/>
                </a:solidFill>
              </a:rPr>
              <a:t>Authorization to Test (ATT), Notice to Schedule (NTS)</a:t>
            </a:r>
          </a:p>
        </p:txBody>
      </p:sp>
      <p:sp>
        <p:nvSpPr>
          <p:cNvPr id="22" name="TextBox 21"/>
          <p:cNvSpPr txBox="1"/>
          <p:nvPr/>
        </p:nvSpPr>
        <p:spPr>
          <a:xfrm>
            <a:off x="4537166" y="4379525"/>
            <a:ext cx="1711233" cy="1323439"/>
          </a:xfrm>
          <a:prstGeom prst="rect">
            <a:avLst/>
          </a:prstGeom>
          <a:noFill/>
        </p:spPr>
        <p:txBody>
          <a:bodyPr wrap="square" rtlCol="0">
            <a:spAutoFit/>
          </a:bodyPr>
          <a:lstStyle/>
          <a:p>
            <a:r>
              <a:rPr lang="en-US" sz="2000" dirty="0">
                <a:solidFill>
                  <a:srgbClr val="002060"/>
                </a:solidFill>
              </a:rPr>
              <a:t>Travel arrangement, U.S. Visa, if needed</a:t>
            </a:r>
          </a:p>
        </p:txBody>
      </p:sp>
      <p:sp>
        <p:nvSpPr>
          <p:cNvPr id="23" name="TextBox 22"/>
          <p:cNvSpPr txBox="1"/>
          <p:nvPr/>
        </p:nvSpPr>
        <p:spPr>
          <a:xfrm>
            <a:off x="6684915" y="4360840"/>
            <a:ext cx="2072643" cy="1323439"/>
          </a:xfrm>
          <a:prstGeom prst="rect">
            <a:avLst/>
          </a:prstGeom>
          <a:noFill/>
        </p:spPr>
        <p:txBody>
          <a:bodyPr wrap="square" rtlCol="0">
            <a:spAutoFit/>
          </a:bodyPr>
          <a:lstStyle/>
          <a:p>
            <a:r>
              <a:rPr lang="en-US" sz="2000" dirty="0">
                <a:solidFill>
                  <a:srgbClr val="002060"/>
                </a:solidFill>
              </a:rPr>
              <a:t>Work experience,  </a:t>
            </a:r>
            <a:r>
              <a:rPr lang="en-US" sz="2000" dirty="0" err="1">
                <a:solidFill>
                  <a:srgbClr val="002060"/>
                </a:solidFill>
              </a:rPr>
              <a:t>Add’l</a:t>
            </a:r>
            <a:r>
              <a:rPr lang="en-US" sz="2000" dirty="0">
                <a:solidFill>
                  <a:srgbClr val="002060"/>
                </a:solidFill>
              </a:rPr>
              <a:t> education requirements, if needed</a:t>
            </a:r>
          </a:p>
        </p:txBody>
      </p:sp>
      <p:sp>
        <p:nvSpPr>
          <p:cNvPr id="24" name="Rounded Rectangle 23"/>
          <p:cNvSpPr/>
          <p:nvPr/>
        </p:nvSpPr>
        <p:spPr>
          <a:xfrm>
            <a:off x="287382" y="5918714"/>
            <a:ext cx="6233161" cy="711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7429" y="5998261"/>
            <a:ext cx="3708195" cy="523220"/>
          </a:xfrm>
          <a:prstGeom prst="rect">
            <a:avLst/>
          </a:prstGeom>
          <a:noFill/>
        </p:spPr>
        <p:txBody>
          <a:bodyPr wrap="none" rtlCol="0">
            <a:spAutoFit/>
          </a:bodyPr>
          <a:lstStyle/>
          <a:p>
            <a:r>
              <a:rPr lang="en-US" sz="2800" dirty="0"/>
              <a:t>Prepare with Simandhar</a:t>
            </a:r>
          </a:p>
        </p:txBody>
      </p:sp>
    </p:spTree>
    <p:extLst>
      <p:ext uri="{BB962C8B-B14F-4D97-AF65-F5344CB8AC3E}">
        <p14:creationId xmlns:p14="http://schemas.microsoft.com/office/powerpoint/2010/main" val="310228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609600"/>
            <a:ext cx="6437842" cy="5867400"/>
          </a:xfrm>
          <a:prstGeom prst="rect">
            <a:avLst/>
          </a:prstGeom>
        </p:spPr>
      </p:pic>
    </p:spTree>
    <p:extLst>
      <p:ext uri="{BB962C8B-B14F-4D97-AF65-F5344CB8AC3E}">
        <p14:creationId xmlns:p14="http://schemas.microsoft.com/office/powerpoint/2010/main" val="2918340726"/>
      </p:ext>
    </p:extLst>
  </p:cSld>
  <p:clrMapOvr>
    <a:masterClrMapping/>
  </p:clrMapOvr>
</p:sld>
</file>

<file path=ppt/theme/theme1.xml><?xml version="1.0" encoding="utf-8"?>
<a:theme xmlns:a="http://schemas.openxmlformats.org/drawingml/2006/main" name="ThemeFY14">
  <a:themeElements>
    <a:clrScheme name="Becker">
      <a:dk1>
        <a:sysClr val="windowText" lastClr="000000"/>
      </a:dk1>
      <a:lt1>
        <a:sysClr val="window" lastClr="FFFFFF"/>
      </a:lt1>
      <a:dk2>
        <a:srgbClr val="00457C"/>
      </a:dk2>
      <a:lt2>
        <a:srgbClr val="FFD200"/>
      </a:lt2>
      <a:accent1>
        <a:srgbClr val="00457C"/>
      </a:accent1>
      <a:accent2>
        <a:srgbClr val="8DC63F"/>
      </a:accent2>
      <a:accent3>
        <a:srgbClr val="FFD200"/>
      </a:accent3>
      <a:accent4>
        <a:srgbClr val="4D95D8"/>
      </a:accent4>
      <a:accent5>
        <a:srgbClr val="E97A1C"/>
      </a:accent5>
      <a:accent6>
        <a:srgbClr val="E2DD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21407</TotalTime>
  <Words>1862</Words>
  <Application>Microsoft Office PowerPoint</Application>
  <PresentationFormat>On-screen Show (4:3)</PresentationFormat>
  <Paragraphs>168</Paragraphs>
  <Slides>19</Slides>
  <Notes>16</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Britannic Bold</vt:lpstr>
      <vt:lpstr>Calibri</vt:lpstr>
      <vt:lpstr>Proxima Nova Rg</vt:lpstr>
      <vt:lpstr>Sitka Subheading</vt:lpstr>
      <vt:lpstr>Wingdings</vt:lpstr>
      <vt:lpstr>ThemeFY14</vt:lpstr>
      <vt:lpstr>Worksheet</vt:lpstr>
      <vt:lpstr>CPA- Corporate Presentation</vt:lpstr>
      <vt:lpstr>Opportunities for Professional Accountants</vt:lpstr>
      <vt:lpstr>Benefits &amp; Opportunities</vt:lpstr>
      <vt:lpstr>Key Organizations</vt:lpstr>
      <vt:lpstr>Education Requirements </vt:lpstr>
      <vt:lpstr>Then How?</vt:lpstr>
      <vt:lpstr>Uniform CPA Exam  </vt:lpstr>
      <vt:lpstr>Steps to Becoming a US CPA</vt:lpstr>
      <vt:lpstr>PowerPoint Presentation</vt:lpstr>
      <vt:lpstr> Far financial accounting &amp; reporting </vt:lpstr>
      <vt:lpstr> AUD auditing and attestation</vt:lpstr>
      <vt:lpstr>PowerPoint Presentation</vt:lpstr>
      <vt:lpstr>Reg regulation </vt:lpstr>
      <vt:lpstr>Exam Timeline </vt:lpstr>
      <vt:lpstr>Why Becker&amp; Simandhar? </vt:lpstr>
      <vt:lpstr>Why Becker &amp; Simandhar? </vt:lpstr>
      <vt:lpstr>PowerPoint Presentation</vt:lpstr>
      <vt:lpstr>Work with the Best</vt:lpstr>
      <vt:lpstr>For Additional Questions</vt:lpstr>
    </vt:vector>
  </TitlesOfParts>
  <Company>DeVry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DeVry Inc</dc:creator>
  <cp:lastModifiedBy>Sripal Jain</cp:lastModifiedBy>
  <cp:revision>725</cp:revision>
  <cp:lastPrinted>2013-09-18T19:41:26Z</cp:lastPrinted>
  <dcterms:created xsi:type="dcterms:W3CDTF">2013-06-19T22:29:32Z</dcterms:created>
  <dcterms:modified xsi:type="dcterms:W3CDTF">2021-06-18T12:10:04Z</dcterms:modified>
</cp:coreProperties>
</file>