
<file path=[Content_Types].xml><?xml version="1.0" encoding="utf-8"?>
<Types xmlns="http://schemas.openxmlformats.org/package/2006/content-types">
  <Default Extension="jpeg" ContentType="image/jpe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4"/>
  </p:sldMasterIdLst>
  <p:notesMasterIdLst>
    <p:notesMasterId r:id="rId29"/>
  </p:notesMasterIdLst>
  <p:sldIdLst>
    <p:sldId id="527" r:id="rId5"/>
    <p:sldId id="896" r:id="rId6"/>
    <p:sldId id="943" r:id="rId7"/>
    <p:sldId id="944" r:id="rId8"/>
    <p:sldId id="921" r:id="rId9"/>
    <p:sldId id="946" r:id="rId10"/>
    <p:sldId id="925" r:id="rId11"/>
    <p:sldId id="932" r:id="rId12"/>
    <p:sldId id="926" r:id="rId13"/>
    <p:sldId id="931" r:id="rId14"/>
    <p:sldId id="922" r:id="rId15"/>
    <p:sldId id="927" r:id="rId16"/>
    <p:sldId id="928" r:id="rId17"/>
    <p:sldId id="929" r:id="rId18"/>
    <p:sldId id="930" r:id="rId19"/>
    <p:sldId id="924" r:id="rId20"/>
    <p:sldId id="933" r:id="rId21"/>
    <p:sldId id="934" r:id="rId22"/>
    <p:sldId id="935" r:id="rId23"/>
    <p:sldId id="936" r:id="rId24"/>
    <p:sldId id="940" r:id="rId25"/>
    <p:sldId id="948" r:id="rId26"/>
    <p:sldId id="950" r:id="rId27"/>
    <p:sldId id="454"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Hiregange ." initials="H." lastIdx="1" clrIdx="0">
    <p:extLst>
      <p:ext uri="{19B8F6BF-5375-455C-9EA6-DF929625EA0E}">
        <p15:presenceInfo xmlns:p15="http://schemas.microsoft.com/office/powerpoint/2012/main" userId="c7a471b6c1296e6a" providerId="Windows Live"/>
      </p:ext>
    </p:extLst>
  </p:cmAuthor>
  <p:cmAuthor id="2" name="CA Ravi KumarSomani" initials="CRK" lastIdx="26" clrIdx="1">
    <p:extLst>
      <p:ext uri="{19B8F6BF-5375-455C-9EA6-DF929625EA0E}">
        <p15:presenceInfo xmlns:p15="http://schemas.microsoft.com/office/powerpoint/2012/main" userId="S::ravikumar@hiregange.com::27b16e03-45d4-4d8a-8ebd-1a6851ce6e5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07D"/>
    <a:srgbClr val="001746"/>
    <a:srgbClr val="1D076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250" autoAdjust="0"/>
    <p:restoredTop sz="94660"/>
  </p:normalViewPr>
  <p:slideViewPr>
    <p:cSldViewPr snapToGrid="0">
      <p:cViewPr varScale="1">
        <p:scale>
          <a:sx n="69" d="100"/>
          <a:sy n="69" d="100"/>
        </p:scale>
        <p:origin x="648" y="6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6482C5B-E274-427D-9025-4F822D2ACBCA}" type="datetimeFigureOut">
              <a:rPr lang="en-IN" smtClean="0"/>
              <a:t>18-03-2021</a:t>
            </a:fld>
            <a:endParaRPr lang="en-IN"/>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0848CEE-3467-45A5-A015-3A90E57DC56B}" type="slidenum">
              <a:rPr lang="en-IN" smtClean="0"/>
              <a:t>‹#›</a:t>
            </a:fld>
            <a:endParaRPr lang="en-IN"/>
          </a:p>
        </p:txBody>
      </p:sp>
    </p:spTree>
    <p:extLst>
      <p:ext uri="{BB962C8B-B14F-4D97-AF65-F5344CB8AC3E}">
        <p14:creationId xmlns:p14="http://schemas.microsoft.com/office/powerpoint/2010/main" val="63407809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82600" y="1279525"/>
            <a:ext cx="6137275" cy="3452813"/>
          </a:xfrm>
        </p:spPr>
      </p:sp>
      <p:sp>
        <p:nvSpPr>
          <p:cNvPr id="3" name="Notes Placeholder 2"/>
          <p:cNvSpPr>
            <a:spLocks noGrp="1"/>
          </p:cNvSpPr>
          <p:nvPr>
            <p:ph type="body" idx="1"/>
          </p:nvPr>
        </p:nvSpPr>
        <p:spPr/>
        <p:txBody>
          <a:bodyPr/>
          <a:lstStyle/>
          <a:p>
            <a:endParaRPr lang="en-IN"/>
          </a:p>
        </p:txBody>
      </p:sp>
      <p:sp>
        <p:nvSpPr>
          <p:cNvPr id="4" name="Footer Placeholder 3"/>
          <p:cNvSpPr>
            <a:spLocks noGrp="1"/>
          </p:cNvSpPr>
          <p:nvPr>
            <p:ph type="ftr" sz="quarter" idx="4"/>
          </p:nvPr>
        </p:nvSpPr>
        <p:spPr/>
        <p:txBody>
          <a:bodyPr/>
          <a:lstStyle/>
          <a:p>
            <a:r>
              <a:rPr lang="en-IN"/>
              <a:t>Hiregange and Associates</a:t>
            </a:r>
          </a:p>
        </p:txBody>
      </p:sp>
      <p:sp>
        <p:nvSpPr>
          <p:cNvPr id="5" name="Slide Number Placeholder 4"/>
          <p:cNvSpPr>
            <a:spLocks noGrp="1"/>
          </p:cNvSpPr>
          <p:nvPr>
            <p:ph type="sldNum" sz="quarter" idx="5"/>
          </p:nvPr>
        </p:nvSpPr>
        <p:spPr/>
        <p:txBody>
          <a:bodyPr/>
          <a:lstStyle/>
          <a:p>
            <a:fld id="{7A2FF627-0BAB-4C00-826C-8E6B3F09FE08}" type="slidenum">
              <a:rPr lang="en-IN" smtClean="0"/>
              <a:t>1</a:t>
            </a:fld>
            <a:endParaRPr lang="en-IN"/>
          </a:p>
        </p:txBody>
      </p:sp>
    </p:spTree>
    <p:extLst>
      <p:ext uri="{BB962C8B-B14F-4D97-AF65-F5344CB8AC3E}">
        <p14:creationId xmlns:p14="http://schemas.microsoft.com/office/powerpoint/2010/main" val="252540344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44A8C2-E4F3-4F98-ADF9-84355083A84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IN"/>
          </a:p>
        </p:txBody>
      </p:sp>
      <p:sp>
        <p:nvSpPr>
          <p:cNvPr id="3" name="Subtitle 2">
            <a:extLst>
              <a:ext uri="{FF2B5EF4-FFF2-40B4-BE49-F238E27FC236}">
                <a16:creationId xmlns:a16="http://schemas.microsoft.com/office/drawing/2014/main" id="{4480275F-DC27-428B-8A8A-4D884FE8989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IN"/>
          </a:p>
        </p:txBody>
      </p:sp>
      <p:sp>
        <p:nvSpPr>
          <p:cNvPr id="4" name="Date Placeholder 3">
            <a:extLst>
              <a:ext uri="{FF2B5EF4-FFF2-40B4-BE49-F238E27FC236}">
                <a16:creationId xmlns:a16="http://schemas.microsoft.com/office/drawing/2014/main" id="{893F9D8D-C7D1-4139-AD36-91AC813231BF}"/>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5" name="Footer Placeholder 4">
            <a:extLst>
              <a:ext uri="{FF2B5EF4-FFF2-40B4-BE49-F238E27FC236}">
                <a16:creationId xmlns:a16="http://schemas.microsoft.com/office/drawing/2014/main" id="{ABB46D93-2C87-44C6-BF57-35B3503E3524}"/>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E5ABE024-B254-40FE-9724-7BB61B50E717}"/>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18195621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6D573F-348C-4939-9ADC-65F4C73CBF93}"/>
              </a:ext>
            </a:extLst>
          </p:cNvPr>
          <p:cNvSpPr>
            <a:spLocks noGrp="1"/>
          </p:cNvSpPr>
          <p:nvPr>
            <p:ph type="title"/>
          </p:nvPr>
        </p:nvSpPr>
        <p:spPr/>
        <p:txBody>
          <a:bodyPr/>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B6AB60FE-698D-4B69-BED8-FEDB8128C3D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3D26DB03-4AC8-4761-9F07-85AB99FFCA7F}"/>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5" name="Footer Placeholder 4">
            <a:extLst>
              <a:ext uri="{FF2B5EF4-FFF2-40B4-BE49-F238E27FC236}">
                <a16:creationId xmlns:a16="http://schemas.microsoft.com/office/drawing/2014/main" id="{07A910EA-6B17-4C66-805D-DEB00ED194B5}"/>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F9C2C412-A1A2-40F7-9C5A-8CB84F5F0CCA}"/>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38380309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4F7ABAD-B48C-4CD9-B5E9-527ADE76BFC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IN"/>
          </a:p>
        </p:txBody>
      </p:sp>
      <p:sp>
        <p:nvSpPr>
          <p:cNvPr id="3" name="Vertical Text Placeholder 2">
            <a:extLst>
              <a:ext uri="{FF2B5EF4-FFF2-40B4-BE49-F238E27FC236}">
                <a16:creationId xmlns:a16="http://schemas.microsoft.com/office/drawing/2014/main" id="{94224D90-176E-4C3F-8F23-5F493835CDD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1B994DF7-9258-4BD9-B82C-0E8C060E0B86}"/>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5" name="Footer Placeholder 4">
            <a:extLst>
              <a:ext uri="{FF2B5EF4-FFF2-40B4-BE49-F238E27FC236}">
                <a16:creationId xmlns:a16="http://schemas.microsoft.com/office/drawing/2014/main" id="{0AC985C0-EA36-4D3D-88A3-7440976600C9}"/>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C8137498-6B07-472F-9ABB-AD22CF92F957}"/>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16476680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Slide">
    <p:bg>
      <p:bgPr>
        <a:solidFill>
          <a:schemeClr val="bg1"/>
        </a:solidFill>
        <a:effectLst/>
      </p:bgPr>
    </p:bg>
    <p:spTree>
      <p:nvGrpSpPr>
        <p:cNvPr id="1" name=""/>
        <p:cNvGrpSpPr/>
        <p:nvPr/>
      </p:nvGrpSpPr>
      <p:grpSpPr>
        <a:xfrm>
          <a:off x="0" y="0"/>
          <a:ext cx="0" cy="0"/>
          <a:chOff x="0" y="0"/>
          <a:chExt cx="0" cy="0"/>
        </a:xfrm>
      </p:grpSpPr>
      <p:sp>
        <p:nvSpPr>
          <p:cNvPr id="10" name="Freeform 9"/>
          <p:cNvSpPr>
            <a:spLocks noChangeAspect="1"/>
          </p:cNvSpPr>
          <p:nvPr userDrawn="1"/>
        </p:nvSpPr>
        <p:spPr bwMode="gray">
          <a:xfrm>
            <a:off x="1" y="1"/>
            <a:ext cx="9457899" cy="6523630"/>
          </a:xfrm>
          <a:custGeom>
            <a:avLst/>
            <a:gdLst/>
            <a:ahLst/>
            <a:cxnLst>
              <a:cxn ang="0">
                <a:pos x="17951" y="0"/>
              </a:cxn>
              <a:cxn ang="0">
                <a:pos x="0" y="0"/>
              </a:cxn>
              <a:cxn ang="0">
                <a:pos x="0" y="20057"/>
              </a:cxn>
              <a:cxn ang="0">
                <a:pos x="12022" y="20057"/>
              </a:cxn>
              <a:cxn ang="0">
                <a:pos x="17951" y="0"/>
              </a:cxn>
            </a:cxnLst>
            <a:rect l="0" t="0" r="r" b="b"/>
            <a:pathLst>
              <a:path w="17951" h="20057">
                <a:moveTo>
                  <a:pt x="17951" y="0"/>
                </a:moveTo>
                <a:lnTo>
                  <a:pt x="0" y="0"/>
                </a:lnTo>
                <a:lnTo>
                  <a:pt x="0" y="20057"/>
                </a:lnTo>
                <a:lnTo>
                  <a:pt x="12022" y="20057"/>
                </a:lnTo>
                <a:lnTo>
                  <a:pt x="17951" y="0"/>
                </a:lnTo>
                <a:close/>
              </a:path>
            </a:pathLst>
          </a:custGeom>
          <a:gradFill flip="none" rotWithShape="1">
            <a:gsLst>
              <a:gs pos="0">
                <a:srgbClr val="00257A">
                  <a:alpha val="90000"/>
                </a:srgbClr>
              </a:gs>
              <a:gs pos="35000">
                <a:srgbClr val="00338D">
                  <a:alpha val="90000"/>
                </a:srgbClr>
              </a:gs>
              <a:gs pos="100000">
                <a:srgbClr val="009FDA">
                  <a:alpha val="90000"/>
                </a:srgbClr>
              </a:gs>
            </a:gsLst>
            <a:lin ang="0" scaled="1"/>
            <a:tileRect/>
          </a:gradFill>
          <a:ln w="9525" cap="flat" cmpd="sng">
            <a:noFill/>
            <a:prstDash val="solid"/>
            <a:round/>
            <a:headEnd type="none" w="med" len="med"/>
            <a:tailEnd type="none" w="med" len="med"/>
          </a:ln>
          <a:effectLst/>
        </p:spPr>
        <p:txBody>
          <a:bodyPr lIns="107287" tIns="53643" rIns="107287" bIns="53643"/>
          <a:lstStyle/>
          <a:p>
            <a:pPr marL="0" algn="l" defTabSz="1072813" rtl="0" eaLnBrk="1" fontAlgn="base" latinLnBrk="0" hangingPunct="1">
              <a:spcBef>
                <a:spcPct val="50000"/>
              </a:spcBef>
              <a:spcAft>
                <a:spcPct val="0"/>
              </a:spcAft>
              <a:defRPr/>
            </a:pPr>
            <a:endParaRPr lang="en-GB" sz="2100" b="1" kern="1200" dirty="0">
              <a:solidFill>
                <a:schemeClr val="tx1"/>
              </a:solidFill>
              <a:latin typeface="+mn-lt"/>
              <a:ea typeface="+mn-ea"/>
              <a:cs typeface="+mn-cs"/>
            </a:endParaRPr>
          </a:p>
        </p:txBody>
      </p:sp>
      <p:sp>
        <p:nvSpPr>
          <p:cNvPr id="9" name="Text Placeholder 8"/>
          <p:cNvSpPr>
            <a:spLocks noGrp="1"/>
          </p:cNvSpPr>
          <p:nvPr>
            <p:ph type="body" sz="quarter" idx="13"/>
          </p:nvPr>
        </p:nvSpPr>
        <p:spPr>
          <a:xfrm>
            <a:off x="305128" y="969455"/>
            <a:ext cx="5103813" cy="792163"/>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400">
                <a:solidFill>
                  <a:schemeClr val="bg1"/>
                </a:solidFill>
                <a:latin typeface="Cambria" panose="02040503050406030204" pitchFamily="18" charset="0"/>
                <a:ea typeface="Cambria" panose="02040503050406030204" pitchFamily="18" charset="0"/>
              </a:defRPr>
            </a:lvl2pPr>
            <a:lvl3pPr>
              <a:defRPr sz="2400">
                <a:solidFill>
                  <a:schemeClr val="bg1"/>
                </a:solidFill>
                <a:latin typeface="Cambria" panose="02040503050406030204" pitchFamily="18" charset="0"/>
                <a:ea typeface="Cambria" panose="02040503050406030204" pitchFamily="18" charset="0"/>
              </a:defRPr>
            </a:lvl3pPr>
            <a:lvl4pPr>
              <a:defRPr sz="2400">
                <a:solidFill>
                  <a:schemeClr val="bg1"/>
                </a:solidFill>
                <a:latin typeface="Cambria" panose="02040503050406030204" pitchFamily="18" charset="0"/>
                <a:ea typeface="Cambria" panose="02040503050406030204" pitchFamily="18" charset="0"/>
              </a:defRPr>
            </a:lvl4pPr>
            <a:lvl5pPr>
              <a:defRPr sz="24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17" name="Text Placeholder 16"/>
          <p:cNvSpPr>
            <a:spLocks noGrp="1"/>
          </p:cNvSpPr>
          <p:nvPr>
            <p:ph type="body" sz="quarter" idx="14"/>
          </p:nvPr>
        </p:nvSpPr>
        <p:spPr>
          <a:xfrm>
            <a:off x="468907" y="2623778"/>
            <a:ext cx="4799132" cy="928688"/>
          </a:xfrm>
        </p:spPr>
        <p:txBody>
          <a:bodyPr>
            <a:noAutofit/>
          </a:bodyPr>
          <a:lstStyle>
            <a:lvl1pPr marL="0" indent="0" algn="ctr">
              <a:buNone/>
              <a:defRPr sz="2400" b="1">
                <a:solidFill>
                  <a:schemeClr val="bg1"/>
                </a:solidFill>
                <a:latin typeface="Cambria" panose="02040503050406030204" pitchFamily="18" charset="0"/>
                <a:ea typeface="Cambria" panose="02040503050406030204" pitchFamily="18" charset="0"/>
              </a:defRPr>
            </a:lvl1pPr>
            <a:lvl2pPr>
              <a:defRPr sz="2000">
                <a:solidFill>
                  <a:schemeClr val="bg1"/>
                </a:solidFill>
                <a:latin typeface="Cambria" panose="02040503050406030204" pitchFamily="18" charset="0"/>
                <a:ea typeface="Cambria" panose="02040503050406030204" pitchFamily="18" charset="0"/>
              </a:defRPr>
            </a:lvl2pPr>
            <a:lvl3pPr>
              <a:defRPr sz="2000">
                <a:solidFill>
                  <a:schemeClr val="bg1"/>
                </a:solidFill>
                <a:latin typeface="Cambria" panose="02040503050406030204" pitchFamily="18" charset="0"/>
                <a:ea typeface="Cambria" panose="02040503050406030204" pitchFamily="18" charset="0"/>
              </a:defRPr>
            </a:lvl3pPr>
            <a:lvl4pPr>
              <a:defRPr sz="2000">
                <a:solidFill>
                  <a:schemeClr val="bg1"/>
                </a:solidFill>
                <a:latin typeface="Cambria" panose="02040503050406030204" pitchFamily="18" charset="0"/>
                <a:ea typeface="Cambria" panose="02040503050406030204" pitchFamily="18" charset="0"/>
              </a:defRPr>
            </a:lvl4pPr>
            <a:lvl5pPr>
              <a:defRPr sz="2000">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8" name="Rectangle 7"/>
          <p:cNvSpPr/>
          <p:nvPr userDrawn="1"/>
        </p:nvSpPr>
        <p:spPr>
          <a:xfrm>
            <a:off x="12027877"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spTree>
    <p:extLst>
      <p:ext uri="{BB962C8B-B14F-4D97-AF65-F5344CB8AC3E}">
        <p14:creationId xmlns:p14="http://schemas.microsoft.com/office/powerpoint/2010/main" val="1913836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Subject Slide">
    <p:bg>
      <p:bgPr>
        <a:solidFill>
          <a:schemeClr val="bg1"/>
        </a:solidFill>
        <a:effectLst/>
      </p:bgPr>
    </p:bg>
    <p:spTree>
      <p:nvGrpSpPr>
        <p:cNvPr id="1" name=""/>
        <p:cNvGrpSpPr/>
        <p:nvPr/>
      </p:nvGrpSpPr>
      <p:grpSpPr>
        <a:xfrm>
          <a:off x="0" y="0"/>
          <a:ext cx="0" cy="0"/>
          <a:chOff x="0" y="0"/>
          <a:chExt cx="0" cy="0"/>
        </a:xfrm>
      </p:grpSpPr>
      <p:sp>
        <p:nvSpPr>
          <p:cNvPr id="10" name="Freeform 20"/>
          <p:cNvSpPr>
            <a:spLocks noChangeAspect="1"/>
          </p:cNvSpPr>
          <p:nvPr userDrawn="1"/>
        </p:nvSpPr>
        <p:spPr bwMode="gray">
          <a:xfrm>
            <a:off x="3" y="0"/>
            <a:ext cx="11041039" cy="957446"/>
          </a:xfrm>
          <a:custGeom>
            <a:avLst/>
            <a:gdLst/>
            <a:ahLst/>
            <a:cxnLst>
              <a:cxn ang="0">
                <a:pos x="0" y="0"/>
              </a:cxn>
              <a:cxn ang="0">
                <a:pos x="0" y="1729"/>
              </a:cxn>
              <a:cxn ang="0">
                <a:pos x="18422" y="1729"/>
              </a:cxn>
              <a:cxn ang="0">
                <a:pos x="18935" y="0"/>
              </a:cxn>
              <a:cxn ang="0">
                <a:pos x="0" y="0"/>
              </a:cxn>
            </a:cxnLst>
            <a:rect l="0" t="0" r="r" b="b"/>
            <a:pathLst>
              <a:path w="18935" h="1729">
                <a:moveTo>
                  <a:pt x="0" y="0"/>
                </a:moveTo>
                <a:lnTo>
                  <a:pt x="0" y="1729"/>
                </a:lnTo>
                <a:lnTo>
                  <a:pt x="18422" y="1729"/>
                </a:lnTo>
                <a:lnTo>
                  <a:pt x="18935" y="0"/>
                </a:lnTo>
                <a:lnTo>
                  <a:pt x="0" y="0"/>
                </a:lnTo>
                <a:close/>
              </a:path>
            </a:pathLst>
          </a:custGeom>
          <a:solidFill>
            <a:srgbClr val="00327D"/>
          </a:solidFill>
          <a:ln w="9525" cap="flat" cmpd="sng">
            <a:noFill/>
            <a:prstDash val="solid"/>
            <a:round/>
            <a:headEnd type="none" w="med" len="med"/>
            <a:tailEnd type="none" w="med" len="med"/>
          </a:ln>
          <a:effectLst/>
        </p:spPr>
        <p:txBody>
          <a:bodyPr lIns="107287" tIns="53643" rIns="107287" bIns="53643"/>
          <a:lstStyle/>
          <a:p>
            <a:pPr marL="0" algn="l" defTabSz="1072813" rtl="0" eaLnBrk="1" fontAlgn="base" latinLnBrk="0" hangingPunct="1">
              <a:spcBef>
                <a:spcPct val="50000"/>
              </a:spcBef>
              <a:spcAft>
                <a:spcPct val="0"/>
              </a:spcAft>
              <a:defRPr/>
            </a:pPr>
            <a:endParaRPr lang="en-GB" sz="2100" kern="1200" dirty="0">
              <a:solidFill>
                <a:srgbClr val="002E8A"/>
              </a:solidFill>
              <a:latin typeface="+mn-lt"/>
              <a:ea typeface="+mn-ea"/>
              <a:cs typeface="+mn-cs"/>
            </a:endParaRPr>
          </a:p>
        </p:txBody>
      </p:sp>
      <p:sp>
        <p:nvSpPr>
          <p:cNvPr id="16" name="Text Placeholder 15"/>
          <p:cNvSpPr>
            <a:spLocks noGrp="1"/>
          </p:cNvSpPr>
          <p:nvPr>
            <p:ph type="body" sz="quarter" idx="14"/>
          </p:nvPr>
        </p:nvSpPr>
        <p:spPr>
          <a:xfrm>
            <a:off x="327025" y="150814"/>
            <a:ext cx="8407400" cy="585787"/>
          </a:xfrm>
        </p:spPr>
        <p:txBody>
          <a:bodyPr>
            <a:noAutofit/>
          </a:bodyPr>
          <a:lstStyle>
            <a:lvl1pPr marL="0" indent="0">
              <a:buNone/>
              <a:defRPr sz="3600" b="1">
                <a:solidFill>
                  <a:schemeClr val="bg1"/>
                </a:solidFill>
                <a:latin typeface="Cambria" panose="02040503050406030204" pitchFamily="18" charset="0"/>
                <a:ea typeface="Cambria" panose="02040503050406030204" pitchFamily="18" charset="0"/>
              </a:defRPr>
            </a:lvl1pPr>
            <a:lvl2pPr>
              <a:defRPr>
                <a:solidFill>
                  <a:schemeClr val="bg1"/>
                </a:solidFill>
                <a:latin typeface="Cambria" panose="02040503050406030204" pitchFamily="18" charset="0"/>
                <a:ea typeface="Cambria" panose="02040503050406030204" pitchFamily="18" charset="0"/>
              </a:defRPr>
            </a:lvl2pPr>
            <a:lvl3pPr>
              <a:defRPr>
                <a:solidFill>
                  <a:schemeClr val="bg1"/>
                </a:solidFill>
                <a:latin typeface="Cambria" panose="02040503050406030204" pitchFamily="18" charset="0"/>
                <a:ea typeface="Cambria" panose="02040503050406030204" pitchFamily="18" charset="0"/>
              </a:defRPr>
            </a:lvl3pPr>
            <a:lvl4pPr>
              <a:defRPr>
                <a:solidFill>
                  <a:schemeClr val="bg1"/>
                </a:solidFill>
                <a:latin typeface="Cambria" panose="02040503050406030204" pitchFamily="18" charset="0"/>
                <a:ea typeface="Cambria" panose="02040503050406030204" pitchFamily="18" charset="0"/>
              </a:defRPr>
            </a:lvl4pPr>
            <a:lvl5pPr>
              <a:defRPr>
                <a:solidFill>
                  <a:schemeClr val="bg1"/>
                </a:solidFill>
                <a:latin typeface="Cambria" panose="02040503050406030204" pitchFamily="18" charset="0"/>
                <a:ea typeface="Cambria" panose="02040503050406030204" pitchFamily="18" charset="0"/>
              </a:defRPr>
            </a:lvl5pPr>
          </a:lstStyle>
          <a:p>
            <a:pPr lvl="0"/>
            <a:r>
              <a:rPr lang="en-US" dirty="0"/>
              <a:t>Edit Master text styles</a:t>
            </a:r>
          </a:p>
        </p:txBody>
      </p:sp>
      <p:sp>
        <p:nvSpPr>
          <p:cNvPr id="8" name="Rectangle 7"/>
          <p:cNvSpPr/>
          <p:nvPr userDrawn="1"/>
        </p:nvSpPr>
        <p:spPr>
          <a:xfrm>
            <a:off x="12027877" y="0"/>
            <a:ext cx="164123" cy="6858000"/>
          </a:xfrm>
          <a:prstGeom prst="rect">
            <a:avLst/>
          </a:prstGeom>
          <a:solidFill>
            <a:srgbClr val="00327D"/>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800"/>
          </a:p>
        </p:txBody>
      </p:sp>
      <p:sp>
        <p:nvSpPr>
          <p:cNvPr id="3" name="Text Placeholder 2"/>
          <p:cNvSpPr>
            <a:spLocks noGrp="1"/>
          </p:cNvSpPr>
          <p:nvPr>
            <p:ph type="body" sz="quarter" idx="15"/>
          </p:nvPr>
        </p:nvSpPr>
        <p:spPr>
          <a:xfrm>
            <a:off x="327025" y="1060134"/>
            <a:ext cx="11650331" cy="5248092"/>
          </a:xfrm>
        </p:spPr>
        <p:txBody>
          <a:bodyPr>
            <a:normAutofit/>
          </a:bodyPr>
          <a:lstStyle>
            <a:lvl1pPr>
              <a:defRPr sz="2200">
                <a:latin typeface="Cambria" panose="02040503050406030204" pitchFamily="18" charset="0"/>
                <a:ea typeface="Cambria" panose="02040503050406030204" pitchFamily="18" charset="0"/>
              </a:defRPr>
            </a:lvl1pPr>
            <a:lvl2pPr>
              <a:defRPr sz="2200">
                <a:latin typeface="Cambria" panose="02040503050406030204" pitchFamily="18" charset="0"/>
                <a:ea typeface="Cambria" panose="02040503050406030204" pitchFamily="18" charset="0"/>
              </a:defRPr>
            </a:lvl2pPr>
            <a:lvl3pPr>
              <a:defRPr sz="2200">
                <a:latin typeface="Cambria" panose="02040503050406030204" pitchFamily="18" charset="0"/>
                <a:ea typeface="Cambria" panose="02040503050406030204" pitchFamily="18" charset="0"/>
              </a:defRPr>
            </a:lvl3pPr>
            <a:lvl4pPr>
              <a:defRPr sz="2200">
                <a:latin typeface="Cambria" panose="02040503050406030204" pitchFamily="18" charset="0"/>
                <a:ea typeface="Cambria" panose="02040503050406030204" pitchFamily="18" charset="0"/>
              </a:defRPr>
            </a:lvl4pPr>
            <a:lvl5pPr>
              <a:defRPr sz="2200">
                <a:latin typeface="Cambria" panose="02040503050406030204" pitchFamily="18" charset="0"/>
                <a:ea typeface="Cambria" panose="02040503050406030204" pitchFamily="18"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IN" dirty="0"/>
          </a:p>
        </p:txBody>
      </p:sp>
      <p:sp>
        <p:nvSpPr>
          <p:cNvPr id="7" name="Slide Number Placeholder 5"/>
          <p:cNvSpPr>
            <a:spLocks noGrp="1"/>
          </p:cNvSpPr>
          <p:nvPr>
            <p:ph type="sldNum" sz="quarter" idx="4"/>
          </p:nvPr>
        </p:nvSpPr>
        <p:spPr>
          <a:xfrm>
            <a:off x="8610600" y="6356354"/>
            <a:ext cx="2743200" cy="365125"/>
          </a:xfrm>
          <a:prstGeom prst="rect">
            <a:avLst/>
          </a:prstGeom>
        </p:spPr>
        <p:txBody>
          <a:bodyPr vert="horz" lIns="91440" tIns="45720" rIns="91440" bIns="45720" rtlCol="0" anchor="ctr"/>
          <a:lstStyle>
            <a:lvl1pPr algn="r">
              <a:defRPr sz="1200">
                <a:solidFill>
                  <a:sysClr val="windowText" lastClr="000000"/>
                </a:solidFill>
              </a:defRPr>
            </a:lvl1pPr>
          </a:lstStyle>
          <a:p>
            <a:fld id="{C37E4FB1-AD43-40BE-A2D5-51E31E25039B}" type="slidenum">
              <a:rPr lang="en-IN" smtClean="0"/>
              <a:pPr/>
              <a:t>‹#›</a:t>
            </a:fld>
            <a:endParaRPr lang="en-IN" dirty="0"/>
          </a:p>
        </p:txBody>
      </p:sp>
      <p:sp>
        <p:nvSpPr>
          <p:cNvPr id="15" name="Footer Placeholder 2">
            <a:extLst>
              <a:ext uri="{FF2B5EF4-FFF2-40B4-BE49-F238E27FC236}">
                <a16:creationId xmlns:a16="http://schemas.microsoft.com/office/drawing/2014/main" id="{51E30C5F-6FE4-4C84-A67F-BBAAE0E436C6}"/>
              </a:ext>
            </a:extLst>
          </p:cNvPr>
          <p:cNvSpPr>
            <a:spLocks noGrp="1"/>
          </p:cNvSpPr>
          <p:nvPr>
            <p:ph type="ftr" sz="quarter" idx="11"/>
          </p:nvPr>
        </p:nvSpPr>
        <p:spPr>
          <a:xfrm>
            <a:off x="-212551" y="6356352"/>
            <a:ext cx="4114800" cy="365125"/>
          </a:xfrm>
        </p:spPr>
        <p:txBody>
          <a:bodyPr/>
          <a:lstStyle/>
          <a:p>
            <a:r>
              <a:rPr lang="en-US"/>
              <a:t>Hiregange and Associates</a:t>
            </a:r>
            <a:endParaRPr lang="en-US" dirty="0"/>
          </a:p>
        </p:txBody>
      </p:sp>
    </p:spTree>
    <p:extLst>
      <p:ext uri="{BB962C8B-B14F-4D97-AF65-F5344CB8AC3E}">
        <p14:creationId xmlns:p14="http://schemas.microsoft.com/office/powerpoint/2010/main" val="266907567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userDrawn="1">
  <p:cSld name="2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 y="28644"/>
            <a:ext cx="11791666" cy="831167"/>
          </a:xfrm>
        </p:spPr>
        <p:txBody>
          <a:bodyPr/>
          <a:lstStyle/>
          <a:p>
            <a:r>
              <a:rPr lang="en-US"/>
              <a:t>Click to edit Master title style</a:t>
            </a:r>
            <a:endParaRPr lang="en-GB"/>
          </a:p>
        </p:txBody>
      </p:sp>
      <p:sp>
        <p:nvSpPr>
          <p:cNvPr id="4" name="Date Placeholder 3"/>
          <p:cNvSpPr>
            <a:spLocks noGrp="1"/>
          </p:cNvSpPr>
          <p:nvPr>
            <p:ph type="dt" sz="half" idx="10"/>
          </p:nvPr>
        </p:nvSpPr>
        <p:spPr>
          <a:xfrm>
            <a:off x="100074" y="6438245"/>
            <a:ext cx="2844801" cy="365125"/>
          </a:xfrm>
        </p:spPr>
        <p:txBody>
          <a:bodyPr/>
          <a:lstStyle/>
          <a:p>
            <a:fld id="{CA2FAD36-3FD8-43C9-8D8A-074EAD259C1E}" type="datetime1">
              <a:rPr lang="en-US" smtClean="0"/>
              <a:pPr/>
              <a:t>3/18/2021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BDF24DE-EDBB-4A41-B022-A10F3EEBA682}" type="slidenum">
              <a:rPr lang="en-GB" smtClean="0"/>
              <a:pPr/>
              <a:t>‹#›</a:t>
            </a:fld>
            <a:endParaRPr lang="en-GB"/>
          </a:p>
        </p:txBody>
      </p:sp>
    </p:spTree>
    <p:extLst>
      <p:ext uri="{BB962C8B-B14F-4D97-AF65-F5344CB8AC3E}">
        <p14:creationId xmlns:p14="http://schemas.microsoft.com/office/powerpoint/2010/main" val="26488718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8E9678-4FD0-4C7D-8994-96148E3DCC10}"/>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62B0BDF1-12C3-44F4-A386-165571593DB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8FF5C977-BE77-4A73-A1B3-98B4CABEB3FC}"/>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5" name="Footer Placeholder 4">
            <a:extLst>
              <a:ext uri="{FF2B5EF4-FFF2-40B4-BE49-F238E27FC236}">
                <a16:creationId xmlns:a16="http://schemas.microsoft.com/office/drawing/2014/main" id="{79ADE337-766D-4F41-A9C2-2D966D589CAB}"/>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150A9E46-3F47-4F3C-A25F-A13D306D2A37}"/>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18017310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282412-1050-4F60-93D9-71C699EDB0E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IN"/>
          </a:p>
        </p:txBody>
      </p:sp>
      <p:sp>
        <p:nvSpPr>
          <p:cNvPr id="3" name="Text Placeholder 2">
            <a:extLst>
              <a:ext uri="{FF2B5EF4-FFF2-40B4-BE49-F238E27FC236}">
                <a16:creationId xmlns:a16="http://schemas.microsoft.com/office/drawing/2014/main" id="{0C063687-52AD-4AC0-8A5F-41647F6D4C7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C977AF0-9052-4E65-83C7-FDA2677489B6}"/>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5" name="Footer Placeholder 4">
            <a:extLst>
              <a:ext uri="{FF2B5EF4-FFF2-40B4-BE49-F238E27FC236}">
                <a16:creationId xmlns:a16="http://schemas.microsoft.com/office/drawing/2014/main" id="{945FCC80-65B9-4AC3-A6A3-05FD08395DBD}"/>
              </a:ext>
            </a:extLst>
          </p:cNvPr>
          <p:cNvSpPr>
            <a:spLocks noGrp="1"/>
          </p:cNvSpPr>
          <p:nvPr>
            <p:ph type="ftr" sz="quarter" idx="11"/>
          </p:nvPr>
        </p:nvSpPr>
        <p:spPr/>
        <p:txBody>
          <a:bodyPr/>
          <a:lstStyle/>
          <a:p>
            <a:endParaRPr lang="en-IN"/>
          </a:p>
        </p:txBody>
      </p:sp>
      <p:sp>
        <p:nvSpPr>
          <p:cNvPr id="6" name="Slide Number Placeholder 5">
            <a:extLst>
              <a:ext uri="{FF2B5EF4-FFF2-40B4-BE49-F238E27FC236}">
                <a16:creationId xmlns:a16="http://schemas.microsoft.com/office/drawing/2014/main" id="{B0E909C7-2A93-408B-88A8-BF2A4FCFF8DE}"/>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19855224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33E9A4-D4B0-4BC9-9A90-DD4A094CF0E8}"/>
              </a:ext>
            </a:extLst>
          </p:cNvPr>
          <p:cNvSpPr>
            <a:spLocks noGrp="1"/>
          </p:cNvSpPr>
          <p:nvPr>
            <p:ph type="title"/>
          </p:nvPr>
        </p:nvSpPr>
        <p:spPr/>
        <p:txBody>
          <a:bodyPr/>
          <a:lstStyle/>
          <a:p>
            <a:r>
              <a:rPr lang="en-US"/>
              <a:t>Click to edit Master title style</a:t>
            </a:r>
            <a:endParaRPr lang="en-IN"/>
          </a:p>
        </p:txBody>
      </p:sp>
      <p:sp>
        <p:nvSpPr>
          <p:cNvPr id="3" name="Content Placeholder 2">
            <a:extLst>
              <a:ext uri="{FF2B5EF4-FFF2-40B4-BE49-F238E27FC236}">
                <a16:creationId xmlns:a16="http://schemas.microsoft.com/office/drawing/2014/main" id="{3249E540-43F1-481C-9180-159757024A6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a:extLst>
              <a:ext uri="{FF2B5EF4-FFF2-40B4-BE49-F238E27FC236}">
                <a16:creationId xmlns:a16="http://schemas.microsoft.com/office/drawing/2014/main" id="{9BD1240D-1BC4-4A8E-98D2-3CEF9ACAFFC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Date Placeholder 4">
            <a:extLst>
              <a:ext uri="{FF2B5EF4-FFF2-40B4-BE49-F238E27FC236}">
                <a16:creationId xmlns:a16="http://schemas.microsoft.com/office/drawing/2014/main" id="{01EE0D2A-B0EE-441E-A066-903B92BFECF2}"/>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6" name="Footer Placeholder 5">
            <a:extLst>
              <a:ext uri="{FF2B5EF4-FFF2-40B4-BE49-F238E27FC236}">
                <a16:creationId xmlns:a16="http://schemas.microsoft.com/office/drawing/2014/main" id="{909FDDAD-2F1F-4209-901B-E93D43A35073}"/>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30F98716-A6FE-4D41-B324-25A9A3BB542B}"/>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39030573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7706A9-AE01-4BC9-98C0-94ECED11218F}"/>
              </a:ext>
            </a:extLst>
          </p:cNvPr>
          <p:cNvSpPr>
            <a:spLocks noGrp="1"/>
          </p:cNvSpPr>
          <p:nvPr>
            <p:ph type="title"/>
          </p:nvPr>
        </p:nvSpPr>
        <p:spPr>
          <a:xfrm>
            <a:off x="839788" y="365125"/>
            <a:ext cx="10515600" cy="1325563"/>
          </a:xfrm>
        </p:spPr>
        <p:txBody>
          <a:bodyPr/>
          <a:lstStyle/>
          <a:p>
            <a:r>
              <a:rPr lang="en-US"/>
              <a:t>Click to edit Master title style</a:t>
            </a:r>
            <a:endParaRPr lang="en-IN"/>
          </a:p>
        </p:txBody>
      </p:sp>
      <p:sp>
        <p:nvSpPr>
          <p:cNvPr id="3" name="Text Placeholder 2">
            <a:extLst>
              <a:ext uri="{FF2B5EF4-FFF2-40B4-BE49-F238E27FC236}">
                <a16:creationId xmlns:a16="http://schemas.microsoft.com/office/drawing/2014/main" id="{4B22C277-D54E-4FE7-ACE6-3F8752B6236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D6937D-D11F-418B-9220-9B54FFA36C3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a:extLst>
              <a:ext uri="{FF2B5EF4-FFF2-40B4-BE49-F238E27FC236}">
                <a16:creationId xmlns:a16="http://schemas.microsoft.com/office/drawing/2014/main" id="{04E9DC70-ABCC-4F0B-826D-6D374DBF965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CB54183-87AC-4667-B92F-574E24EDAB5E}"/>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7" name="Date Placeholder 6">
            <a:extLst>
              <a:ext uri="{FF2B5EF4-FFF2-40B4-BE49-F238E27FC236}">
                <a16:creationId xmlns:a16="http://schemas.microsoft.com/office/drawing/2014/main" id="{4D8FE42B-A852-4053-A32B-B014889ED0D3}"/>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8" name="Footer Placeholder 7">
            <a:extLst>
              <a:ext uri="{FF2B5EF4-FFF2-40B4-BE49-F238E27FC236}">
                <a16:creationId xmlns:a16="http://schemas.microsoft.com/office/drawing/2014/main" id="{1277D1C3-EA50-41AB-9590-EC7D73D6FCCD}"/>
              </a:ext>
            </a:extLst>
          </p:cNvPr>
          <p:cNvSpPr>
            <a:spLocks noGrp="1"/>
          </p:cNvSpPr>
          <p:nvPr>
            <p:ph type="ftr" sz="quarter" idx="11"/>
          </p:nvPr>
        </p:nvSpPr>
        <p:spPr/>
        <p:txBody>
          <a:bodyPr/>
          <a:lstStyle/>
          <a:p>
            <a:endParaRPr lang="en-IN"/>
          </a:p>
        </p:txBody>
      </p:sp>
      <p:sp>
        <p:nvSpPr>
          <p:cNvPr id="9" name="Slide Number Placeholder 8">
            <a:extLst>
              <a:ext uri="{FF2B5EF4-FFF2-40B4-BE49-F238E27FC236}">
                <a16:creationId xmlns:a16="http://schemas.microsoft.com/office/drawing/2014/main" id="{C68C71DA-1662-4007-8FAF-39E66BBEB618}"/>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14041988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928680-F2CA-4855-A64C-6A1203315E70}"/>
              </a:ext>
            </a:extLst>
          </p:cNvPr>
          <p:cNvSpPr>
            <a:spLocks noGrp="1"/>
          </p:cNvSpPr>
          <p:nvPr>
            <p:ph type="title"/>
          </p:nvPr>
        </p:nvSpPr>
        <p:spPr/>
        <p:txBody>
          <a:bodyPr/>
          <a:lstStyle/>
          <a:p>
            <a:r>
              <a:rPr lang="en-US"/>
              <a:t>Click to edit Master title style</a:t>
            </a:r>
            <a:endParaRPr lang="en-IN"/>
          </a:p>
        </p:txBody>
      </p:sp>
      <p:sp>
        <p:nvSpPr>
          <p:cNvPr id="3" name="Date Placeholder 2">
            <a:extLst>
              <a:ext uri="{FF2B5EF4-FFF2-40B4-BE49-F238E27FC236}">
                <a16:creationId xmlns:a16="http://schemas.microsoft.com/office/drawing/2014/main" id="{BB5209B7-DDCC-4201-98CE-53183DC24FB9}"/>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4" name="Footer Placeholder 3">
            <a:extLst>
              <a:ext uri="{FF2B5EF4-FFF2-40B4-BE49-F238E27FC236}">
                <a16:creationId xmlns:a16="http://schemas.microsoft.com/office/drawing/2014/main" id="{DB2C977E-6E28-40CB-ABB0-6FD1B1D25AD6}"/>
              </a:ext>
            </a:extLst>
          </p:cNvPr>
          <p:cNvSpPr>
            <a:spLocks noGrp="1"/>
          </p:cNvSpPr>
          <p:nvPr>
            <p:ph type="ftr" sz="quarter" idx="11"/>
          </p:nvPr>
        </p:nvSpPr>
        <p:spPr/>
        <p:txBody>
          <a:bodyPr/>
          <a:lstStyle/>
          <a:p>
            <a:endParaRPr lang="en-IN"/>
          </a:p>
        </p:txBody>
      </p:sp>
      <p:sp>
        <p:nvSpPr>
          <p:cNvPr id="5" name="Slide Number Placeholder 4">
            <a:extLst>
              <a:ext uri="{FF2B5EF4-FFF2-40B4-BE49-F238E27FC236}">
                <a16:creationId xmlns:a16="http://schemas.microsoft.com/office/drawing/2014/main" id="{0580776D-A2CA-42AC-BE08-4C5D9386F831}"/>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3636573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71A6881-571C-4D16-9046-29237785B202}"/>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3" name="Footer Placeholder 2">
            <a:extLst>
              <a:ext uri="{FF2B5EF4-FFF2-40B4-BE49-F238E27FC236}">
                <a16:creationId xmlns:a16="http://schemas.microsoft.com/office/drawing/2014/main" id="{0AB6B246-5A92-4200-9D32-42720BC85E31}"/>
              </a:ext>
            </a:extLst>
          </p:cNvPr>
          <p:cNvSpPr>
            <a:spLocks noGrp="1"/>
          </p:cNvSpPr>
          <p:nvPr>
            <p:ph type="ftr" sz="quarter" idx="11"/>
          </p:nvPr>
        </p:nvSpPr>
        <p:spPr/>
        <p:txBody>
          <a:bodyPr/>
          <a:lstStyle/>
          <a:p>
            <a:endParaRPr lang="en-IN"/>
          </a:p>
        </p:txBody>
      </p:sp>
      <p:sp>
        <p:nvSpPr>
          <p:cNvPr id="4" name="Slide Number Placeholder 3">
            <a:extLst>
              <a:ext uri="{FF2B5EF4-FFF2-40B4-BE49-F238E27FC236}">
                <a16:creationId xmlns:a16="http://schemas.microsoft.com/office/drawing/2014/main" id="{28D520D1-CE9E-478D-9DAE-66DDBD5C8D69}"/>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4236906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5ACEF6-9C45-4534-BA37-6DDFE765EE6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Content Placeholder 2">
            <a:extLst>
              <a:ext uri="{FF2B5EF4-FFF2-40B4-BE49-F238E27FC236}">
                <a16:creationId xmlns:a16="http://schemas.microsoft.com/office/drawing/2014/main" id="{FE784CE9-4298-42A7-BF86-805004EBA39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a:extLst>
              <a:ext uri="{FF2B5EF4-FFF2-40B4-BE49-F238E27FC236}">
                <a16:creationId xmlns:a16="http://schemas.microsoft.com/office/drawing/2014/main" id="{1542A794-2765-4803-B0EB-E6FA7CAD00C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2F109CA-88D9-4366-91F2-292E2EC492B0}"/>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6" name="Footer Placeholder 5">
            <a:extLst>
              <a:ext uri="{FF2B5EF4-FFF2-40B4-BE49-F238E27FC236}">
                <a16:creationId xmlns:a16="http://schemas.microsoft.com/office/drawing/2014/main" id="{91FA6A26-C841-4A53-83ED-DF4932C5DC60}"/>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08B03FDB-89D8-4185-93D2-759306E3F0FB}"/>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36529139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93120-1C3A-4B76-AACD-E46EA1FDC13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IN"/>
          </a:p>
        </p:txBody>
      </p:sp>
      <p:sp>
        <p:nvSpPr>
          <p:cNvPr id="3" name="Picture Placeholder 2">
            <a:extLst>
              <a:ext uri="{FF2B5EF4-FFF2-40B4-BE49-F238E27FC236}">
                <a16:creationId xmlns:a16="http://schemas.microsoft.com/office/drawing/2014/main" id="{7DF32F0B-EAE3-490B-BA61-1661A1F1594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a:extLst>
              <a:ext uri="{FF2B5EF4-FFF2-40B4-BE49-F238E27FC236}">
                <a16:creationId xmlns:a16="http://schemas.microsoft.com/office/drawing/2014/main" id="{1209E911-BAFF-4A3F-97A0-D726841A54F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F14AC47-7D95-41D1-BC50-A4B343B6E5BC}"/>
              </a:ext>
            </a:extLst>
          </p:cNvPr>
          <p:cNvSpPr>
            <a:spLocks noGrp="1"/>
          </p:cNvSpPr>
          <p:nvPr>
            <p:ph type="dt" sz="half" idx="10"/>
          </p:nvPr>
        </p:nvSpPr>
        <p:spPr/>
        <p:txBody>
          <a:bodyPr/>
          <a:lstStyle/>
          <a:p>
            <a:fld id="{C9C22ADB-C41B-41B8-A562-F003D7177914}" type="datetimeFigureOut">
              <a:rPr lang="en-IN" smtClean="0"/>
              <a:t>18-03-2021</a:t>
            </a:fld>
            <a:endParaRPr lang="en-IN"/>
          </a:p>
        </p:txBody>
      </p:sp>
      <p:sp>
        <p:nvSpPr>
          <p:cNvPr id="6" name="Footer Placeholder 5">
            <a:extLst>
              <a:ext uri="{FF2B5EF4-FFF2-40B4-BE49-F238E27FC236}">
                <a16:creationId xmlns:a16="http://schemas.microsoft.com/office/drawing/2014/main" id="{3A093D5F-8EE7-4119-A4BB-837505FB3F9D}"/>
              </a:ext>
            </a:extLst>
          </p:cNvPr>
          <p:cNvSpPr>
            <a:spLocks noGrp="1"/>
          </p:cNvSpPr>
          <p:nvPr>
            <p:ph type="ftr" sz="quarter" idx="11"/>
          </p:nvPr>
        </p:nvSpPr>
        <p:spPr/>
        <p:txBody>
          <a:bodyPr/>
          <a:lstStyle/>
          <a:p>
            <a:endParaRPr lang="en-IN"/>
          </a:p>
        </p:txBody>
      </p:sp>
      <p:sp>
        <p:nvSpPr>
          <p:cNvPr id="7" name="Slide Number Placeholder 6">
            <a:extLst>
              <a:ext uri="{FF2B5EF4-FFF2-40B4-BE49-F238E27FC236}">
                <a16:creationId xmlns:a16="http://schemas.microsoft.com/office/drawing/2014/main" id="{D8F08BBD-1FEF-46F0-B54A-5388938911F8}"/>
              </a:ext>
            </a:extLst>
          </p:cNvPr>
          <p:cNvSpPr>
            <a:spLocks noGrp="1"/>
          </p:cNvSpPr>
          <p:nvPr>
            <p:ph type="sldNum" sz="quarter" idx="12"/>
          </p:nvPr>
        </p:nvSpPr>
        <p:spPr/>
        <p:txBody>
          <a:bodyPr/>
          <a:lstStyle/>
          <a:p>
            <a:fld id="{C19D7011-4A64-4A83-8F07-01D686A76799}" type="slidenum">
              <a:rPr lang="en-IN" smtClean="0"/>
              <a:t>‹#›</a:t>
            </a:fld>
            <a:endParaRPr lang="en-IN"/>
          </a:p>
        </p:txBody>
      </p:sp>
    </p:spTree>
    <p:extLst>
      <p:ext uri="{BB962C8B-B14F-4D97-AF65-F5344CB8AC3E}">
        <p14:creationId xmlns:p14="http://schemas.microsoft.com/office/powerpoint/2010/main" val="13417767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3DC4395-AA4B-42A5-BF27-BBDA73C3F9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IN"/>
          </a:p>
        </p:txBody>
      </p:sp>
      <p:sp>
        <p:nvSpPr>
          <p:cNvPr id="3" name="Text Placeholder 2">
            <a:extLst>
              <a:ext uri="{FF2B5EF4-FFF2-40B4-BE49-F238E27FC236}">
                <a16:creationId xmlns:a16="http://schemas.microsoft.com/office/drawing/2014/main" id="{EC91656C-CD8A-4412-BEBA-601EEF9D610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Date Placeholder 3">
            <a:extLst>
              <a:ext uri="{FF2B5EF4-FFF2-40B4-BE49-F238E27FC236}">
                <a16:creationId xmlns:a16="http://schemas.microsoft.com/office/drawing/2014/main" id="{F66860B6-69C3-4736-B70E-22C60A6AA5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C22ADB-C41B-41B8-A562-F003D7177914}" type="datetimeFigureOut">
              <a:rPr lang="en-IN" smtClean="0"/>
              <a:t>18-03-2021</a:t>
            </a:fld>
            <a:endParaRPr lang="en-IN"/>
          </a:p>
        </p:txBody>
      </p:sp>
      <p:sp>
        <p:nvSpPr>
          <p:cNvPr id="5" name="Footer Placeholder 4">
            <a:extLst>
              <a:ext uri="{FF2B5EF4-FFF2-40B4-BE49-F238E27FC236}">
                <a16:creationId xmlns:a16="http://schemas.microsoft.com/office/drawing/2014/main" id="{8FFE505D-0662-454A-BB80-4C29D0BF693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a:extLst>
              <a:ext uri="{FF2B5EF4-FFF2-40B4-BE49-F238E27FC236}">
                <a16:creationId xmlns:a16="http://schemas.microsoft.com/office/drawing/2014/main" id="{A379C805-F570-4A1F-8253-BB079F2404F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19D7011-4A64-4A83-8F07-01D686A76799}" type="slidenum">
              <a:rPr lang="en-IN" smtClean="0"/>
              <a:t>‹#›</a:t>
            </a:fld>
            <a:endParaRPr lang="en-IN"/>
          </a:p>
        </p:txBody>
      </p:sp>
    </p:spTree>
    <p:extLst>
      <p:ext uri="{BB962C8B-B14F-4D97-AF65-F5344CB8AC3E}">
        <p14:creationId xmlns:p14="http://schemas.microsoft.com/office/powerpoint/2010/main" val="6096578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6" r:id="rId12"/>
    <p:sldLayoutId id="2147483663" r:id="rId13"/>
    <p:sldLayoutId id="2147483668" r:id="rId1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hyperlink" Target="https://www.cbicddm.gov.in/MIS/Home/DINSearch" TargetMode="Externa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hyperlink" Target="file:///C:\Program%20Files%20(x86)\ExCus\__798113" TargetMode="External"/><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hyperlink" Target="file:///C:\Program%20Files%20(x86)\ExCus\__714001" TargetMode="Externa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sz="quarter" idx="13"/>
          </p:nvPr>
        </p:nvSpPr>
        <p:spPr>
          <a:xfrm>
            <a:off x="205093" y="1318611"/>
            <a:ext cx="7123471" cy="792163"/>
          </a:xfrm>
        </p:spPr>
        <p:txBody>
          <a:bodyPr/>
          <a:lstStyle/>
          <a:p>
            <a:r>
              <a:rPr lang="en-IN" sz="4000" dirty="0"/>
              <a:t>Department Notices and Replies</a:t>
            </a:r>
          </a:p>
          <a:p>
            <a:pPr algn="r"/>
            <a:r>
              <a:rPr lang="en-IN" sz="2800" dirty="0"/>
              <a:t>-CA. Ashish Chaudhary</a:t>
            </a:r>
          </a:p>
        </p:txBody>
      </p:sp>
    </p:spTree>
    <p:extLst>
      <p:ext uri="{BB962C8B-B14F-4D97-AF65-F5344CB8AC3E}">
        <p14:creationId xmlns:p14="http://schemas.microsoft.com/office/powerpoint/2010/main" val="36140274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Facts of the case</a:t>
            </a:r>
          </a:p>
        </p:txBody>
      </p:sp>
      <p:sp>
        <p:nvSpPr>
          <p:cNvPr id="3" name="Text Placeholder 2"/>
          <p:cNvSpPr>
            <a:spLocks noGrp="1"/>
          </p:cNvSpPr>
          <p:nvPr>
            <p:ph type="body" sz="quarter" idx="15"/>
          </p:nvPr>
        </p:nvSpPr>
        <p:spPr/>
        <p:txBody>
          <a:bodyPr/>
          <a:lstStyle/>
          <a:p>
            <a:pPr>
              <a:lnSpc>
                <a:spcPct val="150000"/>
              </a:lnSpc>
            </a:pPr>
            <a:r>
              <a:rPr lang="en-US" dirty="0"/>
              <a:t>All essential facts to be brought on record</a:t>
            </a:r>
          </a:p>
          <a:p>
            <a:pPr>
              <a:lnSpc>
                <a:spcPct val="150000"/>
              </a:lnSpc>
            </a:pPr>
            <a:r>
              <a:rPr lang="en-US" dirty="0"/>
              <a:t>Ensure no lies </a:t>
            </a:r>
          </a:p>
          <a:p>
            <a:pPr>
              <a:lnSpc>
                <a:spcPct val="150000"/>
              </a:lnSpc>
            </a:pPr>
            <a:r>
              <a:rPr lang="en-US" dirty="0"/>
              <a:t>Explain how your business operates</a:t>
            </a:r>
          </a:p>
          <a:p>
            <a:pPr>
              <a:lnSpc>
                <a:spcPct val="150000"/>
              </a:lnSpc>
            </a:pPr>
            <a:r>
              <a:rPr lang="en-US" dirty="0"/>
              <a:t>Facts should be simple and understandable</a:t>
            </a:r>
          </a:p>
          <a:p>
            <a:pPr>
              <a:lnSpc>
                <a:spcPct val="150000"/>
              </a:lnSpc>
            </a:pPr>
            <a:r>
              <a:rPr lang="en-US" dirty="0"/>
              <a:t>The introduction of new facts at later stage of the proceedings like Tribunal or HC/SC would not be allowed </a:t>
            </a:r>
          </a:p>
          <a:p>
            <a:pPr>
              <a:lnSpc>
                <a:spcPct val="150000"/>
              </a:lnSpc>
            </a:pPr>
            <a:r>
              <a:rPr lang="en-US" dirty="0"/>
              <a:t>Facts should be supported by sufficient documentary evidence </a:t>
            </a:r>
          </a:p>
          <a:p>
            <a:pPr marL="0" indent="0">
              <a:lnSpc>
                <a:spcPct val="150000"/>
              </a:lnSpc>
              <a:buNone/>
            </a:pPr>
            <a:endParaRPr lang="en-US" dirty="0"/>
          </a:p>
          <a:p>
            <a:endParaRPr lang="en-US" dirty="0"/>
          </a:p>
        </p:txBody>
      </p:sp>
    </p:spTree>
    <p:extLst>
      <p:ext uri="{BB962C8B-B14F-4D97-AF65-F5344CB8AC3E}">
        <p14:creationId xmlns:p14="http://schemas.microsoft.com/office/powerpoint/2010/main" val="18855656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Validity of Notice</a:t>
            </a:r>
          </a:p>
        </p:txBody>
      </p:sp>
      <p:sp>
        <p:nvSpPr>
          <p:cNvPr id="3" name="Text Placeholder 2"/>
          <p:cNvSpPr>
            <a:spLocks noGrp="1"/>
          </p:cNvSpPr>
          <p:nvPr>
            <p:ph type="body" sz="quarter" idx="15"/>
          </p:nvPr>
        </p:nvSpPr>
        <p:spPr/>
        <p:txBody>
          <a:bodyPr>
            <a:normAutofit lnSpcReduction="10000"/>
          </a:bodyPr>
          <a:lstStyle/>
          <a:p>
            <a:pPr marL="0" lvl="0" indent="0">
              <a:lnSpc>
                <a:spcPct val="150000"/>
              </a:lnSpc>
              <a:buNone/>
            </a:pPr>
            <a:r>
              <a:rPr lang="en-US" b="1" dirty="0"/>
              <a:t>Whether the notice is issued by the jurisdictional proper officer?</a:t>
            </a:r>
          </a:p>
          <a:p>
            <a:pPr>
              <a:lnSpc>
                <a:spcPct val="150000"/>
              </a:lnSpc>
            </a:pPr>
            <a:r>
              <a:rPr lang="en-US" dirty="0"/>
              <a:t>Central Tax Officers Jurisdiction (Not No. 2/2017-CT dated 19-06-2017)</a:t>
            </a:r>
          </a:p>
          <a:p>
            <a:pPr>
              <a:lnSpc>
                <a:spcPct val="150000"/>
              </a:lnSpc>
            </a:pPr>
            <a:r>
              <a:rPr lang="en-US" dirty="0"/>
              <a:t>Division of Tax payers between Center and State</a:t>
            </a:r>
          </a:p>
          <a:p>
            <a:pPr>
              <a:lnSpc>
                <a:spcPct val="150000"/>
              </a:lnSpc>
            </a:pPr>
            <a:r>
              <a:rPr lang="en-US" dirty="0"/>
              <a:t>State Tax Officers Jurisdiction</a:t>
            </a:r>
          </a:p>
          <a:p>
            <a:pPr>
              <a:lnSpc>
                <a:spcPct val="150000"/>
              </a:lnSpc>
            </a:pPr>
            <a:r>
              <a:rPr lang="en-US" dirty="0"/>
              <a:t>Cross Empowerment not allowed – subject to section 6 – only for refund as of now..</a:t>
            </a:r>
          </a:p>
          <a:p>
            <a:pPr>
              <a:lnSpc>
                <a:spcPct val="150000"/>
              </a:lnSpc>
            </a:pPr>
            <a:r>
              <a:rPr lang="en-US" dirty="0"/>
              <a:t>Intelligence-based enforcement action can be taken by State or Central Tax officers – validity of circular?</a:t>
            </a:r>
          </a:p>
          <a:p>
            <a:pPr>
              <a:lnSpc>
                <a:spcPct val="150000"/>
              </a:lnSpc>
            </a:pPr>
            <a:r>
              <a:rPr lang="en-US" dirty="0"/>
              <a:t>Authority who initiated the action is empowered to complete the entire process of investigation, issuance of SCN, adjudication, recovery </a:t>
            </a:r>
            <a:r>
              <a:rPr lang="en-US" dirty="0" err="1"/>
              <a:t>etc</a:t>
            </a:r>
            <a:endParaRPr lang="en-US" dirty="0"/>
          </a:p>
          <a:p>
            <a:pPr>
              <a:lnSpc>
                <a:spcPct val="150000"/>
              </a:lnSpc>
            </a:pPr>
            <a:endParaRPr lang="en-US" dirty="0"/>
          </a:p>
        </p:txBody>
      </p:sp>
    </p:spTree>
    <p:extLst>
      <p:ext uri="{BB962C8B-B14F-4D97-AF65-F5344CB8AC3E}">
        <p14:creationId xmlns:p14="http://schemas.microsoft.com/office/powerpoint/2010/main" val="1753096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Validity of Notice</a:t>
            </a:r>
          </a:p>
          <a:p>
            <a:endParaRPr lang="en-US" dirty="0"/>
          </a:p>
        </p:txBody>
      </p:sp>
      <p:sp>
        <p:nvSpPr>
          <p:cNvPr id="3" name="Text Placeholder 2"/>
          <p:cNvSpPr>
            <a:spLocks noGrp="1"/>
          </p:cNvSpPr>
          <p:nvPr>
            <p:ph type="body" sz="quarter" idx="15"/>
          </p:nvPr>
        </p:nvSpPr>
        <p:spPr/>
        <p:txBody>
          <a:bodyPr/>
          <a:lstStyle/>
          <a:p>
            <a:pPr marL="0" lvl="0" indent="0">
              <a:lnSpc>
                <a:spcPct val="150000"/>
              </a:lnSpc>
              <a:buNone/>
            </a:pPr>
            <a:r>
              <a:rPr lang="en-US" b="1" dirty="0"/>
              <a:t>Whether the officer who has issued the notice is empowered to do so?</a:t>
            </a:r>
          </a:p>
          <a:p>
            <a:pPr lvl="0">
              <a:lnSpc>
                <a:spcPct val="150000"/>
              </a:lnSpc>
            </a:pPr>
            <a:r>
              <a:rPr lang="en-US" dirty="0"/>
              <a:t>Circular No.1/1/2017 dated 26.06.2017 and Circular No.3/3/2017 dated 05.07.2017 has prescribed the powers of Central tax officers under different sections and rules</a:t>
            </a:r>
          </a:p>
          <a:p>
            <a:pPr lvl="0">
              <a:lnSpc>
                <a:spcPct val="150000"/>
              </a:lnSpc>
            </a:pPr>
            <a:r>
              <a:rPr lang="en-US" dirty="0"/>
              <a:t>Circular No. 31/05/2018 dated 09.02.2018 has prescribed monetary limits for issuance of notices and adjudication of cases</a:t>
            </a:r>
          </a:p>
          <a:p>
            <a:pPr marL="914400" lvl="0" indent="-287338">
              <a:lnSpc>
                <a:spcPct val="150000"/>
              </a:lnSpc>
              <a:buFont typeface="Wingdings" pitchFamily="2" charset="2"/>
              <a:buChar char="Ø"/>
            </a:pPr>
            <a:r>
              <a:rPr lang="en-US" b="1" dirty="0"/>
              <a:t>Superintendent </a:t>
            </a:r>
            <a:r>
              <a:rPr lang="en-US" dirty="0"/>
              <a:t>– 10L in case of CGST+20L in case of IGST</a:t>
            </a:r>
          </a:p>
          <a:p>
            <a:pPr marL="911225" lvl="0">
              <a:lnSpc>
                <a:spcPct val="150000"/>
              </a:lnSpc>
              <a:buFont typeface="Wingdings" pitchFamily="2" charset="2"/>
              <a:buChar char="Ø"/>
            </a:pPr>
            <a:r>
              <a:rPr lang="en-US" b="1" dirty="0"/>
              <a:t>	AC/DC – </a:t>
            </a:r>
            <a:r>
              <a:rPr lang="en-US" dirty="0"/>
              <a:t>10L to 1 </a:t>
            </a:r>
            <a:r>
              <a:rPr lang="en-US" dirty="0" err="1"/>
              <a:t>Crore</a:t>
            </a:r>
            <a:r>
              <a:rPr lang="en-US" dirty="0"/>
              <a:t> in case of CGST + 20L to 2 </a:t>
            </a:r>
            <a:r>
              <a:rPr lang="en-US" dirty="0" err="1"/>
              <a:t>Crores</a:t>
            </a:r>
            <a:r>
              <a:rPr lang="en-US" dirty="0"/>
              <a:t> in IGST</a:t>
            </a:r>
          </a:p>
          <a:p>
            <a:pPr marL="914400" lvl="0" indent="-231775">
              <a:lnSpc>
                <a:spcPct val="150000"/>
              </a:lnSpc>
              <a:buFont typeface="Wingdings" pitchFamily="2" charset="2"/>
              <a:buChar char="Ø"/>
            </a:pPr>
            <a:r>
              <a:rPr lang="en-US" b="1" dirty="0"/>
              <a:t>ADC/JC – </a:t>
            </a:r>
            <a:r>
              <a:rPr lang="en-US" dirty="0"/>
              <a:t>&gt; 1 </a:t>
            </a:r>
            <a:r>
              <a:rPr lang="en-US" dirty="0" err="1"/>
              <a:t>Crore</a:t>
            </a:r>
            <a:r>
              <a:rPr lang="en-US" dirty="0"/>
              <a:t> in case of CGST + &gt;2 </a:t>
            </a:r>
            <a:r>
              <a:rPr lang="en-US" dirty="0" err="1"/>
              <a:t>Crores</a:t>
            </a:r>
            <a:r>
              <a:rPr lang="en-US" dirty="0"/>
              <a:t> in case of IGST</a:t>
            </a:r>
          </a:p>
          <a:p>
            <a:pPr lvl="0">
              <a:lnSpc>
                <a:spcPct val="150000"/>
              </a:lnSpc>
            </a:pPr>
            <a:endParaRPr lang="en-US" dirty="0"/>
          </a:p>
          <a:p>
            <a:endParaRPr lang="en-US" dirty="0"/>
          </a:p>
        </p:txBody>
      </p:sp>
    </p:spTree>
    <p:extLst>
      <p:ext uri="{BB962C8B-B14F-4D97-AF65-F5344CB8AC3E}">
        <p14:creationId xmlns:p14="http://schemas.microsoft.com/office/powerpoint/2010/main" val="3646789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Validity of Notice</a:t>
            </a:r>
          </a:p>
          <a:p>
            <a:endParaRPr lang="en-US" dirty="0"/>
          </a:p>
        </p:txBody>
      </p:sp>
      <p:sp>
        <p:nvSpPr>
          <p:cNvPr id="3" name="Text Placeholder 2"/>
          <p:cNvSpPr>
            <a:spLocks noGrp="1"/>
          </p:cNvSpPr>
          <p:nvPr>
            <p:ph type="body" sz="quarter" idx="15"/>
          </p:nvPr>
        </p:nvSpPr>
        <p:spPr>
          <a:xfrm>
            <a:off x="327025" y="1060133"/>
            <a:ext cx="11650331" cy="5613621"/>
          </a:xfrm>
        </p:spPr>
        <p:txBody>
          <a:bodyPr>
            <a:normAutofit/>
          </a:bodyPr>
          <a:lstStyle/>
          <a:p>
            <a:pPr marL="0" lvl="0" indent="0">
              <a:lnSpc>
                <a:spcPct val="150000"/>
              </a:lnSpc>
              <a:buNone/>
            </a:pPr>
            <a:r>
              <a:rPr lang="en-US" b="1" dirty="0"/>
              <a:t>Whether the service of notice is valid?</a:t>
            </a:r>
          </a:p>
          <a:p>
            <a:pPr>
              <a:lnSpc>
                <a:spcPct val="150000"/>
              </a:lnSpc>
            </a:pPr>
            <a:r>
              <a:rPr lang="en-US" dirty="0"/>
              <a:t>Section 169(1) specifies the modes of communication for any decision, order, summons, notice or any other communication</a:t>
            </a:r>
          </a:p>
          <a:p>
            <a:pPr marL="682625" lvl="0" indent="-341313">
              <a:lnSpc>
                <a:spcPct val="150000"/>
              </a:lnSpc>
              <a:buFont typeface="Wingdings" pitchFamily="2" charset="2"/>
              <a:buChar char="Ø"/>
            </a:pPr>
            <a:r>
              <a:rPr lang="en-US" dirty="0"/>
              <a:t>by giving or tendering it directly or by a messenger including a courier</a:t>
            </a:r>
          </a:p>
          <a:p>
            <a:pPr marL="682625" lvl="0" indent="-341313">
              <a:lnSpc>
                <a:spcPct val="150000"/>
              </a:lnSpc>
              <a:buFont typeface="Wingdings" pitchFamily="2" charset="2"/>
              <a:buChar char="Ø"/>
            </a:pPr>
            <a:r>
              <a:rPr lang="en-US" dirty="0"/>
              <a:t>by registered post or speed post or courier with acknowledgement due</a:t>
            </a:r>
          </a:p>
          <a:p>
            <a:pPr marL="682625" lvl="0" indent="-341313">
              <a:lnSpc>
                <a:spcPct val="150000"/>
              </a:lnSpc>
              <a:buFont typeface="Wingdings" pitchFamily="2" charset="2"/>
              <a:buChar char="Ø"/>
            </a:pPr>
            <a:r>
              <a:rPr lang="en-US" dirty="0"/>
              <a:t>by sending a communication to his e-mail address</a:t>
            </a:r>
          </a:p>
          <a:p>
            <a:pPr marL="682625" lvl="0" indent="-341313">
              <a:lnSpc>
                <a:spcPct val="150000"/>
              </a:lnSpc>
              <a:buFont typeface="Wingdings" pitchFamily="2" charset="2"/>
              <a:buChar char="Ø"/>
            </a:pPr>
            <a:r>
              <a:rPr lang="en-US" dirty="0"/>
              <a:t>by making it available on the common portal</a:t>
            </a:r>
          </a:p>
          <a:p>
            <a:pPr marL="342900" indent="-342900">
              <a:lnSpc>
                <a:spcPct val="150000"/>
              </a:lnSpc>
            </a:pPr>
            <a:r>
              <a:rPr lang="en-US" dirty="0"/>
              <a:t>Section 169(3) assumes that the registered post or speed post or courier shall reach the intended person within normal time of transit unless otherwise proved</a:t>
            </a:r>
          </a:p>
        </p:txBody>
      </p:sp>
    </p:spTree>
    <p:extLst>
      <p:ext uri="{BB962C8B-B14F-4D97-AF65-F5344CB8AC3E}">
        <p14:creationId xmlns:p14="http://schemas.microsoft.com/office/powerpoint/2010/main" val="2630097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Validity of Notice</a:t>
            </a:r>
          </a:p>
          <a:p>
            <a:endParaRPr lang="en-US" dirty="0"/>
          </a:p>
        </p:txBody>
      </p:sp>
      <p:sp>
        <p:nvSpPr>
          <p:cNvPr id="3" name="Text Placeholder 2"/>
          <p:cNvSpPr>
            <a:spLocks noGrp="1"/>
          </p:cNvSpPr>
          <p:nvPr>
            <p:ph type="body" sz="quarter" idx="15"/>
          </p:nvPr>
        </p:nvSpPr>
        <p:spPr/>
        <p:txBody>
          <a:bodyPr/>
          <a:lstStyle/>
          <a:p>
            <a:pPr marL="0" lvl="0" indent="0">
              <a:lnSpc>
                <a:spcPct val="150000"/>
              </a:lnSpc>
              <a:buNone/>
            </a:pPr>
            <a:r>
              <a:rPr lang="en-US" b="1" dirty="0"/>
              <a:t>Whether the notice is issued as per the rules laid thereunder?</a:t>
            </a:r>
          </a:p>
          <a:p>
            <a:pPr>
              <a:lnSpc>
                <a:spcPct val="150000"/>
              </a:lnSpc>
            </a:pPr>
            <a:r>
              <a:rPr lang="en-US" dirty="0"/>
              <a:t>DIN is mandatory for all the communications with the taxpayers, including e-mail communication (Cir No. 128/47/2019-GST dated 23-12-2019 )</a:t>
            </a:r>
          </a:p>
          <a:p>
            <a:pPr>
              <a:lnSpc>
                <a:spcPct val="150000"/>
              </a:lnSpc>
            </a:pPr>
            <a:r>
              <a:rPr lang="en-US" dirty="0"/>
              <a:t>Any communication made without DIN shall be invalid</a:t>
            </a:r>
          </a:p>
          <a:p>
            <a:pPr>
              <a:lnSpc>
                <a:spcPct val="150000"/>
              </a:lnSpc>
            </a:pPr>
            <a:r>
              <a:rPr lang="en-US" dirty="0"/>
              <a:t>In certain exceptional cases, the notices/letters can be issued without quoting DIN</a:t>
            </a:r>
          </a:p>
          <a:p>
            <a:pPr>
              <a:lnSpc>
                <a:spcPct val="150000"/>
              </a:lnSpc>
            </a:pPr>
            <a:r>
              <a:rPr lang="en-US" dirty="0">
                <a:hlinkClick r:id="rId2"/>
              </a:rPr>
              <a:t>Can be verified at</a:t>
            </a:r>
            <a:r>
              <a:rPr lang="en-US" i="1" dirty="0">
                <a:hlinkClick r:id="rId2"/>
              </a:rPr>
              <a:t>  </a:t>
            </a:r>
            <a:r>
              <a:rPr lang="en-US" u="sng" dirty="0">
                <a:hlinkClick r:id="rId2"/>
              </a:rPr>
              <a:t>https://www.cbicddm.gov.in/MIS/Home/DINSearch</a:t>
            </a:r>
            <a:endParaRPr lang="en-US" dirty="0"/>
          </a:p>
          <a:p>
            <a:pPr>
              <a:lnSpc>
                <a:spcPct val="150000"/>
              </a:lnSpc>
            </a:pPr>
            <a:r>
              <a:rPr lang="en-US" dirty="0"/>
              <a:t>DIN is </a:t>
            </a:r>
            <a:r>
              <a:rPr lang="en-US" b="1" dirty="0"/>
              <a:t>not mandatory</a:t>
            </a:r>
            <a:r>
              <a:rPr lang="en-US" dirty="0"/>
              <a:t> for the state tax officers</a:t>
            </a:r>
          </a:p>
          <a:p>
            <a:pPr>
              <a:lnSpc>
                <a:spcPct val="150000"/>
              </a:lnSpc>
            </a:pPr>
            <a:r>
              <a:rPr lang="en-US" dirty="0"/>
              <a:t>Notice shall be issued within the time limits prescribed in Sec 73/74/76</a:t>
            </a:r>
          </a:p>
        </p:txBody>
      </p:sp>
    </p:spTree>
    <p:extLst>
      <p:ext uri="{BB962C8B-B14F-4D97-AF65-F5344CB8AC3E}">
        <p14:creationId xmlns:p14="http://schemas.microsoft.com/office/powerpoint/2010/main" val="17405204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Validity of Notice</a:t>
            </a:r>
          </a:p>
        </p:txBody>
      </p:sp>
      <p:sp>
        <p:nvSpPr>
          <p:cNvPr id="3" name="Text Placeholder 2"/>
          <p:cNvSpPr>
            <a:spLocks noGrp="1"/>
          </p:cNvSpPr>
          <p:nvPr>
            <p:ph type="body" sz="quarter" idx="15"/>
          </p:nvPr>
        </p:nvSpPr>
        <p:spPr/>
        <p:txBody>
          <a:bodyPr>
            <a:normAutofit fontScale="92500" lnSpcReduction="10000"/>
          </a:bodyPr>
          <a:lstStyle/>
          <a:p>
            <a:pPr marL="0" indent="0">
              <a:lnSpc>
                <a:spcPct val="150000"/>
              </a:lnSpc>
              <a:buNone/>
            </a:pPr>
            <a:r>
              <a:rPr lang="en-US" b="1" dirty="0"/>
              <a:t>Whether notice issued is valid considering the statutory provisions and settled jurisprudence?</a:t>
            </a:r>
          </a:p>
          <a:p>
            <a:pPr>
              <a:lnSpc>
                <a:spcPct val="150000"/>
              </a:lnSpc>
            </a:pPr>
            <a:r>
              <a:rPr lang="en-US" dirty="0"/>
              <a:t>Sec 75 imposes responsibility on officers to issue notice in writing along with all the grounds and reasons for issue of such notice</a:t>
            </a:r>
          </a:p>
          <a:p>
            <a:pPr>
              <a:lnSpc>
                <a:spcPct val="150000"/>
              </a:lnSpc>
            </a:pPr>
            <a:r>
              <a:rPr lang="en-US" dirty="0"/>
              <a:t>Direct filing writ against the notice?</a:t>
            </a:r>
          </a:p>
          <a:p>
            <a:pPr>
              <a:lnSpc>
                <a:spcPct val="150000"/>
              </a:lnSpc>
            </a:pPr>
            <a:r>
              <a:rPr lang="en-US" dirty="0"/>
              <a:t>Notice issued on assumption and presumption is not valid - </a:t>
            </a:r>
            <a:r>
              <a:rPr lang="en-US" b="1" dirty="0"/>
              <a:t>Oudh Sugar Mills Limited v. UOI, 1978 (2) ELT 172 (SC)</a:t>
            </a:r>
          </a:p>
          <a:p>
            <a:pPr>
              <a:lnSpc>
                <a:spcPct val="150000"/>
              </a:lnSpc>
            </a:pPr>
            <a:r>
              <a:rPr lang="en-US" dirty="0"/>
              <a:t>If allegations are not specific and on the contrary vague, lack details and/or unintelligible the same becomes invalid- </a:t>
            </a:r>
            <a:r>
              <a:rPr lang="en-US" b="1" dirty="0"/>
              <a:t>CCE v. </a:t>
            </a:r>
            <a:r>
              <a:rPr lang="en-US" b="1" dirty="0" err="1"/>
              <a:t>Brindavan</a:t>
            </a:r>
            <a:r>
              <a:rPr lang="en-US" b="1" dirty="0"/>
              <a:t> Beverages (2007) 213 ELT 487(SC)</a:t>
            </a:r>
          </a:p>
          <a:p>
            <a:pPr>
              <a:lnSpc>
                <a:spcPct val="150000"/>
              </a:lnSpc>
            </a:pPr>
            <a:r>
              <a:rPr lang="en-US" dirty="0"/>
              <a:t>If the notice issued is with pre-judged &amp; pre-meditated mind the same becomes invalid - </a:t>
            </a:r>
            <a:r>
              <a:rPr lang="en-US" b="1" dirty="0"/>
              <a:t>Oryx Fisheries Pvt. Ltd. v. Union of India — 2011 (266)</a:t>
            </a:r>
            <a:r>
              <a:rPr lang="en-US" b="1" dirty="0">
                <a:hlinkClick r:id="rId2"/>
              </a:rPr>
              <a:t> E.L.T.</a:t>
            </a:r>
            <a:r>
              <a:rPr lang="en-US" b="1" dirty="0"/>
              <a:t> 422 (S.C.)</a:t>
            </a:r>
          </a:p>
          <a:p>
            <a:endParaRPr lang="en-US" dirty="0"/>
          </a:p>
        </p:txBody>
      </p:sp>
    </p:spTree>
    <p:extLst>
      <p:ext uri="{BB962C8B-B14F-4D97-AF65-F5344CB8AC3E}">
        <p14:creationId xmlns:p14="http://schemas.microsoft.com/office/powerpoint/2010/main" val="160024335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Merits of the Case</a:t>
            </a:r>
          </a:p>
        </p:txBody>
      </p:sp>
      <p:sp>
        <p:nvSpPr>
          <p:cNvPr id="3" name="Text Placeholder 2"/>
          <p:cNvSpPr>
            <a:spLocks noGrp="1"/>
          </p:cNvSpPr>
          <p:nvPr>
            <p:ph type="body" sz="quarter" idx="15"/>
          </p:nvPr>
        </p:nvSpPr>
        <p:spPr>
          <a:xfrm>
            <a:off x="327025" y="1060133"/>
            <a:ext cx="11650331" cy="5576193"/>
          </a:xfrm>
        </p:spPr>
        <p:txBody>
          <a:bodyPr>
            <a:normAutofit lnSpcReduction="10000"/>
          </a:bodyPr>
          <a:lstStyle/>
          <a:p>
            <a:pPr>
              <a:lnSpc>
                <a:spcPct val="150000"/>
              </a:lnSpc>
            </a:pPr>
            <a:r>
              <a:rPr lang="en-US" dirty="0"/>
              <a:t>Understand the Business and issue involved</a:t>
            </a:r>
          </a:p>
          <a:p>
            <a:pPr>
              <a:lnSpc>
                <a:spcPct val="150000"/>
              </a:lnSpc>
            </a:pPr>
            <a:r>
              <a:rPr lang="en-US" dirty="0"/>
              <a:t>Confirm the facts along with documentary evidence</a:t>
            </a:r>
          </a:p>
          <a:p>
            <a:pPr>
              <a:lnSpc>
                <a:spcPct val="150000"/>
              </a:lnSpc>
            </a:pPr>
            <a:r>
              <a:rPr lang="en-US" dirty="0"/>
              <a:t>Understand the relevant Section, Rules during the disputed period and its applicability to the facts of the case  </a:t>
            </a:r>
          </a:p>
          <a:p>
            <a:pPr>
              <a:lnSpc>
                <a:spcPct val="150000"/>
              </a:lnSpc>
            </a:pPr>
            <a:r>
              <a:rPr lang="en-US" dirty="0"/>
              <a:t>Rebut all the allegations made in the SCN</a:t>
            </a:r>
          </a:p>
          <a:p>
            <a:pPr>
              <a:lnSpc>
                <a:spcPct val="150000"/>
              </a:lnSpc>
            </a:pPr>
            <a:r>
              <a:rPr lang="en-US" dirty="0"/>
              <a:t>Take help of dictionary meaning in absence of definition under GST laws</a:t>
            </a:r>
          </a:p>
          <a:p>
            <a:pPr>
              <a:lnSpc>
                <a:spcPct val="150000"/>
              </a:lnSpc>
            </a:pPr>
            <a:r>
              <a:rPr lang="en-US" dirty="0"/>
              <a:t>Circulars are binding on department and not on </a:t>
            </a:r>
            <a:r>
              <a:rPr lang="en-US" dirty="0" err="1"/>
              <a:t>assessee</a:t>
            </a:r>
            <a:endParaRPr lang="en-US" dirty="0"/>
          </a:p>
          <a:p>
            <a:pPr>
              <a:lnSpc>
                <a:spcPct val="150000"/>
              </a:lnSpc>
            </a:pPr>
            <a:r>
              <a:rPr lang="en-US" dirty="0"/>
              <a:t>Rules or Circulars beyond the Act are invalid </a:t>
            </a:r>
          </a:p>
          <a:p>
            <a:pPr lvl="0" algn="just"/>
            <a:r>
              <a:rPr lang="en-US" sz="2400" dirty="0">
                <a:solidFill>
                  <a:prstClr val="black"/>
                </a:solidFill>
              </a:rPr>
              <a:t>Long paras reproduction should be avoided</a:t>
            </a:r>
          </a:p>
          <a:p>
            <a:pPr lvl="0" algn="just"/>
            <a:r>
              <a:rPr lang="en-US" sz="2400" dirty="0">
                <a:solidFill>
                  <a:prstClr val="black"/>
                </a:solidFill>
              </a:rPr>
              <a:t>Legalese should not be used in excess</a:t>
            </a:r>
          </a:p>
          <a:p>
            <a:pPr>
              <a:lnSpc>
                <a:spcPct val="150000"/>
              </a:lnSpc>
            </a:pPr>
            <a:endParaRPr lang="en-US" dirty="0"/>
          </a:p>
          <a:p>
            <a:pPr>
              <a:lnSpc>
                <a:spcPct val="150000"/>
              </a:lnSpc>
            </a:pPr>
            <a:endParaRPr lang="en-US" dirty="0"/>
          </a:p>
          <a:p>
            <a:pPr marL="0" indent="0">
              <a:buNone/>
            </a:pPr>
            <a:endParaRPr lang="en-US" dirty="0"/>
          </a:p>
          <a:p>
            <a:endParaRPr lang="en-US" dirty="0"/>
          </a:p>
          <a:p>
            <a:endParaRPr lang="en-US" dirty="0"/>
          </a:p>
        </p:txBody>
      </p:sp>
    </p:spTree>
    <p:extLst>
      <p:ext uri="{BB962C8B-B14F-4D97-AF65-F5344CB8AC3E}">
        <p14:creationId xmlns:p14="http://schemas.microsoft.com/office/powerpoint/2010/main" val="12163738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Merits of case</a:t>
            </a:r>
          </a:p>
        </p:txBody>
      </p:sp>
      <p:sp>
        <p:nvSpPr>
          <p:cNvPr id="3" name="Text Placeholder 2"/>
          <p:cNvSpPr>
            <a:spLocks noGrp="1"/>
          </p:cNvSpPr>
          <p:nvPr>
            <p:ph type="body" sz="quarter" idx="15"/>
          </p:nvPr>
        </p:nvSpPr>
        <p:spPr/>
        <p:txBody>
          <a:bodyPr>
            <a:normAutofit lnSpcReduction="10000"/>
          </a:bodyPr>
          <a:lstStyle/>
          <a:p>
            <a:pPr algn="just">
              <a:lnSpc>
                <a:spcPct val="150000"/>
              </a:lnSpc>
            </a:pPr>
            <a:r>
              <a:rPr lang="en-US" dirty="0"/>
              <a:t>Take help of Council Meetings, FAQ’s issued to know the intention of law</a:t>
            </a:r>
          </a:p>
          <a:p>
            <a:pPr algn="just">
              <a:lnSpc>
                <a:spcPct val="150000"/>
              </a:lnSpc>
            </a:pPr>
            <a:r>
              <a:rPr lang="en-US" dirty="0"/>
              <a:t>Check the position in previous tax regime and settled case laws on similar context</a:t>
            </a:r>
          </a:p>
          <a:p>
            <a:pPr algn="just">
              <a:lnSpc>
                <a:spcPct val="150000"/>
              </a:lnSpc>
            </a:pPr>
            <a:r>
              <a:rPr lang="en-US" dirty="0"/>
              <a:t>Enclose sufficient documentary evidence for each submission</a:t>
            </a:r>
          </a:p>
          <a:p>
            <a:pPr algn="just">
              <a:lnSpc>
                <a:spcPct val="150000"/>
              </a:lnSpc>
            </a:pPr>
            <a:r>
              <a:rPr lang="en-US" dirty="0"/>
              <a:t>Wherever necessary submit the certificates of independent authorities – CA certificate/certificate from Governmental Authorities </a:t>
            </a:r>
            <a:r>
              <a:rPr lang="en-US" dirty="0" err="1"/>
              <a:t>etc</a:t>
            </a:r>
            <a:r>
              <a:rPr lang="en-US" dirty="0"/>
              <a:t> </a:t>
            </a:r>
          </a:p>
          <a:p>
            <a:pPr algn="just">
              <a:lnSpc>
                <a:spcPct val="150000"/>
              </a:lnSpc>
            </a:pPr>
            <a:r>
              <a:rPr lang="en-US" dirty="0"/>
              <a:t>Sec 155 – Burden of proof is on assesse in case of ITC</a:t>
            </a:r>
          </a:p>
          <a:p>
            <a:pPr algn="just">
              <a:lnSpc>
                <a:spcPct val="150000"/>
              </a:lnSpc>
            </a:pPr>
            <a:r>
              <a:rPr lang="en-US" dirty="0"/>
              <a:t>Use legal maxims </a:t>
            </a:r>
          </a:p>
          <a:p>
            <a:pPr algn="just">
              <a:lnSpc>
                <a:spcPct val="150000"/>
              </a:lnSpc>
            </a:pPr>
            <a:r>
              <a:rPr lang="en-US" dirty="0"/>
              <a:t>Distinguish the case laws relied on by the notice</a:t>
            </a:r>
          </a:p>
          <a:p>
            <a:pPr algn="just">
              <a:lnSpc>
                <a:spcPct val="150000"/>
              </a:lnSpc>
            </a:pPr>
            <a:r>
              <a:rPr lang="en-US" sz="2000" dirty="0">
                <a:solidFill>
                  <a:prstClr val="black"/>
                </a:solidFill>
              </a:rPr>
              <a:t>Caution in relying on precedents</a:t>
            </a:r>
          </a:p>
          <a:p>
            <a:pPr algn="just">
              <a:lnSpc>
                <a:spcPct val="150000"/>
              </a:lnSpc>
            </a:pPr>
            <a:endParaRPr lang="en-US" dirty="0"/>
          </a:p>
          <a:p>
            <a:endParaRPr lang="en-US" dirty="0"/>
          </a:p>
          <a:p>
            <a:endParaRPr lang="en-US" dirty="0"/>
          </a:p>
        </p:txBody>
      </p:sp>
    </p:spTree>
    <p:extLst>
      <p:ext uri="{BB962C8B-B14F-4D97-AF65-F5344CB8AC3E}">
        <p14:creationId xmlns:p14="http://schemas.microsoft.com/office/powerpoint/2010/main" val="39685130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Extended Period of Limitation</a:t>
            </a:r>
          </a:p>
        </p:txBody>
      </p:sp>
      <p:sp>
        <p:nvSpPr>
          <p:cNvPr id="3" name="Text Placeholder 2"/>
          <p:cNvSpPr>
            <a:spLocks noGrp="1"/>
          </p:cNvSpPr>
          <p:nvPr>
            <p:ph type="body" sz="quarter" idx="15"/>
          </p:nvPr>
        </p:nvSpPr>
        <p:spPr>
          <a:xfrm>
            <a:off x="327025" y="1060134"/>
            <a:ext cx="11650331" cy="5548484"/>
          </a:xfrm>
        </p:spPr>
        <p:txBody>
          <a:bodyPr>
            <a:normAutofit fontScale="92500"/>
          </a:bodyPr>
          <a:lstStyle/>
          <a:p>
            <a:pPr>
              <a:lnSpc>
                <a:spcPct val="150000"/>
              </a:lnSpc>
            </a:pPr>
            <a:r>
              <a:rPr lang="en-US" dirty="0"/>
              <a:t>Notice under Sec 74 can be issued in case of fraud, </a:t>
            </a:r>
            <a:r>
              <a:rPr lang="en-US" dirty="0" err="1"/>
              <a:t>wilful</a:t>
            </a:r>
            <a:r>
              <a:rPr lang="en-US" dirty="0"/>
              <a:t>-misstatement or suppression of facts to evade tax</a:t>
            </a:r>
          </a:p>
          <a:p>
            <a:pPr>
              <a:lnSpc>
                <a:spcPct val="150000"/>
              </a:lnSpc>
            </a:pPr>
            <a:r>
              <a:rPr lang="en-US" dirty="0"/>
              <a:t>Time limit – 6 months prior to time limit for issuance of order (5 Years from due date of annual return)</a:t>
            </a:r>
          </a:p>
          <a:p>
            <a:pPr>
              <a:lnSpc>
                <a:spcPct val="150000"/>
              </a:lnSpc>
            </a:pPr>
            <a:r>
              <a:rPr lang="en-US" dirty="0"/>
              <a:t>There should be something positive other than mere inaction or failure on the part of manufacturer/service provider - </a:t>
            </a:r>
            <a:r>
              <a:rPr lang="en-US" b="1" dirty="0"/>
              <a:t>CCE, </a:t>
            </a:r>
            <a:r>
              <a:rPr lang="en-US" b="1" dirty="0" err="1"/>
              <a:t>Chemphar</a:t>
            </a:r>
            <a:r>
              <a:rPr lang="en-US" b="1" dirty="0"/>
              <a:t> Drugs &amp; Liniments 1989 (40) E.L.T 276 (S.C)</a:t>
            </a:r>
          </a:p>
          <a:p>
            <a:pPr>
              <a:lnSpc>
                <a:spcPct val="150000"/>
              </a:lnSpc>
            </a:pPr>
            <a:r>
              <a:rPr lang="en-IN" dirty="0"/>
              <a:t>Mere failure to pay tax is not enough and must act deliberately to avoid such payment of tax - </a:t>
            </a:r>
            <a:r>
              <a:rPr lang="en-IN" b="1" dirty="0"/>
              <a:t>Tamil Nadu Housing Board v. CCE, 1994 (74) ELT 9 (SC)</a:t>
            </a:r>
          </a:p>
          <a:p>
            <a:pPr>
              <a:lnSpc>
                <a:spcPct val="150000"/>
              </a:lnSpc>
            </a:pPr>
            <a:r>
              <a:rPr lang="en-IN" dirty="0"/>
              <a:t>In case of </a:t>
            </a:r>
            <a:r>
              <a:rPr lang="en-IN" dirty="0" err="1"/>
              <a:t>bonafide</a:t>
            </a:r>
            <a:r>
              <a:rPr lang="en-IN" dirty="0"/>
              <a:t> belief penalties should not be imposed</a:t>
            </a:r>
            <a:r>
              <a:rPr lang="en-IN" b="1" dirty="0"/>
              <a:t> - </a:t>
            </a:r>
            <a:r>
              <a:rPr lang="en-US" b="1" dirty="0" err="1"/>
              <a:t>Padmini</a:t>
            </a:r>
            <a:r>
              <a:rPr lang="en-US" b="1" dirty="0"/>
              <a:t> Products v. Collector —1989 (43) 195 (S.C.)</a:t>
            </a:r>
          </a:p>
          <a:p>
            <a:pPr>
              <a:lnSpc>
                <a:spcPct val="150000"/>
              </a:lnSpc>
            </a:pPr>
            <a:endParaRPr lang="en-US" dirty="0"/>
          </a:p>
          <a:p>
            <a:endParaRPr lang="en-US" dirty="0"/>
          </a:p>
        </p:txBody>
      </p:sp>
    </p:spTree>
    <p:extLst>
      <p:ext uri="{BB962C8B-B14F-4D97-AF65-F5344CB8AC3E}">
        <p14:creationId xmlns:p14="http://schemas.microsoft.com/office/powerpoint/2010/main" val="153501486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Re-quantification</a:t>
            </a:r>
          </a:p>
        </p:txBody>
      </p:sp>
      <p:sp>
        <p:nvSpPr>
          <p:cNvPr id="3" name="Text Placeholder 2"/>
          <p:cNvSpPr>
            <a:spLocks noGrp="1"/>
          </p:cNvSpPr>
          <p:nvPr>
            <p:ph type="body" sz="quarter" idx="15"/>
          </p:nvPr>
        </p:nvSpPr>
        <p:spPr/>
        <p:txBody>
          <a:bodyPr/>
          <a:lstStyle/>
          <a:p>
            <a:pPr>
              <a:lnSpc>
                <a:spcPct val="150000"/>
              </a:lnSpc>
            </a:pPr>
            <a:r>
              <a:rPr lang="en-US" dirty="0"/>
              <a:t>System generated notices may lead to differences </a:t>
            </a:r>
          </a:p>
          <a:p>
            <a:pPr>
              <a:lnSpc>
                <a:spcPct val="150000"/>
              </a:lnSpc>
            </a:pPr>
            <a:r>
              <a:rPr lang="en-US" dirty="0"/>
              <a:t>Mismatches between amounts considered by notice and actual amounts</a:t>
            </a:r>
          </a:p>
          <a:p>
            <a:pPr>
              <a:lnSpc>
                <a:spcPct val="150000"/>
              </a:lnSpc>
            </a:pPr>
            <a:r>
              <a:rPr lang="en-US" dirty="0"/>
              <a:t>Reconciliation between ITC as per books of accounts and GSTR-2A</a:t>
            </a:r>
          </a:p>
          <a:p>
            <a:pPr>
              <a:lnSpc>
                <a:spcPct val="150000"/>
              </a:lnSpc>
            </a:pPr>
            <a:r>
              <a:rPr lang="en-US" dirty="0"/>
              <a:t>Adjustments made in GSTR-9 to be explained</a:t>
            </a:r>
          </a:p>
          <a:p>
            <a:pPr>
              <a:lnSpc>
                <a:spcPct val="150000"/>
              </a:lnSpc>
            </a:pPr>
            <a:r>
              <a:rPr lang="en-US" dirty="0"/>
              <a:t>CA certificate can be submitted as an evidence</a:t>
            </a:r>
          </a:p>
          <a:p>
            <a:pPr marL="0" indent="0">
              <a:buNone/>
            </a:pPr>
            <a:endParaRPr lang="en-US" dirty="0"/>
          </a:p>
        </p:txBody>
      </p:sp>
    </p:spTree>
    <p:extLst>
      <p:ext uri="{BB962C8B-B14F-4D97-AF65-F5344CB8AC3E}">
        <p14:creationId xmlns:p14="http://schemas.microsoft.com/office/powerpoint/2010/main" val="401339887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4"/>
            <a:ext cx="10321310" cy="585787"/>
          </a:xfrm>
        </p:spPr>
        <p:txBody>
          <a:bodyPr/>
          <a:lstStyle/>
          <a:p>
            <a:r>
              <a:rPr lang="en-US" sz="2800" dirty="0"/>
              <a:t>Index</a:t>
            </a:r>
          </a:p>
        </p:txBody>
      </p:sp>
      <p:sp>
        <p:nvSpPr>
          <p:cNvPr id="3" name="Text Placeholder 2"/>
          <p:cNvSpPr>
            <a:spLocks noGrp="1"/>
          </p:cNvSpPr>
          <p:nvPr>
            <p:ph type="body" sz="quarter" idx="15"/>
          </p:nvPr>
        </p:nvSpPr>
        <p:spPr/>
        <p:txBody>
          <a:bodyPr>
            <a:normAutofit/>
          </a:bodyPr>
          <a:lstStyle/>
          <a:p>
            <a:pPr>
              <a:lnSpc>
                <a:spcPct val="150000"/>
              </a:lnSpc>
            </a:pPr>
            <a:r>
              <a:rPr lang="en-US" dirty="0"/>
              <a:t>Introduction – basis of different Notices</a:t>
            </a:r>
          </a:p>
          <a:p>
            <a:pPr>
              <a:lnSpc>
                <a:spcPct val="150000"/>
              </a:lnSpc>
            </a:pPr>
            <a:r>
              <a:rPr lang="en-US" dirty="0"/>
              <a:t>Common type of Notices and grounds for defense</a:t>
            </a:r>
          </a:p>
          <a:p>
            <a:pPr>
              <a:lnSpc>
                <a:spcPct val="150000"/>
              </a:lnSpc>
            </a:pPr>
            <a:endParaRPr lang="en-US" dirty="0"/>
          </a:p>
          <a:p>
            <a:pPr>
              <a:lnSpc>
                <a:spcPct val="150000"/>
              </a:lnSpc>
            </a:pPr>
            <a:endParaRPr lang="en-US" dirty="0"/>
          </a:p>
        </p:txBody>
      </p:sp>
    </p:spTree>
    <p:extLst>
      <p:ext uri="{BB962C8B-B14F-4D97-AF65-F5344CB8AC3E}">
        <p14:creationId xmlns:p14="http://schemas.microsoft.com/office/powerpoint/2010/main" val="8088796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Interest and Penalties</a:t>
            </a:r>
          </a:p>
        </p:txBody>
      </p:sp>
      <p:sp>
        <p:nvSpPr>
          <p:cNvPr id="3" name="Text Placeholder 2"/>
          <p:cNvSpPr>
            <a:spLocks noGrp="1"/>
          </p:cNvSpPr>
          <p:nvPr>
            <p:ph type="body" sz="quarter" idx="15"/>
          </p:nvPr>
        </p:nvSpPr>
        <p:spPr>
          <a:xfrm>
            <a:off x="327025" y="1060133"/>
            <a:ext cx="11650331" cy="5576193"/>
          </a:xfrm>
        </p:spPr>
        <p:txBody>
          <a:bodyPr>
            <a:normAutofit/>
          </a:bodyPr>
          <a:lstStyle/>
          <a:p>
            <a:pPr>
              <a:lnSpc>
                <a:spcPct val="150000"/>
              </a:lnSpc>
            </a:pPr>
            <a:r>
              <a:rPr lang="en-US" dirty="0"/>
              <a:t>When principle is not  payable, there is no question of interest - </a:t>
            </a:r>
            <a:r>
              <a:rPr lang="en-US" b="1" i="1" dirty="0" err="1"/>
              <a:t>Prathiba</a:t>
            </a:r>
            <a:r>
              <a:rPr lang="en-US" b="1" i="1" dirty="0"/>
              <a:t> Processors Vs. UOI, 1996 (88) ELT 12 (SC)</a:t>
            </a:r>
          </a:p>
          <a:p>
            <a:pPr>
              <a:lnSpc>
                <a:spcPct val="150000"/>
              </a:lnSpc>
            </a:pPr>
            <a:r>
              <a:rPr lang="en-US" dirty="0"/>
              <a:t>Section 126 – General Disciplines related to penalty – no penalty for minor breaches</a:t>
            </a:r>
          </a:p>
          <a:p>
            <a:pPr>
              <a:lnSpc>
                <a:spcPct val="150000"/>
              </a:lnSpc>
            </a:pPr>
            <a:r>
              <a:rPr lang="en-US" dirty="0" err="1"/>
              <a:t>Bonafide</a:t>
            </a:r>
            <a:r>
              <a:rPr lang="en-US" dirty="0"/>
              <a:t> belief as to -non-taxability of service cannot be the reason for the imposition of the severe penalty - </a:t>
            </a:r>
            <a:r>
              <a:rPr lang="en-US" b="1" dirty="0"/>
              <a:t>Rajasthan Spinning &amp; Weaving Mills [2009 (238)</a:t>
            </a:r>
            <a:r>
              <a:rPr lang="en-US" u="sng" dirty="0">
                <a:hlinkClick r:id="rId2"/>
              </a:rPr>
              <a:t> E.L.T.</a:t>
            </a:r>
            <a:r>
              <a:rPr lang="en-US" b="1" dirty="0"/>
              <a:t> 3 (S.C.) - </a:t>
            </a:r>
          </a:p>
          <a:p>
            <a:pPr>
              <a:lnSpc>
                <a:spcPct val="150000"/>
              </a:lnSpc>
            </a:pPr>
            <a:r>
              <a:rPr lang="en-US" dirty="0"/>
              <a:t>It is settled position that penalty should not be imposed for the sake of levy. The penalty is not a source of Revenue </a:t>
            </a:r>
            <a:r>
              <a:rPr lang="en-US" i="1" dirty="0"/>
              <a:t>- </a:t>
            </a:r>
            <a:r>
              <a:rPr lang="en-US" b="1" dirty="0"/>
              <a:t>Collector of Customs v. </a:t>
            </a:r>
            <a:r>
              <a:rPr lang="en-US" b="1" dirty="0" err="1"/>
              <a:t>Unitech</a:t>
            </a:r>
            <a:r>
              <a:rPr lang="en-US" b="1" dirty="0"/>
              <a:t> Exports Ltd. 1999 (108) E.L.T. 462 (Tribunal)</a:t>
            </a:r>
            <a:r>
              <a:rPr lang="en-US" dirty="0"/>
              <a:t> </a:t>
            </a:r>
            <a:endParaRPr lang="en-US" i="1" dirty="0"/>
          </a:p>
          <a:p>
            <a:pPr>
              <a:lnSpc>
                <a:spcPct val="150000"/>
              </a:lnSpc>
            </a:pPr>
            <a:r>
              <a:rPr lang="en-US" dirty="0"/>
              <a:t>Issue involves interpretations and complexities in the determination of taxability - </a:t>
            </a:r>
            <a:r>
              <a:rPr lang="en-IN" b="1" dirty="0"/>
              <a:t>CCE v. </a:t>
            </a:r>
            <a:r>
              <a:rPr lang="en-IN" b="1" dirty="0" err="1"/>
              <a:t>Poonam</a:t>
            </a:r>
            <a:r>
              <a:rPr lang="en-IN" b="1" dirty="0"/>
              <a:t> Plastics Industries 2011 (271) E.L.T 12 (</a:t>
            </a:r>
            <a:r>
              <a:rPr lang="en-IN" b="1" dirty="0" err="1"/>
              <a:t>Guj</a:t>
            </a:r>
            <a:r>
              <a:rPr lang="en-IN" b="1" dirty="0"/>
              <a:t>)</a:t>
            </a:r>
            <a:r>
              <a:rPr lang="en-IN" dirty="0"/>
              <a:t> -</a:t>
            </a:r>
            <a:endParaRPr lang="en-US" dirty="0"/>
          </a:p>
        </p:txBody>
      </p:sp>
    </p:spTree>
    <p:extLst>
      <p:ext uri="{BB962C8B-B14F-4D97-AF65-F5344CB8AC3E}">
        <p14:creationId xmlns:p14="http://schemas.microsoft.com/office/powerpoint/2010/main" val="191979951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69147E-8EA0-4F2A-B3FE-53DC60862434}"/>
              </a:ext>
            </a:extLst>
          </p:cNvPr>
          <p:cNvSpPr>
            <a:spLocks noGrp="1"/>
          </p:cNvSpPr>
          <p:nvPr>
            <p:ph type="body" sz="quarter" idx="14"/>
          </p:nvPr>
        </p:nvSpPr>
        <p:spPr>
          <a:xfrm>
            <a:off x="327025" y="150814"/>
            <a:ext cx="8873246" cy="585787"/>
          </a:xfrm>
        </p:spPr>
        <p:txBody>
          <a:bodyPr/>
          <a:lstStyle/>
          <a:p>
            <a:r>
              <a:rPr lang="en-US" dirty="0"/>
              <a:t>Sample pointers</a:t>
            </a:r>
            <a:endParaRPr lang="en-IN" dirty="0"/>
          </a:p>
        </p:txBody>
      </p:sp>
      <p:sp>
        <p:nvSpPr>
          <p:cNvPr id="3" name="Text Placeholder 2">
            <a:extLst>
              <a:ext uri="{FF2B5EF4-FFF2-40B4-BE49-F238E27FC236}">
                <a16:creationId xmlns:a16="http://schemas.microsoft.com/office/drawing/2014/main" id="{51926214-F7A8-4F27-A971-94D14E88EC11}"/>
              </a:ext>
            </a:extLst>
          </p:cNvPr>
          <p:cNvSpPr>
            <a:spLocks noGrp="1"/>
          </p:cNvSpPr>
          <p:nvPr>
            <p:ph type="body" sz="quarter" idx="15"/>
          </p:nvPr>
        </p:nvSpPr>
        <p:spPr/>
        <p:txBody>
          <a:bodyPr>
            <a:normAutofit/>
          </a:bodyPr>
          <a:lstStyle/>
          <a:p>
            <a:pPr marL="0" indent="0">
              <a:buNone/>
            </a:pPr>
            <a:r>
              <a:rPr lang="en-US" b="1" dirty="0"/>
              <a:t>Notice questioning ITC claimed</a:t>
            </a:r>
          </a:p>
          <a:p>
            <a:pPr marL="0" indent="0">
              <a:buNone/>
            </a:pPr>
            <a:r>
              <a:rPr lang="en-US" dirty="0"/>
              <a:t>-  Bring out section 16 entitling ITC</a:t>
            </a:r>
          </a:p>
          <a:p>
            <a:pPr>
              <a:buFontTx/>
              <a:buChar char="-"/>
            </a:pPr>
            <a:r>
              <a:rPr lang="en-US" dirty="0"/>
              <a:t>Non implementation of GSTR-2 and GSTR-3</a:t>
            </a:r>
          </a:p>
          <a:p>
            <a:pPr>
              <a:buFontTx/>
              <a:buChar char="-"/>
            </a:pPr>
            <a:r>
              <a:rPr lang="en-US" dirty="0"/>
              <a:t>Press release to provide that the GSTR-2A is not mandatory</a:t>
            </a:r>
          </a:p>
          <a:p>
            <a:pPr>
              <a:buFontTx/>
              <a:buChar char="-"/>
            </a:pPr>
            <a:r>
              <a:rPr lang="en-US" dirty="0"/>
              <a:t>Rule is ultra virus - 36 (4) itself gives buffer ITC</a:t>
            </a:r>
          </a:p>
          <a:p>
            <a:pPr>
              <a:buFontTx/>
              <a:buChar char="-"/>
            </a:pPr>
            <a:r>
              <a:rPr lang="en-US" dirty="0"/>
              <a:t>Amendment in current FY itself indicates that it was not mandatory earlier</a:t>
            </a:r>
          </a:p>
          <a:p>
            <a:pPr>
              <a:buFontTx/>
              <a:buChar char="-"/>
            </a:pPr>
            <a:r>
              <a:rPr lang="en-US" dirty="0"/>
              <a:t>Even if entry is shown in GSTR-2A at any appellate stage, should be fine</a:t>
            </a:r>
          </a:p>
          <a:p>
            <a:pPr>
              <a:buFontTx/>
              <a:buChar char="-"/>
            </a:pPr>
            <a:r>
              <a:rPr lang="en-US" dirty="0"/>
              <a:t>Communicate with supplier on portal and give evidence</a:t>
            </a:r>
          </a:p>
          <a:p>
            <a:pPr>
              <a:buFontTx/>
              <a:buChar char="-"/>
            </a:pPr>
            <a:r>
              <a:rPr lang="en-US" dirty="0"/>
              <a:t>File letter with jurisdictional officer of the supplier</a:t>
            </a:r>
          </a:p>
          <a:p>
            <a:pPr>
              <a:buFontTx/>
              <a:buChar char="-"/>
            </a:pPr>
            <a:r>
              <a:rPr lang="en-US" dirty="0"/>
              <a:t>There cannot be dual benefit for Government</a:t>
            </a:r>
          </a:p>
          <a:p>
            <a:pPr>
              <a:buFontTx/>
              <a:buChar char="-"/>
            </a:pPr>
            <a:r>
              <a:rPr lang="en-US" dirty="0"/>
              <a:t>Mere delay or no reporting in GSTR-1 not to invalidate the substantial rights of the assessee</a:t>
            </a:r>
          </a:p>
          <a:p>
            <a:pPr>
              <a:buFontTx/>
              <a:buChar char="-"/>
            </a:pPr>
            <a:r>
              <a:rPr lang="en-US" dirty="0"/>
              <a:t>Burden of proof on assessee. Put counter onus on dept with necessary evidence</a:t>
            </a:r>
          </a:p>
          <a:p>
            <a:pPr>
              <a:buFontTx/>
              <a:buChar char="-"/>
            </a:pPr>
            <a:endParaRPr lang="en-US" dirty="0"/>
          </a:p>
          <a:p>
            <a:pPr>
              <a:buFontTx/>
              <a:buChar char="-"/>
            </a:pPr>
            <a:endParaRPr lang="en-US" dirty="0"/>
          </a:p>
          <a:p>
            <a:pPr marL="0" indent="0">
              <a:buNone/>
            </a:pPr>
            <a:endParaRPr lang="en-US" b="1" dirty="0"/>
          </a:p>
          <a:p>
            <a:endParaRPr lang="en-US" dirty="0"/>
          </a:p>
          <a:p>
            <a:endParaRPr lang="en-US" dirty="0"/>
          </a:p>
          <a:p>
            <a:endParaRPr lang="en-US" dirty="0"/>
          </a:p>
        </p:txBody>
      </p:sp>
    </p:spTree>
    <p:extLst>
      <p:ext uri="{BB962C8B-B14F-4D97-AF65-F5344CB8AC3E}">
        <p14:creationId xmlns:p14="http://schemas.microsoft.com/office/powerpoint/2010/main" val="34702298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69147E-8EA0-4F2A-B3FE-53DC60862434}"/>
              </a:ext>
            </a:extLst>
          </p:cNvPr>
          <p:cNvSpPr>
            <a:spLocks noGrp="1"/>
          </p:cNvSpPr>
          <p:nvPr>
            <p:ph type="body" sz="quarter" idx="14"/>
          </p:nvPr>
        </p:nvSpPr>
        <p:spPr>
          <a:xfrm>
            <a:off x="327025" y="150814"/>
            <a:ext cx="10008466" cy="585787"/>
          </a:xfrm>
        </p:spPr>
        <p:txBody>
          <a:bodyPr/>
          <a:lstStyle/>
          <a:p>
            <a:r>
              <a:rPr lang="en-US" dirty="0"/>
              <a:t>Notice – 3B late - ITC denied in 16(4) (1/2)</a:t>
            </a:r>
            <a:endParaRPr lang="en-IN" dirty="0"/>
          </a:p>
        </p:txBody>
      </p:sp>
      <p:sp>
        <p:nvSpPr>
          <p:cNvPr id="3" name="Text Placeholder 2">
            <a:extLst>
              <a:ext uri="{FF2B5EF4-FFF2-40B4-BE49-F238E27FC236}">
                <a16:creationId xmlns:a16="http://schemas.microsoft.com/office/drawing/2014/main" id="{51926214-F7A8-4F27-A971-94D14E88EC11}"/>
              </a:ext>
            </a:extLst>
          </p:cNvPr>
          <p:cNvSpPr>
            <a:spLocks noGrp="1"/>
          </p:cNvSpPr>
          <p:nvPr>
            <p:ph type="body" sz="quarter" idx="15"/>
          </p:nvPr>
        </p:nvSpPr>
        <p:spPr/>
        <p:txBody>
          <a:bodyPr>
            <a:normAutofit fontScale="92500" lnSpcReduction="10000"/>
          </a:bodyPr>
          <a:lstStyle/>
          <a:p>
            <a:pPr>
              <a:lnSpc>
                <a:spcPct val="100000"/>
              </a:lnSpc>
              <a:buFontTx/>
              <a:buChar char="-"/>
            </a:pPr>
            <a:r>
              <a:rPr lang="en-US" sz="2400" dirty="0"/>
              <a:t>If no charges in notice – SCN is invalid - </a:t>
            </a:r>
            <a:r>
              <a:rPr lang="en-US" sz="2400" b="1" dirty="0"/>
              <a:t>Oryx Fisheries Private Limited (SC)</a:t>
            </a:r>
          </a:p>
          <a:p>
            <a:pPr>
              <a:lnSpc>
                <a:spcPct val="100000"/>
              </a:lnSpc>
              <a:buFontTx/>
              <a:buChar char="-"/>
            </a:pPr>
            <a:r>
              <a:rPr lang="en-US" sz="2400" dirty="0"/>
              <a:t>S. 16(1) in clear conflict with S.16(4) as S.16(1) nowhere mentions ITC subject to S.16(4). </a:t>
            </a:r>
          </a:p>
          <a:p>
            <a:pPr marL="457200" indent="0" algn="just">
              <a:lnSpc>
                <a:spcPct val="100000"/>
              </a:lnSpc>
              <a:buNone/>
            </a:pPr>
            <a:r>
              <a:rPr lang="en-US" sz="2400" i="1" dirty="0"/>
              <a:t>(1) Every registered person shall, subject to such conditions and restrictions as may be prescribed and in the manner specified in section 49, be entitled to take credit of input tax charged on any supply of goods or services or both to him which are used or intended to be used in the course or furtherance of his business and the said amount shall be credited to the electronic credit ledger of such person.</a:t>
            </a:r>
          </a:p>
          <a:p>
            <a:pPr>
              <a:lnSpc>
                <a:spcPct val="100000"/>
              </a:lnSpc>
              <a:buFontTx/>
              <a:buChar char="-"/>
            </a:pPr>
            <a:r>
              <a:rPr lang="en-US" sz="2400" dirty="0"/>
              <a:t>S. 16(2) is a non-obstante provision. </a:t>
            </a:r>
          </a:p>
          <a:p>
            <a:pPr>
              <a:lnSpc>
                <a:spcPct val="100000"/>
              </a:lnSpc>
              <a:buFontTx/>
              <a:buChar char="-"/>
            </a:pPr>
            <a:r>
              <a:rPr lang="en-US" sz="2400" dirty="0"/>
              <a:t>Late return filed is regularized by late fees and considered as return filed within due date </a:t>
            </a:r>
            <a:r>
              <a:rPr lang="en-US" sz="2400" b="1" dirty="0" err="1"/>
              <a:t>Rashmikant</a:t>
            </a:r>
            <a:r>
              <a:rPr lang="en-US" sz="2400" b="1" dirty="0"/>
              <a:t> </a:t>
            </a:r>
            <a:r>
              <a:rPr lang="en-US" sz="2400" b="1" dirty="0" err="1"/>
              <a:t>Kundalia</a:t>
            </a:r>
            <a:r>
              <a:rPr lang="en-US" sz="2400" b="1" dirty="0"/>
              <a:t> vs Union of India W.P 771 of 2014 (Bom.)</a:t>
            </a:r>
          </a:p>
          <a:p>
            <a:pPr>
              <a:lnSpc>
                <a:spcPct val="100000"/>
              </a:lnSpc>
              <a:buFontTx/>
              <a:buChar char="-"/>
            </a:pPr>
            <a:r>
              <a:rPr lang="en-US" sz="2400" dirty="0"/>
              <a:t>Department accepting output liability in late return should accept ITC also - Principles of equity</a:t>
            </a:r>
          </a:p>
          <a:p>
            <a:pPr>
              <a:lnSpc>
                <a:spcPct val="100000"/>
              </a:lnSpc>
              <a:buFontTx/>
              <a:buChar char="-"/>
            </a:pPr>
            <a:r>
              <a:rPr lang="en-US" sz="2400" dirty="0"/>
              <a:t>Object of GST is removal of cascading effect</a:t>
            </a:r>
          </a:p>
          <a:p>
            <a:pPr>
              <a:lnSpc>
                <a:spcPct val="100000"/>
              </a:lnSpc>
              <a:buFontTx/>
              <a:buChar char="-"/>
            </a:pPr>
            <a:r>
              <a:rPr lang="en-US" sz="2400" dirty="0"/>
              <a:t>Late filing of return is a procedural lapse and substantial benefits cannot be denied</a:t>
            </a:r>
            <a:endParaRPr lang="en-US" dirty="0"/>
          </a:p>
          <a:p>
            <a:pPr>
              <a:buFontTx/>
              <a:buChar char="-"/>
            </a:pPr>
            <a:endParaRPr lang="en-US" dirty="0"/>
          </a:p>
          <a:p>
            <a:pPr>
              <a:buFontTx/>
              <a:buChar char="-"/>
            </a:pPr>
            <a:endParaRPr lang="en-US" dirty="0"/>
          </a:p>
          <a:p>
            <a:pPr marL="0" indent="0">
              <a:buNone/>
            </a:pPr>
            <a:endParaRPr lang="en-US" b="1" dirty="0"/>
          </a:p>
          <a:p>
            <a:endParaRPr lang="en-US" dirty="0"/>
          </a:p>
          <a:p>
            <a:endParaRPr lang="en-US" dirty="0"/>
          </a:p>
          <a:p>
            <a:endParaRPr lang="en-US" dirty="0"/>
          </a:p>
        </p:txBody>
      </p:sp>
    </p:spTree>
    <p:extLst>
      <p:ext uri="{BB962C8B-B14F-4D97-AF65-F5344CB8AC3E}">
        <p14:creationId xmlns:p14="http://schemas.microsoft.com/office/powerpoint/2010/main" val="22948006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1926214-F7A8-4F27-A971-94D14E88EC11}"/>
              </a:ext>
            </a:extLst>
          </p:cNvPr>
          <p:cNvSpPr>
            <a:spLocks noGrp="1"/>
          </p:cNvSpPr>
          <p:nvPr>
            <p:ph type="body" sz="quarter" idx="15"/>
          </p:nvPr>
        </p:nvSpPr>
        <p:spPr/>
        <p:txBody>
          <a:bodyPr>
            <a:normAutofit/>
          </a:bodyPr>
          <a:lstStyle/>
          <a:p>
            <a:pPr>
              <a:lnSpc>
                <a:spcPct val="100000"/>
              </a:lnSpc>
              <a:buFontTx/>
              <a:buChar char="-"/>
            </a:pPr>
            <a:r>
              <a:rPr lang="en-US" sz="2000" dirty="0" err="1"/>
              <a:t>Cenvat</a:t>
            </a:r>
            <a:r>
              <a:rPr lang="en-US" sz="2000" dirty="0"/>
              <a:t> credit cannot be denied only due to delay in taking credit - </a:t>
            </a:r>
            <a:r>
              <a:rPr lang="en-US" sz="2000" b="1" dirty="0"/>
              <a:t>Bharat Petroleum Corporation Ltd. vs </a:t>
            </a:r>
            <a:r>
              <a:rPr lang="en-US" sz="2000" b="1" dirty="0" err="1"/>
              <a:t>Commr</a:t>
            </a:r>
            <a:r>
              <a:rPr lang="en-US" sz="2000" b="1" dirty="0"/>
              <a:t>. of C. Ex., Mumbai [ 2019 (365) E.L.T. 536 (Tri. - Mumbai)] </a:t>
            </a:r>
          </a:p>
          <a:p>
            <a:pPr>
              <a:lnSpc>
                <a:spcPct val="100000"/>
              </a:lnSpc>
              <a:buFontTx/>
              <a:buChar char="-"/>
            </a:pPr>
            <a:r>
              <a:rPr lang="en-US" sz="2000" dirty="0"/>
              <a:t>Form 3B is not a return  </a:t>
            </a:r>
            <a:r>
              <a:rPr lang="en-US" sz="2000" b="1" dirty="0"/>
              <a:t>AAP and Company Vs UOI 2019 (26) GSTL 481 (</a:t>
            </a:r>
            <a:r>
              <a:rPr lang="en-US" sz="2000" b="1" dirty="0" err="1"/>
              <a:t>Guj</a:t>
            </a:r>
            <a:r>
              <a:rPr lang="en-US" sz="2000" b="1" dirty="0"/>
              <a:t>)</a:t>
            </a:r>
            <a:r>
              <a:rPr lang="en-US" sz="2000" dirty="0"/>
              <a:t>, pending in SC</a:t>
            </a:r>
          </a:p>
          <a:p>
            <a:pPr algn="just">
              <a:buFontTx/>
              <a:buChar char="-"/>
            </a:pPr>
            <a:r>
              <a:rPr lang="en-US" dirty="0"/>
              <a:t>Matter is sub-judice - </a:t>
            </a:r>
            <a:r>
              <a:rPr lang="en-IN" dirty="0"/>
              <a:t>Section 16(4) challenged before Gujarat HC in </a:t>
            </a:r>
            <a:r>
              <a:rPr lang="en-IN" b="1" dirty="0"/>
              <a:t>M/s. </a:t>
            </a:r>
            <a:r>
              <a:rPr lang="en-IN" b="1" dirty="0" err="1"/>
              <a:t>Niyati</a:t>
            </a:r>
            <a:r>
              <a:rPr lang="en-IN" b="1" dirty="0"/>
              <a:t> Constructions Vs UOI</a:t>
            </a:r>
            <a:r>
              <a:rPr lang="en-IN" dirty="0"/>
              <a:t> and stay granted on recovery proceedings. Also challenged before Madhya Pradesh HC in </a:t>
            </a:r>
            <a:r>
              <a:rPr lang="en-IN" b="1" dirty="0"/>
              <a:t>M/s. </a:t>
            </a:r>
            <a:r>
              <a:rPr lang="en-IN" b="1" dirty="0" err="1"/>
              <a:t>Shreeji</a:t>
            </a:r>
            <a:r>
              <a:rPr lang="en-IN" b="1" dirty="0"/>
              <a:t> Earth Movers vs UOI (WP No 05434 of 2020)</a:t>
            </a:r>
            <a:endParaRPr lang="en-US" dirty="0"/>
          </a:p>
          <a:p>
            <a:pPr>
              <a:buFontTx/>
              <a:buChar char="-"/>
            </a:pPr>
            <a:endParaRPr lang="en-US" dirty="0"/>
          </a:p>
          <a:p>
            <a:pPr>
              <a:buFontTx/>
              <a:buChar char="-"/>
            </a:pPr>
            <a:endParaRPr lang="en-US" dirty="0"/>
          </a:p>
          <a:p>
            <a:pPr>
              <a:buFontTx/>
              <a:buChar char="-"/>
            </a:pPr>
            <a:endParaRPr lang="en-US" dirty="0"/>
          </a:p>
          <a:p>
            <a:pPr>
              <a:buFontTx/>
              <a:buChar char="-"/>
            </a:pPr>
            <a:endParaRPr lang="en-US" dirty="0"/>
          </a:p>
          <a:p>
            <a:pPr marL="0" indent="0">
              <a:buNone/>
            </a:pPr>
            <a:endParaRPr lang="en-US" b="1" dirty="0"/>
          </a:p>
          <a:p>
            <a:endParaRPr lang="en-US" dirty="0"/>
          </a:p>
          <a:p>
            <a:endParaRPr lang="en-US" dirty="0"/>
          </a:p>
          <a:p>
            <a:endParaRPr lang="en-US" dirty="0"/>
          </a:p>
        </p:txBody>
      </p:sp>
      <p:sp>
        <p:nvSpPr>
          <p:cNvPr id="4" name="Text Placeholder 1">
            <a:extLst>
              <a:ext uri="{FF2B5EF4-FFF2-40B4-BE49-F238E27FC236}">
                <a16:creationId xmlns:a16="http://schemas.microsoft.com/office/drawing/2014/main" id="{26232AAE-787C-4DA3-B8D0-BCEB195EAFF5}"/>
              </a:ext>
            </a:extLst>
          </p:cNvPr>
          <p:cNvSpPr>
            <a:spLocks noGrp="1"/>
          </p:cNvSpPr>
          <p:nvPr>
            <p:ph type="body" sz="quarter" idx="14"/>
          </p:nvPr>
        </p:nvSpPr>
        <p:spPr>
          <a:xfrm>
            <a:off x="327025" y="150814"/>
            <a:ext cx="10008466" cy="585787"/>
          </a:xfrm>
        </p:spPr>
        <p:txBody>
          <a:bodyPr/>
          <a:lstStyle/>
          <a:p>
            <a:r>
              <a:rPr lang="en-US" dirty="0"/>
              <a:t>Notice – 3B late - ITC denied in 16(4) (2/2)</a:t>
            </a:r>
            <a:endParaRPr lang="en-IN" dirty="0"/>
          </a:p>
        </p:txBody>
      </p:sp>
    </p:spTree>
    <p:extLst>
      <p:ext uri="{BB962C8B-B14F-4D97-AF65-F5344CB8AC3E}">
        <p14:creationId xmlns:p14="http://schemas.microsoft.com/office/powerpoint/2010/main" val="25326510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1" name="Picture 3" descr="C:\My data\CA Prakash N\Audit &amp; Assistance\NL PPT Website updation Articles\PPT &amp; Material\11. PPT Visag\download (1).jpeg"/>
          <p:cNvPicPr>
            <a:picLocks noChangeAspect="1" noChangeArrowheads="1"/>
          </p:cNvPicPr>
          <p:nvPr/>
        </p:nvPicPr>
        <p:blipFill>
          <a:blip r:embed="rId2" cstate="print">
            <a:extLst>
              <a:ext uri="{BEBA8EAE-BF5A-486C-A8C5-ECC9F3942E4B}">
                <a14:imgProps xmlns:a14="http://schemas.microsoft.com/office/drawing/2010/main">
                  <a14:imgLayer r:embed="rId3">
                    <a14:imgEffect>
                      <a14:brightnessContrast contrast="20000"/>
                    </a14:imgEffect>
                  </a14:imgLayer>
                </a14:imgProps>
              </a:ext>
              <a:ext uri="{28A0092B-C50C-407E-A947-70E740481C1C}">
                <a14:useLocalDpi xmlns:a14="http://schemas.microsoft.com/office/drawing/2010/main" val="0"/>
              </a:ext>
            </a:extLst>
          </a:blip>
          <a:srcRect/>
          <a:stretch>
            <a:fillRect/>
          </a:stretch>
        </p:blipFill>
        <p:spPr bwMode="auto">
          <a:xfrm>
            <a:off x="976994" y="3124200"/>
            <a:ext cx="2593182" cy="2076450"/>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3812413" y="3574575"/>
            <a:ext cx="7238065" cy="507513"/>
          </a:xfrm>
          <a:prstGeom prst="rect">
            <a:avLst/>
          </a:prstGeom>
          <a:noFill/>
        </p:spPr>
        <p:txBody>
          <a:bodyPr wrap="square" lIns="84647" tIns="42324" rIns="84647" bIns="42324" rtlCol="0">
            <a:spAutoFit/>
          </a:bodyPr>
          <a:lstStyle/>
          <a:p>
            <a:pPr algn="ctr">
              <a:lnSpc>
                <a:spcPct val="80000"/>
              </a:lnSpc>
            </a:pPr>
            <a:r>
              <a:rPr lang="en-US" sz="2786" b="1" dirty="0">
                <a:latin typeface="Cambria" pitchFamily="18" charset="0"/>
              </a:rPr>
              <a:t>ashish</a:t>
            </a:r>
            <a:r>
              <a:rPr lang="en-US" sz="3428" b="1" dirty="0">
                <a:latin typeface="Cambria" pitchFamily="18" charset="0"/>
              </a:rPr>
              <a:t>@hiregange.com</a:t>
            </a:r>
          </a:p>
        </p:txBody>
      </p:sp>
      <p:sp>
        <p:nvSpPr>
          <p:cNvPr id="2" name="Rectangle 1"/>
          <p:cNvSpPr/>
          <p:nvPr/>
        </p:nvSpPr>
        <p:spPr>
          <a:xfrm>
            <a:off x="707572" y="1447800"/>
            <a:ext cx="11074489" cy="1453991"/>
          </a:xfrm>
          <a:prstGeom prst="rect">
            <a:avLst/>
          </a:prstGeom>
          <a:noFill/>
        </p:spPr>
        <p:txBody>
          <a:bodyPr wrap="square" lIns="84647" tIns="42324" rIns="84647" bIns="42324">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8893"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lgerian" pitchFamily="82" charset="0"/>
              </a:rPr>
              <a:t>Thank you</a:t>
            </a:r>
          </a:p>
        </p:txBody>
      </p:sp>
      <p:sp>
        <p:nvSpPr>
          <p:cNvPr id="7" name="Slide Number Placeholder 6"/>
          <p:cNvSpPr>
            <a:spLocks noGrp="1"/>
          </p:cNvSpPr>
          <p:nvPr>
            <p:ph type="sldNum" sz="quarter" idx="4"/>
          </p:nvPr>
        </p:nvSpPr>
        <p:spPr/>
        <p:txBody>
          <a:bodyPr/>
          <a:lstStyle/>
          <a:p>
            <a:fld id="{29FEA8B7-D6D0-43A5-A714-730A8E3F1723}" type="slidenum">
              <a:rPr lang="en-US" smtClean="0"/>
              <a:pPr/>
              <a:t>24</a:t>
            </a:fld>
            <a:endParaRPr lang="en-US" dirty="0"/>
          </a:p>
        </p:txBody>
      </p:sp>
    </p:spTree>
    <p:extLst>
      <p:ext uri="{BB962C8B-B14F-4D97-AF65-F5344CB8AC3E}">
        <p14:creationId xmlns:p14="http://schemas.microsoft.com/office/powerpoint/2010/main" val="2007882727"/>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4"/>
            <a:ext cx="10321310" cy="585787"/>
          </a:xfrm>
        </p:spPr>
        <p:txBody>
          <a:bodyPr/>
          <a:lstStyle/>
          <a:p>
            <a:r>
              <a:rPr lang="en-US" sz="2800" dirty="0"/>
              <a:t>Introduction – Basis for different Notices </a:t>
            </a:r>
          </a:p>
        </p:txBody>
      </p:sp>
      <p:sp>
        <p:nvSpPr>
          <p:cNvPr id="3" name="Text Placeholder 2"/>
          <p:cNvSpPr>
            <a:spLocks noGrp="1"/>
          </p:cNvSpPr>
          <p:nvPr>
            <p:ph type="body" sz="quarter" idx="15"/>
          </p:nvPr>
        </p:nvSpPr>
        <p:spPr>
          <a:xfrm>
            <a:off x="327025" y="1060134"/>
            <a:ext cx="11650331" cy="5523546"/>
          </a:xfrm>
        </p:spPr>
        <p:txBody>
          <a:bodyPr>
            <a:normAutofit fontScale="77500" lnSpcReduction="20000"/>
          </a:bodyPr>
          <a:lstStyle/>
          <a:p>
            <a:pPr>
              <a:lnSpc>
                <a:spcPct val="150000"/>
              </a:lnSpc>
            </a:pPr>
            <a:r>
              <a:rPr lang="en-US" sz="2600" dirty="0">
                <a:solidFill>
                  <a:srgbClr val="0070C0"/>
                </a:solidFill>
              </a:rPr>
              <a:t>Scrutiny of returns (Sec 61) :</a:t>
            </a:r>
          </a:p>
          <a:p>
            <a:pPr lvl="1">
              <a:lnSpc>
                <a:spcPct val="150000"/>
              </a:lnSpc>
            </a:pPr>
            <a:r>
              <a:rPr lang="en-US" dirty="0"/>
              <a:t>Notices in ASMT-10 based on return scrutiny</a:t>
            </a:r>
          </a:p>
          <a:p>
            <a:pPr lvl="1">
              <a:lnSpc>
                <a:spcPct val="150000"/>
              </a:lnSpc>
            </a:pPr>
            <a:r>
              <a:rPr lang="en-US" dirty="0"/>
              <a:t>Reply within 30 days or extended period</a:t>
            </a:r>
          </a:p>
          <a:p>
            <a:pPr lvl="1">
              <a:lnSpc>
                <a:spcPct val="150000"/>
              </a:lnSpc>
            </a:pPr>
            <a:r>
              <a:rPr lang="en-US" dirty="0"/>
              <a:t>Drop in ASMT-12 or further proceedings</a:t>
            </a:r>
          </a:p>
          <a:p>
            <a:pPr>
              <a:lnSpc>
                <a:spcPct val="150000"/>
              </a:lnSpc>
            </a:pPr>
            <a:r>
              <a:rPr lang="en-US" sz="2600" dirty="0">
                <a:solidFill>
                  <a:srgbClr val="0070C0"/>
                </a:solidFill>
              </a:rPr>
              <a:t>Assessment of non-filers of returns (Sec 62) : </a:t>
            </a:r>
          </a:p>
          <a:p>
            <a:pPr lvl="1">
              <a:lnSpc>
                <a:spcPct val="150000"/>
              </a:lnSpc>
            </a:pPr>
            <a:r>
              <a:rPr lang="en-US" dirty="0"/>
              <a:t>Notice u/s 46 in GSTR-3A to file Return</a:t>
            </a:r>
          </a:p>
          <a:p>
            <a:pPr lvl="1">
              <a:lnSpc>
                <a:spcPct val="150000"/>
              </a:lnSpc>
            </a:pPr>
            <a:r>
              <a:rPr lang="en-US" dirty="0"/>
              <a:t>If not replied – order in ASMT -13</a:t>
            </a:r>
          </a:p>
          <a:p>
            <a:pPr lvl="1">
              <a:lnSpc>
                <a:spcPct val="150000"/>
              </a:lnSpc>
            </a:pPr>
            <a:r>
              <a:rPr lang="en-US" dirty="0"/>
              <a:t>If no reply, final assessment order. Return not filed within 30 days of order – it attains finality. Appeal??</a:t>
            </a:r>
          </a:p>
          <a:p>
            <a:pPr>
              <a:lnSpc>
                <a:spcPct val="150000"/>
              </a:lnSpc>
            </a:pPr>
            <a:r>
              <a:rPr lang="en-US" sz="2600" dirty="0">
                <a:solidFill>
                  <a:srgbClr val="0070C0"/>
                </a:solidFill>
              </a:rPr>
              <a:t>Assessment of unregistered person (Sec 63): </a:t>
            </a:r>
          </a:p>
          <a:p>
            <a:pPr lvl="1">
              <a:lnSpc>
                <a:spcPct val="150000"/>
              </a:lnSpc>
            </a:pPr>
            <a:r>
              <a:rPr lang="en-US" dirty="0"/>
              <a:t>Registration not obtained or cancelled</a:t>
            </a:r>
          </a:p>
          <a:p>
            <a:pPr lvl="1">
              <a:lnSpc>
                <a:spcPct val="150000"/>
              </a:lnSpc>
            </a:pPr>
            <a:r>
              <a:rPr lang="en-US" dirty="0"/>
              <a:t>Assessment order ASMT-14 along with summary in DRC-01</a:t>
            </a:r>
          </a:p>
          <a:p>
            <a:pPr lvl="1">
              <a:lnSpc>
                <a:spcPct val="150000"/>
              </a:lnSpc>
            </a:pPr>
            <a:r>
              <a:rPr lang="en-US" dirty="0"/>
              <a:t>Time limit of 15 days – if not replied, pass ASMT-15 and summary in DRC-07</a:t>
            </a:r>
          </a:p>
          <a:p>
            <a:pPr>
              <a:lnSpc>
                <a:spcPct val="150000"/>
              </a:lnSpc>
            </a:pPr>
            <a:endParaRPr lang="en-US" dirty="0"/>
          </a:p>
          <a:p>
            <a:pPr>
              <a:lnSpc>
                <a:spcPct val="150000"/>
              </a:lnSpc>
            </a:pPr>
            <a:endParaRPr lang="en-US" dirty="0"/>
          </a:p>
        </p:txBody>
      </p:sp>
    </p:spTree>
    <p:extLst>
      <p:ext uri="{BB962C8B-B14F-4D97-AF65-F5344CB8AC3E}">
        <p14:creationId xmlns:p14="http://schemas.microsoft.com/office/powerpoint/2010/main" val="5968916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5" y="150814"/>
            <a:ext cx="10321310" cy="585787"/>
          </a:xfrm>
        </p:spPr>
        <p:txBody>
          <a:bodyPr/>
          <a:lstStyle/>
          <a:p>
            <a:r>
              <a:rPr lang="en-US" sz="2800" dirty="0"/>
              <a:t>Introduction – Basis for different Notices </a:t>
            </a:r>
          </a:p>
        </p:txBody>
      </p:sp>
      <p:sp>
        <p:nvSpPr>
          <p:cNvPr id="3" name="Text Placeholder 2"/>
          <p:cNvSpPr>
            <a:spLocks noGrp="1"/>
          </p:cNvSpPr>
          <p:nvPr>
            <p:ph type="body" sz="quarter" idx="15"/>
          </p:nvPr>
        </p:nvSpPr>
        <p:spPr>
          <a:xfrm>
            <a:off x="327025" y="1060134"/>
            <a:ext cx="11650331" cy="5523546"/>
          </a:xfrm>
        </p:spPr>
        <p:txBody>
          <a:bodyPr>
            <a:normAutofit fontScale="85000" lnSpcReduction="20000"/>
          </a:bodyPr>
          <a:lstStyle/>
          <a:p>
            <a:pPr>
              <a:lnSpc>
                <a:spcPct val="150000"/>
              </a:lnSpc>
            </a:pPr>
            <a:r>
              <a:rPr lang="en-US" sz="2600" dirty="0">
                <a:solidFill>
                  <a:srgbClr val="0070C0"/>
                </a:solidFill>
              </a:rPr>
              <a:t>Summary Assessment (Sec 64):</a:t>
            </a:r>
          </a:p>
          <a:p>
            <a:pPr lvl="1">
              <a:lnSpc>
                <a:spcPct val="150000"/>
              </a:lnSpc>
            </a:pPr>
            <a:r>
              <a:rPr lang="en-US" dirty="0"/>
              <a:t>Assessment of tax liability coming to Notice of department </a:t>
            </a:r>
          </a:p>
          <a:p>
            <a:pPr lvl="1">
              <a:lnSpc>
                <a:spcPct val="150000"/>
              </a:lnSpc>
            </a:pPr>
            <a:r>
              <a:rPr lang="en-US" dirty="0"/>
              <a:t>Issue Assessment order in ASMT 16</a:t>
            </a:r>
          </a:p>
          <a:p>
            <a:pPr lvl="1">
              <a:lnSpc>
                <a:spcPct val="150000"/>
              </a:lnSpc>
            </a:pPr>
            <a:r>
              <a:rPr lang="en-US" dirty="0"/>
              <a:t>To be replied within 30 days to drop the proceedings </a:t>
            </a:r>
          </a:p>
          <a:p>
            <a:pPr>
              <a:lnSpc>
                <a:spcPct val="150000"/>
              </a:lnSpc>
            </a:pPr>
            <a:r>
              <a:rPr lang="en-US" sz="2600" dirty="0">
                <a:solidFill>
                  <a:srgbClr val="0070C0"/>
                </a:solidFill>
              </a:rPr>
              <a:t>Audit by tax authorities (Sec 65): </a:t>
            </a:r>
          </a:p>
          <a:p>
            <a:pPr lvl="1">
              <a:lnSpc>
                <a:spcPct val="150000"/>
              </a:lnSpc>
            </a:pPr>
            <a:r>
              <a:rPr lang="en-US" dirty="0"/>
              <a:t>Department has power to conduct audit – Notice in GST ADT-01</a:t>
            </a:r>
          </a:p>
          <a:p>
            <a:pPr lvl="1">
              <a:lnSpc>
                <a:spcPct val="150000"/>
              </a:lnSpc>
            </a:pPr>
            <a:r>
              <a:rPr lang="en-US" dirty="0"/>
              <a:t>Audit closure in ADT-02 (whether continued or dropped)</a:t>
            </a:r>
          </a:p>
          <a:p>
            <a:pPr lvl="1">
              <a:lnSpc>
                <a:spcPct val="150000"/>
              </a:lnSpc>
            </a:pPr>
            <a:r>
              <a:rPr lang="en-US" dirty="0"/>
              <a:t>If adverse – proceedings u/s 73/74</a:t>
            </a:r>
          </a:p>
          <a:p>
            <a:pPr>
              <a:lnSpc>
                <a:spcPct val="150000"/>
              </a:lnSpc>
            </a:pPr>
            <a:r>
              <a:rPr lang="en-US" sz="2600" dirty="0">
                <a:solidFill>
                  <a:srgbClr val="0070C0"/>
                </a:solidFill>
              </a:rPr>
              <a:t>Inspection, search and seizure (sec 67):</a:t>
            </a:r>
          </a:p>
          <a:p>
            <a:pPr>
              <a:lnSpc>
                <a:spcPct val="150000"/>
              </a:lnSpc>
            </a:pPr>
            <a:r>
              <a:rPr lang="en-US" sz="2600" dirty="0">
                <a:solidFill>
                  <a:srgbClr val="0070C0"/>
                </a:solidFill>
              </a:rPr>
              <a:t>Show Cause Notice u/s 73/74</a:t>
            </a:r>
          </a:p>
          <a:p>
            <a:pPr>
              <a:lnSpc>
                <a:spcPct val="150000"/>
              </a:lnSpc>
            </a:pPr>
            <a:r>
              <a:rPr lang="en-US" sz="2600" dirty="0">
                <a:solidFill>
                  <a:srgbClr val="0070C0"/>
                </a:solidFill>
              </a:rPr>
              <a:t>Detention of vehicle u/s 129</a:t>
            </a:r>
          </a:p>
          <a:p>
            <a:pPr>
              <a:lnSpc>
                <a:spcPct val="150000"/>
              </a:lnSpc>
            </a:pPr>
            <a:endParaRPr lang="en-US" dirty="0"/>
          </a:p>
          <a:p>
            <a:pPr>
              <a:lnSpc>
                <a:spcPct val="150000"/>
              </a:lnSpc>
            </a:pPr>
            <a:endParaRPr lang="en-US" dirty="0"/>
          </a:p>
        </p:txBody>
      </p:sp>
    </p:spTree>
    <p:extLst>
      <p:ext uri="{BB962C8B-B14F-4D97-AF65-F5344CB8AC3E}">
        <p14:creationId xmlns:p14="http://schemas.microsoft.com/office/powerpoint/2010/main" val="3195104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Common Areas of Department Notices</a:t>
            </a:r>
          </a:p>
        </p:txBody>
      </p:sp>
      <p:sp>
        <p:nvSpPr>
          <p:cNvPr id="3" name="Text Placeholder 2"/>
          <p:cNvSpPr>
            <a:spLocks noGrp="1"/>
          </p:cNvSpPr>
          <p:nvPr>
            <p:ph type="body" sz="quarter" idx="15"/>
          </p:nvPr>
        </p:nvSpPr>
        <p:spPr/>
        <p:txBody>
          <a:bodyPr>
            <a:normAutofit fontScale="92500" lnSpcReduction="10000"/>
          </a:bodyPr>
          <a:lstStyle/>
          <a:p>
            <a:pPr lvl="0">
              <a:lnSpc>
                <a:spcPct val="150000"/>
              </a:lnSpc>
            </a:pPr>
            <a:r>
              <a:rPr lang="en-US" dirty="0"/>
              <a:t>Difference between Turnovers declared in GSTR 1 and GSTR 3B (many times ignoring the subsequent rectifications made) </a:t>
            </a:r>
          </a:p>
          <a:p>
            <a:pPr lvl="0">
              <a:lnSpc>
                <a:spcPct val="150000"/>
              </a:lnSpc>
            </a:pPr>
            <a:r>
              <a:rPr lang="en-US" dirty="0"/>
              <a:t>Rule 36(4) – Reversal of ITC to the extent not reflected in GSTR 2A</a:t>
            </a:r>
          </a:p>
          <a:p>
            <a:pPr lvl="0">
              <a:lnSpc>
                <a:spcPct val="150000"/>
              </a:lnSpc>
            </a:pPr>
            <a:r>
              <a:rPr lang="en-US" dirty="0"/>
              <a:t>Interest – ITC availed, utilized, not utilized, delayed reporting of invoice, non reporting of invoice, delayed filing of Return, Net vs Gross</a:t>
            </a:r>
          </a:p>
          <a:p>
            <a:pPr lvl="0">
              <a:lnSpc>
                <a:spcPct val="150000"/>
              </a:lnSpc>
            </a:pPr>
            <a:r>
              <a:rPr lang="en-US" dirty="0"/>
              <a:t>ITC availed in FY 2018-19 GST returns filed after September 2019 citing Section 16(4)</a:t>
            </a:r>
          </a:p>
          <a:p>
            <a:pPr lvl="0">
              <a:lnSpc>
                <a:spcPct val="150000"/>
              </a:lnSpc>
            </a:pPr>
            <a:r>
              <a:rPr lang="en-US" dirty="0"/>
              <a:t>Blockage of ITC for vendors not filing returns u/r. 86A</a:t>
            </a:r>
          </a:p>
          <a:p>
            <a:pPr lvl="0">
              <a:lnSpc>
                <a:spcPct val="150000"/>
              </a:lnSpc>
            </a:pPr>
            <a:r>
              <a:rPr lang="en-US" dirty="0"/>
              <a:t>Cancellation of the registration for not filing returns &gt; 6 months</a:t>
            </a:r>
          </a:p>
          <a:p>
            <a:pPr>
              <a:lnSpc>
                <a:spcPct val="150000"/>
              </a:lnSpc>
            </a:pPr>
            <a:r>
              <a:rPr lang="en-US" dirty="0"/>
              <a:t>Best judgment assessments for non-filers of returns</a:t>
            </a:r>
          </a:p>
          <a:p>
            <a:pPr>
              <a:lnSpc>
                <a:spcPct val="150000"/>
              </a:lnSpc>
            </a:pPr>
            <a:r>
              <a:rPr lang="en-US" dirty="0"/>
              <a:t>ITC disallowance due to supplier registration cancelled</a:t>
            </a:r>
          </a:p>
        </p:txBody>
      </p:sp>
    </p:spTree>
    <p:extLst>
      <p:ext uri="{BB962C8B-B14F-4D97-AF65-F5344CB8AC3E}">
        <p14:creationId xmlns:p14="http://schemas.microsoft.com/office/powerpoint/2010/main" val="16220434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Common Areas of Department Notices</a:t>
            </a:r>
          </a:p>
        </p:txBody>
      </p:sp>
      <p:sp>
        <p:nvSpPr>
          <p:cNvPr id="3" name="Text Placeholder 2"/>
          <p:cNvSpPr>
            <a:spLocks noGrp="1"/>
          </p:cNvSpPr>
          <p:nvPr>
            <p:ph type="body" sz="quarter" idx="15"/>
          </p:nvPr>
        </p:nvSpPr>
        <p:spPr/>
        <p:txBody>
          <a:bodyPr>
            <a:normAutofit fontScale="92500" lnSpcReduction="20000"/>
          </a:bodyPr>
          <a:lstStyle/>
          <a:p>
            <a:pPr lvl="0">
              <a:lnSpc>
                <a:spcPct val="150000"/>
              </a:lnSpc>
            </a:pPr>
            <a:r>
              <a:rPr lang="en-US" dirty="0"/>
              <a:t>Difference between portal generated GSTR-9 and filed GSTR-9</a:t>
            </a:r>
          </a:p>
          <a:p>
            <a:pPr lvl="0">
              <a:lnSpc>
                <a:spcPct val="150000"/>
              </a:lnSpc>
            </a:pPr>
            <a:r>
              <a:rPr lang="en-US" dirty="0"/>
              <a:t>Various disclosure differences within filed GSTR-9</a:t>
            </a:r>
          </a:p>
          <a:p>
            <a:pPr lvl="0">
              <a:lnSpc>
                <a:spcPct val="150000"/>
              </a:lnSpc>
            </a:pPr>
            <a:r>
              <a:rPr lang="en-US" dirty="0"/>
              <a:t>Turnover declared in GSTR-1 viz a viz E-way Bill</a:t>
            </a:r>
          </a:p>
          <a:p>
            <a:pPr lvl="0">
              <a:lnSpc>
                <a:spcPct val="150000"/>
              </a:lnSpc>
            </a:pPr>
            <a:r>
              <a:rPr lang="en-US" dirty="0"/>
              <a:t>RCM liability in 2A/2B and paid in 3B</a:t>
            </a:r>
          </a:p>
          <a:p>
            <a:pPr lvl="0">
              <a:lnSpc>
                <a:spcPct val="150000"/>
              </a:lnSpc>
            </a:pPr>
            <a:r>
              <a:rPr lang="en-US" dirty="0"/>
              <a:t>Reversal of ineligible ITC in 2B (based on supplier delayed filing 1) and ITC claimed in 3B</a:t>
            </a:r>
          </a:p>
          <a:p>
            <a:pPr lvl="0">
              <a:lnSpc>
                <a:spcPct val="150000"/>
              </a:lnSpc>
            </a:pPr>
            <a:r>
              <a:rPr lang="en-US" dirty="0"/>
              <a:t>ITC in 2A/2B/3B vs inward E-way bills</a:t>
            </a:r>
          </a:p>
          <a:p>
            <a:pPr lvl="0">
              <a:lnSpc>
                <a:spcPct val="150000"/>
              </a:lnSpc>
            </a:pPr>
            <a:r>
              <a:rPr lang="en-US" dirty="0"/>
              <a:t>E-invoice liability vs GSTR-1</a:t>
            </a:r>
          </a:p>
          <a:p>
            <a:pPr lvl="0">
              <a:lnSpc>
                <a:spcPct val="150000"/>
              </a:lnSpc>
            </a:pPr>
            <a:r>
              <a:rPr lang="en-US" dirty="0"/>
              <a:t>Turnover reported in GSTR-1 but rectified in Annual Return – section 75 (12) amendment</a:t>
            </a:r>
          </a:p>
          <a:p>
            <a:pPr lvl="0">
              <a:lnSpc>
                <a:spcPct val="150000"/>
              </a:lnSpc>
            </a:pPr>
            <a:r>
              <a:rPr lang="en-US" dirty="0"/>
              <a:t>Variation in ratio</a:t>
            </a:r>
          </a:p>
          <a:p>
            <a:pPr lvl="0">
              <a:lnSpc>
                <a:spcPct val="150000"/>
              </a:lnSpc>
            </a:pPr>
            <a:r>
              <a:rPr lang="en-US" dirty="0"/>
              <a:t>Other interpretational issues based on audit/investigation/73/74 </a:t>
            </a:r>
            <a:r>
              <a:rPr lang="en-US" dirty="0" err="1"/>
              <a:t>etc</a:t>
            </a:r>
            <a:endParaRPr lang="en-US" dirty="0"/>
          </a:p>
          <a:p>
            <a:pPr lvl="0">
              <a:lnSpc>
                <a:spcPct val="150000"/>
              </a:lnSpc>
            </a:pPr>
            <a:endParaRPr lang="en-US" dirty="0"/>
          </a:p>
          <a:p>
            <a:pPr lvl="0">
              <a:lnSpc>
                <a:spcPct val="150000"/>
              </a:lnSpc>
            </a:pPr>
            <a:endParaRPr lang="en-US" dirty="0"/>
          </a:p>
        </p:txBody>
      </p:sp>
    </p:spTree>
    <p:extLst>
      <p:ext uri="{BB962C8B-B14F-4D97-AF65-F5344CB8AC3E}">
        <p14:creationId xmlns:p14="http://schemas.microsoft.com/office/powerpoint/2010/main" val="2633437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a:xfrm>
            <a:off x="327024" y="246348"/>
            <a:ext cx="10509297" cy="585787"/>
          </a:xfrm>
        </p:spPr>
        <p:txBody>
          <a:bodyPr/>
          <a:lstStyle/>
          <a:p>
            <a:r>
              <a:rPr lang="en-US" sz="2800" dirty="0"/>
              <a:t>Assessment proceedings not to be invalid on certain grounds</a:t>
            </a:r>
          </a:p>
        </p:txBody>
      </p:sp>
      <p:sp>
        <p:nvSpPr>
          <p:cNvPr id="3" name="Text Placeholder 2"/>
          <p:cNvSpPr>
            <a:spLocks noGrp="1"/>
          </p:cNvSpPr>
          <p:nvPr>
            <p:ph type="body" sz="quarter" idx="15"/>
          </p:nvPr>
        </p:nvSpPr>
        <p:spPr/>
        <p:txBody>
          <a:bodyPr/>
          <a:lstStyle/>
          <a:p>
            <a:pPr marL="0" indent="0" algn="just">
              <a:lnSpc>
                <a:spcPct val="150000"/>
              </a:lnSpc>
              <a:buNone/>
            </a:pPr>
            <a:r>
              <a:rPr lang="en-US" b="1" dirty="0"/>
              <a:t>Section 160(2)</a:t>
            </a:r>
            <a:r>
              <a:rPr lang="en-US" i="1" dirty="0"/>
              <a:t> “The service of any notice, order or communication shall not be called in question, if the notice, order or communication, as the case may be, </a:t>
            </a:r>
            <a:r>
              <a:rPr lang="en-US" b="1" i="1" dirty="0"/>
              <a:t>has already been acted upon by the person to whom it is issued</a:t>
            </a:r>
            <a:r>
              <a:rPr lang="en-US" i="1" dirty="0"/>
              <a:t> or where such service has not been called in question at or in the earlier proceedings commenced, continued or </a:t>
            </a:r>
            <a:r>
              <a:rPr lang="en-US" i="1" dirty="0" err="1"/>
              <a:t>finalised</a:t>
            </a:r>
            <a:r>
              <a:rPr lang="en-US" i="1" dirty="0"/>
              <a:t> pursuant to such notice, order or communication.”</a:t>
            </a:r>
            <a:endParaRPr lang="en-US" dirty="0"/>
          </a:p>
          <a:p>
            <a:pPr>
              <a:lnSpc>
                <a:spcPct val="150000"/>
              </a:lnSpc>
            </a:pPr>
            <a:r>
              <a:rPr lang="en-US" dirty="0" err="1"/>
              <a:t>Assessee</a:t>
            </a:r>
            <a:r>
              <a:rPr lang="en-US" dirty="0"/>
              <a:t> cannot question the validity of notice once he act upon the notice</a:t>
            </a:r>
          </a:p>
          <a:p>
            <a:pPr>
              <a:lnSpc>
                <a:spcPct val="150000"/>
              </a:lnSpc>
            </a:pPr>
            <a:r>
              <a:rPr lang="en-US" dirty="0"/>
              <a:t>If time is not sufficient, seek extension</a:t>
            </a:r>
          </a:p>
          <a:p>
            <a:pPr marL="0" indent="0">
              <a:lnSpc>
                <a:spcPct val="150000"/>
              </a:lnSpc>
              <a:buNone/>
            </a:pPr>
            <a:r>
              <a:rPr lang="en-US" dirty="0"/>
              <a:t> </a:t>
            </a:r>
          </a:p>
        </p:txBody>
      </p:sp>
    </p:spTree>
    <p:extLst>
      <p:ext uri="{BB962C8B-B14F-4D97-AF65-F5344CB8AC3E}">
        <p14:creationId xmlns:p14="http://schemas.microsoft.com/office/powerpoint/2010/main" val="17647436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Formats for Reply</a:t>
            </a:r>
          </a:p>
        </p:txBody>
      </p:sp>
      <p:sp>
        <p:nvSpPr>
          <p:cNvPr id="3" name="Text Placeholder 2"/>
          <p:cNvSpPr>
            <a:spLocks noGrp="1"/>
          </p:cNvSpPr>
          <p:nvPr>
            <p:ph type="body" sz="quarter" idx="15"/>
          </p:nvPr>
        </p:nvSpPr>
        <p:spPr/>
        <p:txBody>
          <a:bodyPr/>
          <a:lstStyle/>
          <a:p>
            <a:pPr>
              <a:lnSpc>
                <a:spcPct val="150000"/>
              </a:lnSpc>
            </a:pPr>
            <a:r>
              <a:rPr lang="en-US" dirty="0"/>
              <a:t>ASMT -11 in case of scrutiny of returns</a:t>
            </a:r>
          </a:p>
          <a:p>
            <a:pPr>
              <a:lnSpc>
                <a:spcPct val="150000"/>
              </a:lnSpc>
            </a:pPr>
            <a:r>
              <a:rPr lang="en-US" dirty="0"/>
              <a:t>Part-B of DRC-01A in case of intimation in Part-A of DRC-01A</a:t>
            </a:r>
          </a:p>
          <a:p>
            <a:pPr>
              <a:lnSpc>
                <a:spcPct val="150000"/>
              </a:lnSpc>
            </a:pPr>
            <a:r>
              <a:rPr lang="en-US" dirty="0"/>
              <a:t>DRC-06 in case of SCN issued in DRC-01</a:t>
            </a:r>
          </a:p>
          <a:p>
            <a:pPr>
              <a:lnSpc>
                <a:spcPct val="150000"/>
              </a:lnSpc>
            </a:pPr>
            <a:r>
              <a:rPr lang="en-US" dirty="0"/>
              <a:t>RFD-09 in case of SCN issued in RFD-08 (refund)</a:t>
            </a:r>
          </a:p>
          <a:p>
            <a:pPr>
              <a:lnSpc>
                <a:spcPct val="150000"/>
              </a:lnSpc>
            </a:pPr>
            <a:r>
              <a:rPr lang="en-US" dirty="0"/>
              <a:t>APL-01 in case of Order passed in DRC-07</a:t>
            </a:r>
          </a:p>
          <a:p>
            <a:pPr>
              <a:lnSpc>
                <a:spcPct val="150000"/>
              </a:lnSpc>
            </a:pPr>
            <a:r>
              <a:rPr lang="en-US" dirty="0"/>
              <a:t>If format is not specified, reply can be given in letter format</a:t>
            </a:r>
          </a:p>
          <a:p>
            <a:endParaRPr lang="en-US" dirty="0"/>
          </a:p>
        </p:txBody>
      </p:sp>
    </p:spTree>
    <p:extLst>
      <p:ext uri="{BB962C8B-B14F-4D97-AF65-F5344CB8AC3E}">
        <p14:creationId xmlns:p14="http://schemas.microsoft.com/office/powerpoint/2010/main" val="21079426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4"/>
          </p:nvPr>
        </p:nvSpPr>
        <p:spPr/>
        <p:txBody>
          <a:bodyPr/>
          <a:lstStyle/>
          <a:p>
            <a:r>
              <a:rPr lang="en-US" dirty="0"/>
              <a:t>Different  Parts of Reply</a:t>
            </a:r>
          </a:p>
        </p:txBody>
      </p:sp>
      <p:sp>
        <p:nvSpPr>
          <p:cNvPr id="3" name="Text Placeholder 2"/>
          <p:cNvSpPr>
            <a:spLocks noGrp="1"/>
          </p:cNvSpPr>
          <p:nvPr>
            <p:ph type="body" sz="quarter" idx="15"/>
          </p:nvPr>
        </p:nvSpPr>
        <p:spPr/>
        <p:txBody>
          <a:bodyPr/>
          <a:lstStyle/>
          <a:p>
            <a:pPr>
              <a:lnSpc>
                <a:spcPct val="150000"/>
              </a:lnSpc>
            </a:pPr>
            <a:r>
              <a:rPr lang="en-US" dirty="0"/>
              <a:t>Facts of the Case</a:t>
            </a:r>
          </a:p>
          <a:p>
            <a:pPr>
              <a:lnSpc>
                <a:spcPct val="150000"/>
              </a:lnSpc>
            </a:pPr>
            <a:r>
              <a:rPr lang="en-US" dirty="0"/>
              <a:t>Submissions</a:t>
            </a:r>
          </a:p>
          <a:p>
            <a:pPr lvl="1">
              <a:lnSpc>
                <a:spcPct val="150000"/>
              </a:lnSpc>
              <a:buFont typeface="Wingdings" pitchFamily="2" charset="2"/>
              <a:buChar char="Ø"/>
            </a:pPr>
            <a:r>
              <a:rPr lang="en-US" dirty="0"/>
              <a:t>Validity of the Notice</a:t>
            </a:r>
          </a:p>
          <a:p>
            <a:pPr lvl="1">
              <a:lnSpc>
                <a:spcPct val="150000"/>
              </a:lnSpc>
              <a:buFont typeface="Wingdings" pitchFamily="2" charset="2"/>
              <a:buChar char="Ø"/>
            </a:pPr>
            <a:r>
              <a:rPr lang="en-US" dirty="0"/>
              <a:t>Merits of the Case</a:t>
            </a:r>
          </a:p>
          <a:p>
            <a:pPr lvl="1">
              <a:lnSpc>
                <a:spcPct val="150000"/>
              </a:lnSpc>
              <a:buFont typeface="Wingdings" pitchFamily="2" charset="2"/>
              <a:buChar char="Ø"/>
            </a:pPr>
            <a:r>
              <a:rPr lang="en-US" dirty="0"/>
              <a:t>Extended period of Limitation</a:t>
            </a:r>
          </a:p>
          <a:p>
            <a:pPr lvl="1">
              <a:lnSpc>
                <a:spcPct val="150000"/>
              </a:lnSpc>
              <a:buFont typeface="Wingdings" pitchFamily="2" charset="2"/>
              <a:buChar char="Ø"/>
            </a:pPr>
            <a:r>
              <a:rPr lang="en-US" dirty="0"/>
              <a:t>Re-quantification of demand</a:t>
            </a:r>
          </a:p>
          <a:p>
            <a:pPr lvl="1">
              <a:lnSpc>
                <a:spcPct val="150000"/>
              </a:lnSpc>
              <a:buFont typeface="Wingdings" pitchFamily="2" charset="2"/>
              <a:buChar char="Ø"/>
            </a:pPr>
            <a:r>
              <a:rPr lang="en-US" dirty="0"/>
              <a:t>Interest and Penalties</a:t>
            </a:r>
          </a:p>
        </p:txBody>
      </p:sp>
    </p:spTree>
    <p:extLst>
      <p:ext uri="{BB962C8B-B14F-4D97-AF65-F5344CB8AC3E}">
        <p14:creationId xmlns:p14="http://schemas.microsoft.com/office/powerpoint/2010/main" val="3629576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496FFD6E0ABFC449C540CAD2F0CDCE4" ma:contentTypeVersion="5" ma:contentTypeDescription="Create a new document." ma:contentTypeScope="" ma:versionID="6af23c39d49a15a05f0246ffa0d9c4ac">
  <xsd:schema xmlns:xsd="http://www.w3.org/2001/XMLSchema" xmlns:xs="http://www.w3.org/2001/XMLSchema" xmlns:p="http://schemas.microsoft.com/office/2006/metadata/properties" xmlns:ns2="5b9fbcfd-6151-451c-a0dd-9ddece6c4e9d" targetNamespace="http://schemas.microsoft.com/office/2006/metadata/properties" ma:root="true" ma:fieldsID="d3893f34df56e35f31a4bc9121773e16" ns2:_="">
    <xsd:import namespace="5b9fbcfd-6151-451c-a0dd-9ddece6c4e9d"/>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b9fbcfd-6151-451c-a0dd-9ddece6c4e9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7121C3B-990D-4690-8451-9A6246C6D1C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b9fbcfd-6151-451c-a0dd-9ddece6c4e9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8C8A40F2-D8C8-4E48-B951-A9CEA017E093}">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67F8CC0F-0627-4778-956A-E4D02041660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10768</TotalTime>
  <Words>2284</Words>
  <Application>Microsoft Office PowerPoint</Application>
  <PresentationFormat>Widescreen</PresentationFormat>
  <Paragraphs>201</Paragraphs>
  <Slides>24</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24</vt:i4>
      </vt:variant>
    </vt:vector>
  </HeadingPairs>
  <TitlesOfParts>
    <vt:vector size="31" baseType="lpstr">
      <vt:lpstr>Algerian</vt:lpstr>
      <vt:lpstr>Arial</vt:lpstr>
      <vt:lpstr>Calibri</vt:lpstr>
      <vt:lpstr>Calibri Light</vt:lpstr>
      <vt:lpstr>Cambria</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Hiregange .</dc:creator>
  <cp:lastModifiedBy>CA Pooja  Jajwani</cp:lastModifiedBy>
  <cp:revision>621</cp:revision>
  <cp:lastPrinted>2020-04-23T15:33:47Z</cp:lastPrinted>
  <dcterms:created xsi:type="dcterms:W3CDTF">2020-04-15T05:24:40Z</dcterms:created>
  <dcterms:modified xsi:type="dcterms:W3CDTF">2021-03-18T03:32:26Z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0x010100E496FFD6E0ABFC449C540CAD2F0CDCE4</vt:lpwstr>
  </property>
</Properties>
</file>