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7"/>
  </p:notesMasterIdLst>
  <p:sldIdLst>
    <p:sldId id="256" r:id="rId2"/>
    <p:sldId id="258" r:id="rId3"/>
    <p:sldId id="262" r:id="rId4"/>
    <p:sldId id="267" r:id="rId5"/>
    <p:sldId id="266" r:id="rId6"/>
    <p:sldId id="268" r:id="rId7"/>
    <p:sldId id="269" r:id="rId8"/>
    <p:sldId id="270" r:id="rId9"/>
    <p:sldId id="271" r:id="rId10"/>
    <p:sldId id="273" r:id="rId11"/>
    <p:sldId id="274" r:id="rId12"/>
    <p:sldId id="277" r:id="rId13"/>
    <p:sldId id="275" r:id="rId14"/>
    <p:sldId id="276" r:id="rId15"/>
    <p:sldId id="27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HIL KHAN" initials="SK" lastIdx="1" clrIdx="0">
    <p:extLst>
      <p:ext uri="{19B8F6BF-5375-455C-9EA6-DF929625EA0E}">
        <p15:presenceInfo xmlns:p15="http://schemas.microsoft.com/office/powerpoint/2012/main" userId="b31fdbecd180bff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57" autoAdjust="0"/>
  </p:normalViewPr>
  <p:slideViewPr>
    <p:cSldViewPr snapToGrid="0">
      <p:cViewPr varScale="1">
        <p:scale>
          <a:sx n="106" d="100"/>
          <a:sy n="106" d="100"/>
        </p:scale>
        <p:origin x="654"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D9828D-167E-4ACA-A7BF-98E1C0BE05E7}" type="datetimeFigureOut">
              <a:rPr lang="en-IN" smtClean="0"/>
              <a:t>04-03-2021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8F4DA9-E754-4B1D-A97E-1157680FFD14}" type="slidenum">
              <a:rPr lang="en-IN" smtClean="0"/>
              <a:t>‹#›</a:t>
            </a:fld>
            <a:endParaRPr lang="en-IN"/>
          </a:p>
        </p:txBody>
      </p:sp>
    </p:spTree>
    <p:extLst>
      <p:ext uri="{BB962C8B-B14F-4D97-AF65-F5344CB8AC3E}">
        <p14:creationId xmlns:p14="http://schemas.microsoft.com/office/powerpoint/2010/main" val="3360132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28F4DA9-E754-4B1D-A97E-1157680FFD14}" type="slidenum">
              <a:rPr lang="en-IN" smtClean="0"/>
              <a:t>5</a:t>
            </a:fld>
            <a:endParaRPr lang="en-IN"/>
          </a:p>
        </p:txBody>
      </p:sp>
    </p:spTree>
    <p:extLst>
      <p:ext uri="{BB962C8B-B14F-4D97-AF65-F5344CB8AC3E}">
        <p14:creationId xmlns:p14="http://schemas.microsoft.com/office/powerpoint/2010/main" val="565142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C154C0-5B6D-497D-8892-4963C6933F2C}" type="datetimeFigureOut">
              <a:rPr lang="en-IN" smtClean="0"/>
              <a:t>04-03-2021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1DE07B-31DE-430C-83CC-C58AFECD0972}" type="slidenum">
              <a:rPr lang="en-IN" smtClean="0"/>
              <a:t>‹#›</a:t>
            </a:fld>
            <a:endParaRPr lang="en-IN"/>
          </a:p>
        </p:txBody>
      </p:sp>
    </p:spTree>
    <p:extLst>
      <p:ext uri="{BB962C8B-B14F-4D97-AF65-F5344CB8AC3E}">
        <p14:creationId xmlns:p14="http://schemas.microsoft.com/office/powerpoint/2010/main" val="4228311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C154C0-5B6D-497D-8892-4963C6933F2C}" type="datetimeFigureOut">
              <a:rPr lang="en-IN" smtClean="0"/>
              <a:t>04-03-2021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1DE07B-31DE-430C-83CC-C58AFECD0972}" type="slidenum">
              <a:rPr lang="en-IN" smtClean="0"/>
              <a:t>‹#›</a:t>
            </a:fld>
            <a:endParaRPr lang="en-IN"/>
          </a:p>
        </p:txBody>
      </p:sp>
    </p:spTree>
    <p:extLst>
      <p:ext uri="{BB962C8B-B14F-4D97-AF65-F5344CB8AC3E}">
        <p14:creationId xmlns:p14="http://schemas.microsoft.com/office/powerpoint/2010/main" val="725135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C154C0-5B6D-497D-8892-4963C6933F2C}" type="datetimeFigureOut">
              <a:rPr lang="en-IN" smtClean="0"/>
              <a:t>04-03-2021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1DE07B-31DE-430C-83CC-C58AFECD0972}"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66054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C154C0-5B6D-497D-8892-4963C6933F2C}" type="datetimeFigureOut">
              <a:rPr lang="en-IN" smtClean="0"/>
              <a:t>04-03-2021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1DE07B-31DE-430C-83CC-C58AFECD0972}" type="slidenum">
              <a:rPr lang="en-IN" smtClean="0"/>
              <a:t>‹#›</a:t>
            </a:fld>
            <a:endParaRPr lang="en-IN"/>
          </a:p>
        </p:txBody>
      </p:sp>
    </p:spTree>
    <p:extLst>
      <p:ext uri="{BB962C8B-B14F-4D97-AF65-F5344CB8AC3E}">
        <p14:creationId xmlns:p14="http://schemas.microsoft.com/office/powerpoint/2010/main" val="713070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C154C0-5B6D-497D-8892-4963C6933F2C}" type="datetimeFigureOut">
              <a:rPr lang="en-IN" smtClean="0"/>
              <a:t>04-03-2021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1DE07B-31DE-430C-83CC-C58AFECD0972}"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24566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C154C0-5B6D-497D-8892-4963C6933F2C}" type="datetimeFigureOut">
              <a:rPr lang="en-IN" smtClean="0"/>
              <a:t>04-03-2021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1DE07B-31DE-430C-83CC-C58AFECD0972}" type="slidenum">
              <a:rPr lang="en-IN" smtClean="0"/>
              <a:t>‹#›</a:t>
            </a:fld>
            <a:endParaRPr lang="en-IN"/>
          </a:p>
        </p:txBody>
      </p:sp>
    </p:spTree>
    <p:extLst>
      <p:ext uri="{BB962C8B-B14F-4D97-AF65-F5344CB8AC3E}">
        <p14:creationId xmlns:p14="http://schemas.microsoft.com/office/powerpoint/2010/main" val="6037714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C154C0-5B6D-497D-8892-4963C6933F2C}" type="datetimeFigureOut">
              <a:rPr lang="en-IN" smtClean="0"/>
              <a:t>04-03-2021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1DE07B-31DE-430C-83CC-C58AFECD0972}" type="slidenum">
              <a:rPr lang="en-IN" smtClean="0"/>
              <a:t>‹#›</a:t>
            </a:fld>
            <a:endParaRPr lang="en-IN"/>
          </a:p>
        </p:txBody>
      </p:sp>
    </p:spTree>
    <p:extLst>
      <p:ext uri="{BB962C8B-B14F-4D97-AF65-F5344CB8AC3E}">
        <p14:creationId xmlns:p14="http://schemas.microsoft.com/office/powerpoint/2010/main" val="2711172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C154C0-5B6D-497D-8892-4963C6933F2C}" type="datetimeFigureOut">
              <a:rPr lang="en-IN" smtClean="0"/>
              <a:t>04-03-2021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1DE07B-31DE-430C-83CC-C58AFECD0972}" type="slidenum">
              <a:rPr lang="en-IN" smtClean="0"/>
              <a:t>‹#›</a:t>
            </a:fld>
            <a:endParaRPr lang="en-IN"/>
          </a:p>
        </p:txBody>
      </p:sp>
    </p:spTree>
    <p:extLst>
      <p:ext uri="{BB962C8B-B14F-4D97-AF65-F5344CB8AC3E}">
        <p14:creationId xmlns:p14="http://schemas.microsoft.com/office/powerpoint/2010/main" val="3592713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C154C0-5B6D-497D-8892-4963C6933F2C}" type="datetimeFigureOut">
              <a:rPr lang="en-IN" smtClean="0"/>
              <a:t>04-03-2021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1DE07B-31DE-430C-83CC-C58AFECD0972}" type="slidenum">
              <a:rPr lang="en-IN" smtClean="0"/>
              <a:t>‹#›</a:t>
            </a:fld>
            <a:endParaRPr lang="en-IN"/>
          </a:p>
        </p:txBody>
      </p:sp>
    </p:spTree>
    <p:extLst>
      <p:ext uri="{BB962C8B-B14F-4D97-AF65-F5344CB8AC3E}">
        <p14:creationId xmlns:p14="http://schemas.microsoft.com/office/powerpoint/2010/main" val="1613257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C154C0-5B6D-497D-8892-4963C6933F2C}" type="datetimeFigureOut">
              <a:rPr lang="en-IN" smtClean="0"/>
              <a:t>04-03-2021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1DE07B-31DE-430C-83CC-C58AFECD0972}" type="slidenum">
              <a:rPr lang="en-IN" smtClean="0"/>
              <a:t>‹#›</a:t>
            </a:fld>
            <a:endParaRPr lang="en-IN"/>
          </a:p>
        </p:txBody>
      </p:sp>
    </p:spTree>
    <p:extLst>
      <p:ext uri="{BB962C8B-B14F-4D97-AF65-F5344CB8AC3E}">
        <p14:creationId xmlns:p14="http://schemas.microsoft.com/office/powerpoint/2010/main" val="519713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C154C0-5B6D-497D-8892-4963C6933F2C}" type="datetimeFigureOut">
              <a:rPr lang="en-IN" smtClean="0"/>
              <a:t>04-03-2021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61DE07B-31DE-430C-83CC-C58AFECD0972}" type="slidenum">
              <a:rPr lang="en-IN" smtClean="0"/>
              <a:t>‹#›</a:t>
            </a:fld>
            <a:endParaRPr lang="en-IN"/>
          </a:p>
        </p:txBody>
      </p:sp>
    </p:spTree>
    <p:extLst>
      <p:ext uri="{BB962C8B-B14F-4D97-AF65-F5344CB8AC3E}">
        <p14:creationId xmlns:p14="http://schemas.microsoft.com/office/powerpoint/2010/main" val="1915666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C154C0-5B6D-497D-8892-4963C6933F2C}" type="datetimeFigureOut">
              <a:rPr lang="en-IN" smtClean="0"/>
              <a:t>04-03-2021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61DE07B-31DE-430C-83CC-C58AFECD0972}" type="slidenum">
              <a:rPr lang="en-IN" smtClean="0"/>
              <a:t>‹#›</a:t>
            </a:fld>
            <a:endParaRPr lang="en-IN"/>
          </a:p>
        </p:txBody>
      </p:sp>
    </p:spTree>
    <p:extLst>
      <p:ext uri="{BB962C8B-B14F-4D97-AF65-F5344CB8AC3E}">
        <p14:creationId xmlns:p14="http://schemas.microsoft.com/office/powerpoint/2010/main" val="302286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C154C0-5B6D-497D-8892-4963C6933F2C}" type="datetimeFigureOut">
              <a:rPr lang="en-IN" smtClean="0"/>
              <a:t>04-03-2021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61DE07B-31DE-430C-83CC-C58AFECD0972}" type="slidenum">
              <a:rPr lang="en-IN" smtClean="0"/>
              <a:t>‹#›</a:t>
            </a:fld>
            <a:endParaRPr lang="en-IN"/>
          </a:p>
        </p:txBody>
      </p:sp>
    </p:spTree>
    <p:extLst>
      <p:ext uri="{BB962C8B-B14F-4D97-AF65-F5344CB8AC3E}">
        <p14:creationId xmlns:p14="http://schemas.microsoft.com/office/powerpoint/2010/main" val="3191153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C154C0-5B6D-497D-8892-4963C6933F2C}" type="datetimeFigureOut">
              <a:rPr lang="en-IN" smtClean="0"/>
              <a:t>04-03-2021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61DE07B-31DE-430C-83CC-C58AFECD0972}" type="slidenum">
              <a:rPr lang="en-IN" smtClean="0"/>
              <a:t>‹#›</a:t>
            </a:fld>
            <a:endParaRPr lang="en-IN"/>
          </a:p>
        </p:txBody>
      </p:sp>
    </p:spTree>
    <p:extLst>
      <p:ext uri="{BB962C8B-B14F-4D97-AF65-F5344CB8AC3E}">
        <p14:creationId xmlns:p14="http://schemas.microsoft.com/office/powerpoint/2010/main" val="336536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C154C0-5B6D-497D-8892-4963C6933F2C}" type="datetimeFigureOut">
              <a:rPr lang="en-IN" smtClean="0"/>
              <a:t>04-03-2021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61DE07B-31DE-430C-83CC-C58AFECD0972}" type="slidenum">
              <a:rPr lang="en-IN" smtClean="0"/>
              <a:t>‹#›</a:t>
            </a:fld>
            <a:endParaRPr lang="en-IN"/>
          </a:p>
        </p:txBody>
      </p:sp>
    </p:spTree>
    <p:extLst>
      <p:ext uri="{BB962C8B-B14F-4D97-AF65-F5344CB8AC3E}">
        <p14:creationId xmlns:p14="http://schemas.microsoft.com/office/powerpoint/2010/main" val="196789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C154C0-5B6D-497D-8892-4963C6933F2C}" type="datetimeFigureOut">
              <a:rPr lang="en-IN" smtClean="0"/>
              <a:t>04-03-2021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61DE07B-31DE-430C-83CC-C58AFECD0972}" type="slidenum">
              <a:rPr lang="en-IN" smtClean="0"/>
              <a:t>‹#›</a:t>
            </a:fld>
            <a:endParaRPr lang="en-IN"/>
          </a:p>
        </p:txBody>
      </p:sp>
    </p:spTree>
    <p:extLst>
      <p:ext uri="{BB962C8B-B14F-4D97-AF65-F5344CB8AC3E}">
        <p14:creationId xmlns:p14="http://schemas.microsoft.com/office/powerpoint/2010/main" val="1010116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CC154C0-5B6D-497D-8892-4963C6933F2C}" type="datetimeFigureOut">
              <a:rPr lang="en-IN" smtClean="0"/>
              <a:t>04-03-2021</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61DE07B-31DE-430C-83CC-C58AFECD0972}" type="slidenum">
              <a:rPr lang="en-IN" smtClean="0"/>
              <a:t>‹#›</a:t>
            </a:fld>
            <a:endParaRPr lang="en-IN"/>
          </a:p>
        </p:txBody>
      </p:sp>
    </p:spTree>
    <p:extLst>
      <p:ext uri="{BB962C8B-B14F-4D97-AF65-F5344CB8AC3E}">
        <p14:creationId xmlns:p14="http://schemas.microsoft.com/office/powerpoint/2010/main" val="174761975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urajnain@hot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surajnain@hotmail.com" TargetMode="External"/><Relationship Id="rId1" Type="http://schemas.openxmlformats.org/officeDocument/2006/relationships/slideLayout" Target="../slideLayouts/slideLayout1.xml"/><Relationship Id="rId4" Type="http://schemas.openxmlformats.org/officeDocument/2006/relationships/hyperlink" Target="https://pixabay.com/illustrations/thank-you-text-message-note-394180/" TargetMode="External"/></Relationships>
</file>

<file path=ppt/slides/_rels/slide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1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AF48-1960-4606-8C0B-3FE9BDE81A20}"/>
              </a:ext>
            </a:extLst>
          </p:cNvPr>
          <p:cNvSpPr>
            <a:spLocks noGrp="1"/>
          </p:cNvSpPr>
          <p:nvPr>
            <p:ph type="ctrTitle"/>
          </p:nvPr>
        </p:nvSpPr>
        <p:spPr>
          <a:xfrm>
            <a:off x="1524000" y="1122365"/>
            <a:ext cx="9144000" cy="1919063"/>
          </a:xfrm>
        </p:spPr>
        <p:txBody>
          <a:bodyPr>
            <a:normAutofit/>
          </a:bodyPr>
          <a:lstStyle/>
          <a:p>
            <a:r>
              <a:rPr lang="en-IN" sz="4000" dirty="0">
                <a:latin typeface="Algerian" panose="04020705040A02060702" pitchFamily="82" charset="0"/>
              </a:rPr>
              <a:t>NEW REASSESSMENT PROVISIONS FINANCE BILL 2021</a:t>
            </a:r>
          </a:p>
        </p:txBody>
      </p:sp>
      <p:sp>
        <p:nvSpPr>
          <p:cNvPr id="3" name="Subtitle 2">
            <a:extLst>
              <a:ext uri="{FF2B5EF4-FFF2-40B4-BE49-F238E27FC236}">
                <a16:creationId xmlns:a16="http://schemas.microsoft.com/office/drawing/2014/main" id="{ABF2FBD4-35BE-4476-890D-4371C8F18516}"/>
              </a:ext>
            </a:extLst>
          </p:cNvPr>
          <p:cNvSpPr>
            <a:spLocks noGrp="1"/>
          </p:cNvSpPr>
          <p:nvPr>
            <p:ph type="subTitle" idx="1"/>
          </p:nvPr>
        </p:nvSpPr>
        <p:spPr>
          <a:xfrm>
            <a:off x="3376945" y="4155814"/>
            <a:ext cx="7813140" cy="1919063"/>
          </a:xfrm>
        </p:spPr>
        <p:txBody>
          <a:bodyPr>
            <a:normAutofit fontScale="92500" lnSpcReduction="10000"/>
          </a:bodyPr>
          <a:lstStyle/>
          <a:p>
            <a:endParaRPr lang="en-IN" dirty="0"/>
          </a:p>
          <a:p>
            <a:endParaRPr lang="en-IN" dirty="0"/>
          </a:p>
          <a:p>
            <a:pPr algn="r">
              <a:lnSpc>
                <a:spcPct val="100000"/>
              </a:lnSpc>
              <a:spcBef>
                <a:spcPts val="0"/>
              </a:spcBef>
            </a:pPr>
            <a:r>
              <a:rPr lang="en-IN" dirty="0"/>
              <a:t>		</a:t>
            </a:r>
            <a:r>
              <a:rPr lang="en-IN" b="1" i="1" dirty="0">
                <a:solidFill>
                  <a:schemeClr val="tx1"/>
                </a:solidFill>
              </a:rPr>
              <a:t>SURAJ BHAN NAIN</a:t>
            </a:r>
          </a:p>
          <a:p>
            <a:pPr algn="r">
              <a:lnSpc>
                <a:spcPct val="100000"/>
              </a:lnSpc>
              <a:spcBef>
                <a:spcPts val="0"/>
              </a:spcBef>
            </a:pPr>
            <a:r>
              <a:rPr lang="en-IN" b="1" i="1" dirty="0">
                <a:solidFill>
                  <a:schemeClr val="tx1"/>
                </a:solidFill>
              </a:rPr>
              <a:t>Advocate</a:t>
            </a:r>
          </a:p>
          <a:p>
            <a:pPr algn="r">
              <a:lnSpc>
                <a:spcPct val="100000"/>
              </a:lnSpc>
              <a:spcBef>
                <a:spcPts val="0"/>
              </a:spcBef>
            </a:pPr>
            <a:r>
              <a:rPr lang="en-IN" i="1" dirty="0">
                <a:solidFill>
                  <a:schemeClr val="tx1"/>
                </a:solidFill>
              </a:rPr>
              <a:t>			Former Chief Commissioner of Income Tax</a:t>
            </a:r>
          </a:p>
          <a:p>
            <a:pPr algn="r">
              <a:lnSpc>
                <a:spcPct val="100000"/>
              </a:lnSpc>
              <a:spcBef>
                <a:spcPts val="0"/>
              </a:spcBef>
            </a:pPr>
            <a:r>
              <a:rPr lang="en-IN" i="1" dirty="0">
                <a:solidFill>
                  <a:schemeClr val="tx1"/>
                </a:solidFill>
              </a:rPr>
              <a:t>			Email: </a:t>
            </a:r>
            <a:r>
              <a:rPr lang="en-IN" i="1" dirty="0">
                <a:solidFill>
                  <a:schemeClr val="tx1"/>
                </a:solidFill>
                <a:hlinkClick r:id="rId2">
                  <a:extLst>
                    <a:ext uri="{A12FA001-AC4F-418D-AE19-62706E023703}">
                      <ahyp:hlinkClr xmlns:ahyp="http://schemas.microsoft.com/office/drawing/2018/hyperlinkcolor" val="tx"/>
                    </a:ext>
                  </a:extLst>
                </a:hlinkClick>
              </a:rPr>
              <a:t>surajnain@hotmail.com</a:t>
            </a:r>
            <a:endParaRPr lang="en-IN" i="1" dirty="0">
              <a:solidFill>
                <a:schemeClr val="tx1"/>
              </a:solidFill>
            </a:endParaRPr>
          </a:p>
          <a:p>
            <a:pPr algn="r">
              <a:lnSpc>
                <a:spcPct val="100000"/>
              </a:lnSpc>
              <a:spcBef>
                <a:spcPts val="0"/>
              </a:spcBef>
            </a:pPr>
            <a:r>
              <a:rPr lang="en-IN" i="1" dirty="0">
                <a:solidFill>
                  <a:schemeClr val="tx1"/>
                </a:solidFill>
              </a:rPr>
              <a:t>	Mob.: 9468400600</a:t>
            </a:r>
          </a:p>
          <a:p>
            <a:endParaRPr lang="en-IN" dirty="0"/>
          </a:p>
        </p:txBody>
      </p:sp>
    </p:spTree>
    <p:extLst>
      <p:ext uri="{BB962C8B-B14F-4D97-AF65-F5344CB8AC3E}">
        <p14:creationId xmlns:p14="http://schemas.microsoft.com/office/powerpoint/2010/main" val="15619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C9B66D-D5D8-490B-BA59-C98211790A01}"/>
              </a:ext>
            </a:extLst>
          </p:cNvPr>
          <p:cNvSpPr>
            <a:spLocks noGrp="1"/>
          </p:cNvSpPr>
          <p:nvPr>
            <p:ph idx="1"/>
          </p:nvPr>
        </p:nvSpPr>
        <p:spPr>
          <a:xfrm>
            <a:off x="838200" y="298766"/>
            <a:ext cx="10515600" cy="5878199"/>
          </a:xfrm>
        </p:spPr>
        <p:txBody>
          <a:bodyPr>
            <a:normAutofit/>
          </a:bodyPr>
          <a:lstStyle/>
          <a:p>
            <a:pPr marL="0" indent="0" algn="just">
              <a:buNone/>
            </a:pPr>
            <a:r>
              <a:rPr lang="en-US" i="1" dirty="0"/>
              <a:t>Section 149 continues….</a:t>
            </a:r>
          </a:p>
          <a:p>
            <a:pPr marL="0" indent="0" algn="just">
              <a:buNone/>
            </a:pPr>
            <a:r>
              <a:rPr lang="en-US" dirty="0"/>
              <a:t>Provided also that for the purposes of computing </a:t>
            </a:r>
            <a:r>
              <a:rPr lang="en-US" dirty="0">
                <a:solidFill>
                  <a:srgbClr val="FF0000"/>
                </a:solidFill>
              </a:rPr>
              <a:t>the period of limitation</a:t>
            </a:r>
            <a:r>
              <a:rPr lang="en-US" dirty="0"/>
              <a:t> as per this section, </a:t>
            </a:r>
            <a:r>
              <a:rPr lang="en-US" dirty="0">
                <a:solidFill>
                  <a:srgbClr val="FF0000"/>
                </a:solidFill>
              </a:rPr>
              <a:t>the time or extended time allowed </a:t>
            </a:r>
            <a:r>
              <a:rPr lang="en-US" dirty="0"/>
              <a:t>to the assessee, as per show-cause </a:t>
            </a:r>
            <a:r>
              <a:rPr lang="en-US" dirty="0">
                <a:solidFill>
                  <a:srgbClr val="FF0000"/>
                </a:solidFill>
              </a:rPr>
              <a:t>notice issued under clause (b) of section 148A</a:t>
            </a:r>
            <a:r>
              <a:rPr lang="en-US" dirty="0"/>
              <a:t> or the period during which the proceeding under section 148A is </a:t>
            </a:r>
            <a:r>
              <a:rPr lang="en-US" dirty="0">
                <a:solidFill>
                  <a:srgbClr val="FF0000"/>
                </a:solidFill>
              </a:rPr>
              <a:t>stayed by </a:t>
            </a:r>
            <a:r>
              <a:rPr lang="en-US" dirty="0"/>
              <a:t>an order or injunction of any court, </a:t>
            </a:r>
            <a:r>
              <a:rPr lang="en-US" dirty="0">
                <a:solidFill>
                  <a:srgbClr val="FF0000"/>
                </a:solidFill>
              </a:rPr>
              <a:t>shall be excluded</a:t>
            </a:r>
            <a:r>
              <a:rPr lang="en-US" dirty="0"/>
              <a:t>: </a:t>
            </a:r>
          </a:p>
          <a:p>
            <a:pPr marL="0" indent="0" algn="just">
              <a:buNone/>
            </a:pPr>
            <a:r>
              <a:rPr lang="en-US" dirty="0"/>
              <a:t>Provided also that where immediately after the exclusion of the period referred to in the immediately preceding proviso, the period of limitation available to the Assessing Officer for passing an order under clause (d) of section 148A is </a:t>
            </a:r>
            <a:r>
              <a:rPr lang="en-US" dirty="0">
                <a:solidFill>
                  <a:srgbClr val="FF0000"/>
                </a:solidFill>
              </a:rPr>
              <a:t>less than seven days</a:t>
            </a:r>
            <a:r>
              <a:rPr lang="en-US" dirty="0"/>
              <a:t>, such remaining period shall be extended to seven days and the period of limitation in sub-section (1) shall be deemed to be extended accordingly. </a:t>
            </a:r>
          </a:p>
          <a:p>
            <a:pPr marL="0" indent="0" algn="just">
              <a:buNone/>
            </a:pPr>
            <a:endParaRPr lang="en-US" dirty="0"/>
          </a:p>
          <a:p>
            <a:pPr marL="0" indent="0" algn="just">
              <a:buNone/>
            </a:pPr>
            <a:r>
              <a:rPr lang="en-US" dirty="0"/>
              <a:t>(2) The provisions of sub-section (1) as to the issue of notice shall be subject to the provisions of section 151.</a:t>
            </a:r>
            <a:endParaRPr lang="en-IN" dirty="0"/>
          </a:p>
        </p:txBody>
      </p:sp>
    </p:spTree>
    <p:extLst>
      <p:ext uri="{BB962C8B-B14F-4D97-AF65-F5344CB8AC3E}">
        <p14:creationId xmlns:p14="http://schemas.microsoft.com/office/powerpoint/2010/main" val="2494724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77298F-FDA9-4263-96BA-94C324BE7F60}"/>
              </a:ext>
            </a:extLst>
          </p:cNvPr>
          <p:cNvSpPr>
            <a:spLocks noGrp="1"/>
          </p:cNvSpPr>
          <p:nvPr>
            <p:ph idx="1"/>
          </p:nvPr>
        </p:nvSpPr>
        <p:spPr>
          <a:xfrm>
            <a:off x="838200" y="714375"/>
            <a:ext cx="10515600" cy="5462589"/>
          </a:xfrm>
        </p:spPr>
        <p:txBody>
          <a:bodyPr/>
          <a:lstStyle/>
          <a:p>
            <a:pPr marL="0" indent="0" algn="just">
              <a:buNone/>
            </a:pPr>
            <a:endParaRPr lang="en-US" b="1" dirty="0"/>
          </a:p>
          <a:p>
            <a:pPr marL="0" indent="0" algn="just">
              <a:buNone/>
            </a:pPr>
            <a:r>
              <a:rPr lang="en-US" b="1" dirty="0"/>
              <a:t>151.</a:t>
            </a:r>
            <a:r>
              <a:rPr lang="en-US" dirty="0"/>
              <a:t> </a:t>
            </a:r>
            <a:r>
              <a:rPr lang="en-US" sz="2400" dirty="0"/>
              <a:t>Specified authority for the purposes of section 148 and section 148A shall be,—</a:t>
            </a:r>
          </a:p>
          <a:p>
            <a:pPr marL="571486" indent="-571486" algn="just">
              <a:buAutoNum type="romanLcParenBoth"/>
            </a:pPr>
            <a:r>
              <a:rPr lang="en-US" sz="2400" dirty="0"/>
              <a:t>Principal Commissioner or Principal Director or Commissioner or Director, if </a:t>
            </a:r>
            <a:r>
              <a:rPr lang="en-US" sz="2400" dirty="0">
                <a:solidFill>
                  <a:srgbClr val="FF0000"/>
                </a:solidFill>
              </a:rPr>
              <a:t>three years </a:t>
            </a:r>
            <a:r>
              <a:rPr lang="en-US" sz="2400" dirty="0"/>
              <a:t>or less than three years have elapsed from the end of the relevant assessment year; </a:t>
            </a:r>
          </a:p>
          <a:p>
            <a:pPr marL="571486" indent="-571486" algn="just">
              <a:buAutoNum type="romanLcParenBoth"/>
            </a:pPr>
            <a:r>
              <a:rPr lang="en-US" sz="2400" dirty="0"/>
              <a:t>Principal Chief Commissioner or Principal Director General or where there is no Principal Chief Commissioner or Principal Director General, Chief Commissioner or Director General, if </a:t>
            </a:r>
            <a:r>
              <a:rPr lang="en-US" sz="2400" dirty="0">
                <a:solidFill>
                  <a:srgbClr val="FF0000"/>
                </a:solidFill>
              </a:rPr>
              <a:t>more than three years</a:t>
            </a:r>
            <a:r>
              <a:rPr lang="en-US" sz="2400" dirty="0"/>
              <a:t> have elapsed from the end of the relevant assessment year.”. </a:t>
            </a:r>
            <a:endParaRPr lang="en-IN" sz="2400" dirty="0"/>
          </a:p>
        </p:txBody>
      </p:sp>
    </p:spTree>
    <p:extLst>
      <p:ext uri="{BB962C8B-B14F-4D97-AF65-F5344CB8AC3E}">
        <p14:creationId xmlns:p14="http://schemas.microsoft.com/office/powerpoint/2010/main" val="1819896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96A8AA-4DF0-4C6C-AE75-C0FF62137B1C}"/>
              </a:ext>
            </a:extLst>
          </p:cNvPr>
          <p:cNvSpPr>
            <a:spLocks noGrp="1"/>
          </p:cNvSpPr>
          <p:nvPr>
            <p:ph idx="1"/>
          </p:nvPr>
        </p:nvSpPr>
        <p:spPr>
          <a:xfrm>
            <a:off x="838200" y="190123"/>
            <a:ext cx="10515600" cy="6292159"/>
          </a:xfrm>
        </p:spPr>
        <p:txBody>
          <a:bodyPr>
            <a:normAutofit fontScale="47500" lnSpcReduction="20000"/>
          </a:bodyPr>
          <a:lstStyle/>
          <a:p>
            <a:pPr algn="just">
              <a:lnSpc>
                <a:spcPct val="150000"/>
              </a:lnSpc>
              <a:spcBef>
                <a:spcPts val="1200"/>
              </a:spcBef>
              <a:spcAft>
                <a:spcPts val="1000"/>
              </a:spcAft>
            </a:pPr>
            <a:r>
              <a:rPr lang="en-IN" sz="2900" dirty="0">
                <a:latin typeface="Arial" panose="020B0604020202020204" pitchFamily="34" charset="0"/>
                <a:ea typeface="Calibri" panose="020F0502020204030204" pitchFamily="34" charset="0"/>
                <a:cs typeface="Times New Roman" panose="02020603050405020304" pitchFamily="18" charset="0"/>
              </a:rPr>
              <a:t>In </a:t>
            </a:r>
            <a:r>
              <a:rPr lang="en-IN" sz="2900" b="1" i="1" u="sng" dirty="0">
                <a:latin typeface="Arial" panose="020B0604020202020204" pitchFamily="34" charset="0"/>
                <a:ea typeface="Calibri" panose="020F0502020204030204" pitchFamily="34" charset="0"/>
                <a:cs typeface="Times New Roman" panose="02020603050405020304" pitchFamily="18" charset="0"/>
              </a:rPr>
              <a:t>ITO v. </a:t>
            </a:r>
            <a:r>
              <a:rPr lang="en-IN" sz="2900" b="1" i="1" u="sng" dirty="0" err="1">
                <a:latin typeface="Arial" panose="020B0604020202020204" pitchFamily="34" charset="0"/>
                <a:ea typeface="Calibri" panose="020F0502020204030204" pitchFamily="34" charset="0"/>
                <a:cs typeface="Times New Roman" panose="02020603050405020304" pitchFamily="18" charset="0"/>
              </a:rPr>
              <a:t>Lakhmani</a:t>
            </a:r>
            <a:r>
              <a:rPr lang="en-IN" sz="2900" b="1" i="1" u="sng" dirty="0">
                <a:latin typeface="Arial" panose="020B0604020202020204" pitchFamily="34" charset="0"/>
                <a:ea typeface="Calibri" panose="020F0502020204030204" pitchFamily="34" charset="0"/>
                <a:cs typeface="Times New Roman" panose="02020603050405020304" pitchFamily="18" charset="0"/>
              </a:rPr>
              <a:t> </a:t>
            </a:r>
            <a:r>
              <a:rPr lang="en-IN" sz="2900" b="1" i="1" u="sng" dirty="0" err="1">
                <a:latin typeface="Arial" panose="020B0604020202020204" pitchFamily="34" charset="0"/>
                <a:ea typeface="Calibri" panose="020F0502020204030204" pitchFamily="34" charset="0"/>
                <a:cs typeface="Times New Roman" panose="02020603050405020304" pitchFamily="18" charset="0"/>
              </a:rPr>
              <a:t>Mewal</a:t>
            </a:r>
            <a:r>
              <a:rPr lang="en-IN" sz="2900" b="1" i="1" u="sng" dirty="0">
                <a:latin typeface="Arial" panose="020B0604020202020204" pitchFamily="34" charset="0"/>
                <a:ea typeface="Calibri" panose="020F0502020204030204" pitchFamily="34" charset="0"/>
                <a:cs typeface="Times New Roman" panose="02020603050405020304" pitchFamily="18" charset="0"/>
              </a:rPr>
              <a:t> Das [1976] 103 ITR 437(SC)</a:t>
            </a:r>
            <a:r>
              <a:rPr lang="en-IN" sz="2900" dirty="0">
                <a:latin typeface="Arial" panose="020B0604020202020204" pitchFamily="34" charset="0"/>
                <a:ea typeface="Calibri" panose="020F0502020204030204" pitchFamily="34" charset="0"/>
                <a:cs typeface="Times New Roman" panose="02020603050405020304" pitchFamily="18" charset="0"/>
              </a:rPr>
              <a:t>, the Hon'ble Supreme Court while interpreting the provisions of section 147 of the Act held as under:—</a:t>
            </a:r>
            <a:endParaRPr lang="en-IN" sz="2900" dirty="0">
              <a:latin typeface="Calibri" panose="020F0502020204030204" pitchFamily="34" charset="0"/>
              <a:ea typeface="Calibri" panose="020F0502020204030204" pitchFamily="34" charset="0"/>
              <a:cs typeface="Times New Roman" panose="02020603050405020304" pitchFamily="18" charset="0"/>
            </a:endParaRPr>
          </a:p>
          <a:p>
            <a:pPr marL="914377" algn="just">
              <a:lnSpc>
                <a:spcPct val="150000"/>
              </a:lnSpc>
              <a:spcBef>
                <a:spcPts val="1200"/>
              </a:spcBef>
              <a:spcAft>
                <a:spcPts val="1000"/>
              </a:spcAft>
            </a:pPr>
            <a:r>
              <a:rPr lang="en-IN" sz="2900" i="1" dirty="0">
                <a:latin typeface="Arial" panose="020B0604020202020204" pitchFamily="34" charset="0"/>
                <a:ea typeface="Calibri" panose="020F0502020204030204" pitchFamily="34" charset="0"/>
                <a:cs typeface="Times New Roman" panose="02020603050405020304" pitchFamily="18" charset="0"/>
              </a:rPr>
              <a:t>". . . </a:t>
            </a:r>
            <a:r>
              <a:rPr lang="en-IN" sz="2900" b="1" i="1" dirty="0">
                <a:latin typeface="Arial" panose="020B0604020202020204" pitchFamily="34" charset="0"/>
                <a:ea typeface="Calibri" panose="020F0502020204030204" pitchFamily="34" charset="0"/>
                <a:cs typeface="Times New Roman" panose="02020603050405020304" pitchFamily="18" charset="0"/>
              </a:rPr>
              <a:t>the reasons for the formation of the belief must have a rational connection with or relevant bearing on the formation of the belief. Rational connection postulates that there must be a direct nexus or live link between the material coming to the notice of the Income-tax Officer and the formation of his belief that there has been escapement of the income </a:t>
            </a:r>
            <a:r>
              <a:rPr lang="en-IN" sz="2900" i="1" dirty="0">
                <a:latin typeface="Arial" panose="020B0604020202020204" pitchFamily="34" charset="0"/>
                <a:ea typeface="Calibri" panose="020F0502020204030204" pitchFamily="34" charset="0"/>
                <a:cs typeface="Times New Roman" panose="02020603050405020304" pitchFamily="18" charset="0"/>
              </a:rPr>
              <a:t>of the assessee from assessment in the particular year because of his failure to disclose fully and truly all material facts. It is no doubt true that the Court cannot go into the sufficiency or adequacy of the material and substitute its own opinion for that of the Income-tax Officer on the point as to whether action should be initiated for reopening assessment. At the same time </a:t>
            </a:r>
            <a:r>
              <a:rPr lang="en-IN" sz="2900" b="1" i="1" dirty="0">
                <a:latin typeface="Arial" panose="020B0604020202020204" pitchFamily="34" charset="0"/>
                <a:ea typeface="Calibri" panose="020F0502020204030204" pitchFamily="34" charset="0"/>
                <a:cs typeface="Times New Roman" panose="02020603050405020304" pitchFamily="18" charset="0"/>
              </a:rPr>
              <a:t>we have to bear in mind that it is not any and every material, howsoever vague and indefinite or distant, remote and farfetched, which would warrant the formation of the belief relating to escapement of the income of the assessee from assessment. </a:t>
            </a:r>
            <a:r>
              <a:rPr lang="en-IN" sz="2900" i="1" dirty="0">
                <a:latin typeface="Arial" panose="020B0604020202020204" pitchFamily="34" charset="0"/>
                <a:ea typeface="Calibri" panose="020F0502020204030204" pitchFamily="34" charset="0"/>
                <a:cs typeface="Times New Roman" panose="02020603050405020304" pitchFamily="18" charset="0"/>
              </a:rPr>
              <a:t>The fact that the words 'definite information' which were there in section 34 of the Act of 1922, at one time before its amendment in 1948, are not there in section 147 of the Act of 1961, would not lead to the conclusion that action can now be taken for reopening assessment even if the information is wholly vague, indefinite, far-fetched and remote. The reason for the formation of the belief must be held in good faith and should not be a mere pretence." (p. 448)</a:t>
            </a:r>
            <a:endParaRPr lang="en-IN" sz="2900" dirty="0">
              <a:latin typeface="Calibri" panose="020F0502020204030204" pitchFamily="34" charset="0"/>
              <a:ea typeface="Calibri" panose="020F0502020204030204" pitchFamily="34" charset="0"/>
              <a:cs typeface="Times New Roman" panose="02020603050405020304" pitchFamily="18" charset="0"/>
            </a:endParaRPr>
          </a:p>
          <a:p>
            <a:pPr algn="just">
              <a:lnSpc>
                <a:spcPts val="1500"/>
              </a:lnSpc>
              <a:spcAft>
                <a:spcPts val="1100"/>
              </a:spcAft>
            </a:pPr>
            <a:r>
              <a:rPr lang="en-US" sz="2900" dirty="0">
                <a:latin typeface="Georgia" panose="02040502050405020303" pitchFamily="18" charset="0"/>
                <a:ea typeface="Times New Roman" panose="02020603050405020304" pitchFamily="18" charset="0"/>
                <a:cs typeface="Georgia" panose="02040502050405020303" pitchFamily="18" charset="0"/>
              </a:rPr>
              <a:t>The Hon'ble Supreme Court in the case of </a:t>
            </a:r>
            <a:r>
              <a:rPr lang="en-US" sz="2900" b="1" i="1" dirty="0">
                <a:latin typeface="Georgia" panose="02040502050405020303" pitchFamily="18" charset="0"/>
                <a:ea typeface="Times New Roman" panose="02020603050405020304" pitchFamily="18" charset="0"/>
                <a:cs typeface="Georgia" panose="02040502050405020303" pitchFamily="18" charset="0"/>
              </a:rPr>
              <a:t>Ganga Saran &amp; Sons (P.) Ltd.</a:t>
            </a:r>
            <a:r>
              <a:rPr lang="en-US" sz="2900" b="1" dirty="0">
                <a:latin typeface="Georgia" panose="02040502050405020303" pitchFamily="18" charset="0"/>
                <a:ea typeface="Times New Roman" panose="02020603050405020304" pitchFamily="18" charset="0"/>
                <a:cs typeface="Georgia" panose="02040502050405020303" pitchFamily="18" charset="0"/>
              </a:rPr>
              <a:t> v. </a:t>
            </a:r>
            <a:r>
              <a:rPr lang="en-US" sz="2900" b="1" i="1" dirty="0">
                <a:latin typeface="Georgia" panose="02040502050405020303" pitchFamily="18" charset="0"/>
                <a:ea typeface="Times New Roman" panose="02020603050405020304" pitchFamily="18" charset="0"/>
                <a:cs typeface="Georgia" panose="02040502050405020303" pitchFamily="18" charset="0"/>
              </a:rPr>
              <a:t>ITO [1981] 130 ITR1/ 6 Taxman 14 (SC)</a:t>
            </a:r>
            <a:r>
              <a:rPr lang="en-US" sz="2900" b="1" dirty="0">
                <a:latin typeface="Georgia" panose="02040502050405020303" pitchFamily="18" charset="0"/>
                <a:ea typeface="Times New Roman" panose="02020603050405020304" pitchFamily="18" charset="0"/>
                <a:cs typeface="Georgia" panose="02040502050405020303" pitchFamily="18" charset="0"/>
              </a:rPr>
              <a:t> </a:t>
            </a:r>
            <a:r>
              <a:rPr lang="en-US" sz="2900" dirty="0">
                <a:latin typeface="Georgia" panose="02040502050405020303" pitchFamily="18" charset="0"/>
                <a:ea typeface="Times New Roman" panose="02020603050405020304" pitchFamily="18" charset="0"/>
                <a:cs typeface="Georgia" panose="02040502050405020303" pitchFamily="18" charset="0"/>
              </a:rPr>
              <a:t>held that "reason to believe" is much stronger  than "being satisfied" and observed as under:</a:t>
            </a:r>
            <a:endParaRPr lang="en-IN" sz="2900" dirty="0">
              <a:latin typeface="Times New Roman" panose="02020603050405020304" pitchFamily="18" charset="0"/>
              <a:ea typeface="Times New Roman" panose="02020603050405020304" pitchFamily="18" charset="0"/>
            </a:endParaRPr>
          </a:p>
          <a:p>
            <a:pPr marL="59053" indent="0" algn="just">
              <a:spcBef>
                <a:spcPts val="800"/>
              </a:spcBef>
              <a:spcAft>
                <a:spcPts val="800"/>
              </a:spcAft>
              <a:buNone/>
            </a:pPr>
            <a:r>
              <a:rPr lang="en-US" sz="2900" dirty="0">
                <a:latin typeface="Georgia" panose="02040502050405020303" pitchFamily="18" charset="0"/>
                <a:ea typeface="Times New Roman" panose="02020603050405020304" pitchFamily="18" charset="0"/>
                <a:cs typeface="Georgia" panose="02040502050405020303" pitchFamily="18" charset="0"/>
              </a:rPr>
              <a:t>	"</a:t>
            </a:r>
            <a:r>
              <a:rPr lang="en-US" sz="2900" i="1" dirty="0">
                <a:latin typeface="Georgia" panose="02040502050405020303" pitchFamily="18" charset="0"/>
                <a:ea typeface="Times New Roman" panose="02020603050405020304" pitchFamily="18" charset="0"/>
                <a:cs typeface="Georgia" panose="02040502050405020303" pitchFamily="18" charset="0"/>
              </a:rPr>
              <a:t>The important words under section 147</a:t>
            </a:r>
            <a:r>
              <a:rPr lang="en-US" sz="2900" dirty="0">
                <a:latin typeface="Georgia" panose="02040502050405020303" pitchFamily="18" charset="0"/>
                <a:ea typeface="Times New Roman" panose="02020603050405020304" pitchFamily="18" charset="0"/>
                <a:cs typeface="Georgia" panose="02040502050405020303" pitchFamily="18" charset="0"/>
              </a:rPr>
              <a:t>(</a:t>
            </a:r>
            <a:r>
              <a:rPr lang="en-US" sz="2900" i="1" dirty="0">
                <a:latin typeface="Georgia" panose="02040502050405020303" pitchFamily="18" charset="0"/>
                <a:ea typeface="Times New Roman" panose="02020603050405020304" pitchFamily="18" charset="0"/>
                <a:cs typeface="Georgia" panose="02040502050405020303" pitchFamily="18" charset="0"/>
              </a:rPr>
              <a:t>a</a:t>
            </a:r>
            <a:r>
              <a:rPr lang="en-US" sz="2900" dirty="0">
                <a:latin typeface="Georgia" panose="02040502050405020303" pitchFamily="18" charset="0"/>
                <a:ea typeface="Times New Roman" panose="02020603050405020304" pitchFamily="18" charset="0"/>
                <a:cs typeface="Georgia" panose="02040502050405020303" pitchFamily="18" charset="0"/>
              </a:rPr>
              <a:t>)</a:t>
            </a:r>
            <a:r>
              <a:rPr lang="en-US" sz="2900" i="1" dirty="0">
                <a:latin typeface="Georgia" panose="02040502050405020303" pitchFamily="18" charset="0"/>
                <a:ea typeface="Times New Roman" panose="02020603050405020304" pitchFamily="18" charset="0"/>
                <a:cs typeface="Georgia" panose="02040502050405020303" pitchFamily="18" charset="0"/>
              </a:rPr>
              <a:t> are "has reason to believe" and these words are stronger than the        	</a:t>
            </a:r>
          </a:p>
          <a:p>
            <a:pPr marL="59053" indent="0" algn="just">
              <a:spcBef>
                <a:spcPts val="800"/>
              </a:spcBef>
              <a:spcAft>
                <a:spcPts val="800"/>
              </a:spcAft>
              <a:buNone/>
            </a:pPr>
            <a:r>
              <a:rPr lang="en-US" sz="2900" i="1" dirty="0">
                <a:latin typeface="Georgia" panose="02040502050405020303" pitchFamily="18" charset="0"/>
                <a:ea typeface="Times New Roman" panose="02020603050405020304" pitchFamily="18" charset="0"/>
                <a:cs typeface="Georgia" panose="02040502050405020303" pitchFamily="18" charset="0"/>
              </a:rPr>
              <a:t>                      words  "is  satisfied". The belief entertained by the ITO must not be arbitrary or irrational.</a:t>
            </a:r>
            <a:r>
              <a:rPr lang="en-US" sz="2900" dirty="0">
                <a:latin typeface="Georgia" panose="02040502050405020303" pitchFamily="18" charset="0"/>
                <a:ea typeface="Times New Roman" panose="02020603050405020304" pitchFamily="18" charset="0"/>
                <a:cs typeface="Georgia" panose="02040502050405020303" pitchFamily="18" charset="0"/>
              </a:rPr>
              <a:t>"</a:t>
            </a:r>
            <a:endParaRPr lang="en-IN" sz="2900" dirty="0">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2459495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5379FD-D643-4B57-AC82-05E5FBCE58DB}"/>
              </a:ext>
            </a:extLst>
          </p:cNvPr>
          <p:cNvSpPr>
            <a:spLocks noGrp="1"/>
          </p:cNvSpPr>
          <p:nvPr>
            <p:ph idx="1"/>
          </p:nvPr>
        </p:nvSpPr>
        <p:spPr>
          <a:xfrm>
            <a:off x="838200" y="1"/>
            <a:ext cx="10515600" cy="7188452"/>
          </a:xfrm>
        </p:spPr>
        <p:txBody>
          <a:bodyPr>
            <a:normAutofit fontScale="25000" lnSpcReduction="20000"/>
          </a:bodyPr>
          <a:lstStyle/>
          <a:p>
            <a:pPr marL="0" indent="0" algn="just">
              <a:spcAft>
                <a:spcPts val="1100"/>
              </a:spcAft>
              <a:buNone/>
            </a:pPr>
            <a:endParaRPr lang="en-US" sz="5200" b="1" i="1" dirty="0">
              <a:solidFill>
                <a:srgbClr val="212529"/>
              </a:solidFill>
              <a:latin typeface="Georgia" panose="02040502050405020303" pitchFamily="18" charset="0"/>
            </a:endParaRPr>
          </a:p>
          <a:p>
            <a:pPr marL="0" indent="0" algn="just">
              <a:spcAft>
                <a:spcPts val="1100"/>
              </a:spcAft>
              <a:buNone/>
            </a:pPr>
            <a:r>
              <a:rPr lang="en-US" sz="5200" b="1" i="1" dirty="0">
                <a:solidFill>
                  <a:srgbClr val="212529"/>
                </a:solidFill>
                <a:latin typeface="Georgia" panose="02040502050405020303" pitchFamily="18" charset="0"/>
              </a:rPr>
              <a:t>CIT </a:t>
            </a:r>
            <a:r>
              <a:rPr lang="en-US" sz="5200" b="1" dirty="0">
                <a:solidFill>
                  <a:srgbClr val="212529"/>
                </a:solidFill>
                <a:latin typeface="Georgia" panose="02040502050405020303" pitchFamily="18" charset="0"/>
              </a:rPr>
              <a:t>v. </a:t>
            </a:r>
            <a:r>
              <a:rPr lang="en-US" sz="5200" b="1" i="1" dirty="0">
                <a:solidFill>
                  <a:srgbClr val="212529"/>
                </a:solidFill>
                <a:latin typeface="Georgia" panose="02040502050405020303" pitchFamily="18" charset="0"/>
              </a:rPr>
              <a:t>Kelvinator of India Ltd. [2010] 320 ITR 561/ 187 Taxman 312(SC)</a:t>
            </a:r>
            <a:endParaRPr lang="en-US" sz="5200" b="1" dirty="0">
              <a:solidFill>
                <a:srgbClr val="212529"/>
              </a:solidFill>
              <a:latin typeface="Georgia" panose="02040502050405020303" pitchFamily="18" charset="0"/>
            </a:endParaRPr>
          </a:p>
          <a:p>
            <a:pPr marL="0" indent="0" algn="just" defTabSz="179384">
              <a:spcAft>
                <a:spcPts val="1100"/>
              </a:spcAft>
              <a:buNone/>
            </a:pPr>
            <a:r>
              <a:rPr lang="en-US" sz="5200" dirty="0">
                <a:solidFill>
                  <a:srgbClr val="212529"/>
                </a:solidFill>
                <a:latin typeface="Georgia" panose="02040502050405020303" pitchFamily="18" charset="0"/>
              </a:rPr>
              <a:t>"</a:t>
            </a:r>
            <a:r>
              <a:rPr lang="en-US" sz="5200" i="1" dirty="0">
                <a:solidFill>
                  <a:srgbClr val="212529"/>
                </a:solidFill>
                <a:latin typeface="Georgia" panose="02040502050405020303" pitchFamily="18" charset="0"/>
              </a:rPr>
              <a:t>4.    On going through the changes, quoted above, made to section 147 of the Act, we find that, prior to Direct Tax Laws </a:t>
            </a:r>
            <a:r>
              <a:rPr lang="en-US" sz="5200" dirty="0">
                <a:solidFill>
                  <a:srgbClr val="212529"/>
                </a:solidFill>
                <a:latin typeface="Georgia" panose="02040502050405020303" pitchFamily="18" charset="0"/>
              </a:rPr>
              <a:t>(</a:t>
            </a:r>
            <a:r>
              <a:rPr lang="en-US" sz="5200" i="1" dirty="0">
                <a:solidFill>
                  <a:srgbClr val="212529"/>
                </a:solidFill>
                <a:latin typeface="Georgia" panose="02040502050405020303" pitchFamily="18" charset="0"/>
              </a:rPr>
              <a:t>Amendment</a:t>
            </a:r>
            <a:r>
              <a:rPr lang="en-US" sz="5200" dirty="0">
                <a:solidFill>
                  <a:srgbClr val="212529"/>
                </a:solidFill>
                <a:latin typeface="Georgia" panose="02040502050405020303" pitchFamily="18" charset="0"/>
              </a:rPr>
              <a:t>)</a:t>
            </a:r>
            <a:r>
              <a:rPr lang="en-US" sz="5200" i="1" dirty="0">
                <a:solidFill>
                  <a:srgbClr val="212529"/>
                </a:solidFill>
                <a:latin typeface="Georgia" panose="02040502050405020303" pitchFamily="18" charset="0"/>
              </a:rPr>
              <a:t> Act, 1987, re-opening could be done under above two conditions and fulfilment of the said conditions alone conferred jurisdiction on the Assessing Officer to make a back assessment, but in section 147 of the Act [with effect from 1-4-1989], they are given a go-by and only one condition has remained, viz., that where the 	Assessing Officer has reason to believe that income has escaped assessment, confers jurisdiction to re-open the 	assessment. Therefore, post 1-4-1989, power to reopen is much wider. However, one needs to give a schematic interpretation to the words "reason to believe" failing which, we are afraid, section 147 would give arbitrary powers 	to the Assessing Officer to re-open assessments on the basis of </a:t>
            </a:r>
            <a:r>
              <a:rPr lang="en-US" sz="5200" b="1" i="1" dirty="0">
                <a:solidFill>
                  <a:srgbClr val="212529"/>
                </a:solidFill>
                <a:latin typeface="Georgia" panose="02040502050405020303" pitchFamily="18" charset="0"/>
              </a:rPr>
              <a:t>"mere change of opinion", which cannot be per se 	reason to reopen</a:t>
            </a:r>
            <a:r>
              <a:rPr lang="en-US" sz="5200" i="1" dirty="0">
                <a:solidFill>
                  <a:srgbClr val="212529"/>
                </a:solidFill>
                <a:latin typeface="Georgia" panose="02040502050405020303" pitchFamily="18" charset="0"/>
              </a:rPr>
              <a:t>. We must also keep in mind the </a:t>
            </a:r>
            <a:r>
              <a:rPr lang="en-US" sz="5200" b="1" i="1" dirty="0">
                <a:solidFill>
                  <a:srgbClr val="212529"/>
                </a:solidFill>
                <a:latin typeface="Georgia" panose="02040502050405020303" pitchFamily="18" charset="0"/>
              </a:rPr>
              <a:t>conceptual difference between power to review and power to re-assess</a:t>
            </a:r>
            <a:r>
              <a:rPr lang="en-US" sz="5200" i="1" dirty="0">
                <a:solidFill>
                  <a:srgbClr val="212529"/>
                </a:solidFill>
                <a:latin typeface="Georgia" panose="02040502050405020303" pitchFamily="18" charset="0"/>
              </a:rPr>
              <a:t>. The Assessing Officer has no power to review; he has the power to reassess. But reassessment has to be based 	on fulfilment of certain pre-condition and if the concept of "change of opinion" is removed, as contended on behalf of the Department, then, in the garb of re-opening the assessment, review would take place. One must treat the concept 	of "change of opinion" as an in-built test to check abuse of power by the Assessing Officer. Hence, after 1-4-1989, Assessing Officer has power to reopen, provided </a:t>
            </a:r>
            <a:r>
              <a:rPr lang="en-US" sz="5200" b="1" i="1" dirty="0">
                <a:solidFill>
                  <a:srgbClr val="212529"/>
                </a:solidFill>
                <a:latin typeface="Georgia" panose="02040502050405020303" pitchFamily="18" charset="0"/>
              </a:rPr>
              <a:t>there is "tangible material" </a:t>
            </a:r>
            <a:r>
              <a:rPr lang="en-US" sz="5200" i="1" dirty="0">
                <a:solidFill>
                  <a:srgbClr val="212529"/>
                </a:solidFill>
                <a:latin typeface="Georgia" panose="02040502050405020303" pitchFamily="18" charset="0"/>
              </a:rPr>
              <a:t>to come to the conclusion that there is escapement of income from assessment. </a:t>
            </a:r>
            <a:r>
              <a:rPr lang="en-US" sz="5200" b="1" i="1" dirty="0">
                <a:solidFill>
                  <a:srgbClr val="212529"/>
                </a:solidFill>
                <a:latin typeface="Georgia" panose="02040502050405020303" pitchFamily="18" charset="0"/>
              </a:rPr>
              <a:t>Reasons must have a live link with the formation of the belief</a:t>
            </a:r>
            <a:r>
              <a:rPr lang="en-US" sz="5200" i="1" dirty="0">
                <a:solidFill>
                  <a:srgbClr val="212529"/>
                </a:solidFill>
                <a:latin typeface="Georgia" panose="02040502050405020303" pitchFamily="18" charset="0"/>
              </a:rPr>
              <a:t>. Our view gets 	support from the changes made to section 147 of the Act, as quoted hereinabove. Under the Direct Tax 	Laws </a:t>
            </a:r>
            <a:r>
              <a:rPr lang="en-US" sz="5200" dirty="0">
                <a:solidFill>
                  <a:srgbClr val="212529"/>
                </a:solidFill>
                <a:latin typeface="Georgia" panose="02040502050405020303" pitchFamily="18" charset="0"/>
              </a:rPr>
              <a:t>(</a:t>
            </a:r>
            <a:r>
              <a:rPr lang="en-US" sz="5200" i="1" dirty="0">
                <a:solidFill>
                  <a:srgbClr val="212529"/>
                </a:solidFill>
                <a:latin typeface="Georgia" panose="02040502050405020303" pitchFamily="18" charset="0"/>
              </a:rPr>
              <a:t>Amendment</a:t>
            </a:r>
            <a:r>
              <a:rPr lang="en-US" sz="5200" dirty="0">
                <a:solidFill>
                  <a:srgbClr val="212529"/>
                </a:solidFill>
                <a:latin typeface="Georgia" panose="02040502050405020303" pitchFamily="18" charset="0"/>
              </a:rPr>
              <a:t>)</a:t>
            </a:r>
            <a:r>
              <a:rPr lang="en-US" sz="5200" i="1" dirty="0">
                <a:solidFill>
                  <a:srgbClr val="212529"/>
                </a:solidFill>
                <a:latin typeface="Georgia" panose="02040502050405020303" pitchFamily="18" charset="0"/>
              </a:rPr>
              <a:t> Act, 1987, Parliament not only deleted the words "reason to believe" but also inserted the word 	"opinion" in section 147 of the Act. However, on receipt of representations from the Companies against omission of the 	words "reason to believe", Parliament re-introduced the said expression and deleted the word "opinion" on the ground 	that it would vest arbitrary powers in the Assessing Officer. We quote hereinbelow the relevant portion of Circular 	No. 549, dated 31-10-1989, which reads as follows :</a:t>
            </a:r>
            <a:endParaRPr lang="en-US" sz="5200" dirty="0">
              <a:solidFill>
                <a:srgbClr val="212529"/>
              </a:solidFill>
              <a:latin typeface="Georgia" panose="02040502050405020303" pitchFamily="18" charset="0"/>
            </a:endParaRPr>
          </a:p>
          <a:p>
            <a:pPr marL="0" indent="0" algn="just" defTabSz="533387">
              <a:spcBef>
                <a:spcPts val="800"/>
              </a:spcBef>
              <a:spcAft>
                <a:spcPts val="800"/>
              </a:spcAft>
              <a:buNone/>
            </a:pPr>
            <a:r>
              <a:rPr lang="en-US" sz="5200" i="1" dirty="0">
                <a:solidFill>
                  <a:srgbClr val="212529"/>
                </a:solidFill>
                <a:latin typeface="Georgia" panose="02040502050405020303" pitchFamily="18" charset="0"/>
              </a:rPr>
              <a:t>	"7.2 Amendment made by the Amending Act, 1989, to reintroduce the expression 'reason to believe' in section 147. —A number of 	representations were received against the omission of the words 'reason to believe' from section 147 and their substitution by the 	'opinion’  of the Assessing Officer. It was pointed out that the meaning of the expression, 'reason to believe' had been explained in a 	number of court rulings in the past and was well settled and its omission from 	section 147 would give arbitrary powers to the 	Assessing Officer to reopen past assessments on mere change of opinion. To allay these fears, the Amending Act, 1989, has again 	amended section 147 to reintroduce the expression 'has reason to believe’  in place of the words 'for reasons to be recorded by him in 	writing, is of 	the opinion’. Other  provisions of the new section 147, however, remain the same." [Emphasis supplied]</a:t>
            </a:r>
            <a:endParaRPr lang="en-US" sz="5200" dirty="0">
              <a:solidFill>
                <a:srgbClr val="212529"/>
              </a:solidFill>
              <a:latin typeface="Georgia" panose="02040502050405020303" pitchFamily="18" charset="0"/>
            </a:endParaRPr>
          </a:p>
          <a:p>
            <a:pPr marL="0" indent="0" algn="just" defTabSz="533387">
              <a:spcBef>
                <a:spcPts val="800"/>
              </a:spcBef>
              <a:spcAft>
                <a:spcPts val="800"/>
              </a:spcAft>
              <a:buNone/>
            </a:pPr>
            <a:r>
              <a:rPr lang="en-US" sz="5200" i="1" dirty="0">
                <a:solidFill>
                  <a:srgbClr val="212529"/>
                </a:solidFill>
                <a:latin typeface="Georgia" panose="02040502050405020303" pitchFamily="18" charset="0"/>
              </a:rPr>
              <a:t>5.       For the </a:t>
            </a:r>
            <a:r>
              <a:rPr lang="en-US" sz="5200" i="1" dirty="0" err="1">
                <a:solidFill>
                  <a:srgbClr val="212529"/>
                </a:solidFill>
                <a:latin typeface="Georgia" panose="02040502050405020303" pitchFamily="18" charset="0"/>
              </a:rPr>
              <a:t>aforestated</a:t>
            </a:r>
            <a:r>
              <a:rPr lang="en-US" sz="5200" i="1" dirty="0">
                <a:solidFill>
                  <a:srgbClr val="212529"/>
                </a:solidFill>
                <a:latin typeface="Georgia" panose="02040502050405020303" pitchFamily="18" charset="0"/>
              </a:rPr>
              <a:t> reasons, we see no merit in these civil appeals filed by the Department, hence, dismissed with no 	order as to costs.</a:t>
            </a:r>
            <a:r>
              <a:rPr lang="en-US" sz="5200" dirty="0">
                <a:solidFill>
                  <a:srgbClr val="212529"/>
                </a:solidFill>
                <a:latin typeface="Georgia" panose="02040502050405020303" pitchFamily="18" charset="0"/>
              </a:rPr>
              <a:t>"</a:t>
            </a:r>
          </a:p>
          <a:p>
            <a:pPr marL="0" indent="0" algn="just">
              <a:buNone/>
            </a:pPr>
            <a:endParaRPr lang="en-IN" dirty="0"/>
          </a:p>
        </p:txBody>
      </p:sp>
    </p:spTree>
    <p:extLst>
      <p:ext uri="{BB962C8B-B14F-4D97-AF65-F5344CB8AC3E}">
        <p14:creationId xmlns:p14="http://schemas.microsoft.com/office/powerpoint/2010/main" val="2880581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566629-8400-4C5D-BE93-73C231462215}"/>
              </a:ext>
            </a:extLst>
          </p:cNvPr>
          <p:cNvSpPr>
            <a:spLocks noGrp="1"/>
          </p:cNvSpPr>
          <p:nvPr>
            <p:ph idx="1"/>
          </p:nvPr>
        </p:nvSpPr>
        <p:spPr>
          <a:xfrm>
            <a:off x="838200" y="153911"/>
            <a:ext cx="10515600" cy="6427960"/>
          </a:xfrm>
        </p:spPr>
        <p:txBody>
          <a:bodyPr>
            <a:normAutofit fontScale="92500" lnSpcReduction="10000"/>
          </a:bodyPr>
          <a:lstStyle/>
          <a:p>
            <a:pPr algn="just">
              <a:lnSpc>
                <a:spcPct val="100000"/>
              </a:lnSpc>
              <a:spcAft>
                <a:spcPts val="1100"/>
              </a:spcAft>
            </a:pPr>
            <a:r>
              <a:rPr lang="en-US" sz="2400" b="1" i="1" dirty="0">
                <a:latin typeface="Georgia" panose="02040502050405020303" pitchFamily="18" charset="0"/>
                <a:ea typeface="Times New Roman" panose="02020603050405020304" pitchFamily="18" charset="0"/>
                <a:cs typeface="Georgia" panose="02040502050405020303" pitchFamily="18" charset="0"/>
              </a:rPr>
              <a:t>India and Eastern Newspaper Society</a:t>
            </a:r>
            <a:r>
              <a:rPr lang="en-US" sz="2400" b="1" dirty="0">
                <a:latin typeface="Georgia" panose="02040502050405020303" pitchFamily="18" charset="0"/>
                <a:ea typeface="Times New Roman" panose="02020603050405020304" pitchFamily="18" charset="0"/>
                <a:cs typeface="Georgia" panose="02040502050405020303" pitchFamily="18" charset="0"/>
              </a:rPr>
              <a:t> v. </a:t>
            </a:r>
            <a:r>
              <a:rPr lang="en-US" sz="2400" b="1" i="1" dirty="0">
                <a:latin typeface="Georgia" panose="02040502050405020303" pitchFamily="18" charset="0"/>
                <a:ea typeface="Times New Roman" panose="02020603050405020304" pitchFamily="18" charset="0"/>
                <a:cs typeface="Georgia" panose="02040502050405020303" pitchFamily="18" charset="0"/>
              </a:rPr>
              <a:t>CIT [1979] 119 ITR 996/ 2 Taxman 197 (SC) </a:t>
            </a:r>
            <a:r>
              <a:rPr lang="en-US" sz="2400" dirty="0">
                <a:latin typeface="Georgia" panose="02040502050405020303" pitchFamily="18" charset="0"/>
                <a:ea typeface="Times New Roman" panose="02020603050405020304" pitchFamily="18" charset="0"/>
                <a:cs typeface="Georgia" panose="02040502050405020303" pitchFamily="18" charset="0"/>
              </a:rPr>
              <a:t>had examined the issue of audit objection raised by the internal audit party or by the C&amp;AG being information for purpose of section 147(</a:t>
            </a:r>
            <a:r>
              <a:rPr lang="en-US" sz="2400" i="1" dirty="0">
                <a:latin typeface="Georgia" panose="02040502050405020303" pitchFamily="18" charset="0"/>
                <a:ea typeface="Times New Roman" panose="02020603050405020304" pitchFamily="18" charset="0"/>
                <a:cs typeface="Georgia" panose="02040502050405020303" pitchFamily="18" charset="0"/>
              </a:rPr>
              <a:t>b</a:t>
            </a:r>
            <a:r>
              <a:rPr lang="en-US" sz="2400" dirty="0">
                <a:latin typeface="Georgia" panose="02040502050405020303" pitchFamily="18" charset="0"/>
                <a:ea typeface="Times New Roman" panose="02020603050405020304" pitchFamily="18" charset="0"/>
                <a:cs typeface="Georgia" panose="02040502050405020303" pitchFamily="18" charset="0"/>
              </a:rPr>
              <a:t>) and held that audit objection raised by both do not constitute information for the purpose of section 147(</a:t>
            </a:r>
            <a:r>
              <a:rPr lang="en-US" sz="2400" i="1" dirty="0">
                <a:latin typeface="Georgia" panose="02040502050405020303" pitchFamily="18" charset="0"/>
                <a:ea typeface="Times New Roman" panose="02020603050405020304" pitchFamily="18" charset="0"/>
                <a:cs typeface="Georgia" panose="02040502050405020303" pitchFamily="18" charset="0"/>
              </a:rPr>
              <a:t>b</a:t>
            </a:r>
            <a:r>
              <a:rPr lang="en-US" sz="2400" dirty="0">
                <a:latin typeface="Georgia" panose="02040502050405020303" pitchFamily="18" charset="0"/>
                <a:ea typeface="Times New Roman" panose="02020603050405020304" pitchFamily="18" charset="0"/>
                <a:cs typeface="Georgia" panose="02040502050405020303" pitchFamily="18" charset="0"/>
              </a:rPr>
              <a:t>) and observed as under:</a:t>
            </a:r>
            <a:endParaRPr lang="en-IN" sz="2400" dirty="0">
              <a:latin typeface="Times New Roman" panose="02020603050405020304" pitchFamily="18" charset="0"/>
              <a:ea typeface="Times New Roman" panose="02020603050405020304" pitchFamily="18" charset="0"/>
            </a:endParaRPr>
          </a:p>
          <a:p>
            <a:pPr marL="987401" indent="-928665" algn="just" defTabSz="493701">
              <a:spcBef>
                <a:spcPts val="800"/>
              </a:spcBef>
              <a:spcAft>
                <a:spcPts val="800"/>
              </a:spcAft>
              <a:buNone/>
            </a:pPr>
            <a:r>
              <a:rPr lang="en-US" sz="2400" dirty="0">
                <a:latin typeface="Georgia" panose="02040502050405020303" pitchFamily="18" charset="0"/>
                <a:ea typeface="Times New Roman" panose="02020603050405020304" pitchFamily="18" charset="0"/>
                <a:cs typeface="Georgia" panose="02040502050405020303" pitchFamily="18" charset="0"/>
              </a:rPr>
              <a:t>	"</a:t>
            </a:r>
            <a:r>
              <a:rPr lang="en-US" sz="2400" i="1" dirty="0">
                <a:latin typeface="Georgia" panose="02040502050405020303" pitchFamily="18" charset="0"/>
                <a:ea typeface="Times New Roman" panose="02020603050405020304" pitchFamily="18" charset="0"/>
                <a:cs typeface="Georgia" panose="02040502050405020303" pitchFamily="18" charset="0"/>
              </a:rPr>
              <a:t>Whether it is the internal audit party of the Income-tax Department or an audit party of the Comptroller and Auditor-General, they perform essentially administrative or executive 	functions, and cannot be attributed the power of judicial supervision over the quasi-judicial acts of income-tax authorities. The Income-tax Act does not contemplate such power in any internal audit organisation of the Income-tax Department; it recognises it in those authorities only which are specifically authorised to exercise adjudicatory functions. Nor does section 16 of the Comptroller and Auditor-General's </a:t>
            </a:r>
            <a:r>
              <a:rPr lang="en-US" sz="2400" dirty="0">
                <a:latin typeface="Georgia" panose="02040502050405020303" pitchFamily="18" charset="0"/>
                <a:ea typeface="Times New Roman" panose="02020603050405020304" pitchFamily="18" charset="0"/>
                <a:cs typeface="Georgia" panose="02040502050405020303" pitchFamily="18" charset="0"/>
              </a:rPr>
              <a:t>(</a:t>
            </a:r>
            <a:r>
              <a:rPr lang="en-US" sz="2400" i="1" dirty="0">
                <a:latin typeface="Georgia" panose="02040502050405020303" pitchFamily="18" charset="0"/>
                <a:ea typeface="Times New Roman" panose="02020603050405020304" pitchFamily="18" charset="0"/>
                <a:cs typeface="Georgia" panose="02040502050405020303" pitchFamily="18" charset="0"/>
              </a:rPr>
              <a:t>Duties, Powers and Conditions of Service</a:t>
            </a:r>
            <a:r>
              <a:rPr lang="en-US" sz="2400" dirty="0">
                <a:latin typeface="Georgia" panose="02040502050405020303" pitchFamily="18" charset="0"/>
                <a:ea typeface="Times New Roman" panose="02020603050405020304" pitchFamily="18" charset="0"/>
                <a:cs typeface="Georgia" panose="02040502050405020303" pitchFamily="18" charset="0"/>
              </a:rPr>
              <a:t>)</a:t>
            </a:r>
            <a:r>
              <a:rPr lang="en-US" sz="2400" i="1" dirty="0">
                <a:latin typeface="Georgia" panose="02040502050405020303" pitchFamily="18" charset="0"/>
                <a:ea typeface="Times New Roman" panose="02020603050405020304" pitchFamily="18" charset="0"/>
                <a:cs typeface="Georgia" panose="02040502050405020303" pitchFamily="18" charset="0"/>
              </a:rPr>
              <a:t> Act, 1971, envisages such a power for the attainment of the objectives incorporated therein. </a:t>
            </a:r>
            <a:r>
              <a:rPr lang="en-US" sz="2400" b="1" i="1" dirty="0">
                <a:latin typeface="Georgia" panose="02040502050405020303" pitchFamily="18" charset="0"/>
                <a:ea typeface="Times New Roman" panose="02020603050405020304" pitchFamily="18" charset="0"/>
                <a:cs typeface="Georgia" panose="02040502050405020303" pitchFamily="18" charset="0"/>
              </a:rPr>
              <a:t>Neither statute supports the conclusion that an audit party can pronounce on the law, and that such pronouncement amounts to "information" within the meaning of section 147</a:t>
            </a:r>
            <a:r>
              <a:rPr lang="en-US" sz="2400" b="1" dirty="0">
                <a:latin typeface="Georgia" panose="02040502050405020303" pitchFamily="18" charset="0"/>
                <a:ea typeface="Times New Roman" panose="02020603050405020304" pitchFamily="18" charset="0"/>
                <a:cs typeface="Georgia" panose="02040502050405020303" pitchFamily="18" charset="0"/>
              </a:rPr>
              <a:t>(</a:t>
            </a:r>
            <a:r>
              <a:rPr lang="en-US" sz="2400" b="1" i="1" dirty="0">
                <a:latin typeface="Georgia" panose="02040502050405020303" pitchFamily="18" charset="0"/>
                <a:ea typeface="Times New Roman" panose="02020603050405020304" pitchFamily="18" charset="0"/>
                <a:cs typeface="Georgia" panose="02040502050405020303" pitchFamily="18" charset="0"/>
              </a:rPr>
              <a:t>b</a:t>
            </a:r>
            <a:r>
              <a:rPr lang="en-US" sz="2400" b="1" dirty="0">
                <a:latin typeface="Georgia" panose="02040502050405020303" pitchFamily="18" charset="0"/>
                <a:ea typeface="Times New Roman" panose="02020603050405020304" pitchFamily="18" charset="0"/>
                <a:cs typeface="Georgia" panose="02040502050405020303" pitchFamily="18" charset="0"/>
              </a:rPr>
              <a:t>)</a:t>
            </a:r>
            <a:r>
              <a:rPr lang="en-US" sz="2400" b="1" i="1" dirty="0">
                <a:latin typeface="Georgia" panose="02040502050405020303" pitchFamily="18" charset="0"/>
                <a:ea typeface="Times New Roman" panose="02020603050405020304" pitchFamily="18" charset="0"/>
                <a:cs typeface="Georgia" panose="02040502050405020303" pitchFamily="18" charset="0"/>
              </a:rPr>
              <a:t> of the Income-tax Act, 1961.</a:t>
            </a:r>
            <a:r>
              <a:rPr lang="en-US" sz="2400" b="1" dirty="0">
                <a:latin typeface="Georgia" panose="02040502050405020303" pitchFamily="18" charset="0"/>
                <a:ea typeface="Times New Roman" panose="02020603050405020304" pitchFamily="18" charset="0"/>
                <a:cs typeface="Georgia" panose="02040502050405020303" pitchFamily="18" charset="0"/>
              </a:rPr>
              <a:t>"</a:t>
            </a:r>
            <a:endParaRPr lang="en-IN" sz="2400" b="1" dirty="0">
              <a:latin typeface="Times New Roman" panose="02020603050405020304" pitchFamily="18" charset="0"/>
              <a:ea typeface="Times New Roman" panose="02020603050405020304" pitchFamily="18" charset="0"/>
            </a:endParaRPr>
          </a:p>
          <a:p>
            <a:endParaRPr lang="en-IN" sz="2400" dirty="0"/>
          </a:p>
        </p:txBody>
      </p:sp>
    </p:spTree>
    <p:extLst>
      <p:ext uri="{BB962C8B-B14F-4D97-AF65-F5344CB8AC3E}">
        <p14:creationId xmlns:p14="http://schemas.microsoft.com/office/powerpoint/2010/main" val="1276986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BF2FBD4-35BE-4476-890D-4371C8F18516}"/>
              </a:ext>
            </a:extLst>
          </p:cNvPr>
          <p:cNvSpPr>
            <a:spLocks noGrp="1"/>
          </p:cNvSpPr>
          <p:nvPr>
            <p:ph type="subTitle" idx="1"/>
          </p:nvPr>
        </p:nvSpPr>
        <p:spPr>
          <a:xfrm>
            <a:off x="3376945" y="4155814"/>
            <a:ext cx="7813140" cy="1919063"/>
          </a:xfrm>
        </p:spPr>
        <p:txBody>
          <a:bodyPr>
            <a:normAutofit fontScale="92500" lnSpcReduction="10000"/>
          </a:bodyPr>
          <a:lstStyle/>
          <a:p>
            <a:endParaRPr lang="en-IN" dirty="0"/>
          </a:p>
          <a:p>
            <a:endParaRPr lang="en-IN" dirty="0"/>
          </a:p>
          <a:p>
            <a:pPr algn="r">
              <a:lnSpc>
                <a:spcPct val="100000"/>
              </a:lnSpc>
              <a:spcBef>
                <a:spcPts val="0"/>
              </a:spcBef>
            </a:pPr>
            <a:r>
              <a:rPr lang="en-IN" dirty="0"/>
              <a:t>		</a:t>
            </a:r>
            <a:r>
              <a:rPr lang="en-IN" b="1" i="1" dirty="0">
                <a:solidFill>
                  <a:schemeClr val="tx1"/>
                </a:solidFill>
              </a:rPr>
              <a:t>SURAJ BHAN NAIN</a:t>
            </a:r>
          </a:p>
          <a:p>
            <a:pPr algn="r">
              <a:lnSpc>
                <a:spcPct val="100000"/>
              </a:lnSpc>
              <a:spcBef>
                <a:spcPts val="0"/>
              </a:spcBef>
            </a:pPr>
            <a:r>
              <a:rPr lang="en-IN" b="1" i="1" dirty="0">
                <a:solidFill>
                  <a:schemeClr val="tx1"/>
                </a:solidFill>
              </a:rPr>
              <a:t>Advocate</a:t>
            </a:r>
          </a:p>
          <a:p>
            <a:pPr algn="r">
              <a:lnSpc>
                <a:spcPct val="100000"/>
              </a:lnSpc>
              <a:spcBef>
                <a:spcPts val="0"/>
              </a:spcBef>
            </a:pPr>
            <a:r>
              <a:rPr lang="en-IN" i="1" dirty="0">
                <a:solidFill>
                  <a:schemeClr val="tx1"/>
                </a:solidFill>
              </a:rPr>
              <a:t>			Former Chief Commissioner of Income Tax</a:t>
            </a:r>
          </a:p>
          <a:p>
            <a:pPr algn="r">
              <a:lnSpc>
                <a:spcPct val="100000"/>
              </a:lnSpc>
              <a:spcBef>
                <a:spcPts val="0"/>
              </a:spcBef>
            </a:pPr>
            <a:r>
              <a:rPr lang="en-IN" i="1" dirty="0">
                <a:solidFill>
                  <a:schemeClr val="tx1"/>
                </a:solidFill>
              </a:rPr>
              <a:t>			Email: </a:t>
            </a:r>
            <a:r>
              <a:rPr lang="en-IN" i="1" dirty="0">
                <a:solidFill>
                  <a:schemeClr val="tx1"/>
                </a:solidFill>
                <a:hlinkClick r:id="rId2">
                  <a:extLst>
                    <a:ext uri="{A12FA001-AC4F-418D-AE19-62706E023703}">
                      <ahyp:hlinkClr xmlns:ahyp="http://schemas.microsoft.com/office/drawing/2018/hyperlinkcolor" val="tx"/>
                    </a:ext>
                  </a:extLst>
                </a:hlinkClick>
              </a:rPr>
              <a:t>surajnain@hotmail.com</a:t>
            </a:r>
            <a:endParaRPr lang="en-IN" i="1" dirty="0">
              <a:solidFill>
                <a:schemeClr val="tx1"/>
              </a:solidFill>
            </a:endParaRPr>
          </a:p>
          <a:p>
            <a:pPr algn="r">
              <a:lnSpc>
                <a:spcPct val="100000"/>
              </a:lnSpc>
              <a:spcBef>
                <a:spcPts val="0"/>
              </a:spcBef>
            </a:pPr>
            <a:r>
              <a:rPr lang="en-IN" i="1" dirty="0">
                <a:solidFill>
                  <a:schemeClr val="tx1"/>
                </a:solidFill>
              </a:rPr>
              <a:t>	Mob.: 9468400600</a:t>
            </a:r>
          </a:p>
          <a:p>
            <a:endParaRPr lang="en-IN" dirty="0"/>
          </a:p>
        </p:txBody>
      </p:sp>
      <p:pic>
        <p:nvPicPr>
          <p:cNvPr id="9" name="Picture 8" descr="Logo&#10;&#10;Description automatically generated">
            <a:extLst>
              <a:ext uri="{FF2B5EF4-FFF2-40B4-BE49-F238E27FC236}">
                <a16:creationId xmlns:a16="http://schemas.microsoft.com/office/drawing/2014/main" id="{8FF11040-7A3D-4324-86D2-FD8DE18F6A1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428874" y="1778794"/>
            <a:ext cx="5638801" cy="3092172"/>
          </a:xfrm>
          <a:prstGeom prst="rect">
            <a:avLst/>
          </a:prstGeom>
        </p:spPr>
      </p:pic>
    </p:spTree>
    <p:extLst>
      <p:ext uri="{BB962C8B-B14F-4D97-AF65-F5344CB8AC3E}">
        <p14:creationId xmlns:p14="http://schemas.microsoft.com/office/powerpoint/2010/main" val="542282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28EDA823-44BF-4EFF-AB26-A08D1AFB6B1B}"/>
              </a:ext>
            </a:extLst>
          </p:cNvPr>
          <p:cNvSpPr>
            <a:spLocks noGrp="1"/>
          </p:cNvSpPr>
          <p:nvPr>
            <p:ph type="body" idx="1"/>
          </p:nvPr>
        </p:nvSpPr>
        <p:spPr>
          <a:xfrm>
            <a:off x="839789" y="203701"/>
            <a:ext cx="5157787" cy="468103"/>
          </a:xfrm>
        </p:spPr>
        <p:txBody>
          <a:bodyPr/>
          <a:lstStyle/>
          <a:p>
            <a:pPr algn="ctr"/>
            <a:r>
              <a:rPr lang="en-IN" i="1" dirty="0"/>
              <a:t>OLD PROVISIONS</a:t>
            </a:r>
          </a:p>
        </p:txBody>
      </p:sp>
      <p:sp>
        <p:nvSpPr>
          <p:cNvPr id="3" name="Content Placeholder 2">
            <a:extLst>
              <a:ext uri="{FF2B5EF4-FFF2-40B4-BE49-F238E27FC236}">
                <a16:creationId xmlns:a16="http://schemas.microsoft.com/office/drawing/2014/main" id="{542C88F7-759B-49B6-8A6B-2D1EA0432B41}"/>
              </a:ext>
            </a:extLst>
          </p:cNvPr>
          <p:cNvSpPr>
            <a:spLocks noGrp="1"/>
          </p:cNvSpPr>
          <p:nvPr>
            <p:ph sz="half" idx="2"/>
          </p:nvPr>
        </p:nvSpPr>
        <p:spPr>
          <a:xfrm>
            <a:off x="839789" y="671804"/>
            <a:ext cx="5157787" cy="5982495"/>
          </a:xfrm>
        </p:spPr>
        <p:txBody>
          <a:bodyPr>
            <a:normAutofit fontScale="25000" lnSpcReduction="20000"/>
          </a:bodyPr>
          <a:lstStyle/>
          <a:p>
            <a:pPr marL="0" indent="0" algn="just">
              <a:spcAft>
                <a:spcPts val="400"/>
              </a:spcAft>
              <a:buNone/>
            </a:pPr>
            <a:r>
              <a:rPr lang="en-IN" sz="7200" b="1" dirty="0">
                <a:solidFill>
                  <a:srgbClr val="444444"/>
                </a:solidFill>
                <a:latin typeface="Times New Roman" panose="02020603050405020304" pitchFamily="18" charset="0"/>
                <a:ea typeface="Times New Roman" panose="02020603050405020304" pitchFamily="18" charset="0"/>
              </a:rPr>
              <a:t>147.</a:t>
            </a:r>
            <a:r>
              <a:rPr lang="en-IN" sz="7200" dirty="0">
                <a:solidFill>
                  <a:srgbClr val="444444"/>
                </a:solidFill>
                <a:latin typeface="Times New Roman" panose="02020603050405020304" pitchFamily="18" charset="0"/>
                <a:ea typeface="Times New Roman" panose="02020603050405020304" pitchFamily="18" charset="0"/>
              </a:rPr>
              <a:t> If the Assessing Officer </a:t>
            </a:r>
            <a:r>
              <a:rPr lang="en-IN" sz="7200" dirty="0">
                <a:solidFill>
                  <a:srgbClr val="C00000"/>
                </a:solidFill>
                <a:latin typeface="Times New Roman" panose="02020603050405020304" pitchFamily="18" charset="0"/>
                <a:ea typeface="Times New Roman" panose="02020603050405020304" pitchFamily="18" charset="0"/>
              </a:rPr>
              <a:t>has</a:t>
            </a:r>
            <a:r>
              <a:rPr lang="en-IN" sz="7200" dirty="0">
                <a:solidFill>
                  <a:srgbClr val="444444"/>
                </a:solidFill>
                <a:latin typeface="Times New Roman" panose="02020603050405020304" pitchFamily="18" charset="0"/>
                <a:ea typeface="Times New Roman" panose="02020603050405020304" pitchFamily="18" charset="0"/>
              </a:rPr>
              <a:t> </a:t>
            </a:r>
            <a:r>
              <a:rPr lang="en-IN" sz="7200" dirty="0">
                <a:solidFill>
                  <a:srgbClr val="C00000"/>
                </a:solidFill>
                <a:latin typeface="Times New Roman" panose="02020603050405020304" pitchFamily="18" charset="0"/>
                <a:ea typeface="Times New Roman" panose="02020603050405020304" pitchFamily="18" charset="0"/>
              </a:rPr>
              <a:t>reason to believe* </a:t>
            </a:r>
            <a:r>
              <a:rPr lang="en-IN" sz="7200" dirty="0">
                <a:solidFill>
                  <a:srgbClr val="444444"/>
                </a:solidFill>
                <a:latin typeface="Times New Roman" panose="02020603050405020304" pitchFamily="18" charset="0"/>
                <a:ea typeface="Times New Roman" panose="02020603050405020304" pitchFamily="18" charset="0"/>
              </a:rPr>
              <a:t>that any income chargeable to tax has escaped assessment for any assessment year, he may, subject to the provisions of </a:t>
            </a:r>
            <a:r>
              <a:rPr lang="en-IN" sz="7200" dirty="0">
                <a:latin typeface="Times New Roman" panose="02020603050405020304" pitchFamily="18" charset="0"/>
                <a:ea typeface="Times New Roman" panose="02020603050405020304" pitchFamily="18" charset="0"/>
              </a:rPr>
              <a:t>sections 148 to 153</a:t>
            </a:r>
            <a:r>
              <a:rPr lang="en-IN" sz="7200" dirty="0">
                <a:solidFill>
                  <a:srgbClr val="444444"/>
                </a:solidFill>
                <a:latin typeface="Times New Roman" panose="02020603050405020304" pitchFamily="18" charset="0"/>
                <a:ea typeface="Times New Roman" panose="02020603050405020304" pitchFamily="18" charset="0"/>
              </a:rPr>
              <a:t>, assess or reassess such income </a:t>
            </a:r>
            <a:r>
              <a:rPr lang="en-IN" sz="7200" dirty="0">
                <a:solidFill>
                  <a:srgbClr val="FF0000"/>
                </a:solidFill>
                <a:latin typeface="Times New Roman" panose="02020603050405020304" pitchFamily="18" charset="0"/>
                <a:ea typeface="Times New Roman" panose="02020603050405020304" pitchFamily="18" charset="0"/>
              </a:rPr>
              <a:t>and also any other income chargeable to tax which has escaped assessment and which comes to his notice subsequently in the course of the proceedings under this section</a:t>
            </a:r>
            <a:r>
              <a:rPr lang="en-IN" sz="7200" dirty="0">
                <a:solidFill>
                  <a:srgbClr val="444444"/>
                </a:solidFill>
                <a:latin typeface="Times New Roman" panose="02020603050405020304" pitchFamily="18" charset="0"/>
                <a:ea typeface="Times New Roman" panose="02020603050405020304" pitchFamily="18" charset="0"/>
              </a:rPr>
              <a:t>, or recompute the loss or the depreciation allowance or any other allowance, as the case may be, for the assessment year concerned (hereafter in this section and in </a:t>
            </a:r>
            <a:r>
              <a:rPr lang="en-IN" sz="7200" dirty="0">
                <a:latin typeface="Times New Roman" panose="02020603050405020304" pitchFamily="18" charset="0"/>
                <a:ea typeface="Times New Roman" panose="02020603050405020304" pitchFamily="18" charset="0"/>
              </a:rPr>
              <a:t>sections 148 to 153 </a:t>
            </a:r>
            <a:r>
              <a:rPr lang="en-IN" sz="7200" dirty="0">
                <a:solidFill>
                  <a:srgbClr val="444444"/>
                </a:solidFill>
                <a:latin typeface="Times New Roman" panose="02020603050405020304" pitchFamily="18" charset="0"/>
                <a:ea typeface="Times New Roman" panose="02020603050405020304" pitchFamily="18" charset="0"/>
              </a:rPr>
              <a:t>referred to as the relevant assessment year) :</a:t>
            </a:r>
          </a:p>
          <a:p>
            <a:pPr marL="0" indent="0" algn="just">
              <a:spcAft>
                <a:spcPts val="400"/>
              </a:spcAft>
              <a:buNone/>
            </a:pPr>
            <a:r>
              <a:rPr lang="en-IN" sz="4400" dirty="0">
                <a:solidFill>
                  <a:srgbClr val="00B050"/>
                </a:solidFill>
                <a:latin typeface="Times New Roman" panose="02020603050405020304" pitchFamily="18" charset="0"/>
                <a:ea typeface="Times New Roman" panose="02020603050405020304" pitchFamily="18" charset="0"/>
              </a:rPr>
              <a:t> *[</a:t>
            </a:r>
            <a:r>
              <a:rPr lang="en-IN" sz="4400" i="1" dirty="0">
                <a:solidFill>
                  <a:srgbClr val="00B050"/>
                </a:solidFill>
                <a:latin typeface="Times New Roman" panose="02020603050405020304" pitchFamily="18" charset="0"/>
                <a:ea typeface="Times New Roman" panose="02020603050405020304" pitchFamily="18" charset="0"/>
              </a:rPr>
              <a:t>for reasons to be recorded by him in writing, is of the opinion] </a:t>
            </a:r>
            <a:endParaRPr lang="en-IN" sz="4400" i="1" dirty="0">
              <a:latin typeface="Arial" panose="020B0604020202020204" pitchFamily="34" charset="0"/>
              <a:ea typeface="Calibri" panose="020F0502020204030204" pitchFamily="34" charset="0"/>
            </a:endParaRPr>
          </a:p>
          <a:p>
            <a:pPr marL="0" indent="0" algn="just">
              <a:lnSpc>
                <a:spcPct val="90000"/>
              </a:lnSpc>
              <a:spcAft>
                <a:spcPts val="400"/>
              </a:spcAft>
              <a:buClrTx/>
              <a:buSzTx/>
              <a:buNone/>
              <a:defRPr/>
            </a:pPr>
            <a:r>
              <a:rPr lang="en-IN" sz="4400" dirty="0">
                <a:solidFill>
                  <a:srgbClr val="00B0F0"/>
                </a:solidFill>
                <a:latin typeface="Arial" panose="020B0604020202020204" pitchFamily="34" charset="0"/>
                <a:ea typeface="Calibri" panose="020F0502020204030204" pitchFamily="34" charset="0"/>
                <a:hlinkClick r:id="rId2" action="ppaction://hlinksldjump">
                  <a:extLst>
                    <a:ext uri="{A12FA001-AC4F-418D-AE19-62706E023703}">
                      <ahyp:hlinkClr xmlns:ahyp="http://schemas.microsoft.com/office/drawing/2018/hyperlinkcolor" val="tx"/>
                    </a:ext>
                  </a:extLst>
                </a:hlinkClick>
              </a:rPr>
              <a:t>ITO v. </a:t>
            </a:r>
            <a:r>
              <a:rPr lang="en-IN" sz="4400" dirty="0" err="1">
                <a:solidFill>
                  <a:srgbClr val="00B0F0"/>
                </a:solidFill>
                <a:latin typeface="Arial" panose="020B0604020202020204" pitchFamily="34" charset="0"/>
                <a:ea typeface="Calibri" panose="020F0502020204030204" pitchFamily="34" charset="0"/>
                <a:hlinkClick r:id="rId2" action="ppaction://hlinksldjump">
                  <a:extLst>
                    <a:ext uri="{A12FA001-AC4F-418D-AE19-62706E023703}">
                      <ahyp:hlinkClr xmlns:ahyp="http://schemas.microsoft.com/office/drawing/2018/hyperlinkcolor" val="tx"/>
                    </a:ext>
                  </a:extLst>
                </a:hlinkClick>
              </a:rPr>
              <a:t>Lakhmani</a:t>
            </a:r>
            <a:r>
              <a:rPr lang="en-IN" sz="4400" dirty="0">
                <a:solidFill>
                  <a:srgbClr val="00B0F0"/>
                </a:solidFill>
                <a:latin typeface="Arial" panose="020B0604020202020204" pitchFamily="34" charset="0"/>
                <a:ea typeface="Calibri" panose="020F0502020204030204" pitchFamily="34" charset="0"/>
                <a:hlinkClick r:id="rId2" action="ppaction://hlinksldjump">
                  <a:extLst>
                    <a:ext uri="{A12FA001-AC4F-418D-AE19-62706E023703}">
                      <ahyp:hlinkClr xmlns:ahyp="http://schemas.microsoft.com/office/drawing/2018/hyperlinkcolor" val="tx"/>
                    </a:ext>
                  </a:extLst>
                </a:hlinkClick>
              </a:rPr>
              <a:t> </a:t>
            </a:r>
            <a:r>
              <a:rPr lang="en-IN" sz="4400" dirty="0" err="1">
                <a:solidFill>
                  <a:srgbClr val="00B0F0"/>
                </a:solidFill>
                <a:latin typeface="Arial" panose="020B0604020202020204" pitchFamily="34" charset="0"/>
                <a:ea typeface="Calibri" panose="020F0502020204030204" pitchFamily="34" charset="0"/>
                <a:hlinkClick r:id="rId2" action="ppaction://hlinksldjump">
                  <a:extLst>
                    <a:ext uri="{A12FA001-AC4F-418D-AE19-62706E023703}">
                      <ahyp:hlinkClr xmlns:ahyp="http://schemas.microsoft.com/office/drawing/2018/hyperlinkcolor" val="tx"/>
                    </a:ext>
                  </a:extLst>
                </a:hlinkClick>
              </a:rPr>
              <a:t>Mewal</a:t>
            </a:r>
            <a:r>
              <a:rPr lang="en-IN" sz="4400" dirty="0">
                <a:solidFill>
                  <a:srgbClr val="00B0F0"/>
                </a:solidFill>
                <a:latin typeface="Arial" panose="020B0604020202020204" pitchFamily="34" charset="0"/>
                <a:ea typeface="Calibri" panose="020F0502020204030204" pitchFamily="34" charset="0"/>
                <a:hlinkClick r:id="rId2" action="ppaction://hlinksldjump">
                  <a:extLst>
                    <a:ext uri="{A12FA001-AC4F-418D-AE19-62706E023703}">
                      <ahyp:hlinkClr xmlns:ahyp="http://schemas.microsoft.com/office/drawing/2018/hyperlinkcolor" val="tx"/>
                    </a:ext>
                  </a:extLst>
                </a:hlinkClick>
              </a:rPr>
              <a:t> Das [1976] 103 ITR 437(SC)</a:t>
            </a:r>
            <a:endParaRPr lang="en-IN" sz="4400" dirty="0">
              <a:solidFill>
                <a:srgbClr val="00B0F0"/>
              </a:solidFill>
              <a:latin typeface="Times New Roman" panose="02020603050405020304" pitchFamily="18" charset="0"/>
              <a:ea typeface="Times New Roman" panose="02020603050405020304" pitchFamily="18" charset="0"/>
            </a:endParaRPr>
          </a:p>
          <a:p>
            <a:pPr marL="0" indent="0" algn="just">
              <a:spcAft>
                <a:spcPts val="400"/>
              </a:spcAft>
              <a:buNone/>
            </a:pPr>
            <a:r>
              <a:rPr lang="en-IN" sz="4400" i="1" dirty="0">
                <a:latin typeface="Arial" panose="020B0604020202020204" pitchFamily="34" charset="0"/>
                <a:ea typeface="Calibri" panose="020F0502020204030204" pitchFamily="34" charset="0"/>
              </a:rPr>
              <a:t>direct nexus or live link between the material coming to the notice of the Income-tax Officer and the formation of his belief</a:t>
            </a:r>
            <a:endParaRPr lang="en-IN" sz="4400" dirty="0">
              <a:latin typeface="Arial" panose="020B0604020202020204" pitchFamily="34" charset="0"/>
              <a:ea typeface="Calibri" panose="020F0502020204030204" pitchFamily="34" charset="0"/>
            </a:endParaRPr>
          </a:p>
          <a:p>
            <a:pPr marL="0" indent="0" algn="just">
              <a:spcAft>
                <a:spcPts val="400"/>
              </a:spcAft>
              <a:buNone/>
            </a:pPr>
            <a:r>
              <a:rPr lang="en-IN" sz="4400" dirty="0">
                <a:solidFill>
                  <a:srgbClr val="00B0F0"/>
                </a:solidFill>
                <a:latin typeface="Times New Roman" panose="02020603050405020304" pitchFamily="18" charset="0"/>
                <a:ea typeface="Times New Roman" panose="02020603050405020304" pitchFamily="18" charset="0"/>
                <a:hlinkClick r:id="rId3" action="ppaction://hlinksldjump">
                  <a:extLst>
                    <a:ext uri="{A12FA001-AC4F-418D-AE19-62706E023703}">
                      <ahyp:hlinkClr xmlns:ahyp="http://schemas.microsoft.com/office/drawing/2018/hyperlinkcolor" val="tx"/>
                    </a:ext>
                  </a:extLst>
                </a:hlinkClick>
              </a:rPr>
              <a:t>CIT v. Kelvinator of India Ltd. [2010] 320 ITR 561/ 187 Taxman 312 (SC)</a:t>
            </a:r>
            <a:endParaRPr lang="en-IN" sz="4400" dirty="0">
              <a:solidFill>
                <a:srgbClr val="00B0F0"/>
              </a:solidFill>
              <a:latin typeface="Times New Roman" panose="02020603050405020304" pitchFamily="18" charset="0"/>
              <a:ea typeface="Times New Roman" panose="02020603050405020304" pitchFamily="18" charset="0"/>
            </a:endParaRPr>
          </a:p>
          <a:p>
            <a:pPr marL="0" indent="0" algn="just">
              <a:spcAft>
                <a:spcPts val="400"/>
              </a:spcAft>
              <a:buNone/>
            </a:pPr>
            <a:r>
              <a:rPr lang="en-IN" sz="4400" dirty="0">
                <a:solidFill>
                  <a:srgbClr val="444444"/>
                </a:solidFill>
                <a:latin typeface="Times New Roman" panose="02020603050405020304" pitchFamily="18" charset="0"/>
                <a:ea typeface="Times New Roman" panose="02020603050405020304" pitchFamily="18" charset="0"/>
              </a:rPr>
              <a:t>ITO v. Tech Span India (P) Ltd. [2018] 404 ITR 10/92 taxmann.com 361/255Taxman152 (SC)</a:t>
            </a:r>
          </a:p>
          <a:p>
            <a:pPr marL="0" indent="0" algn="just">
              <a:spcAft>
                <a:spcPts val="400"/>
              </a:spcAft>
              <a:buNone/>
            </a:pPr>
            <a:r>
              <a:rPr lang="en-IN" sz="4400" dirty="0">
                <a:solidFill>
                  <a:srgbClr val="444444"/>
                </a:solidFill>
                <a:latin typeface="Times New Roman" panose="02020603050405020304" pitchFamily="18" charset="0"/>
                <a:ea typeface="Times New Roman" panose="02020603050405020304" pitchFamily="18" charset="0"/>
              </a:rPr>
              <a:t>Change of opinion:</a:t>
            </a:r>
          </a:p>
          <a:p>
            <a:pPr marL="0" indent="0" algn="just">
              <a:spcAft>
                <a:spcPts val="400"/>
              </a:spcAft>
              <a:buNone/>
            </a:pPr>
            <a:r>
              <a:rPr lang="en-IN" sz="4400" dirty="0">
                <a:solidFill>
                  <a:srgbClr val="00B0F0"/>
                </a:solidFill>
                <a:latin typeface="Times New Roman" panose="02020603050405020304" pitchFamily="18" charset="0"/>
                <a:ea typeface="Times New Roman" panose="02020603050405020304" pitchFamily="18" charset="0"/>
                <a:hlinkClick r:id="rId2" action="ppaction://hlinksldjump">
                  <a:extLst>
                    <a:ext uri="{A12FA001-AC4F-418D-AE19-62706E023703}">
                      <ahyp:hlinkClr xmlns:ahyp="http://schemas.microsoft.com/office/drawing/2018/hyperlinkcolor" val="tx"/>
                    </a:ext>
                  </a:extLst>
                </a:hlinkClick>
              </a:rPr>
              <a:t>Ganga Saran &amp; Sons (P) Ltd. v. ITO [1981] 130 ITR 1/6 Taxman 14 (SC)</a:t>
            </a:r>
            <a:endParaRPr lang="en-IN" sz="4400" dirty="0">
              <a:solidFill>
                <a:srgbClr val="00B0F0"/>
              </a:solidFill>
              <a:latin typeface="Times New Roman" panose="02020603050405020304" pitchFamily="18" charset="0"/>
              <a:ea typeface="Times New Roman" panose="02020603050405020304" pitchFamily="18" charset="0"/>
            </a:endParaRPr>
          </a:p>
          <a:p>
            <a:pPr marL="0" indent="0" algn="just">
              <a:spcAft>
                <a:spcPts val="400"/>
              </a:spcAft>
              <a:buNone/>
            </a:pPr>
            <a:r>
              <a:rPr lang="en-IN" sz="4400" dirty="0">
                <a:solidFill>
                  <a:srgbClr val="444444"/>
                </a:solidFill>
                <a:latin typeface="Times New Roman" panose="02020603050405020304" pitchFamily="18" charset="0"/>
                <a:ea typeface="Times New Roman" panose="02020603050405020304" pitchFamily="18" charset="0"/>
              </a:rPr>
              <a:t>Stronger than “is satisfied”</a:t>
            </a:r>
          </a:p>
          <a:p>
            <a:pPr marL="0" indent="0" algn="just">
              <a:spcAft>
                <a:spcPts val="400"/>
              </a:spcAft>
              <a:buNone/>
            </a:pPr>
            <a:endParaRPr lang="en-IN" sz="3700" dirty="0">
              <a:solidFill>
                <a:srgbClr val="444444"/>
              </a:solidFill>
              <a:latin typeface="Times New Roman" panose="02020603050405020304" pitchFamily="18" charset="0"/>
              <a:ea typeface="Times New Roman" panose="02020603050405020304" pitchFamily="18" charset="0"/>
            </a:endParaRPr>
          </a:p>
          <a:p>
            <a:pPr marL="0" indent="0" algn="just">
              <a:spcAft>
                <a:spcPts val="400"/>
              </a:spcAft>
              <a:buNone/>
            </a:pPr>
            <a:endParaRPr lang="en-IN" sz="1500" dirty="0">
              <a:latin typeface="Times New Roman" panose="02020603050405020304" pitchFamily="18" charset="0"/>
              <a:ea typeface="Times New Roman" panose="02020603050405020304" pitchFamily="18" charset="0"/>
            </a:endParaRPr>
          </a:p>
          <a:p>
            <a:endParaRPr lang="en-IN" dirty="0"/>
          </a:p>
        </p:txBody>
      </p:sp>
      <p:sp>
        <p:nvSpPr>
          <p:cNvPr id="7" name="Text Placeholder 6">
            <a:extLst>
              <a:ext uri="{FF2B5EF4-FFF2-40B4-BE49-F238E27FC236}">
                <a16:creationId xmlns:a16="http://schemas.microsoft.com/office/drawing/2014/main" id="{ED6C9D3E-FFFF-4DC0-8A2E-17273DE09010}"/>
              </a:ext>
            </a:extLst>
          </p:cNvPr>
          <p:cNvSpPr>
            <a:spLocks noGrp="1"/>
          </p:cNvSpPr>
          <p:nvPr>
            <p:ph type="body" sz="quarter" idx="3"/>
          </p:nvPr>
        </p:nvSpPr>
        <p:spPr>
          <a:xfrm>
            <a:off x="6172201" y="203701"/>
            <a:ext cx="5183188" cy="468103"/>
          </a:xfrm>
        </p:spPr>
        <p:txBody>
          <a:bodyPr/>
          <a:lstStyle/>
          <a:p>
            <a:pPr algn="ctr"/>
            <a:r>
              <a:rPr lang="en-IN" i="1" dirty="0"/>
              <a:t>NEW PROVISIONS</a:t>
            </a:r>
          </a:p>
        </p:txBody>
      </p:sp>
      <p:sp>
        <p:nvSpPr>
          <p:cNvPr id="4" name="Content Placeholder 3">
            <a:extLst>
              <a:ext uri="{FF2B5EF4-FFF2-40B4-BE49-F238E27FC236}">
                <a16:creationId xmlns:a16="http://schemas.microsoft.com/office/drawing/2014/main" id="{662E8D46-BFDA-4DA8-8415-E49B1A391C6B}"/>
              </a:ext>
            </a:extLst>
          </p:cNvPr>
          <p:cNvSpPr>
            <a:spLocks noGrp="1"/>
          </p:cNvSpPr>
          <p:nvPr>
            <p:ph sz="quarter" idx="4"/>
          </p:nvPr>
        </p:nvSpPr>
        <p:spPr>
          <a:xfrm>
            <a:off x="6172201" y="671802"/>
            <a:ext cx="5183188" cy="5982495"/>
          </a:xfrm>
        </p:spPr>
        <p:txBody>
          <a:bodyPr>
            <a:normAutofit fontScale="25000" lnSpcReduction="20000"/>
          </a:bodyPr>
          <a:lstStyle/>
          <a:p>
            <a:pPr marL="0" indent="0" algn="just">
              <a:lnSpc>
                <a:spcPct val="115000"/>
              </a:lnSpc>
              <a:spcAft>
                <a:spcPts val="1000"/>
              </a:spcAft>
              <a:buNone/>
            </a:pPr>
            <a:r>
              <a:rPr lang="en-IN" sz="7200" b="1" dirty="0">
                <a:latin typeface="Times New Roman" panose="02020603050405020304" pitchFamily="18" charset="0"/>
                <a:ea typeface="Calibri" panose="020F0502020204030204" pitchFamily="34" charset="0"/>
              </a:rPr>
              <a:t>147</a:t>
            </a:r>
            <a:r>
              <a:rPr lang="en-IN" sz="7200" dirty="0">
                <a:latin typeface="Times New Roman" panose="02020603050405020304" pitchFamily="18" charset="0"/>
                <a:ea typeface="Calibri" panose="020F0502020204030204" pitchFamily="34" charset="0"/>
              </a:rPr>
              <a:t>. If any income chargeable to tax, in the case of an assessee, has escaped assessment for any assessment year, the Assessing Officer may, subject to the provisions of sections 148 to 153, assess or reassess such income or recompute the loss or the depreciation allowance or any other allowance or </a:t>
            </a:r>
            <a:r>
              <a:rPr lang="en-IN" sz="7200" dirty="0">
                <a:solidFill>
                  <a:srgbClr val="C00000"/>
                </a:solidFill>
                <a:latin typeface="Times New Roman" panose="02020603050405020304" pitchFamily="18" charset="0"/>
                <a:ea typeface="Calibri" panose="020F0502020204030204" pitchFamily="34" charset="0"/>
              </a:rPr>
              <a:t>deduction</a:t>
            </a:r>
            <a:r>
              <a:rPr lang="en-IN" sz="7200" dirty="0">
                <a:latin typeface="Times New Roman" panose="02020603050405020304" pitchFamily="18" charset="0"/>
                <a:ea typeface="Calibri" panose="020F0502020204030204" pitchFamily="34" charset="0"/>
              </a:rPr>
              <a:t> for such assessment year (hereafter in this section and in sections 148 to 153 referred to as the relevant assessment year). </a:t>
            </a:r>
            <a:endParaRPr lang="en-IN" sz="7200" dirty="0">
              <a:latin typeface="Arial" panose="020B0604020202020204" pitchFamily="34" charset="0"/>
              <a:ea typeface="Calibri" panose="020F0502020204030204" pitchFamily="34" charset="0"/>
            </a:endParaRPr>
          </a:p>
          <a:p>
            <a:endParaRPr lang="en-IN" dirty="0"/>
          </a:p>
        </p:txBody>
      </p:sp>
    </p:spTree>
    <p:extLst>
      <p:ext uri="{BB962C8B-B14F-4D97-AF65-F5344CB8AC3E}">
        <p14:creationId xmlns:p14="http://schemas.microsoft.com/office/powerpoint/2010/main" val="1101903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AE8968-853C-4C12-B00B-99D882C481CD}"/>
              </a:ext>
            </a:extLst>
          </p:cNvPr>
          <p:cNvSpPr>
            <a:spLocks noGrp="1"/>
          </p:cNvSpPr>
          <p:nvPr>
            <p:ph sz="half" idx="1"/>
          </p:nvPr>
        </p:nvSpPr>
        <p:spPr>
          <a:xfrm>
            <a:off x="838200" y="552259"/>
            <a:ext cx="5181600" cy="5624704"/>
          </a:xfrm>
        </p:spPr>
        <p:txBody>
          <a:bodyPr>
            <a:normAutofit fontScale="92500" lnSpcReduction="10000"/>
          </a:bodyPr>
          <a:lstStyle/>
          <a:p>
            <a:pPr algn="just">
              <a:spcAft>
                <a:spcPts val="400"/>
              </a:spcAft>
              <a:buClrTx/>
              <a:buSzTx/>
              <a:defRPr/>
            </a:pPr>
            <a:r>
              <a:rPr lang="en-IN" sz="2600" dirty="0">
                <a:latin typeface="Times New Roman" panose="02020603050405020304" pitchFamily="18" charset="0"/>
              </a:rPr>
              <a:t>Explanation 3.—For the purpose of assessment or reassessment under this section, the Assessing Officer may assess or reassess the income in respect of any issue, which has escaped assessment, and such issue comes to his notice subsequently in the course of the proceedings under this section, notwithstanding that the reasons for such issue have not been included in the reasons recorded under sub-section (2) of section 148.</a:t>
            </a:r>
          </a:p>
          <a:p>
            <a:pPr marL="0" indent="0">
              <a:buNone/>
            </a:pPr>
            <a:r>
              <a:rPr lang="en-IN" i="1" dirty="0"/>
              <a:t>Except above Explanation-3, three proviso and Explanation 1,2 &amp; 4 are not appearing in new section</a:t>
            </a:r>
          </a:p>
        </p:txBody>
      </p:sp>
      <p:sp>
        <p:nvSpPr>
          <p:cNvPr id="4" name="Content Placeholder 3">
            <a:extLst>
              <a:ext uri="{FF2B5EF4-FFF2-40B4-BE49-F238E27FC236}">
                <a16:creationId xmlns:a16="http://schemas.microsoft.com/office/drawing/2014/main" id="{E042B198-B526-429A-AA71-388F856F42DA}"/>
              </a:ext>
            </a:extLst>
          </p:cNvPr>
          <p:cNvSpPr>
            <a:spLocks noGrp="1"/>
          </p:cNvSpPr>
          <p:nvPr>
            <p:ph sz="half" idx="2"/>
          </p:nvPr>
        </p:nvSpPr>
        <p:spPr>
          <a:xfrm>
            <a:off x="6172200" y="552262"/>
            <a:ext cx="5181600" cy="5624703"/>
          </a:xfrm>
        </p:spPr>
        <p:txBody>
          <a:bodyPr>
            <a:normAutofit fontScale="92500" lnSpcReduction="10000"/>
          </a:bodyPr>
          <a:lstStyle/>
          <a:p>
            <a:pPr algn="just">
              <a:lnSpc>
                <a:spcPct val="115000"/>
              </a:lnSpc>
              <a:spcAft>
                <a:spcPts val="1000"/>
              </a:spcAft>
            </a:pPr>
            <a:r>
              <a:rPr lang="en-IN" sz="2800" dirty="0">
                <a:latin typeface="Times New Roman" panose="02020603050405020304" pitchFamily="18" charset="0"/>
                <a:ea typeface="Calibri" panose="020F0502020204030204" pitchFamily="34" charset="0"/>
              </a:rPr>
              <a:t>Explanation. —For the purpose of assessment or reassessment under this section, the Assessing Officer may assess or reassess the income in respect of any issue, which has escaped assessment, and such issue comes to his notice subsequently in the course of the proceedings under this section, irrespective of the fact that the provisions of section 148A have not been complied with.</a:t>
            </a:r>
            <a:endParaRPr lang="en-IN" sz="2800" dirty="0">
              <a:latin typeface="Arial" panose="020B0604020202020204" pitchFamily="34" charset="0"/>
              <a:ea typeface="Calibri" panose="020F0502020204030204" pitchFamily="34" charset="0"/>
            </a:endParaRPr>
          </a:p>
          <a:p>
            <a:endParaRPr lang="en-IN" dirty="0"/>
          </a:p>
        </p:txBody>
      </p:sp>
    </p:spTree>
    <p:extLst>
      <p:ext uri="{BB962C8B-B14F-4D97-AF65-F5344CB8AC3E}">
        <p14:creationId xmlns:p14="http://schemas.microsoft.com/office/powerpoint/2010/main" val="3434483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F31CAE-80EC-40E7-8C13-549AD9859A14}"/>
              </a:ext>
            </a:extLst>
          </p:cNvPr>
          <p:cNvSpPr>
            <a:spLocks noGrp="1"/>
          </p:cNvSpPr>
          <p:nvPr>
            <p:ph idx="1"/>
          </p:nvPr>
        </p:nvSpPr>
        <p:spPr>
          <a:xfrm>
            <a:off x="838200" y="633743"/>
            <a:ext cx="10515600" cy="5543220"/>
          </a:xfrm>
        </p:spPr>
        <p:txBody>
          <a:bodyPr>
            <a:normAutofit/>
          </a:bodyPr>
          <a:lstStyle/>
          <a:p>
            <a:pPr marL="0" indent="0" algn="just">
              <a:lnSpc>
                <a:spcPct val="90000"/>
              </a:lnSpc>
              <a:buClrTx/>
              <a:buSzTx/>
              <a:buNone/>
              <a:defRPr/>
            </a:pPr>
            <a:r>
              <a:rPr lang="en-US" b="1" dirty="0">
                <a:solidFill>
                  <a:prstClr val="black"/>
                </a:solidFill>
                <a:latin typeface="Calibri" panose="020F0502020204030204"/>
              </a:rPr>
              <a:t>New Section 148:</a:t>
            </a:r>
          </a:p>
          <a:p>
            <a:pPr marL="0" indent="0" algn="just">
              <a:lnSpc>
                <a:spcPct val="90000"/>
              </a:lnSpc>
              <a:buClrTx/>
              <a:buSzTx/>
              <a:buNone/>
              <a:defRPr/>
            </a:pPr>
            <a:r>
              <a:rPr lang="en-US" dirty="0">
                <a:solidFill>
                  <a:prstClr val="black"/>
                </a:solidFill>
                <a:latin typeface="Calibri" panose="020F0502020204030204"/>
              </a:rPr>
              <a:t>148. Before making the assessment, reassessment or </a:t>
            </a:r>
            <a:r>
              <a:rPr lang="en-US" dirty="0" err="1">
                <a:solidFill>
                  <a:prstClr val="black"/>
                </a:solidFill>
                <a:latin typeface="Calibri" panose="020F0502020204030204"/>
              </a:rPr>
              <a:t>recomputation</a:t>
            </a:r>
            <a:r>
              <a:rPr lang="en-US" dirty="0">
                <a:solidFill>
                  <a:prstClr val="black"/>
                </a:solidFill>
                <a:latin typeface="Calibri" panose="020F0502020204030204"/>
              </a:rPr>
              <a:t> under section 147, and </a:t>
            </a:r>
            <a:r>
              <a:rPr lang="en-US" dirty="0">
                <a:solidFill>
                  <a:srgbClr val="FF0000"/>
                </a:solidFill>
                <a:latin typeface="Calibri" panose="020F0502020204030204"/>
              </a:rPr>
              <a:t>subject to the provisions of section 148A, </a:t>
            </a:r>
          </a:p>
          <a:p>
            <a:pPr marL="0" indent="0" algn="just">
              <a:lnSpc>
                <a:spcPct val="90000"/>
              </a:lnSpc>
              <a:buClrTx/>
              <a:buSzTx/>
              <a:buNone/>
              <a:defRPr/>
            </a:pPr>
            <a:r>
              <a:rPr lang="en-US" dirty="0">
                <a:solidFill>
                  <a:prstClr val="black"/>
                </a:solidFill>
                <a:latin typeface="Calibri" panose="020F0502020204030204"/>
              </a:rPr>
              <a:t>the Assessing Officer </a:t>
            </a:r>
            <a:r>
              <a:rPr lang="en-US" dirty="0">
                <a:solidFill>
                  <a:srgbClr val="FF0000"/>
                </a:solidFill>
                <a:latin typeface="Calibri" panose="020F0502020204030204"/>
              </a:rPr>
              <a:t>shall</a:t>
            </a:r>
            <a:r>
              <a:rPr lang="en-US" dirty="0">
                <a:solidFill>
                  <a:prstClr val="black"/>
                </a:solidFill>
                <a:latin typeface="Calibri" panose="020F0502020204030204"/>
              </a:rPr>
              <a:t> serve on the assessee a </a:t>
            </a:r>
            <a:r>
              <a:rPr lang="en-US" dirty="0">
                <a:solidFill>
                  <a:srgbClr val="FF0000"/>
                </a:solidFill>
                <a:latin typeface="Calibri" panose="020F0502020204030204"/>
              </a:rPr>
              <a:t>notice</a:t>
            </a:r>
            <a:r>
              <a:rPr lang="en-US" dirty="0">
                <a:solidFill>
                  <a:prstClr val="black"/>
                </a:solidFill>
                <a:latin typeface="Calibri" panose="020F0502020204030204"/>
              </a:rPr>
              <a:t>, </a:t>
            </a:r>
          </a:p>
          <a:p>
            <a:pPr marL="0" indent="0" algn="just">
              <a:lnSpc>
                <a:spcPct val="90000"/>
              </a:lnSpc>
              <a:buClrTx/>
              <a:buSzTx/>
              <a:buNone/>
              <a:defRPr/>
            </a:pPr>
            <a:r>
              <a:rPr lang="en-US" dirty="0">
                <a:solidFill>
                  <a:srgbClr val="FF0000"/>
                </a:solidFill>
                <a:latin typeface="Calibri" panose="020F0502020204030204"/>
              </a:rPr>
              <a:t>along with a copy of the order </a:t>
            </a:r>
            <a:r>
              <a:rPr lang="en-US" dirty="0">
                <a:solidFill>
                  <a:prstClr val="black"/>
                </a:solidFill>
                <a:latin typeface="Calibri" panose="020F0502020204030204"/>
              </a:rPr>
              <a:t>passed, if required, </a:t>
            </a:r>
            <a:r>
              <a:rPr lang="en-US" dirty="0">
                <a:solidFill>
                  <a:srgbClr val="FF0000"/>
                </a:solidFill>
                <a:latin typeface="Calibri" panose="020F0502020204030204"/>
              </a:rPr>
              <a:t>under</a:t>
            </a:r>
            <a:r>
              <a:rPr lang="en-US" dirty="0">
                <a:solidFill>
                  <a:prstClr val="black"/>
                </a:solidFill>
                <a:latin typeface="Calibri" panose="020F0502020204030204"/>
              </a:rPr>
              <a:t> </a:t>
            </a:r>
            <a:r>
              <a:rPr lang="en-US" dirty="0">
                <a:solidFill>
                  <a:srgbClr val="FF0000"/>
                </a:solidFill>
                <a:latin typeface="Calibri" panose="020F0502020204030204"/>
              </a:rPr>
              <a:t>clause (d) of section 148A</a:t>
            </a:r>
            <a:r>
              <a:rPr lang="en-US" dirty="0">
                <a:solidFill>
                  <a:prstClr val="black"/>
                </a:solidFill>
                <a:latin typeface="Calibri" panose="020F0502020204030204"/>
              </a:rPr>
              <a:t>, </a:t>
            </a:r>
          </a:p>
          <a:p>
            <a:pPr marL="0" indent="0" algn="just">
              <a:lnSpc>
                <a:spcPct val="90000"/>
              </a:lnSpc>
              <a:buClrTx/>
              <a:buSzTx/>
              <a:buNone/>
              <a:defRPr/>
            </a:pPr>
            <a:r>
              <a:rPr lang="en-US" dirty="0">
                <a:solidFill>
                  <a:prstClr val="black"/>
                </a:solidFill>
                <a:latin typeface="Calibri" panose="020F0502020204030204"/>
              </a:rPr>
              <a:t>requiring him to furnish within such period, as may be specified in such notice, </a:t>
            </a:r>
            <a:r>
              <a:rPr lang="en-US" dirty="0">
                <a:solidFill>
                  <a:srgbClr val="FF0000"/>
                </a:solidFill>
                <a:latin typeface="Calibri" panose="020F0502020204030204"/>
              </a:rPr>
              <a:t>a return of his income </a:t>
            </a:r>
            <a:r>
              <a:rPr lang="en-US" dirty="0">
                <a:solidFill>
                  <a:prstClr val="black"/>
                </a:solidFill>
                <a:latin typeface="Calibri" panose="020F0502020204030204"/>
              </a:rPr>
              <a:t>or the income of any other person in respect of which he is assessable under this Act during the previous year corresponding to the relevant assessment year, in the prescribed form and verified in the prescribed manner and setting forth such other particulars as may be prescribed; and the provisions of this Act shall, so far as may be, apply accordingly as if such return were a return required to be furnished under section 139: </a:t>
            </a:r>
          </a:p>
          <a:p>
            <a:pPr marL="0" indent="0" algn="just">
              <a:lnSpc>
                <a:spcPct val="90000"/>
              </a:lnSpc>
              <a:buClrTx/>
              <a:buSzTx/>
              <a:buNone/>
              <a:defRPr/>
            </a:pPr>
            <a:r>
              <a:rPr lang="en-US" dirty="0">
                <a:solidFill>
                  <a:srgbClr val="FF0000"/>
                </a:solidFill>
                <a:latin typeface="Calibri" panose="020F0502020204030204"/>
              </a:rPr>
              <a:t>Provided</a:t>
            </a:r>
            <a:r>
              <a:rPr lang="en-US" dirty="0">
                <a:solidFill>
                  <a:prstClr val="black"/>
                </a:solidFill>
                <a:latin typeface="Calibri" panose="020F0502020204030204"/>
              </a:rPr>
              <a:t> that no notice under this section shall be issued unless there is </a:t>
            </a:r>
            <a:r>
              <a:rPr lang="en-US" dirty="0">
                <a:solidFill>
                  <a:srgbClr val="FF0000"/>
                </a:solidFill>
                <a:latin typeface="Calibri" panose="020F0502020204030204"/>
              </a:rPr>
              <a:t>information </a:t>
            </a:r>
            <a:r>
              <a:rPr lang="en-US" dirty="0">
                <a:solidFill>
                  <a:prstClr val="black"/>
                </a:solidFill>
                <a:latin typeface="Calibri" panose="020F0502020204030204"/>
              </a:rPr>
              <a:t>with the Assessing Officer which </a:t>
            </a:r>
            <a:r>
              <a:rPr lang="en-US" dirty="0">
                <a:solidFill>
                  <a:srgbClr val="FF0000"/>
                </a:solidFill>
                <a:latin typeface="Calibri" panose="020F0502020204030204"/>
              </a:rPr>
              <a:t>suggests that the income chargeable to tax has escaped assessment </a:t>
            </a:r>
            <a:r>
              <a:rPr lang="en-US" dirty="0">
                <a:solidFill>
                  <a:prstClr val="black"/>
                </a:solidFill>
                <a:latin typeface="Calibri" panose="020F0502020204030204"/>
              </a:rPr>
              <a:t>in the case of the assessee for the relevant assessment year and the Assessing Officer has obtained </a:t>
            </a:r>
            <a:r>
              <a:rPr lang="en-US" dirty="0">
                <a:solidFill>
                  <a:srgbClr val="FF0000"/>
                </a:solidFill>
                <a:latin typeface="Calibri" panose="020F0502020204030204"/>
              </a:rPr>
              <a:t>prior approval of the specified authority </a:t>
            </a:r>
            <a:r>
              <a:rPr lang="en-US" dirty="0">
                <a:solidFill>
                  <a:prstClr val="black"/>
                </a:solidFill>
                <a:latin typeface="Calibri" panose="020F0502020204030204"/>
              </a:rPr>
              <a:t>to issue such notice.</a:t>
            </a:r>
            <a:endParaRPr lang="en-IN" dirty="0">
              <a:solidFill>
                <a:prstClr val="black"/>
              </a:solidFill>
              <a:latin typeface="Calibri" panose="020F0502020204030204"/>
            </a:endParaRPr>
          </a:p>
          <a:p>
            <a:pPr marL="0" indent="0">
              <a:buNone/>
            </a:pPr>
            <a:endParaRPr lang="en-IN" dirty="0"/>
          </a:p>
        </p:txBody>
      </p:sp>
    </p:spTree>
    <p:extLst>
      <p:ext uri="{BB962C8B-B14F-4D97-AF65-F5344CB8AC3E}">
        <p14:creationId xmlns:p14="http://schemas.microsoft.com/office/powerpoint/2010/main" val="3082371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06A435-B4E9-494D-890D-65CFD1F74E5A}"/>
              </a:ext>
            </a:extLst>
          </p:cNvPr>
          <p:cNvSpPr>
            <a:spLocks noGrp="1"/>
          </p:cNvSpPr>
          <p:nvPr>
            <p:ph idx="1"/>
          </p:nvPr>
        </p:nvSpPr>
        <p:spPr>
          <a:xfrm>
            <a:off x="838200" y="325926"/>
            <a:ext cx="10515600" cy="5851039"/>
          </a:xfrm>
        </p:spPr>
        <p:txBody>
          <a:bodyPr/>
          <a:lstStyle/>
          <a:p>
            <a:pPr marL="0" indent="0" algn="just">
              <a:buNone/>
            </a:pPr>
            <a:r>
              <a:rPr lang="en-US" i="1" dirty="0"/>
              <a:t>Section 148 continues….</a:t>
            </a:r>
          </a:p>
          <a:p>
            <a:pPr marL="0" indent="0" algn="just">
              <a:buNone/>
            </a:pPr>
            <a:r>
              <a:rPr lang="en-US" dirty="0">
                <a:solidFill>
                  <a:srgbClr val="00B0F0"/>
                </a:solidFill>
              </a:rPr>
              <a:t>Explanation 1.</a:t>
            </a:r>
            <a:r>
              <a:rPr lang="en-US" dirty="0"/>
              <a:t>—For the purposes of this section and section 148A, the </a:t>
            </a:r>
            <a:r>
              <a:rPr lang="en-US" dirty="0">
                <a:solidFill>
                  <a:srgbClr val="FF0000"/>
                </a:solidFill>
              </a:rPr>
              <a:t>information </a:t>
            </a:r>
            <a:r>
              <a:rPr lang="en-US" dirty="0"/>
              <a:t>with the Assessing Officer which suggests that the income chargeable to tax has escaped assessment </a:t>
            </a:r>
            <a:r>
              <a:rPr lang="en-US" dirty="0">
                <a:solidFill>
                  <a:srgbClr val="FF0000"/>
                </a:solidFill>
              </a:rPr>
              <a:t>means</a:t>
            </a:r>
            <a:r>
              <a:rPr lang="en-US" dirty="0"/>
              <a:t>,—</a:t>
            </a:r>
          </a:p>
          <a:p>
            <a:pPr marL="0" indent="0" algn="just">
              <a:buNone/>
            </a:pPr>
            <a:r>
              <a:rPr lang="en-US" dirty="0"/>
              <a:t>(</a:t>
            </a:r>
            <a:r>
              <a:rPr lang="en-US" dirty="0" err="1"/>
              <a:t>i</a:t>
            </a:r>
            <a:r>
              <a:rPr lang="en-US" dirty="0"/>
              <a:t>) </a:t>
            </a:r>
            <a:r>
              <a:rPr lang="en-US" dirty="0">
                <a:solidFill>
                  <a:srgbClr val="FF0000"/>
                </a:solidFill>
              </a:rPr>
              <a:t>any information flagged </a:t>
            </a:r>
            <a:r>
              <a:rPr lang="en-US" dirty="0"/>
              <a:t>in the case of the assessee for the relevant assessment year in accordance with the </a:t>
            </a:r>
            <a:r>
              <a:rPr lang="en-US" dirty="0">
                <a:solidFill>
                  <a:srgbClr val="FF0000"/>
                </a:solidFill>
              </a:rPr>
              <a:t>risk management strategy </a:t>
            </a:r>
            <a:r>
              <a:rPr lang="en-US" dirty="0"/>
              <a:t>formulated by the Board from time to time;</a:t>
            </a:r>
          </a:p>
          <a:p>
            <a:pPr marL="0" indent="0" algn="just">
              <a:buNone/>
            </a:pPr>
            <a:r>
              <a:rPr lang="en-US" dirty="0"/>
              <a:t>(ii) </a:t>
            </a:r>
            <a:r>
              <a:rPr lang="en-US" dirty="0">
                <a:solidFill>
                  <a:srgbClr val="FF0000"/>
                </a:solidFill>
              </a:rPr>
              <a:t>any final objection </a:t>
            </a:r>
            <a:r>
              <a:rPr lang="en-US" dirty="0"/>
              <a:t>raised by the </a:t>
            </a:r>
            <a:r>
              <a:rPr lang="en-US" dirty="0">
                <a:solidFill>
                  <a:srgbClr val="FF0000"/>
                </a:solidFill>
              </a:rPr>
              <a:t>Comptroller and Auditor General </a:t>
            </a:r>
            <a:r>
              <a:rPr lang="en-US" dirty="0"/>
              <a:t>of India to the effect that the assessment in the case of the assessee for the relevant assessment year has not been made in accordance with the provisions of this Act.  </a:t>
            </a:r>
          </a:p>
          <a:p>
            <a:pPr marL="0" indent="0" algn="just">
              <a:buNone/>
            </a:pPr>
            <a:endParaRPr lang="en-US" dirty="0"/>
          </a:p>
          <a:p>
            <a:pPr marL="0" indent="0" algn="just">
              <a:buNone/>
            </a:pPr>
            <a:endParaRPr lang="en-US" dirty="0"/>
          </a:p>
          <a:p>
            <a:pPr marL="0" indent="0" algn="just">
              <a:buNone/>
            </a:pPr>
            <a:endParaRPr lang="en-US" dirty="0"/>
          </a:p>
          <a:p>
            <a:pPr marL="0" indent="0" algn="just">
              <a:buNone/>
            </a:pPr>
            <a:r>
              <a:rPr lang="en-US" sz="1600" dirty="0">
                <a:solidFill>
                  <a:srgbClr val="00B0F0"/>
                </a:solidFill>
                <a:hlinkClick r:id="rId3" action="ppaction://hlinksldjump">
                  <a:extLst>
                    <a:ext uri="{A12FA001-AC4F-418D-AE19-62706E023703}">
                      <ahyp:hlinkClr xmlns:ahyp="http://schemas.microsoft.com/office/drawing/2018/hyperlinkcolor" val="tx"/>
                    </a:ext>
                  </a:extLst>
                </a:hlinkClick>
              </a:rPr>
              <a:t>India and Eastern Newspaper Society v. CIT [1979] 119 ITR 996/ 2 Taxman 197(SC)</a:t>
            </a:r>
            <a:endParaRPr lang="en-US" sz="1600" dirty="0">
              <a:solidFill>
                <a:srgbClr val="00B0F0"/>
              </a:solidFill>
            </a:endParaRPr>
          </a:p>
          <a:p>
            <a:pPr marL="0" indent="0" algn="just">
              <a:buNone/>
            </a:pPr>
            <a:r>
              <a:rPr lang="en-US" sz="1600" dirty="0"/>
              <a:t>CIT v. PVS </a:t>
            </a:r>
            <a:r>
              <a:rPr lang="en-US" sz="1600" dirty="0" err="1"/>
              <a:t>Beedies</a:t>
            </a:r>
            <a:r>
              <a:rPr lang="en-US" sz="1600" dirty="0"/>
              <a:t> (P) Ltd. [1999]237 ITR 13/103 Taxman 294 (SC)</a:t>
            </a:r>
          </a:p>
          <a:p>
            <a:pPr marL="0" indent="0" algn="just">
              <a:buNone/>
            </a:pPr>
            <a:r>
              <a:rPr lang="en-IN" sz="1600" dirty="0"/>
              <a:t>CAG is not Income –tax Authority u/s 116 of The Income Tax Act</a:t>
            </a:r>
          </a:p>
        </p:txBody>
      </p:sp>
    </p:spTree>
    <p:extLst>
      <p:ext uri="{BB962C8B-B14F-4D97-AF65-F5344CB8AC3E}">
        <p14:creationId xmlns:p14="http://schemas.microsoft.com/office/powerpoint/2010/main" val="2813212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5DE2B6-C827-4373-9556-6E7D63172DBC}"/>
              </a:ext>
            </a:extLst>
          </p:cNvPr>
          <p:cNvSpPr>
            <a:spLocks noGrp="1"/>
          </p:cNvSpPr>
          <p:nvPr>
            <p:ph idx="1"/>
          </p:nvPr>
        </p:nvSpPr>
        <p:spPr>
          <a:xfrm>
            <a:off x="838200" y="425514"/>
            <a:ext cx="10515600" cy="5975287"/>
          </a:xfrm>
        </p:spPr>
        <p:txBody>
          <a:bodyPr>
            <a:normAutofit fontScale="92500" lnSpcReduction="20000"/>
          </a:bodyPr>
          <a:lstStyle/>
          <a:p>
            <a:pPr marL="0" indent="0" algn="just">
              <a:buNone/>
            </a:pPr>
            <a:r>
              <a:rPr lang="en-US" i="1" dirty="0"/>
              <a:t>Section 148 continues….</a:t>
            </a:r>
          </a:p>
          <a:p>
            <a:pPr marL="0" indent="0" algn="just">
              <a:buNone/>
            </a:pPr>
            <a:r>
              <a:rPr lang="en-US" dirty="0">
                <a:solidFill>
                  <a:srgbClr val="00B0F0"/>
                </a:solidFill>
              </a:rPr>
              <a:t>Explanation 2.</a:t>
            </a:r>
            <a:r>
              <a:rPr lang="en-US" dirty="0"/>
              <a:t>—For the purposes of this section, where,— </a:t>
            </a:r>
          </a:p>
          <a:p>
            <a:pPr marL="571486" indent="-571486" algn="just">
              <a:buAutoNum type="romanLcParenBoth"/>
            </a:pPr>
            <a:r>
              <a:rPr lang="en-US" dirty="0"/>
              <a:t>a search is initiated under </a:t>
            </a:r>
            <a:r>
              <a:rPr lang="en-US" dirty="0">
                <a:solidFill>
                  <a:srgbClr val="FF0000"/>
                </a:solidFill>
              </a:rPr>
              <a:t>section 132 </a:t>
            </a:r>
            <a:r>
              <a:rPr lang="en-US" dirty="0"/>
              <a:t>or books of account, other documents or any assets are requisitioned under </a:t>
            </a:r>
            <a:r>
              <a:rPr lang="en-US" dirty="0">
                <a:solidFill>
                  <a:srgbClr val="FF0000"/>
                </a:solidFill>
              </a:rPr>
              <a:t>section 132A</a:t>
            </a:r>
            <a:r>
              <a:rPr lang="en-US" dirty="0"/>
              <a:t>, on or after the 1st day of April, 2021, in the case of the assessee; or </a:t>
            </a:r>
          </a:p>
          <a:p>
            <a:pPr marL="533387" indent="-533387" algn="just">
              <a:buNone/>
            </a:pPr>
            <a:r>
              <a:rPr lang="en-US" dirty="0"/>
              <a:t>(ii) 	a survey is conducted under </a:t>
            </a:r>
            <a:r>
              <a:rPr lang="en-US" dirty="0">
                <a:solidFill>
                  <a:srgbClr val="FF0000"/>
                </a:solidFill>
              </a:rPr>
              <a:t>section 133A </a:t>
            </a:r>
            <a:r>
              <a:rPr lang="en-US" dirty="0"/>
              <a:t>in the case of the assessee on or after the 1st day of                             April, 2021; or</a:t>
            </a:r>
          </a:p>
          <a:p>
            <a:pPr marL="0" indent="0" algn="just" defTabSz="442902">
              <a:buNone/>
            </a:pPr>
            <a:r>
              <a:rPr lang="en-US" dirty="0"/>
              <a:t>(iii)  the Assessing Officer </a:t>
            </a:r>
            <a:r>
              <a:rPr lang="en-US" dirty="0">
                <a:solidFill>
                  <a:srgbClr val="FF0000"/>
                </a:solidFill>
              </a:rPr>
              <a:t>is satisfied</a:t>
            </a:r>
            <a:r>
              <a:rPr lang="en-US" dirty="0"/>
              <a:t>, with the </a:t>
            </a:r>
            <a:r>
              <a:rPr lang="en-US" dirty="0">
                <a:solidFill>
                  <a:srgbClr val="FF0000"/>
                </a:solidFill>
              </a:rPr>
              <a:t>prior approval of the Principal Commissioner or 	Commissioner,</a:t>
            </a:r>
            <a:r>
              <a:rPr lang="en-US" dirty="0"/>
              <a:t> that any money, bullion, </a:t>
            </a:r>
            <a:r>
              <a:rPr lang="en-US" dirty="0" err="1"/>
              <a:t>jewellery</a:t>
            </a:r>
            <a:r>
              <a:rPr lang="en-US" dirty="0"/>
              <a:t> or other valuable article or thing, seized or 	requisitioned in case of any other person on or after the 1st day of April, 2021, </a:t>
            </a:r>
            <a:r>
              <a:rPr lang="en-US" dirty="0">
                <a:solidFill>
                  <a:srgbClr val="FF0000"/>
                </a:solidFill>
              </a:rPr>
              <a:t>belongs</a:t>
            </a:r>
            <a:r>
              <a:rPr lang="en-US" dirty="0"/>
              <a:t> to the 	assessee; or </a:t>
            </a:r>
          </a:p>
          <a:p>
            <a:pPr marL="0" indent="0" algn="just" defTabSz="896916">
              <a:buNone/>
              <a:tabLst>
                <a:tab pos="442902" algn="l"/>
              </a:tabLst>
            </a:pPr>
            <a:r>
              <a:rPr lang="en-US" dirty="0"/>
              <a:t>(iv) the Assessing Officer </a:t>
            </a:r>
            <a:r>
              <a:rPr lang="en-US" dirty="0">
                <a:solidFill>
                  <a:srgbClr val="FF0000"/>
                </a:solidFill>
              </a:rPr>
              <a:t>is satisfied</a:t>
            </a:r>
            <a:r>
              <a:rPr lang="en-US" dirty="0"/>
              <a:t>, with the </a:t>
            </a:r>
            <a:r>
              <a:rPr lang="en-US" dirty="0">
                <a:solidFill>
                  <a:srgbClr val="FF0000"/>
                </a:solidFill>
              </a:rPr>
              <a:t>prior approval of Principal Commissioner or 	Commissioner</a:t>
            </a:r>
            <a:r>
              <a:rPr lang="en-US" dirty="0"/>
              <a:t>, that any books of account or documents, seized or requisitioned in case of any 	other person on or after the 1st day of April, 2021, </a:t>
            </a:r>
            <a:r>
              <a:rPr lang="en-US" dirty="0">
                <a:solidFill>
                  <a:srgbClr val="FF0000"/>
                </a:solidFill>
              </a:rPr>
              <a:t>pertains or pertain to</a:t>
            </a:r>
            <a:r>
              <a:rPr lang="en-US" dirty="0"/>
              <a:t>, or </a:t>
            </a:r>
            <a:r>
              <a:rPr lang="en-US" dirty="0">
                <a:solidFill>
                  <a:srgbClr val="FF0000"/>
                </a:solidFill>
              </a:rPr>
              <a:t>any information 	</a:t>
            </a:r>
            <a:r>
              <a:rPr lang="en-US" dirty="0"/>
              <a:t>contained therein, </a:t>
            </a:r>
            <a:r>
              <a:rPr lang="en-US" dirty="0">
                <a:solidFill>
                  <a:srgbClr val="FF0000"/>
                </a:solidFill>
              </a:rPr>
              <a:t>relate to</a:t>
            </a:r>
            <a:r>
              <a:rPr lang="en-US" dirty="0"/>
              <a:t>, the assessee, </a:t>
            </a:r>
          </a:p>
          <a:p>
            <a:pPr marL="0" indent="0" algn="just">
              <a:buNone/>
            </a:pPr>
            <a:r>
              <a:rPr lang="en-US" dirty="0"/>
              <a:t>the Assessing Officer </a:t>
            </a:r>
            <a:r>
              <a:rPr lang="en-US" dirty="0">
                <a:solidFill>
                  <a:srgbClr val="FF0000"/>
                </a:solidFill>
              </a:rPr>
              <a:t>shall be deemed to have information </a:t>
            </a:r>
            <a:r>
              <a:rPr lang="en-US" dirty="0"/>
              <a:t>which suggests that the income chargeable to tax has escaped assessment in the case of the assessee for the </a:t>
            </a:r>
            <a:r>
              <a:rPr lang="en-US" dirty="0">
                <a:solidFill>
                  <a:srgbClr val="FF0000"/>
                </a:solidFill>
              </a:rPr>
              <a:t>three assessment years </a:t>
            </a:r>
            <a:r>
              <a:rPr lang="en-US" dirty="0"/>
              <a:t>immediately preceding the assessment year relevant to the previous year in which the search is initiated or books of account, other documents or any assets are requisitioned or survey is conducted in the case of the assessee or money, bullion, </a:t>
            </a:r>
            <a:r>
              <a:rPr lang="en-US" dirty="0" err="1"/>
              <a:t>jewellery</a:t>
            </a:r>
            <a:r>
              <a:rPr lang="en-US" dirty="0"/>
              <a:t> or other valuable article or thing or books of account or documents are seized or requisitioned in case of any other person. </a:t>
            </a:r>
          </a:p>
          <a:p>
            <a:pPr marL="0" indent="0" algn="just">
              <a:buNone/>
            </a:pPr>
            <a:r>
              <a:rPr lang="en-US" dirty="0"/>
              <a:t>Explanation.3—For the purposes of this section, specified authority means the specified authority referred to in section 151.”. </a:t>
            </a:r>
            <a:endParaRPr lang="en-IN" dirty="0"/>
          </a:p>
        </p:txBody>
      </p:sp>
    </p:spTree>
    <p:extLst>
      <p:ext uri="{BB962C8B-B14F-4D97-AF65-F5344CB8AC3E}">
        <p14:creationId xmlns:p14="http://schemas.microsoft.com/office/powerpoint/2010/main" val="3277321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1589AB-31A2-4310-950E-5F5F09E251F7}"/>
              </a:ext>
            </a:extLst>
          </p:cNvPr>
          <p:cNvSpPr>
            <a:spLocks noGrp="1"/>
          </p:cNvSpPr>
          <p:nvPr>
            <p:ph idx="1"/>
          </p:nvPr>
        </p:nvSpPr>
        <p:spPr>
          <a:xfrm>
            <a:off x="838200" y="325926"/>
            <a:ext cx="10515600" cy="5851039"/>
          </a:xfrm>
        </p:spPr>
        <p:txBody>
          <a:bodyPr>
            <a:normAutofit fontScale="92500"/>
          </a:bodyPr>
          <a:lstStyle/>
          <a:p>
            <a:pPr marL="0" indent="0" algn="just">
              <a:buNone/>
            </a:pPr>
            <a:r>
              <a:rPr lang="en-US" b="1" dirty="0"/>
              <a:t>148A.</a:t>
            </a:r>
            <a:r>
              <a:rPr lang="en-US" dirty="0"/>
              <a:t>  The Assessing Officer </a:t>
            </a:r>
            <a:r>
              <a:rPr lang="en-US" dirty="0">
                <a:solidFill>
                  <a:srgbClr val="FF0000"/>
                </a:solidFill>
              </a:rPr>
              <a:t>shall</a:t>
            </a:r>
            <a:r>
              <a:rPr lang="en-US" dirty="0"/>
              <a:t>, </a:t>
            </a:r>
            <a:r>
              <a:rPr lang="en-US" dirty="0">
                <a:solidFill>
                  <a:srgbClr val="FF0000"/>
                </a:solidFill>
              </a:rPr>
              <a:t>before issuing any notice </a:t>
            </a:r>
            <a:r>
              <a:rPr lang="en-US" dirty="0"/>
              <a:t>under section 148, — </a:t>
            </a:r>
          </a:p>
          <a:p>
            <a:pPr marL="514338" indent="-514338" algn="just">
              <a:buAutoNum type="alphaLcParenBoth"/>
            </a:pPr>
            <a:r>
              <a:rPr lang="en-US" dirty="0">
                <a:solidFill>
                  <a:srgbClr val="FF0000"/>
                </a:solidFill>
              </a:rPr>
              <a:t>conduct </a:t>
            </a:r>
            <a:r>
              <a:rPr lang="en-US" dirty="0"/>
              <a:t>any enquiry, </a:t>
            </a:r>
            <a:r>
              <a:rPr lang="en-US" dirty="0">
                <a:solidFill>
                  <a:srgbClr val="FF0000"/>
                </a:solidFill>
              </a:rPr>
              <a:t>if required</a:t>
            </a:r>
            <a:r>
              <a:rPr lang="en-US" dirty="0"/>
              <a:t>, </a:t>
            </a:r>
            <a:r>
              <a:rPr lang="en-US" dirty="0">
                <a:solidFill>
                  <a:srgbClr val="FF0000"/>
                </a:solidFill>
              </a:rPr>
              <a:t>with the prior approval of specified authority</a:t>
            </a:r>
            <a:r>
              <a:rPr lang="en-US" dirty="0"/>
              <a:t>, with respect to the information which suggests that the income chargeable to tax has escaped assessment; </a:t>
            </a:r>
          </a:p>
          <a:p>
            <a:pPr marL="533387" indent="-533387" algn="just">
              <a:buAutoNum type="alphaLcParenBoth" startAt="2"/>
            </a:pPr>
            <a:r>
              <a:rPr lang="en-US" dirty="0">
                <a:solidFill>
                  <a:srgbClr val="FF0000"/>
                </a:solidFill>
              </a:rPr>
              <a:t>provide an opportunity </a:t>
            </a:r>
            <a:r>
              <a:rPr lang="en-US" dirty="0"/>
              <a:t>of being heard to the assessee, with </a:t>
            </a:r>
            <a:r>
              <a:rPr lang="en-US" dirty="0">
                <a:solidFill>
                  <a:srgbClr val="FF0000"/>
                </a:solidFill>
              </a:rPr>
              <a:t>the prior approval   of specified authority, </a:t>
            </a:r>
            <a:r>
              <a:rPr lang="en-US" dirty="0"/>
              <a:t>by serving upon him a notice to show cause within such time, as may be specified in the notice, being </a:t>
            </a:r>
            <a:r>
              <a:rPr lang="en-US" dirty="0">
                <a:solidFill>
                  <a:srgbClr val="FF0000"/>
                </a:solidFill>
              </a:rPr>
              <a:t>not less than seven days </a:t>
            </a:r>
            <a:r>
              <a:rPr lang="en-US" dirty="0"/>
              <a:t>and but </a:t>
            </a:r>
            <a:r>
              <a:rPr lang="en-US" dirty="0">
                <a:solidFill>
                  <a:srgbClr val="FF0000"/>
                </a:solidFill>
              </a:rPr>
              <a:t>not exceeding thirty days</a:t>
            </a:r>
            <a:r>
              <a:rPr lang="en-US" dirty="0"/>
              <a:t> from the date on which such notice is issued, or such time, as may be extended by him on the basis of an application in this behalf, as to </a:t>
            </a:r>
            <a:r>
              <a:rPr lang="en-US" dirty="0">
                <a:solidFill>
                  <a:srgbClr val="FF0000"/>
                </a:solidFill>
              </a:rPr>
              <a:t>why a notice under section 148 should not be issued </a:t>
            </a:r>
            <a:r>
              <a:rPr lang="en-US" dirty="0"/>
              <a:t>on the basis of information which suggests that income chargeable to tax has escaped assessment in his case for the relevant assessment year and results of enquiry conducted, if any, as per clause (a); </a:t>
            </a:r>
          </a:p>
          <a:p>
            <a:pPr marL="533387" indent="-533387" algn="just">
              <a:buAutoNum type="alphaLcParenBoth" startAt="2"/>
            </a:pPr>
            <a:r>
              <a:rPr lang="en-US" dirty="0">
                <a:solidFill>
                  <a:srgbClr val="FF0000"/>
                </a:solidFill>
              </a:rPr>
              <a:t>consider the reply </a:t>
            </a:r>
            <a:r>
              <a:rPr lang="en-US" dirty="0"/>
              <a:t>of assessee furnished, if any, in response to the show-cause notice referred to in clause (b); </a:t>
            </a:r>
          </a:p>
          <a:p>
            <a:pPr marL="533387" indent="-533387" algn="just">
              <a:buAutoNum type="alphaLcParenBoth" startAt="2"/>
            </a:pPr>
            <a:r>
              <a:rPr lang="en-US" dirty="0">
                <a:solidFill>
                  <a:srgbClr val="FF0000"/>
                </a:solidFill>
              </a:rPr>
              <a:t>decide</a:t>
            </a:r>
            <a:r>
              <a:rPr lang="en-US" dirty="0"/>
              <a:t>, on the basis of material available on record including reply of the assessee, </a:t>
            </a:r>
            <a:r>
              <a:rPr lang="en-US" dirty="0">
                <a:solidFill>
                  <a:srgbClr val="FF0000"/>
                </a:solidFill>
              </a:rPr>
              <a:t>whether or not it is a fit case</a:t>
            </a:r>
            <a:r>
              <a:rPr lang="en-US" dirty="0"/>
              <a:t> to issue a notice under section 148, </a:t>
            </a:r>
            <a:r>
              <a:rPr lang="en-US" dirty="0">
                <a:solidFill>
                  <a:srgbClr val="FF0000"/>
                </a:solidFill>
              </a:rPr>
              <a:t>by passing an order</a:t>
            </a:r>
            <a:r>
              <a:rPr lang="en-US" dirty="0"/>
              <a:t>, with the </a:t>
            </a:r>
            <a:r>
              <a:rPr lang="en-US" dirty="0">
                <a:solidFill>
                  <a:srgbClr val="FF0000"/>
                </a:solidFill>
              </a:rPr>
              <a:t>prior approval of specified authority</a:t>
            </a:r>
            <a:r>
              <a:rPr lang="en-US" dirty="0"/>
              <a:t>, within </a:t>
            </a:r>
            <a:r>
              <a:rPr lang="en-US" dirty="0">
                <a:solidFill>
                  <a:srgbClr val="FF0000"/>
                </a:solidFill>
              </a:rPr>
              <a:t>one month </a:t>
            </a:r>
            <a:r>
              <a:rPr lang="en-US" dirty="0"/>
              <a:t>from the end of the month in which the reply referred to in clause (c) is received by him, or where no such reply is furnished, </a:t>
            </a:r>
            <a:r>
              <a:rPr lang="en-US" dirty="0">
                <a:solidFill>
                  <a:srgbClr val="FF0000"/>
                </a:solidFill>
              </a:rPr>
              <a:t>within one month </a:t>
            </a:r>
            <a:r>
              <a:rPr lang="en-US" dirty="0"/>
              <a:t>from the end of the month in which time or extended time allowed to furnish a reply as per clause (b) expires: </a:t>
            </a:r>
          </a:p>
          <a:p>
            <a:pPr marL="0" indent="0" algn="just">
              <a:buNone/>
            </a:pPr>
            <a:endParaRPr lang="en-US" sz="1600" dirty="0"/>
          </a:p>
          <a:p>
            <a:pPr marL="0" indent="0" algn="just">
              <a:buNone/>
            </a:pPr>
            <a:r>
              <a:rPr lang="en-US" sz="1600" dirty="0"/>
              <a:t>[G K N Driveshafts (India) Ltd. v. ITO (259 ITR 19 (SC)]</a:t>
            </a:r>
            <a:endParaRPr lang="en-IN" sz="2100" dirty="0"/>
          </a:p>
        </p:txBody>
      </p:sp>
    </p:spTree>
    <p:extLst>
      <p:ext uri="{BB962C8B-B14F-4D97-AF65-F5344CB8AC3E}">
        <p14:creationId xmlns:p14="http://schemas.microsoft.com/office/powerpoint/2010/main" val="275702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C17534-2BF6-41BF-8F0F-FE2C3713712F}"/>
              </a:ext>
            </a:extLst>
          </p:cNvPr>
          <p:cNvSpPr>
            <a:spLocks noGrp="1"/>
          </p:cNvSpPr>
          <p:nvPr>
            <p:ph idx="1"/>
          </p:nvPr>
        </p:nvSpPr>
        <p:spPr>
          <a:xfrm>
            <a:off x="838200" y="208231"/>
            <a:ext cx="10515600" cy="6319319"/>
          </a:xfrm>
        </p:spPr>
        <p:txBody>
          <a:bodyPr>
            <a:normAutofit/>
          </a:bodyPr>
          <a:lstStyle/>
          <a:p>
            <a:pPr marL="0" indent="0" algn="just">
              <a:buNone/>
            </a:pPr>
            <a:r>
              <a:rPr lang="en-US" i="1" dirty="0"/>
              <a:t>Section 148A continues…..</a:t>
            </a:r>
          </a:p>
          <a:p>
            <a:pPr marL="0" indent="0" algn="just">
              <a:buNone/>
            </a:pPr>
            <a:r>
              <a:rPr lang="en-US" b="1" dirty="0"/>
              <a:t>Provided</a:t>
            </a:r>
            <a:r>
              <a:rPr lang="en-US" dirty="0"/>
              <a:t> that the provisions of this section shall </a:t>
            </a:r>
            <a:r>
              <a:rPr lang="en-US" dirty="0">
                <a:solidFill>
                  <a:srgbClr val="FF0000"/>
                </a:solidFill>
              </a:rPr>
              <a:t>not apply </a:t>
            </a:r>
            <a:r>
              <a:rPr lang="en-US" dirty="0"/>
              <a:t>in a case where,— </a:t>
            </a:r>
          </a:p>
          <a:p>
            <a:pPr marL="514338" indent="-514338" algn="just">
              <a:buAutoNum type="alphaLcParenBoth"/>
            </a:pPr>
            <a:r>
              <a:rPr lang="en-US" dirty="0"/>
              <a:t>a search is initiated under </a:t>
            </a:r>
            <a:r>
              <a:rPr lang="en-US" dirty="0">
                <a:solidFill>
                  <a:srgbClr val="FF0000"/>
                </a:solidFill>
              </a:rPr>
              <a:t>section 132 </a:t>
            </a:r>
            <a:r>
              <a:rPr lang="en-US" dirty="0"/>
              <a:t>or books of account, other documents or any assets are requisitioned under </a:t>
            </a:r>
            <a:r>
              <a:rPr lang="en-US" dirty="0">
                <a:solidFill>
                  <a:srgbClr val="FF0000"/>
                </a:solidFill>
              </a:rPr>
              <a:t>section 132A </a:t>
            </a:r>
            <a:r>
              <a:rPr lang="en-US" dirty="0"/>
              <a:t>in the case of the assessee on or after the 1st day of April, 2021; or</a:t>
            </a:r>
          </a:p>
          <a:p>
            <a:pPr marL="514338" indent="-514338" algn="just">
              <a:buAutoNum type="alphaLcParenBoth"/>
            </a:pPr>
            <a:r>
              <a:rPr lang="en-US" dirty="0"/>
              <a:t>the Assessing Officer </a:t>
            </a:r>
            <a:r>
              <a:rPr lang="en-US" dirty="0">
                <a:solidFill>
                  <a:srgbClr val="FF0000"/>
                </a:solidFill>
              </a:rPr>
              <a:t>is satisfied, with the prior approval of the Principal Commissioner or Commissioner </a:t>
            </a:r>
            <a:r>
              <a:rPr lang="en-US" dirty="0"/>
              <a:t>that any money, bullion, </a:t>
            </a:r>
            <a:r>
              <a:rPr lang="en-US" dirty="0" err="1"/>
              <a:t>jewellery</a:t>
            </a:r>
            <a:r>
              <a:rPr lang="en-US" dirty="0"/>
              <a:t> or other valuable article or thing, seized in a search under section 132 or requisitioned under section 132A, in the case of any other person on or after the 1st day of April, 2021, belongs to the assessee; or </a:t>
            </a:r>
          </a:p>
          <a:p>
            <a:pPr marL="514338" indent="-514338" algn="just">
              <a:buAutoNum type="alphaLcParenBoth"/>
            </a:pPr>
            <a:r>
              <a:rPr lang="en-US" dirty="0"/>
              <a:t>the Assessing Officer </a:t>
            </a:r>
            <a:r>
              <a:rPr lang="en-US" dirty="0">
                <a:solidFill>
                  <a:srgbClr val="FF0000"/>
                </a:solidFill>
              </a:rPr>
              <a:t>is satisfied, with the prior approval of the Principal Commissioner or Commissioner</a:t>
            </a:r>
            <a:r>
              <a:rPr lang="en-US" dirty="0"/>
              <a:t> that any books of account or documents, seized in a search under section 132 or requisitioned under section 132A, in case of any other person on or after the 1st day of April, 2021, pertains or pertain to, or any information contained therein, relate to, the assessee. </a:t>
            </a:r>
          </a:p>
          <a:p>
            <a:pPr marL="0" indent="0" algn="just">
              <a:buNone/>
            </a:pPr>
            <a:r>
              <a:rPr lang="en-US" dirty="0"/>
              <a:t>Explanation.—For the purposes of this section, specified authority means the specified authority referred to in section 151.”. </a:t>
            </a:r>
            <a:endParaRPr lang="en-IN" dirty="0"/>
          </a:p>
        </p:txBody>
      </p:sp>
    </p:spTree>
    <p:extLst>
      <p:ext uri="{BB962C8B-B14F-4D97-AF65-F5344CB8AC3E}">
        <p14:creationId xmlns:p14="http://schemas.microsoft.com/office/powerpoint/2010/main" val="3085057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5B3498-B3F7-47C5-BB7F-81F634A4546F}"/>
              </a:ext>
            </a:extLst>
          </p:cNvPr>
          <p:cNvSpPr>
            <a:spLocks noGrp="1"/>
          </p:cNvSpPr>
          <p:nvPr>
            <p:ph idx="1"/>
          </p:nvPr>
        </p:nvSpPr>
        <p:spPr>
          <a:xfrm>
            <a:off x="838200" y="443622"/>
            <a:ext cx="10515600" cy="5733343"/>
          </a:xfrm>
        </p:spPr>
        <p:txBody>
          <a:bodyPr/>
          <a:lstStyle/>
          <a:p>
            <a:pPr marL="0" indent="0" algn="just">
              <a:buNone/>
            </a:pPr>
            <a:r>
              <a:rPr lang="en-US" dirty="0"/>
              <a:t>149. (1) No notice under section 148 shall be issued for the relevant assessment year,—</a:t>
            </a:r>
          </a:p>
          <a:p>
            <a:pPr marL="514338" indent="-514338" algn="just">
              <a:buAutoNum type="alphaLcParenBoth"/>
            </a:pPr>
            <a:r>
              <a:rPr lang="en-US" dirty="0"/>
              <a:t>if three years have elapsed from the end of the relevant assessment year, unless the case falls under clause (b); </a:t>
            </a:r>
          </a:p>
          <a:p>
            <a:pPr marL="514338" indent="-514338" algn="just">
              <a:buAutoNum type="alphaLcParenBoth"/>
            </a:pPr>
            <a:r>
              <a:rPr lang="en-US" dirty="0"/>
              <a:t>if three years, but </a:t>
            </a:r>
            <a:r>
              <a:rPr lang="en-US" dirty="0">
                <a:solidFill>
                  <a:srgbClr val="FF0000"/>
                </a:solidFill>
              </a:rPr>
              <a:t>not more than ten years</a:t>
            </a:r>
            <a:r>
              <a:rPr lang="en-US" dirty="0"/>
              <a:t>, have elapsed from the end of the relevant assessment year </a:t>
            </a:r>
            <a:r>
              <a:rPr lang="en-US" dirty="0">
                <a:solidFill>
                  <a:srgbClr val="FF0000"/>
                </a:solidFill>
              </a:rPr>
              <a:t>unless </a:t>
            </a:r>
            <a:r>
              <a:rPr lang="en-US" dirty="0"/>
              <a:t>the Assessing Officer has in </a:t>
            </a:r>
            <a:r>
              <a:rPr lang="en-US" dirty="0">
                <a:solidFill>
                  <a:srgbClr val="FF0000"/>
                </a:solidFill>
              </a:rPr>
              <a:t>his possession </a:t>
            </a:r>
            <a:r>
              <a:rPr lang="en-US" dirty="0"/>
              <a:t>books of accounts or other documents or evidence which </a:t>
            </a:r>
            <a:r>
              <a:rPr lang="en-US" dirty="0">
                <a:solidFill>
                  <a:srgbClr val="FF0000"/>
                </a:solidFill>
              </a:rPr>
              <a:t>reveal</a:t>
            </a:r>
            <a:r>
              <a:rPr lang="en-US" dirty="0"/>
              <a:t> that the income chargeable to tax, </a:t>
            </a:r>
            <a:r>
              <a:rPr lang="en-US" dirty="0">
                <a:solidFill>
                  <a:srgbClr val="FF0000"/>
                </a:solidFill>
              </a:rPr>
              <a:t>represented in the form of asset</a:t>
            </a:r>
            <a:r>
              <a:rPr lang="en-US" dirty="0"/>
              <a:t>, which has escaped assessment amounts to or is likely to amount to </a:t>
            </a:r>
            <a:r>
              <a:rPr lang="en-US" dirty="0">
                <a:solidFill>
                  <a:srgbClr val="FF0000"/>
                </a:solidFill>
              </a:rPr>
              <a:t>fifty lakh rupees or more </a:t>
            </a:r>
            <a:r>
              <a:rPr lang="en-US" dirty="0"/>
              <a:t>for that year: </a:t>
            </a:r>
          </a:p>
          <a:p>
            <a:pPr marL="0" indent="0" algn="just">
              <a:buNone/>
            </a:pPr>
            <a:r>
              <a:rPr lang="en-US" b="1" dirty="0"/>
              <a:t>Provided</a:t>
            </a:r>
            <a:r>
              <a:rPr lang="en-US" dirty="0"/>
              <a:t> that no notice under section 148 shall be issued at any time in a case for the relevant assessment year beginning on or before 1st day of April, 2021, </a:t>
            </a:r>
            <a:r>
              <a:rPr lang="en-US" dirty="0">
                <a:solidFill>
                  <a:srgbClr val="FF0000"/>
                </a:solidFill>
              </a:rPr>
              <a:t>if such notice could not have been issued at that time</a:t>
            </a:r>
            <a:r>
              <a:rPr lang="en-US" dirty="0"/>
              <a:t> on account of being beyond the time limit specified under the provisions of clause (b) of sub-section (1) of this section, as they stood immediately before the commencement of the Finance Act, 2021: </a:t>
            </a:r>
          </a:p>
          <a:p>
            <a:pPr marL="0" indent="0" algn="just">
              <a:buNone/>
            </a:pPr>
            <a:endParaRPr lang="en-US" dirty="0"/>
          </a:p>
          <a:p>
            <a:pPr marL="0" indent="0" algn="just">
              <a:buNone/>
            </a:pPr>
            <a:r>
              <a:rPr lang="en-US" b="1" dirty="0"/>
              <a:t>Provided further </a:t>
            </a:r>
            <a:r>
              <a:rPr lang="en-US" dirty="0"/>
              <a:t>that the provisions of this sub-section shall not apply in a case, where a notice under section 153A, or section 153C read with section 153A, is required to be issued in relation to a search initiated under section 132 or books of account, other documents or any assets requisitioned under section 132A, </a:t>
            </a:r>
            <a:r>
              <a:rPr lang="en-US" dirty="0">
                <a:solidFill>
                  <a:srgbClr val="FF0000"/>
                </a:solidFill>
              </a:rPr>
              <a:t>on or before the 31st day of March, 2021: </a:t>
            </a:r>
            <a:endParaRPr lang="en-IN" dirty="0">
              <a:solidFill>
                <a:srgbClr val="FF0000"/>
              </a:solidFill>
            </a:endParaRPr>
          </a:p>
        </p:txBody>
      </p:sp>
    </p:spTree>
    <p:extLst>
      <p:ext uri="{BB962C8B-B14F-4D97-AF65-F5344CB8AC3E}">
        <p14:creationId xmlns:p14="http://schemas.microsoft.com/office/powerpoint/2010/main" val="303695134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mplate>
  <TotalTime>511</TotalTime>
  <Words>3696</Words>
  <Application>Microsoft Office PowerPoint</Application>
  <PresentationFormat>Widescreen</PresentationFormat>
  <Paragraphs>96</Paragraphs>
  <Slides>15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Algerian</vt:lpstr>
      <vt:lpstr>Arial</vt:lpstr>
      <vt:lpstr>Calibri</vt:lpstr>
      <vt:lpstr>Georgia</vt:lpstr>
      <vt:lpstr>Times New Roman</vt:lpstr>
      <vt:lpstr>Trebuchet MS</vt:lpstr>
      <vt:lpstr>Wingdings 3</vt:lpstr>
      <vt:lpstr>Facet</vt:lpstr>
      <vt:lpstr>NEW REASSESSMENT PROVISIONS FINANCE BILL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suraj nain</dc:creator>
  <cp:lastModifiedBy>suraj nain</cp:lastModifiedBy>
  <cp:revision>49</cp:revision>
  <dcterms:created xsi:type="dcterms:W3CDTF">2021-03-02T13:38:57Z</dcterms:created>
  <dcterms:modified xsi:type="dcterms:W3CDTF">2021-03-04T14:10:08Z</dcterms:modified>
</cp:coreProperties>
</file>