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sldIdLst>
    <p:sldId id="258" r:id="rId2"/>
    <p:sldId id="260" r:id="rId3"/>
    <p:sldId id="261" r:id="rId4"/>
    <p:sldId id="283" r:id="rId5"/>
    <p:sldId id="273" r:id="rId6"/>
    <p:sldId id="284" r:id="rId7"/>
    <p:sldId id="272" r:id="rId8"/>
    <p:sldId id="275" r:id="rId9"/>
    <p:sldId id="271" r:id="rId10"/>
    <p:sldId id="263" r:id="rId11"/>
    <p:sldId id="262" r:id="rId12"/>
    <p:sldId id="265" r:id="rId13"/>
    <p:sldId id="267" r:id="rId14"/>
    <p:sldId id="268" r:id="rId15"/>
    <p:sldId id="276" r:id="rId16"/>
    <p:sldId id="277" r:id="rId17"/>
    <p:sldId id="279" r:id="rId18"/>
    <p:sldId id="282" r:id="rId19"/>
    <p:sldId id="280" r:id="rId20"/>
    <p:sldId id="281" r:id="rId21"/>
    <p:sldId id="278" r:id="rId22"/>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74" d="100"/>
          <a:sy n="74" d="100"/>
        </p:scale>
        <p:origin x="576" y="7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54955" y="1447800"/>
            <a:ext cx="8825658" cy="3329581"/>
          </a:xfrm>
        </p:spPr>
        <p:txBody>
          <a:bodyPr anchor="b"/>
          <a:lstStyle>
            <a:lvl1pPr>
              <a:defRPr sz="7200"/>
            </a:lvl1pPr>
          </a:lstStyle>
          <a:p>
            <a:r>
              <a:rPr lang="en-US"/>
              <a:t>Click to edit Master title style</a:t>
            </a:r>
            <a:endParaRPr lang="en-US" dirty="0"/>
          </a:p>
        </p:txBody>
      </p:sp>
      <p:sp>
        <p:nvSpPr>
          <p:cNvPr id="3" name="Subtitle 2"/>
          <p:cNvSpPr>
            <a:spLocks noGrp="1"/>
          </p:cNvSpPr>
          <p:nvPr>
            <p:ph type="subTitle" idx="1"/>
          </p:nvPr>
        </p:nvSpPr>
        <p:spPr>
          <a:xfrm>
            <a:off x="1154955" y="4777380"/>
            <a:ext cx="8825658" cy="861420"/>
          </a:xfrm>
        </p:spPr>
        <p:txBody>
          <a:bodyPr anchor="t"/>
          <a:lstStyle>
            <a:lvl1pPr marL="0" indent="0" algn="l">
              <a:buNone/>
              <a:defRPr cap="all">
                <a:solidFill>
                  <a:schemeClr val="bg2">
                    <a:lumMod val="40000"/>
                    <a:lumOff val="6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EF9A904B-3367-43EB-B9CF-019F9AD14D8A}" type="datetimeFigureOut">
              <a:rPr lang="en-US" smtClean="0"/>
              <a:t>10/15/2020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81BC467-C07B-449E-A278-37B2B53FAC10}" type="slidenum">
              <a:rPr lang="en-US" smtClean="0"/>
              <a:t>‹#›</a:t>
            </a:fld>
            <a:endParaRPr lang="en-US"/>
          </a:p>
        </p:txBody>
      </p:sp>
    </p:spTree>
    <p:extLst>
      <p:ext uri="{BB962C8B-B14F-4D97-AF65-F5344CB8AC3E}">
        <p14:creationId xmlns:p14="http://schemas.microsoft.com/office/powerpoint/2010/main" val="243070502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6" y="4800587"/>
            <a:ext cx="8825657"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1154955" y="685800"/>
            <a:ext cx="8825658" cy="3640666"/>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1154956" y="5367325"/>
            <a:ext cx="8825656"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EF9A904B-3367-43EB-B9CF-019F9AD14D8A}" type="datetimeFigureOut">
              <a:rPr lang="en-US" smtClean="0"/>
              <a:t>10/15/2020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81BC467-C07B-449E-A278-37B2B53FAC10}" type="slidenum">
              <a:rPr lang="en-US" smtClean="0"/>
              <a:t>‹#›</a:t>
            </a:fld>
            <a:endParaRPr lang="en-US"/>
          </a:p>
        </p:txBody>
      </p:sp>
    </p:spTree>
    <p:extLst>
      <p:ext uri="{BB962C8B-B14F-4D97-AF65-F5344CB8AC3E}">
        <p14:creationId xmlns:p14="http://schemas.microsoft.com/office/powerpoint/2010/main" val="244076457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4" y="1447800"/>
            <a:ext cx="8825659" cy="1981200"/>
          </a:xfrm>
        </p:spPr>
        <p:txBody>
          <a:bodyPr/>
          <a:lstStyle>
            <a:lvl1pPr>
              <a:defRPr sz="4800"/>
            </a:lvl1pPr>
          </a:lstStyle>
          <a:p>
            <a:r>
              <a:rPr lang="en-US"/>
              <a:t>Click to edit Master title style</a:t>
            </a:r>
            <a:endParaRPr lang="en-US" dirty="0"/>
          </a:p>
        </p:txBody>
      </p:sp>
      <p:sp>
        <p:nvSpPr>
          <p:cNvPr id="8" name="Text Placeholder 3"/>
          <p:cNvSpPr>
            <a:spLocks noGrp="1"/>
          </p:cNvSpPr>
          <p:nvPr>
            <p:ph type="body" sz="half" idx="2"/>
          </p:nvPr>
        </p:nvSpPr>
        <p:spPr>
          <a:xfrm>
            <a:off x="1154954" y="3657600"/>
            <a:ext cx="8825659" cy="23622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4" name="Date Placeholder 3"/>
          <p:cNvSpPr>
            <a:spLocks noGrp="1"/>
          </p:cNvSpPr>
          <p:nvPr>
            <p:ph type="dt" sz="half" idx="10"/>
          </p:nvPr>
        </p:nvSpPr>
        <p:spPr/>
        <p:txBody>
          <a:bodyPr/>
          <a:lstStyle/>
          <a:p>
            <a:fld id="{EF9A904B-3367-43EB-B9CF-019F9AD14D8A}" type="datetimeFigureOut">
              <a:rPr lang="en-US" smtClean="0"/>
              <a:t>10/15/2020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81BC467-C07B-449E-A278-37B2B53FAC10}" type="slidenum">
              <a:rPr lang="en-US" smtClean="0"/>
              <a:t>‹#›</a:t>
            </a:fld>
            <a:endParaRPr lang="en-US"/>
          </a:p>
        </p:txBody>
      </p:sp>
    </p:spTree>
    <p:extLst>
      <p:ext uri="{BB962C8B-B14F-4D97-AF65-F5344CB8AC3E}">
        <p14:creationId xmlns:p14="http://schemas.microsoft.com/office/powerpoint/2010/main" val="427809372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574801" y="1447800"/>
            <a:ext cx="7999315" cy="2323374"/>
          </a:xfrm>
        </p:spPr>
        <p:txBody>
          <a:bodyPr/>
          <a:lstStyle>
            <a:lvl1pPr>
              <a:defRPr sz="4800"/>
            </a:lvl1pPr>
          </a:lstStyle>
          <a:p>
            <a:r>
              <a:rPr lang="en-US"/>
              <a:t>Click to edit Master title style</a:t>
            </a:r>
            <a:endParaRPr lang="en-US" dirty="0"/>
          </a:p>
        </p:txBody>
      </p:sp>
      <p:sp>
        <p:nvSpPr>
          <p:cNvPr id="11" name="Text Placeholder 3"/>
          <p:cNvSpPr>
            <a:spLocks noGrp="1"/>
          </p:cNvSpPr>
          <p:nvPr>
            <p:ph type="body" sz="half" idx="14"/>
          </p:nvPr>
        </p:nvSpPr>
        <p:spPr>
          <a:xfrm>
            <a:off x="1930400" y="3771174"/>
            <a:ext cx="7279649" cy="342174"/>
          </a:xfrm>
        </p:spPr>
        <p:txBody>
          <a:bodyPr vert="horz" lIns="91440" tIns="45720" rIns="91440" bIns="45720" rtlCol="0" anchor="t">
            <a:normAutofit/>
          </a:bodyPr>
          <a:lstStyle>
            <a:lvl1pPr marL="0" indent="0">
              <a:buNone/>
              <a:defRPr lang="en-US" sz="1400" b="0" i="0" kern="1200" cap="small" dirty="0">
                <a:solidFill>
                  <a:schemeClr val="bg2">
                    <a:lumMod val="40000"/>
                    <a:lumOff val="60000"/>
                  </a:schemeClr>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buNone/>
            </a:pPr>
            <a:r>
              <a:rPr lang="en-US"/>
              <a:t>Edit Master text styles</a:t>
            </a:r>
          </a:p>
        </p:txBody>
      </p:sp>
      <p:sp>
        <p:nvSpPr>
          <p:cNvPr id="10" name="Text Placeholder 3"/>
          <p:cNvSpPr>
            <a:spLocks noGrp="1"/>
          </p:cNvSpPr>
          <p:nvPr>
            <p:ph type="body" sz="half" idx="2"/>
          </p:nvPr>
        </p:nvSpPr>
        <p:spPr>
          <a:xfrm>
            <a:off x="1154954" y="4350657"/>
            <a:ext cx="8825659"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4" name="Date Placeholder 3"/>
          <p:cNvSpPr>
            <a:spLocks noGrp="1"/>
          </p:cNvSpPr>
          <p:nvPr>
            <p:ph type="dt" sz="half" idx="10"/>
          </p:nvPr>
        </p:nvSpPr>
        <p:spPr/>
        <p:txBody>
          <a:bodyPr/>
          <a:lstStyle/>
          <a:p>
            <a:fld id="{EF9A904B-3367-43EB-B9CF-019F9AD14D8A}" type="datetimeFigureOut">
              <a:rPr lang="en-US" smtClean="0"/>
              <a:t>10/15/2020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81BC467-C07B-449E-A278-37B2B53FAC10}" type="slidenum">
              <a:rPr lang="en-US" smtClean="0"/>
              <a:t>‹#›</a:t>
            </a:fld>
            <a:endParaRPr lang="en-US"/>
          </a:p>
        </p:txBody>
      </p:sp>
      <p:sp>
        <p:nvSpPr>
          <p:cNvPr id="12" name="TextBox 11"/>
          <p:cNvSpPr txBox="1"/>
          <p:nvPr/>
        </p:nvSpPr>
        <p:spPr>
          <a:xfrm>
            <a:off x="898295" y="971253"/>
            <a:ext cx="801912"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dirty="0"/>
              <a:t>“</a:t>
            </a:r>
          </a:p>
        </p:txBody>
      </p:sp>
      <p:sp>
        <p:nvSpPr>
          <p:cNvPr id="15" name="TextBox 14"/>
          <p:cNvSpPr txBox="1"/>
          <p:nvPr/>
        </p:nvSpPr>
        <p:spPr>
          <a:xfrm>
            <a:off x="9330490" y="2613787"/>
            <a:ext cx="801912"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dirty="0"/>
              <a:t>”</a:t>
            </a:r>
          </a:p>
        </p:txBody>
      </p:sp>
    </p:spTree>
    <p:extLst>
      <p:ext uri="{BB962C8B-B14F-4D97-AF65-F5344CB8AC3E}">
        <p14:creationId xmlns:p14="http://schemas.microsoft.com/office/powerpoint/2010/main" val="340159742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154954" y="3124201"/>
            <a:ext cx="8825660" cy="1653180"/>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1154954" y="4777381"/>
            <a:ext cx="8825659" cy="860400"/>
          </a:xfrm>
        </p:spPr>
        <p:txBody>
          <a:bodyPr anchor="t"/>
          <a:lstStyle>
            <a:lvl1pPr marL="0" indent="0" algn="l">
              <a:buNone/>
              <a:defRPr sz="2000" cap="none">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EF9A904B-3367-43EB-B9CF-019F9AD14D8A}" type="datetimeFigureOut">
              <a:rPr lang="en-US" smtClean="0"/>
              <a:t>10/15/2020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81BC467-C07B-449E-A278-37B2B53FAC10}" type="slidenum">
              <a:rPr lang="en-US" smtClean="0"/>
              <a:t>‹#›</a:t>
            </a:fld>
            <a:endParaRPr lang="en-US"/>
          </a:p>
        </p:txBody>
      </p:sp>
    </p:spTree>
    <p:extLst>
      <p:ext uri="{BB962C8B-B14F-4D97-AF65-F5344CB8AC3E}">
        <p14:creationId xmlns:p14="http://schemas.microsoft.com/office/powerpoint/2010/main" val="276131989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n-US"/>
              <a:t>Click to edit Master title style</a:t>
            </a:r>
            <a:endParaRPr lang="en-US" dirty="0"/>
          </a:p>
        </p:txBody>
      </p:sp>
      <p:sp>
        <p:nvSpPr>
          <p:cNvPr id="3" name="Text Placeholder 2"/>
          <p:cNvSpPr>
            <a:spLocks noGrp="1"/>
          </p:cNvSpPr>
          <p:nvPr>
            <p:ph type="body" idx="1"/>
          </p:nvPr>
        </p:nvSpPr>
        <p:spPr>
          <a:xfrm>
            <a:off x="632947" y="1981200"/>
            <a:ext cx="2946866"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6" name="Text Placeholder 3"/>
          <p:cNvSpPr>
            <a:spLocks noGrp="1"/>
          </p:cNvSpPr>
          <p:nvPr>
            <p:ph type="body" sz="half" idx="15"/>
          </p:nvPr>
        </p:nvSpPr>
        <p:spPr>
          <a:xfrm>
            <a:off x="652463" y="2667000"/>
            <a:ext cx="2927350"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Text Placeholder 4"/>
          <p:cNvSpPr>
            <a:spLocks noGrp="1"/>
          </p:cNvSpPr>
          <p:nvPr>
            <p:ph type="body" sz="quarter" idx="3"/>
          </p:nvPr>
        </p:nvSpPr>
        <p:spPr>
          <a:xfrm>
            <a:off x="3883659" y="1981200"/>
            <a:ext cx="2936241"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9" name="Text Placeholder 3"/>
          <p:cNvSpPr>
            <a:spLocks noGrp="1"/>
          </p:cNvSpPr>
          <p:nvPr>
            <p:ph type="body" sz="half" idx="16"/>
          </p:nvPr>
        </p:nvSpPr>
        <p:spPr>
          <a:xfrm>
            <a:off x="3873106" y="2667000"/>
            <a:ext cx="294679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14" name="Text Placeholder 4"/>
          <p:cNvSpPr>
            <a:spLocks noGrp="1"/>
          </p:cNvSpPr>
          <p:nvPr>
            <p:ph type="body" sz="quarter" idx="13"/>
          </p:nvPr>
        </p:nvSpPr>
        <p:spPr>
          <a:xfrm>
            <a:off x="7124700" y="1981200"/>
            <a:ext cx="2932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20" name="Text Placeholder 3"/>
          <p:cNvSpPr>
            <a:spLocks noGrp="1"/>
          </p:cNvSpPr>
          <p:nvPr>
            <p:ph type="body" sz="half" idx="17"/>
          </p:nvPr>
        </p:nvSpPr>
        <p:spPr>
          <a:xfrm>
            <a:off x="7124700" y="2667000"/>
            <a:ext cx="2932113"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cxnSp>
        <p:nvCxnSpPr>
          <p:cNvPr id="17" name="Straight Connector 16"/>
          <p:cNvCxnSpPr/>
          <p:nvPr/>
        </p:nvCxnSpPr>
        <p:spPr>
          <a:xfrm>
            <a:off x="3726142"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6962227"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EF9A904B-3367-43EB-B9CF-019F9AD14D8A}" type="datetimeFigureOut">
              <a:rPr lang="en-US" smtClean="0"/>
              <a:t>10/15/2020</a:t>
            </a:fld>
            <a:endParaRPr lang="en-US"/>
          </a:p>
        </p:txBody>
      </p:sp>
      <p:sp>
        <p:nvSpPr>
          <p:cNvPr id="4"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81BC467-C07B-449E-A278-37B2B53FAC10}" type="slidenum">
              <a:rPr lang="en-US" smtClean="0"/>
              <a:t>‹#›</a:t>
            </a:fld>
            <a:endParaRPr lang="en-US"/>
          </a:p>
        </p:txBody>
      </p:sp>
    </p:spTree>
    <p:extLst>
      <p:ext uri="{BB962C8B-B14F-4D97-AF65-F5344CB8AC3E}">
        <p14:creationId xmlns:p14="http://schemas.microsoft.com/office/powerpoint/2010/main" val="217088511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n-US"/>
              <a:t>Click to edit Master title style</a:t>
            </a:r>
            <a:endParaRPr lang="en-US" dirty="0"/>
          </a:p>
        </p:txBody>
      </p:sp>
      <p:sp>
        <p:nvSpPr>
          <p:cNvPr id="3" name="Text Placeholder 2"/>
          <p:cNvSpPr>
            <a:spLocks noGrp="1"/>
          </p:cNvSpPr>
          <p:nvPr>
            <p:ph type="body" idx="1"/>
          </p:nvPr>
        </p:nvSpPr>
        <p:spPr>
          <a:xfrm>
            <a:off x="652463" y="4250949"/>
            <a:ext cx="2940050"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29" name="Picture Placeholder 2"/>
          <p:cNvSpPr>
            <a:spLocks noGrp="1" noChangeAspect="1"/>
          </p:cNvSpPr>
          <p:nvPr>
            <p:ph type="pic" idx="15"/>
          </p:nvPr>
        </p:nvSpPr>
        <p:spPr>
          <a:xfrm>
            <a:off x="652463" y="2209800"/>
            <a:ext cx="2940050"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2" name="Text Placeholder 3"/>
          <p:cNvSpPr>
            <a:spLocks noGrp="1"/>
          </p:cNvSpPr>
          <p:nvPr>
            <p:ph type="body" sz="half" idx="18"/>
          </p:nvPr>
        </p:nvSpPr>
        <p:spPr>
          <a:xfrm>
            <a:off x="652463" y="4827211"/>
            <a:ext cx="2940050"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Text Placeholder 4"/>
          <p:cNvSpPr>
            <a:spLocks noGrp="1"/>
          </p:cNvSpPr>
          <p:nvPr>
            <p:ph type="body" sz="quarter" idx="3"/>
          </p:nvPr>
        </p:nvSpPr>
        <p:spPr>
          <a:xfrm>
            <a:off x="3889375" y="4250949"/>
            <a:ext cx="2930525"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30" name="Picture Placeholder 2"/>
          <p:cNvSpPr>
            <a:spLocks noGrp="1" noChangeAspect="1"/>
          </p:cNvSpPr>
          <p:nvPr>
            <p:ph type="pic" idx="21"/>
          </p:nvPr>
        </p:nvSpPr>
        <p:spPr>
          <a:xfrm>
            <a:off x="3889374" y="2209800"/>
            <a:ext cx="2930525"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3" name="Text Placeholder 3"/>
          <p:cNvSpPr>
            <a:spLocks noGrp="1"/>
          </p:cNvSpPr>
          <p:nvPr>
            <p:ph type="body" sz="half" idx="19"/>
          </p:nvPr>
        </p:nvSpPr>
        <p:spPr>
          <a:xfrm>
            <a:off x="3888022" y="4827210"/>
            <a:ext cx="2934406"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14" name="Text Placeholder 4"/>
          <p:cNvSpPr>
            <a:spLocks noGrp="1"/>
          </p:cNvSpPr>
          <p:nvPr>
            <p:ph type="body" sz="quarter" idx="13"/>
          </p:nvPr>
        </p:nvSpPr>
        <p:spPr>
          <a:xfrm>
            <a:off x="7124700" y="4250949"/>
            <a:ext cx="2932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31" name="Picture Placeholder 2"/>
          <p:cNvSpPr>
            <a:spLocks noGrp="1" noChangeAspect="1"/>
          </p:cNvSpPr>
          <p:nvPr>
            <p:ph type="pic" idx="22"/>
          </p:nvPr>
        </p:nvSpPr>
        <p:spPr>
          <a:xfrm>
            <a:off x="7124699" y="2209800"/>
            <a:ext cx="2932113"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4" name="Text Placeholder 3"/>
          <p:cNvSpPr>
            <a:spLocks noGrp="1"/>
          </p:cNvSpPr>
          <p:nvPr>
            <p:ph type="body" sz="half" idx="20"/>
          </p:nvPr>
        </p:nvSpPr>
        <p:spPr>
          <a:xfrm>
            <a:off x="7124575" y="4827208"/>
            <a:ext cx="2935997"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cxnSp>
        <p:nvCxnSpPr>
          <p:cNvPr id="19" name="Straight Connector 18"/>
          <p:cNvCxnSpPr/>
          <p:nvPr/>
        </p:nvCxnSpPr>
        <p:spPr>
          <a:xfrm>
            <a:off x="3726142"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a:off x="6962227"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EF9A904B-3367-43EB-B9CF-019F9AD14D8A}" type="datetimeFigureOut">
              <a:rPr lang="en-US" smtClean="0"/>
              <a:t>10/15/2020</a:t>
            </a:fld>
            <a:endParaRPr lang="en-US"/>
          </a:p>
        </p:txBody>
      </p:sp>
      <p:sp>
        <p:nvSpPr>
          <p:cNvPr id="4"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81BC467-C07B-449E-A278-37B2B53FAC10}" type="slidenum">
              <a:rPr lang="en-US" smtClean="0"/>
              <a:t>‹#›</a:t>
            </a:fld>
            <a:endParaRPr lang="en-US"/>
          </a:p>
        </p:txBody>
      </p:sp>
    </p:spTree>
    <p:extLst>
      <p:ext uri="{BB962C8B-B14F-4D97-AF65-F5344CB8AC3E}">
        <p14:creationId xmlns:p14="http://schemas.microsoft.com/office/powerpoint/2010/main" val="132057021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nchorCtr="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EF9A904B-3367-43EB-B9CF-019F9AD14D8A}" type="datetimeFigureOut">
              <a:rPr lang="en-US" smtClean="0"/>
              <a:t>10/15/2020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81BC467-C07B-449E-A278-37B2B53FAC10}" type="slidenum">
              <a:rPr lang="en-US" smtClean="0"/>
              <a:t>‹#›</a:t>
            </a:fld>
            <a:endParaRPr lang="en-US"/>
          </a:p>
        </p:txBody>
      </p:sp>
    </p:spTree>
    <p:extLst>
      <p:ext uri="{BB962C8B-B14F-4D97-AF65-F5344CB8AC3E}">
        <p14:creationId xmlns:p14="http://schemas.microsoft.com/office/powerpoint/2010/main" val="38288025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304212" y="430213"/>
            <a:ext cx="1752601" cy="5826125"/>
          </a:xfrm>
        </p:spPr>
        <p:txBody>
          <a:bodyPr vert="eaVert" anchor="b" anchorCtr="0"/>
          <a:lstStyle/>
          <a:p>
            <a:r>
              <a:rPr lang="en-US"/>
              <a:t>Click to edit Master title style</a:t>
            </a:r>
            <a:endParaRPr lang="en-US" dirty="0"/>
          </a:p>
        </p:txBody>
      </p:sp>
      <p:sp>
        <p:nvSpPr>
          <p:cNvPr id="3" name="Vertical Text Placeholder 2"/>
          <p:cNvSpPr>
            <a:spLocks noGrp="1"/>
          </p:cNvSpPr>
          <p:nvPr>
            <p:ph type="body" orient="vert" idx="1"/>
          </p:nvPr>
        </p:nvSpPr>
        <p:spPr>
          <a:xfrm>
            <a:off x="652463" y="887414"/>
            <a:ext cx="7423149" cy="5368924"/>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EF9A904B-3367-43EB-B9CF-019F9AD14D8A}" type="datetimeFigureOut">
              <a:rPr lang="en-US" smtClean="0"/>
              <a:t>10/15/2020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81BC467-C07B-449E-A278-37B2B53FAC10}" type="slidenum">
              <a:rPr lang="en-US" smtClean="0"/>
              <a:t>‹#›</a:t>
            </a:fld>
            <a:endParaRPr lang="en-US"/>
          </a:p>
        </p:txBody>
      </p:sp>
    </p:spTree>
    <p:extLst>
      <p:ext uri="{BB962C8B-B14F-4D97-AF65-F5344CB8AC3E}">
        <p14:creationId xmlns:p14="http://schemas.microsoft.com/office/powerpoint/2010/main" val="147251317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3"/>
          <p:cNvSpPr>
            <a:spLocks noGrp="1"/>
          </p:cNvSpPr>
          <p:nvPr>
            <p:ph type="dt" sz="half" idx="10"/>
          </p:nvPr>
        </p:nvSpPr>
        <p:spPr/>
        <p:txBody>
          <a:bodyPr/>
          <a:lstStyle/>
          <a:p>
            <a:fld id="{EF9A904B-3367-43EB-B9CF-019F9AD14D8A}" type="datetimeFigureOut">
              <a:rPr lang="en-US" smtClean="0"/>
              <a:t>10/15/2020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81BC467-C07B-449E-A278-37B2B53FAC10}" type="slidenum">
              <a:rPr lang="en-US" smtClean="0"/>
              <a:t>‹#›</a:t>
            </a:fld>
            <a:endParaRPr lang="en-US"/>
          </a:p>
        </p:txBody>
      </p:sp>
    </p:spTree>
    <p:extLst>
      <p:ext uri="{BB962C8B-B14F-4D97-AF65-F5344CB8AC3E}">
        <p14:creationId xmlns:p14="http://schemas.microsoft.com/office/powerpoint/2010/main" val="152493983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154956" y="2861733"/>
            <a:ext cx="8825657" cy="1915647"/>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1154955" y="4777381"/>
            <a:ext cx="8825658" cy="860400"/>
          </a:xfrm>
        </p:spPr>
        <p:txBody>
          <a:bodyPr anchor="t"/>
          <a:lstStyle>
            <a:lvl1pPr marL="0" indent="0" algn="l">
              <a:buNone/>
              <a:defRPr sz="2000" cap="all">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EF9A904B-3367-43EB-B9CF-019F9AD14D8A}" type="datetimeFigureOut">
              <a:rPr lang="en-US" smtClean="0"/>
              <a:t>10/15/2020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81BC467-C07B-449E-A278-37B2B53FAC10}" type="slidenum">
              <a:rPr lang="en-US" smtClean="0"/>
              <a:t>‹#›</a:t>
            </a:fld>
            <a:endParaRPr lang="en-US"/>
          </a:p>
        </p:txBody>
      </p:sp>
    </p:spTree>
    <p:extLst>
      <p:ext uri="{BB962C8B-B14F-4D97-AF65-F5344CB8AC3E}">
        <p14:creationId xmlns:p14="http://schemas.microsoft.com/office/powerpoint/2010/main" val="327235021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103312" y="2060575"/>
            <a:ext cx="4396339" cy="419576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654493" y="2056092"/>
            <a:ext cx="4396341" cy="4200245"/>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EF9A904B-3367-43EB-B9CF-019F9AD14D8A}" type="datetimeFigureOut">
              <a:rPr lang="en-US" smtClean="0"/>
              <a:t>10/15/2020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81BC467-C07B-449E-A278-37B2B53FAC10}" type="slidenum">
              <a:rPr lang="en-US" smtClean="0"/>
              <a:t>‹#›</a:t>
            </a:fld>
            <a:endParaRPr lang="en-US"/>
          </a:p>
        </p:txBody>
      </p:sp>
    </p:spTree>
    <p:extLst>
      <p:ext uri="{BB962C8B-B14F-4D97-AF65-F5344CB8AC3E}">
        <p14:creationId xmlns:p14="http://schemas.microsoft.com/office/powerpoint/2010/main" val="25891552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1103313" y="1905000"/>
            <a:ext cx="439633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103312"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654495" y="1905000"/>
            <a:ext cx="4396339"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5654495"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EF9A904B-3367-43EB-B9CF-019F9AD14D8A}" type="datetimeFigureOut">
              <a:rPr lang="en-US" smtClean="0"/>
              <a:t>10/15/2020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81BC467-C07B-449E-A278-37B2B53FAC10}" type="slidenum">
              <a:rPr lang="en-US" smtClean="0"/>
              <a:t>‹#›</a:t>
            </a:fld>
            <a:endParaRPr lang="en-US"/>
          </a:p>
        </p:txBody>
      </p:sp>
    </p:spTree>
    <p:extLst>
      <p:ext uri="{BB962C8B-B14F-4D97-AF65-F5344CB8AC3E}">
        <p14:creationId xmlns:p14="http://schemas.microsoft.com/office/powerpoint/2010/main" val="25922384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7" name="Date Placeholder 2"/>
          <p:cNvSpPr>
            <a:spLocks noGrp="1"/>
          </p:cNvSpPr>
          <p:nvPr>
            <p:ph type="dt" sz="half" idx="10"/>
          </p:nvPr>
        </p:nvSpPr>
        <p:spPr/>
        <p:txBody>
          <a:bodyPr/>
          <a:lstStyle/>
          <a:p>
            <a:fld id="{EF9A904B-3367-43EB-B9CF-019F9AD14D8A}" type="datetimeFigureOut">
              <a:rPr lang="en-US" smtClean="0"/>
              <a:t>10/15/2020</a:t>
            </a:fld>
            <a:endParaRPr lang="en-US"/>
          </a:p>
        </p:txBody>
      </p:sp>
      <p:sp>
        <p:nvSpPr>
          <p:cNvPr id="5" name="Footer Placeholder 3"/>
          <p:cNvSpPr>
            <a:spLocks noGrp="1"/>
          </p:cNvSpPr>
          <p:nvPr>
            <p:ph type="ftr" sz="quarter" idx="11"/>
          </p:nvPr>
        </p:nvSpPr>
        <p:spPr/>
        <p:txBody>
          <a:bodyPr/>
          <a:lstStyle/>
          <a:p>
            <a:endParaRPr lang="en-US"/>
          </a:p>
        </p:txBody>
      </p:sp>
      <p:sp>
        <p:nvSpPr>
          <p:cNvPr id="6" name="Slide Number Placeholder 4"/>
          <p:cNvSpPr>
            <a:spLocks noGrp="1"/>
          </p:cNvSpPr>
          <p:nvPr>
            <p:ph type="sldNum" sz="quarter" idx="12"/>
          </p:nvPr>
        </p:nvSpPr>
        <p:spPr/>
        <p:txBody>
          <a:bodyPr/>
          <a:lstStyle/>
          <a:p>
            <a:fld id="{C81BC467-C07B-449E-A278-37B2B53FAC10}" type="slidenum">
              <a:rPr lang="en-US" smtClean="0"/>
              <a:t>‹#›</a:t>
            </a:fld>
            <a:endParaRPr lang="en-US"/>
          </a:p>
        </p:txBody>
      </p:sp>
    </p:spTree>
    <p:extLst>
      <p:ext uri="{BB962C8B-B14F-4D97-AF65-F5344CB8AC3E}">
        <p14:creationId xmlns:p14="http://schemas.microsoft.com/office/powerpoint/2010/main" val="48654478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7" name="Date Placeholder 1"/>
          <p:cNvSpPr>
            <a:spLocks noGrp="1"/>
          </p:cNvSpPr>
          <p:nvPr>
            <p:ph type="dt" sz="half" idx="10"/>
          </p:nvPr>
        </p:nvSpPr>
        <p:spPr/>
        <p:txBody>
          <a:bodyPr/>
          <a:lstStyle/>
          <a:p>
            <a:fld id="{EF9A904B-3367-43EB-B9CF-019F9AD14D8A}" type="datetimeFigureOut">
              <a:rPr lang="en-US" smtClean="0"/>
              <a:t>10/15/2020</a:t>
            </a:fld>
            <a:endParaRPr lang="en-US"/>
          </a:p>
        </p:txBody>
      </p:sp>
      <p:sp>
        <p:nvSpPr>
          <p:cNvPr id="5" name="Footer Placeholder 2"/>
          <p:cNvSpPr>
            <a:spLocks noGrp="1"/>
          </p:cNvSpPr>
          <p:nvPr>
            <p:ph type="ftr" sz="quarter" idx="11"/>
          </p:nvPr>
        </p:nvSpPr>
        <p:spPr/>
        <p:txBody>
          <a:bodyPr/>
          <a:lstStyle/>
          <a:p>
            <a:endParaRPr lang="en-US"/>
          </a:p>
        </p:txBody>
      </p:sp>
      <p:sp>
        <p:nvSpPr>
          <p:cNvPr id="6" name="Slide Number Placeholder 3"/>
          <p:cNvSpPr>
            <a:spLocks noGrp="1"/>
          </p:cNvSpPr>
          <p:nvPr>
            <p:ph type="sldNum" sz="quarter" idx="12"/>
          </p:nvPr>
        </p:nvSpPr>
        <p:spPr/>
        <p:txBody>
          <a:bodyPr/>
          <a:lstStyle/>
          <a:p>
            <a:fld id="{C81BC467-C07B-449E-A278-37B2B53FAC10}" type="slidenum">
              <a:rPr lang="en-US" smtClean="0"/>
              <a:t>‹#›</a:t>
            </a:fld>
            <a:endParaRPr lang="en-US"/>
          </a:p>
        </p:txBody>
      </p:sp>
    </p:spTree>
    <p:extLst>
      <p:ext uri="{BB962C8B-B14F-4D97-AF65-F5344CB8AC3E}">
        <p14:creationId xmlns:p14="http://schemas.microsoft.com/office/powerpoint/2010/main" val="171317215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3" y="1447800"/>
            <a:ext cx="3401064" cy="1447800"/>
          </a:xfrm>
        </p:spPr>
        <p:txBody>
          <a:bodyPr anchor="b"/>
          <a:lstStyle>
            <a:lvl1pPr algn="l">
              <a:defRPr sz="2400" b="0"/>
            </a:lvl1pPr>
          </a:lstStyle>
          <a:p>
            <a:r>
              <a:rPr lang="en-US"/>
              <a:t>Click to edit Master title style</a:t>
            </a:r>
            <a:endParaRPr lang="en-US" dirty="0"/>
          </a:p>
        </p:txBody>
      </p:sp>
      <p:sp>
        <p:nvSpPr>
          <p:cNvPr id="3" name="Content Placeholder 2"/>
          <p:cNvSpPr>
            <a:spLocks noGrp="1"/>
          </p:cNvSpPr>
          <p:nvPr>
            <p:ph idx="1"/>
          </p:nvPr>
        </p:nvSpPr>
        <p:spPr>
          <a:xfrm>
            <a:off x="4784616" y="1447800"/>
            <a:ext cx="5195997" cy="45720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154953" y="3129280"/>
            <a:ext cx="3401063" cy="28955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7" name="Date Placeholder 4"/>
          <p:cNvSpPr>
            <a:spLocks noGrp="1"/>
          </p:cNvSpPr>
          <p:nvPr>
            <p:ph type="dt" sz="half" idx="10"/>
          </p:nvPr>
        </p:nvSpPr>
        <p:spPr/>
        <p:txBody>
          <a:bodyPr/>
          <a:lstStyle/>
          <a:p>
            <a:fld id="{EF9A904B-3367-43EB-B9CF-019F9AD14D8A}" type="datetimeFigureOut">
              <a:rPr lang="en-US" smtClean="0"/>
              <a:t>10/15/2020</a:t>
            </a:fld>
            <a:endParaRPr lang="en-US"/>
          </a:p>
        </p:txBody>
      </p:sp>
      <p:sp>
        <p:nvSpPr>
          <p:cNvPr id="5" name="Footer Placeholder 5"/>
          <p:cNvSpPr>
            <a:spLocks noGrp="1"/>
          </p:cNvSpPr>
          <p:nvPr>
            <p:ph type="ftr" sz="quarter" idx="11"/>
          </p:nvPr>
        </p:nvSpPr>
        <p:spPr/>
        <p:txBody>
          <a:bodyPr/>
          <a:lstStyle/>
          <a:p>
            <a:endParaRPr lang="en-US"/>
          </a:p>
        </p:txBody>
      </p:sp>
      <p:sp>
        <p:nvSpPr>
          <p:cNvPr id="6" name="Slide Number Placeholder 6"/>
          <p:cNvSpPr>
            <a:spLocks noGrp="1"/>
          </p:cNvSpPr>
          <p:nvPr>
            <p:ph type="sldNum" sz="quarter" idx="12"/>
          </p:nvPr>
        </p:nvSpPr>
        <p:spPr/>
        <p:txBody>
          <a:bodyPr/>
          <a:lstStyle/>
          <a:p>
            <a:fld id="{C81BC467-C07B-449E-A278-37B2B53FAC10}" type="slidenum">
              <a:rPr lang="en-US" smtClean="0"/>
              <a:t>‹#›</a:t>
            </a:fld>
            <a:endParaRPr lang="en-US"/>
          </a:p>
        </p:txBody>
      </p:sp>
    </p:spTree>
    <p:extLst>
      <p:ext uri="{BB962C8B-B14F-4D97-AF65-F5344CB8AC3E}">
        <p14:creationId xmlns:p14="http://schemas.microsoft.com/office/powerpoint/2010/main" val="327322921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3907" y="1854192"/>
            <a:ext cx="5092906" cy="1574808"/>
          </a:xfrm>
        </p:spPr>
        <p:txBody>
          <a:bodyPr anchor="b">
            <a:normAutofit/>
          </a:bodyPr>
          <a:lstStyle>
            <a:lvl1pPr algn="l">
              <a:defRPr sz="36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6949546" y="1143000"/>
            <a:ext cx="3200400"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1154954" y="3657600"/>
            <a:ext cx="5084979" cy="1371600"/>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EF9A904B-3367-43EB-B9CF-019F9AD14D8A}" type="datetimeFigureOut">
              <a:rPr lang="en-US" smtClean="0"/>
              <a:t>10/15/2020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81BC467-C07B-449E-A278-37B2B53FAC10}" type="slidenum">
              <a:rPr lang="en-US" smtClean="0"/>
              <a:t>‹#›</a:t>
            </a:fld>
            <a:endParaRPr lang="en-US"/>
          </a:p>
        </p:txBody>
      </p:sp>
    </p:spTree>
    <p:extLst>
      <p:ext uri="{BB962C8B-B14F-4D97-AF65-F5344CB8AC3E}">
        <p14:creationId xmlns:p14="http://schemas.microsoft.com/office/powerpoint/2010/main" val="299204956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image" Target="../media/image4.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5.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19">
            <a:extLst>
              <a:ext uri="{28A0092B-C50C-407E-A947-70E740481C1C}">
                <a14:useLocalDpi xmlns:a14="http://schemas.microsoft.com/office/drawing/2010/main" val="0"/>
              </a:ext>
            </a:extLst>
          </a:blip>
          <a:srcRect l="3613"/>
          <a:stretch/>
        </p:blipFill>
        <p:spPr>
          <a:xfrm>
            <a:off x="0" y="2669685"/>
            <a:ext cx="4037012" cy="4188315"/>
          </a:xfrm>
          <a:prstGeom prst="rect">
            <a:avLst/>
          </a:prstGeom>
        </p:spPr>
      </p:pic>
      <p:pic>
        <p:nvPicPr>
          <p:cNvPr id="7" name="Picture 6"/>
          <p:cNvPicPr>
            <a:picLocks noChangeAspect="1"/>
          </p:cNvPicPr>
          <p:nvPr/>
        </p:nvPicPr>
        <p:blipFill rotWithShape="1">
          <a:blip r:embed="rId20">
            <a:extLst>
              <a:ext uri="{28A0092B-C50C-407E-A947-70E740481C1C}">
                <a14:useLocalDpi xmlns:a14="http://schemas.microsoft.com/office/drawing/2010/main" val="0"/>
              </a:ext>
            </a:extLst>
          </a:blip>
          <a:srcRect l="35640"/>
          <a:stretch/>
        </p:blipFill>
        <p:spPr>
          <a:xfrm>
            <a:off x="0" y="2892347"/>
            <a:ext cx="1522412" cy="2365453"/>
          </a:xfrm>
          <a:prstGeom prst="rect">
            <a:avLst/>
          </a:prstGeom>
        </p:spPr>
      </p:pic>
      <p:sp>
        <p:nvSpPr>
          <p:cNvPr id="16" name="Oval 15"/>
          <p:cNvSpPr/>
          <p:nvPr/>
        </p:nvSpPr>
        <p:spPr>
          <a:xfrm>
            <a:off x="8609012" y="1676400"/>
            <a:ext cx="2819400" cy="2819400"/>
          </a:xfrm>
          <a:prstGeom prst="ellipse">
            <a:avLst/>
          </a:prstGeom>
          <a:gradFill flip="none" rotWithShape="1">
            <a:gsLst>
              <a:gs pos="0">
                <a:schemeClr val="bg2">
                  <a:lumMod val="60000"/>
                  <a:lumOff val="40000"/>
                  <a:alpha val="7000"/>
                </a:schemeClr>
              </a:gs>
              <a:gs pos="69000">
                <a:schemeClr val="bg2">
                  <a:lumMod val="60000"/>
                  <a:lumOff val="40000"/>
                  <a:alpha val="0"/>
                </a:schemeClr>
              </a:gs>
              <a:gs pos="36000">
                <a:schemeClr val="bg2">
                  <a:lumMod val="60000"/>
                  <a:lumOff val="4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pic>
        <p:nvPicPr>
          <p:cNvPr id="9" name="Picture 8"/>
          <p:cNvPicPr>
            <a:picLocks noChangeAspect="1"/>
          </p:cNvPicPr>
          <p:nvPr/>
        </p:nvPicPr>
        <p:blipFill rotWithShape="1">
          <a:blip r:embed="rId21">
            <a:extLst>
              <a:ext uri="{28A0092B-C50C-407E-A947-70E740481C1C}">
                <a14:useLocalDpi xmlns:a14="http://schemas.microsoft.com/office/drawing/2010/main" val="0"/>
              </a:ext>
            </a:extLst>
          </a:blip>
          <a:srcRect t="28813"/>
          <a:stretch/>
        </p:blipFill>
        <p:spPr>
          <a:xfrm>
            <a:off x="7999412" y="0"/>
            <a:ext cx="1603387" cy="1141407"/>
          </a:xfrm>
          <a:prstGeom prst="rect">
            <a:avLst/>
          </a:prstGeom>
        </p:spPr>
      </p:pic>
      <p:pic>
        <p:nvPicPr>
          <p:cNvPr id="10" name="Picture 9"/>
          <p:cNvPicPr>
            <a:picLocks noChangeAspect="1"/>
          </p:cNvPicPr>
          <p:nvPr/>
        </p:nvPicPr>
        <p:blipFill rotWithShape="1">
          <a:blip r:embed="rId22">
            <a:extLst>
              <a:ext uri="{28A0092B-C50C-407E-A947-70E740481C1C}">
                <a14:useLocalDpi xmlns:a14="http://schemas.microsoft.com/office/drawing/2010/main" val="0"/>
              </a:ext>
            </a:extLst>
          </a:blip>
          <a:srcRect b="23320"/>
          <a:stretch/>
        </p:blipFill>
        <p:spPr>
          <a:xfrm>
            <a:off x="8605878" y="6096000"/>
            <a:ext cx="993734" cy="762000"/>
          </a:xfrm>
          <a:prstGeom prst="rect">
            <a:avLst/>
          </a:prstGeom>
        </p:spPr>
      </p:pic>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646111" y="452718"/>
            <a:ext cx="9404723" cy="1400530"/>
          </a:xfrm>
          <a:prstGeom prst="rect">
            <a:avLst/>
          </a:prstGeom>
        </p:spPr>
        <p:txBody>
          <a:bodyPr vert="horz" lIns="91440" tIns="45720" rIns="91440" bIns="45720" rtlCol="0" anchor="t">
            <a:noAutofit/>
          </a:bodyPr>
          <a:lstStyle/>
          <a:p>
            <a:r>
              <a:rPr lang="en-US"/>
              <a:t>Click to edit Master title style</a:t>
            </a:r>
            <a:endParaRPr lang="en-US" dirty="0"/>
          </a:p>
        </p:txBody>
      </p:sp>
      <p:sp>
        <p:nvSpPr>
          <p:cNvPr id="3" name="Text Placeholder 2"/>
          <p:cNvSpPr>
            <a:spLocks noGrp="1"/>
          </p:cNvSpPr>
          <p:nvPr>
            <p:ph type="body" idx="1"/>
          </p:nvPr>
        </p:nvSpPr>
        <p:spPr>
          <a:xfrm>
            <a:off x="1103312" y="2052918"/>
            <a:ext cx="8946541" cy="4195481"/>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rot="5400000">
            <a:off x="10155639" y="1790701"/>
            <a:ext cx="990599" cy="304799"/>
          </a:xfrm>
          <a:prstGeom prst="rect">
            <a:avLst/>
          </a:prstGeom>
        </p:spPr>
        <p:txBody>
          <a:bodyPr vert="horz" lIns="91440" tIns="45720" rIns="91440" bIns="45720" rtlCol="0" anchor="t"/>
          <a:lstStyle>
            <a:lvl1pPr algn="l">
              <a:defRPr sz="1100" b="0" i="0">
                <a:solidFill>
                  <a:schemeClr val="tx1">
                    <a:tint val="75000"/>
                    <a:alpha val="60000"/>
                  </a:schemeClr>
                </a:solidFill>
              </a:defRPr>
            </a:lvl1pPr>
          </a:lstStyle>
          <a:p>
            <a:fld id="{EF9A904B-3367-43EB-B9CF-019F9AD14D8A}" type="datetimeFigureOut">
              <a:rPr lang="en-US" smtClean="0"/>
              <a:t>10/15/2020</a:t>
            </a:fld>
            <a:endParaRPr lang="en-US"/>
          </a:p>
        </p:txBody>
      </p:sp>
      <p:sp>
        <p:nvSpPr>
          <p:cNvPr id="5" name="Footer Placeholder 4"/>
          <p:cNvSpPr>
            <a:spLocks noGrp="1"/>
          </p:cNvSpPr>
          <p:nvPr>
            <p:ph type="ftr" sz="quarter" idx="3"/>
          </p:nvPr>
        </p:nvSpPr>
        <p:spPr>
          <a:xfrm rot="5400000">
            <a:off x="8951573" y="3225297"/>
            <a:ext cx="3859795" cy="304801"/>
          </a:xfrm>
          <a:prstGeom prst="rect">
            <a:avLst/>
          </a:prstGeom>
        </p:spPr>
        <p:txBody>
          <a:bodyPr vert="horz" lIns="91440" tIns="45720" rIns="91440" bIns="45720" rtlCol="0" anchor="b"/>
          <a:lstStyle>
            <a:lvl1pPr algn="l">
              <a:defRPr sz="1100" b="0" i="0">
                <a:solidFill>
                  <a:schemeClr val="tx1">
                    <a:tint val="75000"/>
                    <a:alpha val="60000"/>
                  </a:schemeClr>
                </a:solidFill>
              </a:defRPr>
            </a:lvl1pPr>
          </a:lstStyle>
          <a:p>
            <a:endParaRPr lang="en-US"/>
          </a:p>
        </p:txBody>
      </p:sp>
      <p:sp>
        <p:nvSpPr>
          <p:cNvPr id="6" name="Slide Number Placeholder 5"/>
          <p:cNvSpPr>
            <a:spLocks noGrp="1"/>
          </p:cNvSpPr>
          <p:nvPr>
            <p:ph type="sldNum" sz="quarter" idx="4"/>
          </p:nvPr>
        </p:nvSpPr>
        <p:spPr bwMode="gray">
          <a:xfrm>
            <a:off x="10352540" y="295729"/>
            <a:ext cx="838199" cy="767687"/>
          </a:xfrm>
          <a:prstGeom prst="rect">
            <a:avLst/>
          </a:prstGeom>
        </p:spPr>
        <p:txBody>
          <a:bodyPr vert="horz" lIns="91440" tIns="45720" rIns="91440" bIns="45720" rtlCol="0" anchor="b"/>
          <a:lstStyle>
            <a:lvl1pPr algn="ctr">
              <a:defRPr sz="2800" b="0" i="0">
                <a:solidFill>
                  <a:schemeClr val="tx1">
                    <a:tint val="75000"/>
                  </a:schemeClr>
                </a:solidFill>
              </a:defRPr>
            </a:lvl1pPr>
          </a:lstStyle>
          <a:p>
            <a:fld id="{C81BC467-C07B-449E-A278-37B2B53FAC10}" type="slidenum">
              <a:rPr lang="en-US" smtClean="0"/>
              <a:t>‹#›</a:t>
            </a:fld>
            <a:endParaRPr lang="en-US"/>
          </a:p>
        </p:txBody>
      </p:sp>
    </p:spTree>
    <p:extLst>
      <p:ext uri="{BB962C8B-B14F-4D97-AF65-F5344CB8AC3E}">
        <p14:creationId xmlns:p14="http://schemas.microsoft.com/office/powerpoint/2010/main" val="2055519168"/>
      </p:ext>
    </p:extLst>
  </p:cSld>
  <p:clrMap bg1="dk1" tx1="lt1" bg2="dk2" tx2="lt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 id="2147483696" r:id="rId12"/>
    <p:sldLayoutId id="2147483697" r:id="rId13"/>
    <p:sldLayoutId id="2147483698" r:id="rId14"/>
    <p:sldLayoutId id="2147483699" r:id="rId15"/>
    <p:sldLayoutId id="2147483700" r:id="rId16"/>
    <p:sldLayoutId id="2147483701" r:id="rId17"/>
  </p:sldLayoutIdLst>
  <p:txStyles>
    <p:titleStyle>
      <a:lvl1pPr algn="l" defTabSz="457200"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2000" b="0" i="0" kern="1200">
          <a:solidFill>
            <a:schemeClr val="tx1"/>
          </a:solidFill>
          <a:latin typeface="+mj-lt"/>
          <a:ea typeface="+mj-ea"/>
          <a:cs typeface="+mj-cs"/>
        </a:defRPr>
      </a:lvl1pPr>
      <a:lvl2pPr marL="742950" indent="-28575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800" b="0" i="0" kern="1200">
          <a:solidFill>
            <a:schemeClr val="tx1"/>
          </a:solidFill>
          <a:latin typeface="+mj-lt"/>
          <a:ea typeface="+mj-ea"/>
          <a:cs typeface="+mj-cs"/>
        </a:defRPr>
      </a:lvl2pPr>
      <a:lvl3pPr marL="1143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600" b="0" i="0" kern="1200">
          <a:solidFill>
            <a:schemeClr val="tx1"/>
          </a:solidFill>
          <a:latin typeface="+mj-lt"/>
          <a:ea typeface="+mj-ea"/>
          <a:cs typeface="+mj-cs"/>
        </a:defRPr>
      </a:lvl3pPr>
      <a:lvl4pPr marL="16002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4pPr>
      <a:lvl5pPr marL="20574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5pPr>
      <a:lvl6pPr marL="2506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6pPr>
      <a:lvl7pPr marL="29718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7pPr>
      <a:lvl8pPr marL="3429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8pPr>
      <a:lvl9pPr marL="38862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hyperlink" Target="https://www.wipo.int/amc/en/expert-determination/what-is-exp.html" TargetMode="Externa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hyperlink" Target="mailto:kruschlaw@gmail.com" TargetMode="External"/><Relationship Id="rId2" Type="http://schemas.openxmlformats.org/officeDocument/2006/relationships/image" Target="../media/image7.jpeg"/><Relationship Id="rId1" Type="http://schemas.openxmlformats.org/officeDocument/2006/relationships/slideLayout" Target="../slideLayouts/slideLayout9.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
            <a:ext cx="12191999" cy="6959378"/>
          </a:xfrm>
          <a:prstGeom prst="rect">
            <a:avLst/>
          </a:prstGeom>
        </p:spPr>
      </p:pic>
    </p:spTree>
    <p:extLst>
      <p:ext uri="{BB962C8B-B14F-4D97-AF65-F5344CB8AC3E}">
        <p14:creationId xmlns:p14="http://schemas.microsoft.com/office/powerpoint/2010/main" val="393400989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7929" y="804377"/>
            <a:ext cx="9404723" cy="1400530"/>
          </a:xfrm>
        </p:spPr>
        <p:txBody>
          <a:bodyPr/>
          <a:lstStyle/>
          <a:p>
            <a:r>
              <a:rPr lang="en-US" dirty="0" smtClean="0"/>
              <a:t>Blending of Civil Law Procedure &amp; Common Law Procedure !</a:t>
            </a:r>
            <a:endParaRPr lang="en-US" dirty="0"/>
          </a:p>
        </p:txBody>
      </p:sp>
      <p:sp>
        <p:nvSpPr>
          <p:cNvPr id="3" name="Content Placeholder 2"/>
          <p:cNvSpPr>
            <a:spLocks noGrp="1"/>
          </p:cNvSpPr>
          <p:nvPr>
            <p:ph idx="1"/>
          </p:nvPr>
        </p:nvSpPr>
        <p:spPr>
          <a:xfrm>
            <a:off x="858146" y="2503491"/>
            <a:ext cx="8946541" cy="4195481"/>
          </a:xfrm>
        </p:spPr>
        <p:txBody>
          <a:bodyPr>
            <a:normAutofit fontScale="77500" lnSpcReduction="20000"/>
          </a:bodyPr>
          <a:lstStyle/>
          <a:p>
            <a:r>
              <a:rPr lang="en-US" dirty="0" smtClean="0"/>
              <a:t>Party Autonomy – Parties to get significant opportunity to design the Arbitral Procedural aspects under which their dispute to be resolved.</a:t>
            </a:r>
            <a:endParaRPr lang="en-US" dirty="0" smtClean="0">
              <a:solidFill>
                <a:srgbClr val="FFFF00"/>
              </a:solidFill>
            </a:endParaRPr>
          </a:p>
          <a:p>
            <a:r>
              <a:rPr lang="en-US" dirty="0" smtClean="0"/>
              <a:t>Civil Law Procedure , Common Law Procedure , hybrid procedure , Procedure followed under Islamic countries, </a:t>
            </a:r>
            <a:r>
              <a:rPr lang="en-US" dirty="0" err="1" smtClean="0"/>
              <a:t>e.t.c</a:t>
            </a:r>
            <a:r>
              <a:rPr lang="en-US" dirty="0" smtClean="0"/>
              <a:t> </a:t>
            </a:r>
            <a:endParaRPr lang="en-US" dirty="0"/>
          </a:p>
          <a:p>
            <a:r>
              <a:rPr lang="en-US" dirty="0" smtClean="0">
                <a:solidFill>
                  <a:srgbClr val="FFC000"/>
                </a:solidFill>
              </a:rPr>
              <a:t>Arbitration Institutional Rules – as to management of the Arbitration</a:t>
            </a:r>
            <a:r>
              <a:rPr lang="en-US" dirty="0" smtClean="0"/>
              <a:t>.</a:t>
            </a:r>
          </a:p>
          <a:p>
            <a:r>
              <a:rPr lang="en-US" dirty="0" smtClean="0"/>
              <a:t>LCIA – London Court of International Arbitration ( 1892). London</a:t>
            </a:r>
          </a:p>
          <a:p>
            <a:r>
              <a:rPr lang="en-US" dirty="0" smtClean="0"/>
              <a:t>SCC – Stockholm Chamber of Commerce ( 1917). Sweden </a:t>
            </a:r>
          </a:p>
          <a:p>
            <a:r>
              <a:rPr lang="en-US" dirty="0" smtClean="0"/>
              <a:t>ICC – International Chamber of Commerce ( ICA) ( 1923). Paris</a:t>
            </a:r>
          </a:p>
          <a:p>
            <a:r>
              <a:rPr lang="en-US" dirty="0" smtClean="0"/>
              <a:t>ICSID – International Centre for Settlement of Investment Disputes (1966) – Washington </a:t>
            </a:r>
          </a:p>
          <a:p>
            <a:r>
              <a:rPr lang="en-US" dirty="0" smtClean="0"/>
              <a:t>HKIAC – Hong Kong International Arbitration Centre ( 1985). Hong Kong</a:t>
            </a:r>
          </a:p>
          <a:p>
            <a:r>
              <a:rPr lang="en-US" dirty="0" smtClean="0">
                <a:solidFill>
                  <a:srgbClr val="FFFF00"/>
                </a:solidFill>
              </a:rPr>
              <a:t>SIAC – Singapore International Arbitration Centre ( 1991). Singapore</a:t>
            </a:r>
          </a:p>
          <a:p>
            <a:r>
              <a:rPr lang="en-US" dirty="0" smtClean="0">
                <a:solidFill>
                  <a:srgbClr val="FFFF00"/>
                </a:solidFill>
              </a:rPr>
              <a:t>WIPO – World Intellectual Property Organization ( 1994) Geneva / Singapore</a:t>
            </a:r>
          </a:p>
          <a:p>
            <a:r>
              <a:rPr lang="fr-FR" dirty="0">
                <a:solidFill>
                  <a:srgbClr val="FFFF00"/>
                </a:solidFill>
              </a:rPr>
              <a:t>ICADR – International Centre for Dispute </a:t>
            </a:r>
            <a:r>
              <a:rPr lang="fr-FR" dirty="0" smtClean="0">
                <a:solidFill>
                  <a:srgbClr val="FFFF00"/>
                </a:solidFill>
              </a:rPr>
              <a:t>Résolution </a:t>
            </a:r>
            <a:r>
              <a:rPr lang="fr-FR" dirty="0">
                <a:solidFill>
                  <a:srgbClr val="FFFF00"/>
                </a:solidFill>
              </a:rPr>
              <a:t>( AAA) ( </a:t>
            </a:r>
            <a:r>
              <a:rPr lang="fr-FR" dirty="0" smtClean="0">
                <a:solidFill>
                  <a:srgbClr val="FFFF00"/>
                </a:solidFill>
              </a:rPr>
              <a:t>1996). New York</a:t>
            </a:r>
            <a:endParaRPr lang="fr-FR" dirty="0">
              <a:solidFill>
                <a:srgbClr val="FFFF00"/>
              </a:solidFill>
            </a:endParaRPr>
          </a:p>
          <a:p>
            <a:endParaRPr lang="en-US" dirty="0" smtClean="0"/>
          </a:p>
          <a:p>
            <a:endParaRPr lang="en-US" dirty="0" smtClean="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804687" y="406104"/>
            <a:ext cx="2253802" cy="2097387"/>
          </a:xfrm>
          <a:prstGeom prst="rect">
            <a:avLst/>
          </a:prstGeom>
        </p:spPr>
      </p:pic>
    </p:spTree>
    <p:extLst>
      <p:ext uri="{BB962C8B-B14F-4D97-AF65-F5344CB8AC3E}">
        <p14:creationId xmlns:p14="http://schemas.microsoft.com/office/powerpoint/2010/main" val="344697049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Composition of an Arbitration Tribunal</a:t>
            </a:r>
          </a:p>
        </p:txBody>
      </p:sp>
      <p:sp>
        <p:nvSpPr>
          <p:cNvPr id="3" name="Content Placeholder 2"/>
          <p:cNvSpPr>
            <a:spLocks noGrp="1"/>
          </p:cNvSpPr>
          <p:nvPr>
            <p:ph idx="1"/>
          </p:nvPr>
        </p:nvSpPr>
        <p:spPr/>
        <p:txBody>
          <a:bodyPr>
            <a:normAutofit fontScale="92500" lnSpcReduction="10000"/>
          </a:bodyPr>
          <a:lstStyle/>
          <a:p>
            <a:r>
              <a:rPr lang="en-US" dirty="0"/>
              <a:t>As per the arbitration agreement-arbitration institutional rules. </a:t>
            </a:r>
            <a:r>
              <a:rPr lang="en-US" dirty="0">
                <a:solidFill>
                  <a:srgbClr val="FFFF00"/>
                </a:solidFill>
              </a:rPr>
              <a:t>Section 11(2) of the Act empowers the disputants to determine the procedure for appointing the arbitrator or </a:t>
            </a:r>
            <a:r>
              <a:rPr lang="en-US" dirty="0" smtClean="0">
                <a:solidFill>
                  <a:srgbClr val="FFFF00"/>
                </a:solidFill>
              </a:rPr>
              <a:t>arbitrators in India.</a:t>
            </a:r>
            <a:endParaRPr lang="en-US" dirty="0">
              <a:solidFill>
                <a:srgbClr val="FFFF00"/>
              </a:solidFill>
            </a:endParaRPr>
          </a:p>
          <a:p>
            <a:r>
              <a:rPr lang="en-US" dirty="0"/>
              <a:t>Rules for appointment of an arbitrator-common law countries- civil law countries &amp; hybrid </a:t>
            </a:r>
            <a:r>
              <a:rPr lang="en-US" dirty="0" smtClean="0"/>
              <a:t>trends.</a:t>
            </a:r>
            <a:endParaRPr lang="en-US" dirty="0"/>
          </a:p>
          <a:p>
            <a:r>
              <a:rPr lang="en-US" dirty="0" smtClean="0"/>
              <a:t>Unilateral rights to appoint </a:t>
            </a:r>
            <a:r>
              <a:rPr lang="en-US" dirty="0"/>
              <a:t>Arbitrator- </a:t>
            </a:r>
            <a:r>
              <a:rPr lang="en-US" dirty="0" smtClean="0"/>
              <a:t>considered </a:t>
            </a:r>
            <a:r>
              <a:rPr lang="en-US" dirty="0"/>
              <a:t>an appropriate exercise of the parties’ autonomy with regard to the mode of resolving their </a:t>
            </a:r>
            <a:r>
              <a:rPr lang="en-US" dirty="0" smtClean="0"/>
              <a:t>disputes—</a:t>
            </a:r>
            <a:r>
              <a:rPr lang="en-US" dirty="0" smtClean="0">
                <a:solidFill>
                  <a:srgbClr val="FFFF00"/>
                </a:solidFill>
              </a:rPr>
              <a:t>Common Law Countries </a:t>
            </a:r>
            <a:r>
              <a:rPr lang="en-US" dirty="0" smtClean="0"/>
              <a:t>..UK, Singapore </a:t>
            </a:r>
            <a:r>
              <a:rPr lang="en-US" dirty="0" err="1" smtClean="0"/>
              <a:t>e.t.c</a:t>
            </a:r>
            <a:r>
              <a:rPr lang="en-US" dirty="0" smtClean="0"/>
              <a:t>…</a:t>
            </a:r>
          </a:p>
          <a:p>
            <a:r>
              <a:rPr lang="en-US" dirty="0" smtClean="0">
                <a:solidFill>
                  <a:srgbClr val="FFFF00"/>
                </a:solidFill>
              </a:rPr>
              <a:t>Civil Law Countries </a:t>
            </a:r>
            <a:r>
              <a:rPr lang="en-US" dirty="0" smtClean="0"/>
              <a:t>–Unilateral appointment is void. In India , </a:t>
            </a:r>
            <a:r>
              <a:rPr lang="en-US" dirty="0" smtClean="0">
                <a:solidFill>
                  <a:srgbClr val="FFFF00"/>
                </a:solidFill>
              </a:rPr>
              <a:t>a hybrid nation</a:t>
            </a:r>
            <a:r>
              <a:rPr lang="en-US" dirty="0" smtClean="0"/>
              <a:t>, with </a:t>
            </a:r>
            <a:r>
              <a:rPr lang="en-US" dirty="0"/>
              <a:t>the case law of </a:t>
            </a:r>
            <a:r>
              <a:rPr lang="en-US" dirty="0">
                <a:solidFill>
                  <a:srgbClr val="FF0000"/>
                </a:solidFill>
              </a:rPr>
              <a:t>Perkins Eastman Architecture </a:t>
            </a:r>
            <a:r>
              <a:rPr lang="en-US" dirty="0" err="1">
                <a:solidFill>
                  <a:srgbClr val="FF0000"/>
                </a:solidFill>
              </a:rPr>
              <a:t>Dpc</a:t>
            </a:r>
            <a:r>
              <a:rPr lang="en-US" dirty="0">
                <a:solidFill>
                  <a:srgbClr val="FF0000"/>
                </a:solidFill>
              </a:rPr>
              <a:t> V. HSCC (India) Ltd,2019,</a:t>
            </a:r>
            <a:r>
              <a:rPr lang="en-US" dirty="0"/>
              <a:t> </a:t>
            </a:r>
            <a:r>
              <a:rPr lang="en-US" dirty="0" smtClean="0">
                <a:solidFill>
                  <a:srgbClr val="00B0F0"/>
                </a:solidFill>
              </a:rPr>
              <a:t>“the </a:t>
            </a:r>
            <a:r>
              <a:rPr lang="en-US" dirty="0">
                <a:solidFill>
                  <a:srgbClr val="00B0F0"/>
                </a:solidFill>
              </a:rPr>
              <a:t>person who has an interest in the outcome or decision of the dispute must not have the power to appoint the sole </a:t>
            </a:r>
            <a:r>
              <a:rPr lang="en-US" dirty="0" smtClean="0">
                <a:solidFill>
                  <a:srgbClr val="00B0F0"/>
                </a:solidFill>
              </a:rPr>
              <a:t>arbitrator”</a:t>
            </a:r>
            <a:r>
              <a:rPr lang="en-US" dirty="0" smtClean="0"/>
              <a:t>….we are civil law country on this point of judicial interpretation. </a:t>
            </a:r>
            <a:endParaRPr lang="en-US" dirty="0"/>
          </a:p>
          <a:p>
            <a:endParaRPr lang="en-US" dirty="0"/>
          </a:p>
        </p:txBody>
      </p:sp>
    </p:spTree>
    <p:extLst>
      <p:ext uri="{BB962C8B-B14F-4D97-AF65-F5344CB8AC3E}">
        <p14:creationId xmlns:p14="http://schemas.microsoft.com/office/powerpoint/2010/main" val="97899039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Arbitral hubs &amp; Domain specific </a:t>
            </a:r>
            <a:r>
              <a:rPr lang="en-US" dirty="0" smtClean="0"/>
              <a:t>arbitration</a:t>
            </a:r>
            <a:endParaRPr lang="en-US" dirty="0"/>
          </a:p>
        </p:txBody>
      </p:sp>
      <p:sp>
        <p:nvSpPr>
          <p:cNvPr id="3" name="Content Placeholder 2"/>
          <p:cNvSpPr>
            <a:spLocks noGrp="1"/>
          </p:cNvSpPr>
          <p:nvPr>
            <p:ph idx="1"/>
          </p:nvPr>
        </p:nvSpPr>
        <p:spPr/>
        <p:txBody>
          <a:bodyPr>
            <a:normAutofit fontScale="70000" lnSpcReduction="20000"/>
          </a:bodyPr>
          <a:lstStyle/>
          <a:p>
            <a:r>
              <a:rPr lang="en-US" dirty="0" smtClean="0">
                <a:solidFill>
                  <a:srgbClr val="FFFF00"/>
                </a:solidFill>
              </a:rPr>
              <a:t>London </a:t>
            </a:r>
            <a:r>
              <a:rPr lang="en-US" dirty="0">
                <a:solidFill>
                  <a:srgbClr val="FFFF00"/>
                </a:solidFill>
              </a:rPr>
              <a:t>remains the capital of maritime arbitration, with 83% of all such arbitrations heard in the city</a:t>
            </a:r>
            <a:r>
              <a:rPr lang="en-US" dirty="0"/>
              <a:t>. </a:t>
            </a:r>
            <a:r>
              <a:rPr lang="en-US" dirty="0" smtClean="0"/>
              <a:t>Singapore </a:t>
            </a:r>
            <a:r>
              <a:rPr lang="en-US" dirty="0"/>
              <a:t>and Hong Kong the next most visible competitors to the UK capital, according to HFW’s annual report. </a:t>
            </a:r>
            <a:r>
              <a:rPr lang="en-US" dirty="0" smtClean="0">
                <a:solidFill>
                  <a:srgbClr val="FFFF00"/>
                </a:solidFill>
              </a:rPr>
              <a:t>London Maritime Arbitrators Association(LMAA</a:t>
            </a:r>
            <a:r>
              <a:rPr lang="en-US" dirty="0" smtClean="0"/>
              <a:t>) </a:t>
            </a:r>
            <a:r>
              <a:rPr lang="en-US" dirty="0"/>
              <a:t>retained strong “credibility and trust” among commercial clients, </a:t>
            </a:r>
            <a:r>
              <a:rPr lang="en-US" dirty="0">
                <a:solidFill>
                  <a:srgbClr val="FFFF00"/>
                </a:solidFill>
              </a:rPr>
              <a:t>accounting for 96% of all such arbitrations globally in 2019</a:t>
            </a:r>
            <a:r>
              <a:rPr lang="en-US" dirty="0"/>
              <a:t>. </a:t>
            </a:r>
          </a:p>
          <a:p>
            <a:r>
              <a:rPr lang="en-US" dirty="0" smtClean="0"/>
              <a:t>WIPO –</a:t>
            </a:r>
            <a:r>
              <a:rPr lang="en-US" dirty="0" smtClean="0">
                <a:solidFill>
                  <a:srgbClr val="FFFF00"/>
                </a:solidFill>
              </a:rPr>
              <a:t>Singapore </a:t>
            </a:r>
            <a:r>
              <a:rPr lang="en-US" dirty="0" smtClean="0"/>
              <a:t>is becoming the </a:t>
            </a:r>
            <a:r>
              <a:rPr lang="en-US" dirty="0" smtClean="0">
                <a:solidFill>
                  <a:srgbClr val="FF0000"/>
                </a:solidFill>
              </a:rPr>
              <a:t>global hub for IP Arbitrations. </a:t>
            </a:r>
          </a:p>
          <a:p>
            <a:r>
              <a:rPr lang="en-US" dirty="0" smtClean="0"/>
              <a:t>The </a:t>
            </a:r>
            <a:r>
              <a:rPr lang="en-US" dirty="0"/>
              <a:t>proportion of total </a:t>
            </a:r>
            <a:r>
              <a:rPr lang="en-US" dirty="0">
                <a:solidFill>
                  <a:srgbClr val="FFFF00"/>
                </a:solidFill>
              </a:rPr>
              <a:t>LCIA</a:t>
            </a:r>
            <a:r>
              <a:rPr lang="en-US" dirty="0"/>
              <a:t> cases involving </a:t>
            </a:r>
            <a:r>
              <a:rPr lang="en-US" dirty="0" smtClean="0">
                <a:solidFill>
                  <a:srgbClr val="FFFF00"/>
                </a:solidFill>
              </a:rPr>
              <a:t>M&amp;A disputes </a:t>
            </a:r>
            <a:r>
              <a:rPr lang="en-US" dirty="0"/>
              <a:t>arising from such agreements was </a:t>
            </a:r>
            <a:r>
              <a:rPr lang="en-US" dirty="0">
                <a:solidFill>
                  <a:srgbClr val="FFFF00"/>
                </a:solidFill>
              </a:rPr>
              <a:t>21 per cent in 2018</a:t>
            </a:r>
            <a:r>
              <a:rPr lang="en-US" dirty="0"/>
              <a:t>, up from 15 per cent in </a:t>
            </a:r>
            <a:r>
              <a:rPr lang="en-US" dirty="0" smtClean="0"/>
              <a:t>2017.</a:t>
            </a:r>
          </a:p>
          <a:p>
            <a:r>
              <a:rPr lang="en-US" dirty="0">
                <a:solidFill>
                  <a:srgbClr val="FFFF00"/>
                </a:solidFill>
              </a:rPr>
              <a:t>Paris -The International Court of Arbitration (ICC) </a:t>
            </a:r>
            <a:r>
              <a:rPr lang="en-US" dirty="0"/>
              <a:t>is an institution for the resolution of international commercial disputes. It operates under the auspices of the International Chamber of Commerce and consists of more than 100 arbitrators from roughly 90 </a:t>
            </a:r>
            <a:r>
              <a:rPr lang="en-US" dirty="0" smtClean="0"/>
              <a:t>countries</a:t>
            </a:r>
          </a:p>
          <a:p>
            <a:r>
              <a:rPr lang="en-US" dirty="0">
                <a:solidFill>
                  <a:srgbClr val="FFFF00"/>
                </a:solidFill>
              </a:rPr>
              <a:t>New York’s courts </a:t>
            </a:r>
            <a:r>
              <a:rPr lang="en-US" dirty="0"/>
              <a:t>are experienced, neutral and supportive of international arbitration</a:t>
            </a:r>
            <a:r>
              <a:rPr lang="en-US" dirty="0" smtClean="0"/>
              <a:t>.</a:t>
            </a:r>
          </a:p>
          <a:p>
            <a:r>
              <a:rPr lang="en-US" dirty="0" smtClean="0">
                <a:solidFill>
                  <a:srgbClr val="FFFF00"/>
                </a:solidFill>
              </a:rPr>
              <a:t>Hague </a:t>
            </a:r>
            <a:r>
              <a:rPr lang="en-US" dirty="0" smtClean="0"/>
              <a:t>-The </a:t>
            </a:r>
            <a:r>
              <a:rPr lang="en-US" dirty="0"/>
              <a:t>Permanent Court of Arbitration (PCA) is an intergovernmental organization located in </a:t>
            </a:r>
            <a:r>
              <a:rPr lang="en-US" dirty="0" smtClean="0"/>
              <a:t> </a:t>
            </a:r>
            <a:r>
              <a:rPr lang="en-US" dirty="0"/>
              <a:t>Hague, Netherlands. </a:t>
            </a:r>
            <a:r>
              <a:rPr lang="en-US" dirty="0" smtClean="0"/>
              <a:t>Provide services </a:t>
            </a:r>
            <a:r>
              <a:rPr lang="en-US" dirty="0"/>
              <a:t>of arbitral tribunal to resolve disputes that arise out of international agreements between member states, international organizations or private parties. UNCLOS Laws on Sea cases arbitrated under the auspices of the PCA. </a:t>
            </a:r>
            <a:r>
              <a:rPr lang="en-US" dirty="0" smtClean="0"/>
              <a:t>(</a:t>
            </a:r>
            <a:r>
              <a:rPr lang="en-US" dirty="0" smtClean="0">
                <a:solidFill>
                  <a:srgbClr val="FFFF00"/>
                </a:solidFill>
              </a:rPr>
              <a:t>PCA –ICJ)</a:t>
            </a:r>
          </a:p>
          <a:p>
            <a:r>
              <a:rPr lang="en-US" dirty="0" smtClean="0">
                <a:solidFill>
                  <a:srgbClr val="FFFF00"/>
                </a:solidFill>
              </a:rPr>
              <a:t>Washington D.C </a:t>
            </a:r>
            <a:r>
              <a:rPr lang="en-US" dirty="0" smtClean="0"/>
              <a:t>, ICSID</a:t>
            </a:r>
            <a:r>
              <a:rPr lang="en-US" dirty="0"/>
              <a:t>, World Bank </a:t>
            </a:r>
            <a:r>
              <a:rPr lang="en-US" dirty="0" smtClean="0"/>
              <a:t>Group,  </a:t>
            </a:r>
            <a:r>
              <a:rPr lang="en-US" dirty="0"/>
              <a:t>is the world’s leading institution devoted to international investment dispute </a:t>
            </a:r>
            <a:r>
              <a:rPr lang="en-US" dirty="0" smtClean="0"/>
              <a:t>settlement- Arbitration.</a:t>
            </a:r>
          </a:p>
          <a:p>
            <a:r>
              <a:rPr lang="en-US" dirty="0"/>
              <a:t> </a:t>
            </a:r>
            <a:r>
              <a:rPr lang="en-US" dirty="0">
                <a:solidFill>
                  <a:srgbClr val="FFFF00"/>
                </a:solidFill>
              </a:rPr>
              <a:t>Hamburg –Germany </a:t>
            </a:r>
            <a:r>
              <a:rPr lang="en-US" dirty="0" smtClean="0">
                <a:solidFill>
                  <a:srgbClr val="FFFF00"/>
                </a:solidFill>
              </a:rPr>
              <a:t>-The </a:t>
            </a:r>
            <a:r>
              <a:rPr lang="en-US" dirty="0">
                <a:solidFill>
                  <a:srgbClr val="FFFF00"/>
                </a:solidFill>
              </a:rPr>
              <a:t>International Tribunal for the Law of the Sea (ITLOS) </a:t>
            </a:r>
            <a:r>
              <a:rPr lang="en-US" dirty="0" smtClean="0">
                <a:solidFill>
                  <a:srgbClr val="FFFF00"/>
                </a:solidFill>
              </a:rPr>
              <a:t>Arbitrations (PCA). </a:t>
            </a:r>
            <a:endParaRPr lang="en-US" dirty="0"/>
          </a:p>
        </p:txBody>
      </p:sp>
    </p:spTree>
    <p:extLst>
      <p:ext uri="{BB962C8B-B14F-4D97-AF65-F5344CB8AC3E}">
        <p14:creationId xmlns:p14="http://schemas.microsoft.com/office/powerpoint/2010/main" val="348955105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Arbitration &amp; Confidentiality Rules </a:t>
            </a:r>
            <a:endParaRPr lang="en-US" dirty="0"/>
          </a:p>
        </p:txBody>
      </p:sp>
      <p:sp>
        <p:nvSpPr>
          <p:cNvPr id="3" name="Content Placeholder 2"/>
          <p:cNvSpPr>
            <a:spLocks noGrp="1"/>
          </p:cNvSpPr>
          <p:nvPr>
            <p:ph idx="1"/>
          </p:nvPr>
        </p:nvSpPr>
        <p:spPr/>
        <p:txBody>
          <a:bodyPr>
            <a:normAutofit fontScale="85000" lnSpcReduction="10000"/>
          </a:bodyPr>
          <a:lstStyle/>
          <a:p>
            <a:r>
              <a:rPr lang="en-US" dirty="0"/>
              <a:t>Arbitration and confidentiality clause in non disclosure </a:t>
            </a:r>
            <a:r>
              <a:rPr lang="en-US" dirty="0">
                <a:solidFill>
                  <a:srgbClr val="FFFF00"/>
                </a:solidFill>
              </a:rPr>
              <a:t>agreements-WIPO rules article </a:t>
            </a:r>
            <a:r>
              <a:rPr lang="en-US" dirty="0" smtClean="0">
                <a:solidFill>
                  <a:srgbClr val="FFFF00"/>
                </a:solidFill>
              </a:rPr>
              <a:t>54 (d)</a:t>
            </a:r>
            <a:r>
              <a:rPr lang="en-US" dirty="0" smtClean="0"/>
              <a:t>. Tribunal to </a:t>
            </a:r>
            <a:r>
              <a:rPr lang="en-US" dirty="0"/>
              <a:t>designate </a:t>
            </a:r>
            <a:r>
              <a:rPr lang="en-US" dirty="0" smtClean="0">
                <a:solidFill>
                  <a:srgbClr val="FFFF00"/>
                </a:solidFill>
              </a:rPr>
              <a:t>”</a:t>
            </a:r>
            <a:r>
              <a:rPr lang="en-US" dirty="0">
                <a:solidFill>
                  <a:srgbClr val="FFFF00"/>
                </a:solidFill>
              </a:rPr>
              <a:t>Confidentiality Advisor” </a:t>
            </a:r>
            <a:r>
              <a:rPr lang="en-US" dirty="0" smtClean="0"/>
              <a:t>to determine whether information is to be classified or not , and under what circumstances to be disclosed , and to whom! </a:t>
            </a:r>
          </a:p>
          <a:p>
            <a:r>
              <a:rPr lang="en-US" dirty="0" smtClean="0">
                <a:solidFill>
                  <a:srgbClr val="FFFF00"/>
                </a:solidFill>
              </a:rPr>
              <a:t>IBA </a:t>
            </a:r>
            <a:r>
              <a:rPr lang="en-US" dirty="0">
                <a:solidFill>
                  <a:srgbClr val="FFFF00"/>
                </a:solidFill>
              </a:rPr>
              <a:t>rules </a:t>
            </a:r>
            <a:r>
              <a:rPr lang="en-US" dirty="0" smtClean="0">
                <a:solidFill>
                  <a:srgbClr val="FFFF00"/>
                </a:solidFill>
              </a:rPr>
              <a:t>Article </a:t>
            </a:r>
            <a:r>
              <a:rPr lang="en-US" dirty="0">
                <a:solidFill>
                  <a:srgbClr val="FFFF00"/>
                </a:solidFill>
              </a:rPr>
              <a:t>3 (8</a:t>
            </a:r>
            <a:r>
              <a:rPr lang="en-US" dirty="0" smtClean="0">
                <a:solidFill>
                  <a:srgbClr val="FFFF00"/>
                </a:solidFill>
              </a:rPr>
              <a:t>) </a:t>
            </a:r>
            <a:r>
              <a:rPr lang="en-US" dirty="0" smtClean="0"/>
              <a:t>as to appointment of </a:t>
            </a:r>
            <a:r>
              <a:rPr lang="en-US" dirty="0" smtClean="0">
                <a:solidFill>
                  <a:srgbClr val="FFFF00"/>
                </a:solidFill>
              </a:rPr>
              <a:t>a third party “Advisor” </a:t>
            </a:r>
            <a:r>
              <a:rPr lang="en-US" dirty="0" smtClean="0"/>
              <a:t>to look into the alleged confidentiality issues.</a:t>
            </a:r>
          </a:p>
          <a:p>
            <a:r>
              <a:rPr lang="en-US" dirty="0">
                <a:solidFill>
                  <a:srgbClr val="FFFF00"/>
                </a:solidFill>
              </a:rPr>
              <a:t>The ICC Rules make the hearings private, and the workings of the ICC </a:t>
            </a:r>
            <a:r>
              <a:rPr lang="en-US" dirty="0" smtClean="0">
                <a:solidFill>
                  <a:srgbClr val="FFFF00"/>
                </a:solidFill>
              </a:rPr>
              <a:t>Court confidential. Article </a:t>
            </a:r>
            <a:r>
              <a:rPr lang="en-US" dirty="0">
                <a:solidFill>
                  <a:srgbClr val="FFFF00"/>
                </a:solidFill>
              </a:rPr>
              <a:t>22(3) </a:t>
            </a:r>
            <a:r>
              <a:rPr lang="en-US" dirty="0"/>
              <a:t>– Upon the request of any party, the Arbitral Tribunal may </a:t>
            </a:r>
            <a:r>
              <a:rPr lang="en-US" dirty="0" smtClean="0"/>
              <a:t>make orders </a:t>
            </a:r>
            <a:r>
              <a:rPr lang="en-US" dirty="0"/>
              <a:t>concerning the confidentiality of the arbitration proceedings or of any </a:t>
            </a:r>
            <a:r>
              <a:rPr lang="en-US" dirty="0" smtClean="0"/>
              <a:t>other matters </a:t>
            </a:r>
            <a:r>
              <a:rPr lang="en-US" dirty="0"/>
              <a:t>in connection with the arbitration and may take measures for </a:t>
            </a:r>
            <a:r>
              <a:rPr lang="en-US" dirty="0" smtClean="0"/>
              <a:t>protecting trade </a:t>
            </a:r>
            <a:r>
              <a:rPr lang="en-US" dirty="0"/>
              <a:t>secrets and confidential information.</a:t>
            </a:r>
          </a:p>
          <a:p>
            <a:r>
              <a:rPr lang="en-US" dirty="0"/>
              <a:t> </a:t>
            </a:r>
            <a:r>
              <a:rPr lang="en-US" dirty="0" smtClean="0">
                <a:solidFill>
                  <a:srgbClr val="FFFF00"/>
                </a:solidFill>
              </a:rPr>
              <a:t>The </a:t>
            </a:r>
            <a:r>
              <a:rPr lang="en-US" dirty="0">
                <a:solidFill>
                  <a:srgbClr val="FFFF00"/>
                </a:solidFill>
              </a:rPr>
              <a:t>LCIA Rules </a:t>
            </a:r>
            <a:r>
              <a:rPr lang="en-US" dirty="0"/>
              <a:t>include a specific agreement that the award, </a:t>
            </a:r>
            <a:r>
              <a:rPr lang="en-US" dirty="0" smtClean="0"/>
              <a:t>disclosed materials </a:t>
            </a:r>
            <a:r>
              <a:rPr lang="en-US" dirty="0"/>
              <a:t>and the deliberations of the Tribunal are </a:t>
            </a:r>
            <a:r>
              <a:rPr lang="en-US" dirty="0" smtClean="0"/>
              <a:t>confidential.</a:t>
            </a:r>
          </a:p>
          <a:p>
            <a:r>
              <a:rPr lang="en-US" dirty="0" smtClean="0"/>
              <a:t>India </a:t>
            </a:r>
            <a:r>
              <a:rPr lang="en-US" dirty="0" smtClean="0">
                <a:solidFill>
                  <a:srgbClr val="FFFF00"/>
                </a:solidFill>
              </a:rPr>
              <a:t>Sec. </a:t>
            </a:r>
            <a:r>
              <a:rPr lang="en-US" dirty="0">
                <a:solidFill>
                  <a:srgbClr val="FFFF00"/>
                </a:solidFill>
              </a:rPr>
              <a:t>42A introduced by the 2019 Amendment, mirrors the language of Section 75 </a:t>
            </a:r>
            <a:r>
              <a:rPr lang="en-US" dirty="0"/>
              <a:t>of the Arbitration </a:t>
            </a:r>
            <a:r>
              <a:rPr lang="en-US" dirty="0" smtClean="0"/>
              <a:t>&amp; Conciliation Act, 1996. </a:t>
            </a:r>
            <a:endParaRPr lang="en-US" dirty="0"/>
          </a:p>
          <a:p>
            <a:endParaRPr lang="en-US" dirty="0"/>
          </a:p>
        </p:txBody>
      </p:sp>
    </p:spTree>
    <p:extLst>
      <p:ext uri="{BB962C8B-B14F-4D97-AF65-F5344CB8AC3E}">
        <p14:creationId xmlns:p14="http://schemas.microsoft.com/office/powerpoint/2010/main" val="167780034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M&amp;A arbitration- purchase </a:t>
            </a:r>
            <a:r>
              <a:rPr lang="en-US" dirty="0" smtClean="0"/>
              <a:t>price adjustment </a:t>
            </a:r>
            <a:r>
              <a:rPr lang="en-US" dirty="0"/>
              <a:t>disputes </a:t>
            </a:r>
            <a:r>
              <a:rPr lang="en-US" dirty="0" smtClean="0"/>
              <a:t>-PPAD</a:t>
            </a:r>
            <a:r>
              <a:rPr lang="en-US" dirty="0"/>
              <a:t/>
            </a:r>
            <a:br>
              <a:rPr lang="en-US" dirty="0"/>
            </a:br>
            <a:r>
              <a:rPr lang="en-US" dirty="0"/>
              <a:t/>
            </a:r>
            <a:br>
              <a:rPr lang="en-US" dirty="0"/>
            </a:br>
            <a:r>
              <a:rPr lang="en-US" dirty="0"/>
              <a:t/>
            </a:r>
            <a:br>
              <a:rPr lang="en-US" dirty="0"/>
            </a:br>
            <a:r>
              <a:rPr lang="en-US" dirty="0"/>
              <a:t/>
            </a:r>
            <a:br>
              <a:rPr lang="en-US" dirty="0"/>
            </a:br>
            <a:r>
              <a:rPr lang="en-US" dirty="0"/>
              <a:t/>
            </a:r>
            <a:br>
              <a:rPr lang="en-US" dirty="0"/>
            </a:br>
            <a:r>
              <a:rPr lang="en-US" dirty="0"/>
              <a:t/>
            </a:r>
            <a:br>
              <a:rPr lang="en-US" dirty="0"/>
            </a:br>
            <a:r>
              <a:rPr lang="en-US" dirty="0"/>
              <a:t/>
            </a:r>
            <a:br>
              <a:rPr lang="en-US" dirty="0"/>
            </a:br>
            <a:r>
              <a:rPr lang="en-US" dirty="0"/>
              <a:t/>
            </a:r>
            <a:br>
              <a:rPr lang="en-US" dirty="0"/>
            </a:br>
            <a:endParaRPr lang="en-US" dirty="0"/>
          </a:p>
        </p:txBody>
      </p:sp>
      <p:sp>
        <p:nvSpPr>
          <p:cNvPr id="3" name="Content Placeholder 2"/>
          <p:cNvSpPr>
            <a:spLocks noGrp="1"/>
          </p:cNvSpPr>
          <p:nvPr>
            <p:ph idx="1"/>
          </p:nvPr>
        </p:nvSpPr>
        <p:spPr/>
        <p:txBody>
          <a:bodyPr/>
          <a:lstStyle/>
          <a:p>
            <a:r>
              <a:rPr lang="en-US" dirty="0"/>
              <a:t>Expert determination </a:t>
            </a:r>
            <a:r>
              <a:rPr lang="en-US" dirty="0" smtClean="0"/>
              <a:t>|Audit </a:t>
            </a:r>
            <a:r>
              <a:rPr lang="en-US" dirty="0"/>
              <a:t>arbitration </a:t>
            </a:r>
            <a:r>
              <a:rPr lang="en-US" dirty="0" smtClean="0"/>
              <a:t>| Arbitration</a:t>
            </a:r>
          </a:p>
          <a:p>
            <a:r>
              <a:rPr lang="en-US" dirty="0" smtClean="0"/>
              <a:t>PPAD, </a:t>
            </a:r>
            <a:r>
              <a:rPr lang="en-US" dirty="0"/>
              <a:t>and valuation dispute resolution clauses provide </a:t>
            </a:r>
            <a:r>
              <a:rPr lang="en-US" dirty="0">
                <a:solidFill>
                  <a:srgbClr val="FFFF00"/>
                </a:solidFill>
              </a:rPr>
              <a:t>step-by-step, dual dispute resolution </a:t>
            </a:r>
            <a:r>
              <a:rPr lang="en-US" dirty="0" smtClean="0">
                <a:solidFill>
                  <a:srgbClr val="FFFF00"/>
                </a:solidFill>
              </a:rPr>
              <a:t>mode in an M&amp;A Dispute</a:t>
            </a:r>
            <a:r>
              <a:rPr lang="en-US" dirty="0" smtClean="0"/>
              <a:t>. </a:t>
            </a:r>
          </a:p>
          <a:p>
            <a:r>
              <a:rPr lang="en-US" dirty="0" smtClean="0"/>
              <a:t>Expert </a:t>
            </a:r>
            <a:r>
              <a:rPr lang="en-US" dirty="0"/>
              <a:t>in valuation </a:t>
            </a:r>
            <a:r>
              <a:rPr lang="en-US" dirty="0" smtClean="0"/>
              <a:t>Or an accountant verifier </a:t>
            </a:r>
            <a:r>
              <a:rPr lang="en-US" dirty="0"/>
              <a:t>shall act as the Expert Determination Official, for a binding determination. </a:t>
            </a:r>
            <a:r>
              <a:rPr lang="en-US" dirty="0" smtClean="0"/>
              <a:t>The </a:t>
            </a:r>
            <a:r>
              <a:rPr lang="en-US" dirty="0"/>
              <a:t>Expert herein is an Accountant, and he is neither a resolution professional nor an Arbitrator capable of rendering an </a:t>
            </a:r>
            <a:r>
              <a:rPr lang="en-US" dirty="0" smtClean="0"/>
              <a:t>Award. Expert finding cannot be Arbitrated.</a:t>
            </a:r>
          </a:p>
          <a:p>
            <a:r>
              <a:rPr lang="en-US" dirty="0">
                <a:solidFill>
                  <a:srgbClr val="FFFF00"/>
                </a:solidFill>
              </a:rPr>
              <a:t>New York law </a:t>
            </a:r>
            <a:r>
              <a:rPr lang="en-US" dirty="0"/>
              <a:t>has a specific provision stating that appraisals may be enforced like arbitration awards. </a:t>
            </a:r>
            <a:r>
              <a:rPr lang="en-US" dirty="0">
                <a:solidFill>
                  <a:srgbClr val="FFFF00"/>
                </a:solidFill>
              </a:rPr>
              <a:t>AAA- </a:t>
            </a:r>
            <a:r>
              <a:rPr lang="en-US" dirty="0"/>
              <a:t>American Arbitration Association is having Accounting related service arbitration rules and mediation </a:t>
            </a:r>
            <a:r>
              <a:rPr lang="en-US" dirty="0" smtClean="0"/>
              <a:t>procedures. It is an </a:t>
            </a:r>
            <a:r>
              <a:rPr lang="en-US" dirty="0" smtClean="0">
                <a:solidFill>
                  <a:srgbClr val="FFFF00"/>
                </a:solidFill>
              </a:rPr>
              <a:t>Audit Arbitration</a:t>
            </a:r>
            <a:r>
              <a:rPr lang="en-US" dirty="0" smtClean="0"/>
              <a:t>. </a:t>
            </a:r>
          </a:p>
          <a:p>
            <a:endParaRPr lang="en-US" dirty="0"/>
          </a:p>
          <a:p>
            <a:pPr marL="0" indent="0">
              <a:buNone/>
            </a:pPr>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311426" y="253048"/>
            <a:ext cx="2704562" cy="1599280"/>
          </a:xfrm>
          <a:prstGeom prst="rect">
            <a:avLst/>
          </a:prstGeom>
        </p:spPr>
      </p:pic>
    </p:spTree>
    <p:extLst>
      <p:ext uri="{BB962C8B-B14F-4D97-AF65-F5344CB8AC3E}">
        <p14:creationId xmlns:p14="http://schemas.microsoft.com/office/powerpoint/2010/main" val="287211779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Arbitration &amp; Expert Determination</a:t>
            </a:r>
            <a:endParaRPr lang="en-IN" dirty="0"/>
          </a:p>
        </p:txBody>
      </p:sp>
      <p:sp>
        <p:nvSpPr>
          <p:cNvPr id="3" name="Content Placeholder 2"/>
          <p:cNvSpPr>
            <a:spLocks noGrp="1"/>
          </p:cNvSpPr>
          <p:nvPr>
            <p:ph idx="1"/>
          </p:nvPr>
        </p:nvSpPr>
        <p:spPr/>
        <p:txBody>
          <a:bodyPr>
            <a:normAutofit fontScale="92500" lnSpcReduction="10000"/>
          </a:bodyPr>
          <a:lstStyle/>
          <a:p>
            <a:r>
              <a:rPr lang="en-US" dirty="0" smtClean="0"/>
              <a:t>Arbitrator’s decisions are based on party submissions| applicable laws| documents in support.</a:t>
            </a:r>
          </a:p>
          <a:p>
            <a:r>
              <a:rPr lang="en-US" dirty="0" smtClean="0"/>
              <a:t>Expert in Expert Determination uses his expertise and knowledge in determining the dispute.</a:t>
            </a:r>
          </a:p>
          <a:p>
            <a:r>
              <a:rPr lang="en-US" dirty="0" smtClean="0">
                <a:solidFill>
                  <a:srgbClr val="FFFF00"/>
                </a:solidFill>
              </a:rPr>
              <a:t>Expert determination is virtually unregulated.</a:t>
            </a:r>
          </a:p>
          <a:p>
            <a:r>
              <a:rPr lang="en-US" dirty="0"/>
              <a:t> </a:t>
            </a:r>
            <a:r>
              <a:rPr lang="en-US" dirty="0" smtClean="0"/>
              <a:t>The </a:t>
            </a:r>
            <a:r>
              <a:rPr lang="en-US" dirty="0"/>
              <a:t>WIPO Expert Determination procedure obeys to </a:t>
            </a:r>
            <a:r>
              <a:rPr lang="en-US" dirty="0">
                <a:hlinkClick r:id="rId2"/>
              </a:rPr>
              <a:t>https://</a:t>
            </a:r>
            <a:r>
              <a:rPr lang="en-US" dirty="0" smtClean="0">
                <a:hlinkClick r:id="rId2"/>
              </a:rPr>
              <a:t>www.wipo.int/amc/en/expert-determination/what-is-exp.html</a:t>
            </a:r>
            <a:endParaRPr lang="en-US" dirty="0" smtClean="0"/>
          </a:p>
          <a:p>
            <a:r>
              <a:rPr lang="en-US" dirty="0" smtClean="0"/>
              <a:t>The boundary between Expert Determination and Arbitration is not clear. </a:t>
            </a:r>
          </a:p>
          <a:p>
            <a:r>
              <a:rPr lang="en-US" dirty="0" smtClean="0"/>
              <a:t>Expert finding is FINAL, and cannot be questioned on factual background, and can be questioned in court on bias or mistakes and fraud </a:t>
            </a:r>
            <a:r>
              <a:rPr lang="en-US" dirty="0" err="1" smtClean="0"/>
              <a:t>e.t.c</a:t>
            </a:r>
            <a:endParaRPr lang="en-US" dirty="0" smtClean="0"/>
          </a:p>
          <a:p>
            <a:endParaRPr lang="en-US" dirty="0"/>
          </a:p>
          <a:p>
            <a:endParaRPr lang="en-IN" dirty="0"/>
          </a:p>
        </p:txBody>
      </p:sp>
    </p:spTree>
    <p:extLst>
      <p:ext uri="{BB962C8B-B14F-4D97-AF65-F5344CB8AC3E}">
        <p14:creationId xmlns:p14="http://schemas.microsoft.com/office/powerpoint/2010/main" val="149546429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Seat, Venue , governing and Procedural Laws</a:t>
            </a:r>
            <a:endParaRPr lang="en-IN" dirty="0"/>
          </a:p>
        </p:txBody>
      </p:sp>
      <p:sp>
        <p:nvSpPr>
          <p:cNvPr id="3" name="Content Placeholder 2"/>
          <p:cNvSpPr>
            <a:spLocks noGrp="1"/>
          </p:cNvSpPr>
          <p:nvPr>
            <p:ph idx="1"/>
          </p:nvPr>
        </p:nvSpPr>
        <p:spPr/>
        <p:txBody>
          <a:bodyPr>
            <a:normAutofit lnSpcReduction="10000"/>
          </a:bodyPr>
          <a:lstStyle/>
          <a:p>
            <a:r>
              <a:rPr lang="en-US" dirty="0" smtClean="0">
                <a:solidFill>
                  <a:srgbClr val="FFFF00"/>
                </a:solidFill>
              </a:rPr>
              <a:t>SEAT</a:t>
            </a:r>
            <a:r>
              <a:rPr lang="en-US" dirty="0" smtClean="0"/>
              <a:t> is the juridical place of Arbitration which decides and determine supervisory court as to Arbitration Tribunal.</a:t>
            </a:r>
          </a:p>
          <a:p>
            <a:r>
              <a:rPr lang="en-US" dirty="0" smtClean="0">
                <a:solidFill>
                  <a:srgbClr val="FFFF00"/>
                </a:solidFill>
              </a:rPr>
              <a:t>VENUE</a:t>
            </a:r>
            <a:r>
              <a:rPr lang="en-US" dirty="0" smtClean="0"/>
              <a:t> is the place of Arbitration which is selected by the parties, which are mutually convenient to hold Arbitration.</a:t>
            </a:r>
          </a:p>
          <a:p>
            <a:r>
              <a:rPr lang="en-US" dirty="0" smtClean="0">
                <a:solidFill>
                  <a:srgbClr val="FFFF00"/>
                </a:solidFill>
              </a:rPr>
              <a:t>Governing Law </a:t>
            </a:r>
            <a:r>
              <a:rPr lang="en-US" dirty="0" smtClean="0"/>
              <a:t>is the law applicable to the underlying contract.</a:t>
            </a:r>
          </a:p>
          <a:p>
            <a:r>
              <a:rPr lang="en-US" dirty="0" smtClean="0">
                <a:solidFill>
                  <a:srgbClr val="FFFF00"/>
                </a:solidFill>
              </a:rPr>
              <a:t>Procedural Laws </a:t>
            </a:r>
            <a:r>
              <a:rPr lang="en-US" dirty="0" smtClean="0"/>
              <a:t>are the law applicable to the Arbitration Proceedings.</a:t>
            </a:r>
          </a:p>
          <a:p>
            <a:r>
              <a:rPr lang="en-US" dirty="0" smtClean="0"/>
              <a:t>Popular seats are London, New York, Singapore, Washington, Paris, Hague,  Hong Kong </a:t>
            </a:r>
            <a:r>
              <a:rPr lang="en-US" dirty="0" err="1" smtClean="0"/>
              <a:t>e.t.c</a:t>
            </a:r>
            <a:r>
              <a:rPr lang="en-US" dirty="0" smtClean="0"/>
              <a:t>.</a:t>
            </a:r>
          </a:p>
          <a:p>
            <a:r>
              <a:rPr lang="en-US" dirty="0" smtClean="0">
                <a:solidFill>
                  <a:srgbClr val="FFFF00"/>
                </a:solidFill>
              </a:rPr>
              <a:t>UNCITRAL Model Law is preferred as Local Arbitration Law</a:t>
            </a:r>
            <a:r>
              <a:rPr lang="en-US" dirty="0" smtClean="0"/>
              <a:t>.</a:t>
            </a:r>
          </a:p>
          <a:p>
            <a:r>
              <a:rPr lang="en-US" dirty="0" smtClean="0">
                <a:solidFill>
                  <a:srgbClr val="FFFF00"/>
                </a:solidFill>
              </a:rPr>
              <a:t>Most popular seats do not follow UNCITRAL Model Law completely- as they focus priority on PARTY AUTONOMY</a:t>
            </a:r>
            <a:r>
              <a:rPr lang="en-US" dirty="0" smtClean="0"/>
              <a:t>. </a:t>
            </a:r>
            <a:endParaRPr lang="en-IN" dirty="0"/>
          </a:p>
        </p:txBody>
      </p:sp>
    </p:spTree>
    <p:extLst>
      <p:ext uri="{BB962C8B-B14F-4D97-AF65-F5344CB8AC3E}">
        <p14:creationId xmlns:p14="http://schemas.microsoft.com/office/powerpoint/2010/main" val="319185731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SEAT &amp; ENFORCEMENT OF AWARDS</a:t>
            </a:r>
            <a:endParaRPr lang="en-IN" dirty="0"/>
          </a:p>
        </p:txBody>
      </p:sp>
      <p:sp>
        <p:nvSpPr>
          <p:cNvPr id="3" name="Content Placeholder 2"/>
          <p:cNvSpPr>
            <a:spLocks noGrp="1"/>
          </p:cNvSpPr>
          <p:nvPr>
            <p:ph idx="1"/>
          </p:nvPr>
        </p:nvSpPr>
        <p:spPr/>
        <p:txBody>
          <a:bodyPr>
            <a:normAutofit lnSpcReduction="10000"/>
          </a:bodyPr>
          <a:lstStyle/>
          <a:p>
            <a:r>
              <a:rPr lang="en-US" dirty="0" smtClean="0"/>
              <a:t>Parties to Arbitration to show prudence in selecting the seat of Arbitration. Enforcement of Awards shall be difficult when the seat is of country who is not a party to the applicable conventions.</a:t>
            </a:r>
          </a:p>
          <a:p>
            <a:r>
              <a:rPr lang="en-US" dirty="0" smtClean="0"/>
              <a:t>Recognition and enforcement of Awards.</a:t>
            </a:r>
          </a:p>
          <a:p>
            <a:r>
              <a:rPr lang="en-US" dirty="0">
                <a:solidFill>
                  <a:srgbClr val="FFFF00"/>
                </a:solidFill>
              </a:rPr>
              <a:t>Chapter 1 of this Part </a:t>
            </a:r>
            <a:r>
              <a:rPr lang="en-US" dirty="0" smtClean="0">
                <a:solidFill>
                  <a:srgbClr val="FFFF00"/>
                </a:solidFill>
              </a:rPr>
              <a:t>-2 deals </a:t>
            </a:r>
            <a:r>
              <a:rPr lang="en-US" dirty="0">
                <a:solidFill>
                  <a:srgbClr val="FFFF00"/>
                </a:solidFill>
              </a:rPr>
              <a:t>with New York Convention awards</a:t>
            </a:r>
            <a:r>
              <a:rPr lang="en-US" dirty="0"/>
              <a:t>. </a:t>
            </a:r>
            <a:r>
              <a:rPr lang="en-US" dirty="0">
                <a:solidFill>
                  <a:srgbClr val="FFFF00"/>
                </a:solidFill>
              </a:rPr>
              <a:t>Section 46 </a:t>
            </a:r>
            <a:r>
              <a:rPr lang="en-US" dirty="0"/>
              <a:t>of the Act speaks as to when a </a:t>
            </a:r>
            <a:r>
              <a:rPr lang="en-US" dirty="0">
                <a:solidFill>
                  <a:srgbClr val="FFFF00"/>
                </a:solidFill>
              </a:rPr>
              <a:t>foreign award is binding</a:t>
            </a:r>
            <a:r>
              <a:rPr lang="en-US" dirty="0"/>
              <a:t>. </a:t>
            </a:r>
            <a:r>
              <a:rPr lang="en-US" dirty="0">
                <a:solidFill>
                  <a:srgbClr val="FFFF00"/>
                </a:solidFill>
              </a:rPr>
              <a:t>Section 47 </a:t>
            </a:r>
            <a:r>
              <a:rPr lang="en-US" dirty="0"/>
              <a:t>states as to what evidence the party applying for the enforcement of a foreign award </a:t>
            </a:r>
            <a:r>
              <a:rPr lang="en-US" dirty="0">
                <a:solidFill>
                  <a:srgbClr val="FFFF00"/>
                </a:solidFill>
              </a:rPr>
              <a:t>should produce before the court</a:t>
            </a:r>
            <a:r>
              <a:rPr lang="en-US" dirty="0"/>
              <a:t>. </a:t>
            </a:r>
            <a:r>
              <a:rPr lang="en-US" dirty="0">
                <a:solidFill>
                  <a:srgbClr val="FFFF00"/>
                </a:solidFill>
              </a:rPr>
              <a:t>Section 48</a:t>
            </a:r>
            <a:r>
              <a:rPr lang="en-US" dirty="0"/>
              <a:t> states as to the </a:t>
            </a:r>
            <a:r>
              <a:rPr lang="en-US" dirty="0">
                <a:solidFill>
                  <a:srgbClr val="FFFF00"/>
                </a:solidFill>
              </a:rPr>
              <a:t>conditions for enforcement </a:t>
            </a:r>
            <a:r>
              <a:rPr lang="en-US" dirty="0"/>
              <a:t>of foreign awards. As per </a:t>
            </a:r>
            <a:r>
              <a:rPr lang="en-US" dirty="0">
                <a:solidFill>
                  <a:srgbClr val="FFFF00"/>
                </a:solidFill>
              </a:rPr>
              <a:t>section 49</a:t>
            </a:r>
            <a:r>
              <a:rPr lang="en-US" dirty="0"/>
              <a:t>, if the court is satisfied that a foreign award is enforceable under this Chapter, the award shall be deemed to be a decree of that court </a:t>
            </a:r>
            <a:r>
              <a:rPr lang="en-US" dirty="0" err="1" smtClean="0"/>
              <a:t>and</a:t>
            </a:r>
            <a:r>
              <a:rPr lang="en-US" dirty="0" err="1" smtClean="0">
                <a:solidFill>
                  <a:srgbClr val="FFFF00"/>
                </a:solidFill>
              </a:rPr>
              <a:t>the</a:t>
            </a:r>
            <a:r>
              <a:rPr lang="en-US" dirty="0" smtClean="0">
                <a:solidFill>
                  <a:srgbClr val="FFFF00"/>
                </a:solidFill>
              </a:rPr>
              <a:t> </a:t>
            </a:r>
            <a:r>
              <a:rPr lang="en-US" dirty="0">
                <a:solidFill>
                  <a:srgbClr val="FFFF00"/>
                </a:solidFill>
              </a:rPr>
              <a:t>court has to proceed further to execute the foreign award.</a:t>
            </a:r>
            <a:endParaRPr lang="en-IN" dirty="0"/>
          </a:p>
        </p:txBody>
      </p:sp>
    </p:spTree>
    <p:extLst>
      <p:ext uri="{BB962C8B-B14F-4D97-AF65-F5344CB8AC3E}">
        <p14:creationId xmlns:p14="http://schemas.microsoft.com/office/powerpoint/2010/main" val="314711500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a:t>The New York Convention</a:t>
            </a:r>
          </a:p>
        </p:txBody>
      </p:sp>
      <p:sp>
        <p:nvSpPr>
          <p:cNvPr id="3" name="Content Placeholder 2"/>
          <p:cNvSpPr>
            <a:spLocks noGrp="1"/>
          </p:cNvSpPr>
          <p:nvPr>
            <p:ph idx="1"/>
          </p:nvPr>
        </p:nvSpPr>
        <p:spPr/>
        <p:txBody>
          <a:bodyPr/>
          <a:lstStyle/>
          <a:p>
            <a:r>
              <a:rPr lang="en-US" dirty="0"/>
              <a:t>United Nations diplomatic conference on 10th June 1958, and </a:t>
            </a:r>
            <a:r>
              <a:rPr lang="en-US" dirty="0">
                <a:solidFill>
                  <a:srgbClr val="FFFF00"/>
                </a:solidFill>
              </a:rPr>
              <a:t>entered into force on 7th June 1959.</a:t>
            </a:r>
          </a:p>
          <a:p>
            <a:r>
              <a:rPr lang="en-US" dirty="0"/>
              <a:t>The Convention on the Recognition and Enforcement of Foreign Arbitral Awards, also known as the </a:t>
            </a:r>
            <a:r>
              <a:rPr lang="en-US" dirty="0">
                <a:solidFill>
                  <a:srgbClr val="FFFF00"/>
                </a:solidFill>
              </a:rPr>
              <a:t>"New York Arbitration Convention" or the "New York Convention</a:t>
            </a:r>
            <a:r>
              <a:rPr lang="en-US" dirty="0"/>
              <a:t>", is one of the key instruments in international arbitration. The New York Convention applies to the recognition and enforcement of foreign arbitral awards and the referral by a court to arbitration.</a:t>
            </a:r>
          </a:p>
          <a:p>
            <a:r>
              <a:rPr lang="en-US" dirty="0"/>
              <a:t>As of August 2020, the Convention has </a:t>
            </a:r>
            <a:r>
              <a:rPr lang="en-US" dirty="0">
                <a:solidFill>
                  <a:srgbClr val="FFFF00"/>
                </a:solidFill>
              </a:rPr>
              <a:t>165 state parties, which includes 161 of the 193 United Nations member </a:t>
            </a:r>
            <a:r>
              <a:rPr lang="en-US" dirty="0"/>
              <a:t>states plus the Cook Islands, the Holy See, and the State of Palestine.</a:t>
            </a:r>
          </a:p>
          <a:p>
            <a:endParaRPr lang="en-IN" dirty="0"/>
          </a:p>
        </p:txBody>
      </p:sp>
    </p:spTree>
    <p:extLst>
      <p:ext uri="{BB962C8B-B14F-4D97-AF65-F5344CB8AC3E}">
        <p14:creationId xmlns:p14="http://schemas.microsoft.com/office/powerpoint/2010/main" val="139863115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Enforcement of Foreign Awards</a:t>
            </a:r>
            <a:endParaRPr lang="en-IN" dirty="0"/>
          </a:p>
        </p:txBody>
      </p:sp>
      <p:sp>
        <p:nvSpPr>
          <p:cNvPr id="3" name="Content Placeholder 2"/>
          <p:cNvSpPr>
            <a:spLocks noGrp="1"/>
          </p:cNvSpPr>
          <p:nvPr>
            <p:ph idx="1"/>
          </p:nvPr>
        </p:nvSpPr>
        <p:spPr/>
        <p:txBody>
          <a:bodyPr>
            <a:normAutofit fontScale="77500" lnSpcReduction="20000"/>
          </a:bodyPr>
          <a:lstStyle/>
          <a:p>
            <a:r>
              <a:rPr lang="en-US" dirty="0"/>
              <a:t>A party applying for enforcement of a foreign award in India must </a:t>
            </a:r>
            <a:r>
              <a:rPr lang="en-US" dirty="0">
                <a:solidFill>
                  <a:srgbClr val="FFFF00"/>
                </a:solidFill>
              </a:rPr>
              <a:t>at the time of filing of the application produce before the court the following evidence</a:t>
            </a:r>
            <a:r>
              <a:rPr lang="en-US" dirty="0" smtClean="0">
                <a:solidFill>
                  <a:srgbClr val="FFFF00"/>
                </a:solidFill>
              </a:rPr>
              <a:t>:</a:t>
            </a:r>
          </a:p>
          <a:p>
            <a:r>
              <a:rPr lang="en-US" dirty="0" smtClean="0"/>
              <a:t>(</a:t>
            </a:r>
            <a:r>
              <a:rPr lang="en-US" dirty="0"/>
              <a:t>a) the original award or a copy thereof, duly authenticated in the manner required by the law of the country in which it was made;</a:t>
            </a:r>
          </a:p>
          <a:p>
            <a:r>
              <a:rPr lang="en-US" dirty="0"/>
              <a:t>(b) the original agreement for arbitration or a duly certified thereof; and</a:t>
            </a:r>
          </a:p>
          <a:p>
            <a:r>
              <a:rPr lang="en-US" dirty="0"/>
              <a:t>(c) such evidence as may be necessary to prove that the award is a foreign award.</a:t>
            </a:r>
          </a:p>
          <a:p>
            <a:r>
              <a:rPr lang="en-US" dirty="0" smtClean="0"/>
              <a:t>If </a:t>
            </a:r>
            <a:r>
              <a:rPr lang="en-US" dirty="0"/>
              <a:t>the award or agreement to be produced under sub-section (1) of section 47 of the Act is in a foreign language, the party seeking to enforce the award shall produce a </a:t>
            </a:r>
            <a:r>
              <a:rPr lang="en-US" dirty="0">
                <a:solidFill>
                  <a:srgbClr val="FFFF00"/>
                </a:solidFill>
              </a:rPr>
              <a:t>translation into English certified as correct by a diplomatic or consular agent of the countr</a:t>
            </a:r>
            <a:r>
              <a:rPr lang="en-US" dirty="0"/>
              <a:t>y to which that party belongs or certified as correct in such other manner as may be sufficient according to the law in force in India. The burden of proving that the award sought to be enforced is a genuine 'foreign award' and based on a foreign agreement for arbitration, is on the party seeking to enforce it by moving an application for enforcement. The aforesaid documents shall form prima facie evidence to prove that the award is a genuine foreign award. The applicant, i.e. party applying for the enforcement of a foreign award is not required to produce any further evidence .</a:t>
            </a:r>
            <a:endParaRPr lang="en-IN" dirty="0"/>
          </a:p>
        </p:txBody>
      </p:sp>
    </p:spTree>
    <p:extLst>
      <p:ext uri="{BB962C8B-B14F-4D97-AF65-F5344CB8AC3E}">
        <p14:creationId xmlns:p14="http://schemas.microsoft.com/office/powerpoint/2010/main" val="6910566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3489" y="196570"/>
            <a:ext cx="5092906" cy="1574808"/>
          </a:xfrm>
        </p:spPr>
        <p:txBody>
          <a:bodyPr/>
          <a:lstStyle/>
          <a:p>
            <a:r>
              <a:rPr lang="en-US" dirty="0" smtClean="0"/>
              <a:t>ICAI-CPE Meeting on Arbitration Matters </a:t>
            </a:r>
            <a:endParaRPr lang="en-US" dirty="0"/>
          </a:p>
        </p:txBody>
      </p:sp>
      <p:pic>
        <p:nvPicPr>
          <p:cNvPr id="6" name="Picture Placeholder 5"/>
          <p:cNvPicPr>
            <a:picLocks noGrp="1" noChangeAspect="1"/>
          </p:cNvPicPr>
          <p:nvPr>
            <p:ph type="pic" idx="1"/>
          </p:nvPr>
        </p:nvPicPr>
        <p:blipFill>
          <a:blip r:embed="rId2">
            <a:extLst>
              <a:ext uri="{28A0092B-C50C-407E-A947-70E740481C1C}">
                <a14:useLocalDpi xmlns:a14="http://schemas.microsoft.com/office/drawing/2010/main" val="0"/>
              </a:ext>
            </a:extLst>
          </a:blip>
          <a:srcRect l="26715" r="26715"/>
          <a:stretch>
            <a:fillRect/>
          </a:stretch>
        </p:blipFill>
        <p:spPr>
          <a:xfrm>
            <a:off x="8221755" y="2286000"/>
            <a:ext cx="3200400" cy="1530626"/>
          </a:xfrm>
        </p:spPr>
      </p:pic>
      <p:sp>
        <p:nvSpPr>
          <p:cNvPr id="4" name="Text Placeholder 3"/>
          <p:cNvSpPr>
            <a:spLocks noGrp="1"/>
          </p:cNvSpPr>
          <p:nvPr>
            <p:ph type="body" sz="half" idx="2"/>
          </p:nvPr>
        </p:nvSpPr>
        <p:spPr>
          <a:xfrm>
            <a:off x="1026514" y="2285999"/>
            <a:ext cx="5084979" cy="2232991"/>
          </a:xfrm>
        </p:spPr>
        <p:txBody>
          <a:bodyPr>
            <a:normAutofit fontScale="92500" lnSpcReduction="10000"/>
          </a:bodyPr>
          <a:lstStyle/>
          <a:p>
            <a:r>
              <a:rPr lang="en-US" sz="2800" dirty="0" smtClean="0"/>
              <a:t>Adv. </a:t>
            </a:r>
            <a:r>
              <a:rPr lang="en-US" sz="2800" dirty="0"/>
              <a:t>KRUSCH P ANTONY</a:t>
            </a:r>
          </a:p>
          <a:p>
            <a:r>
              <a:rPr lang="en-US" sz="2000" dirty="0" smtClean="0"/>
              <a:t>PARTNER-ABRITRATION- </a:t>
            </a:r>
            <a:r>
              <a:rPr lang="en-US" sz="2000" dirty="0"/>
              <a:t>KING STUBB &amp; KASIVA, </a:t>
            </a:r>
            <a:r>
              <a:rPr lang="en-US" sz="2000" dirty="0" smtClean="0"/>
              <a:t>Advocates </a:t>
            </a:r>
            <a:r>
              <a:rPr lang="en-US" sz="2000" dirty="0"/>
              <a:t>&amp; </a:t>
            </a:r>
            <a:r>
              <a:rPr lang="en-US" sz="2000" dirty="0" smtClean="0"/>
              <a:t>Attorneys, Kochi, Bangalore </a:t>
            </a:r>
            <a:r>
              <a:rPr lang="en-US" sz="2000" dirty="0"/>
              <a:t>&amp; </a:t>
            </a:r>
            <a:r>
              <a:rPr lang="en-US" sz="2000" dirty="0" smtClean="0"/>
              <a:t>Chennai.</a:t>
            </a:r>
          </a:p>
          <a:p>
            <a:r>
              <a:rPr lang="en-US" sz="2000" dirty="0" smtClean="0"/>
              <a:t>Mail Id:- </a:t>
            </a:r>
            <a:r>
              <a:rPr lang="en-US" sz="2000" dirty="0" smtClean="0">
                <a:hlinkClick r:id="rId3"/>
              </a:rPr>
              <a:t>kruschlaw@gmail.com</a:t>
            </a:r>
            <a:endParaRPr lang="en-US" sz="2000" dirty="0" smtClean="0"/>
          </a:p>
          <a:p>
            <a:r>
              <a:rPr lang="en-US" sz="2000" dirty="0" smtClean="0"/>
              <a:t>Mob   :- +91 9747937559</a:t>
            </a:r>
            <a:endParaRPr lang="en-US" sz="2000" dirty="0"/>
          </a:p>
          <a:p>
            <a:endParaRPr lang="en-US" dirty="0"/>
          </a:p>
        </p:txBody>
      </p:sp>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111493" y="983974"/>
            <a:ext cx="6080507" cy="4045226"/>
          </a:xfrm>
          <a:prstGeom prst="rect">
            <a:avLst/>
          </a:prstGeom>
        </p:spPr>
      </p:pic>
    </p:spTree>
    <p:extLst>
      <p:ext uri="{BB962C8B-B14F-4D97-AF65-F5344CB8AC3E}">
        <p14:creationId xmlns:p14="http://schemas.microsoft.com/office/powerpoint/2010/main" val="270709512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Enforcement of Foreign Awards</a:t>
            </a:r>
            <a:endParaRPr lang="en-IN" dirty="0"/>
          </a:p>
        </p:txBody>
      </p:sp>
      <p:sp>
        <p:nvSpPr>
          <p:cNvPr id="3" name="Content Placeholder 2"/>
          <p:cNvSpPr>
            <a:spLocks noGrp="1"/>
          </p:cNvSpPr>
          <p:nvPr>
            <p:ph idx="1"/>
          </p:nvPr>
        </p:nvSpPr>
        <p:spPr/>
        <p:txBody>
          <a:bodyPr/>
          <a:lstStyle/>
          <a:p>
            <a:r>
              <a:rPr lang="en-US" dirty="0"/>
              <a:t>The enforcement of a foreign award would be refused </a:t>
            </a:r>
            <a:r>
              <a:rPr lang="en-US" dirty="0">
                <a:solidFill>
                  <a:srgbClr val="FFFF00"/>
                </a:solidFill>
              </a:rPr>
              <a:t>on the ground that it is contrary to public policy if such enforcement would be contrary to (</a:t>
            </a:r>
            <a:r>
              <a:rPr lang="en-US" dirty="0" err="1">
                <a:solidFill>
                  <a:srgbClr val="FFFF00"/>
                </a:solidFill>
              </a:rPr>
              <a:t>i</a:t>
            </a:r>
            <a:r>
              <a:rPr lang="en-US" dirty="0">
                <a:solidFill>
                  <a:srgbClr val="FFFF00"/>
                </a:solidFill>
              </a:rPr>
              <a:t>) fundamental policy of Indian law; or (ii) the interests of India; or (iii) justice or morality </a:t>
            </a:r>
            <a:r>
              <a:rPr lang="en-US" dirty="0" smtClean="0">
                <a:solidFill>
                  <a:srgbClr val="FFFF00"/>
                </a:solidFill>
              </a:rPr>
              <a:t>.</a:t>
            </a:r>
          </a:p>
          <a:p>
            <a:r>
              <a:rPr lang="en-US" dirty="0" smtClean="0"/>
              <a:t>There </a:t>
            </a:r>
            <a:r>
              <a:rPr lang="en-US" dirty="0"/>
              <a:t>are two pre-requisites for enforcement of foreign awards under the New York Convention. These </a:t>
            </a:r>
            <a:r>
              <a:rPr lang="en-US" dirty="0" smtClean="0"/>
              <a:t>are:</a:t>
            </a:r>
          </a:p>
          <a:p>
            <a:r>
              <a:rPr lang="en-US" dirty="0" smtClean="0"/>
              <a:t>(1)The </a:t>
            </a:r>
            <a:r>
              <a:rPr lang="en-US" dirty="0"/>
              <a:t>country must be a signatory to the New York Convention.</a:t>
            </a:r>
          </a:p>
          <a:p>
            <a:r>
              <a:rPr lang="en-US" dirty="0" smtClean="0"/>
              <a:t>(2) The </a:t>
            </a:r>
            <a:r>
              <a:rPr lang="en-US" dirty="0"/>
              <a:t>award shall be made in the territory of another contracting state </a:t>
            </a:r>
            <a:r>
              <a:rPr lang="en-US" dirty="0">
                <a:solidFill>
                  <a:srgbClr val="FFFF00"/>
                </a:solidFill>
              </a:rPr>
              <a:t>which is a reciprocating territory and notified as such by the Central Government</a:t>
            </a:r>
            <a:r>
              <a:rPr lang="en-US" dirty="0"/>
              <a:t>.</a:t>
            </a:r>
            <a:endParaRPr lang="en-IN" dirty="0"/>
          </a:p>
        </p:txBody>
      </p:sp>
    </p:spTree>
    <p:extLst>
      <p:ext uri="{BB962C8B-B14F-4D97-AF65-F5344CB8AC3E}">
        <p14:creationId xmlns:p14="http://schemas.microsoft.com/office/powerpoint/2010/main" val="83280192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Thank You </a:t>
            </a:r>
            <a:endParaRPr lang="en-IN"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636792" y="2052638"/>
            <a:ext cx="5880192" cy="4195762"/>
          </a:xfrm>
        </p:spPr>
      </p:pic>
    </p:spTree>
    <p:extLst>
      <p:ext uri="{BB962C8B-B14F-4D97-AF65-F5344CB8AC3E}">
        <p14:creationId xmlns:p14="http://schemas.microsoft.com/office/powerpoint/2010/main" val="12608388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smtClean="0"/>
              <a:t>International Commercial Arbitration </a:t>
            </a:r>
            <a:endParaRPr lang="en-US" sz="3600" dirty="0"/>
          </a:p>
        </p:txBody>
      </p:sp>
      <p:sp>
        <p:nvSpPr>
          <p:cNvPr id="3" name="Content Placeholder 2"/>
          <p:cNvSpPr>
            <a:spLocks noGrp="1"/>
          </p:cNvSpPr>
          <p:nvPr>
            <p:ph idx="1"/>
          </p:nvPr>
        </p:nvSpPr>
        <p:spPr/>
        <p:txBody>
          <a:bodyPr>
            <a:normAutofit lnSpcReduction="10000"/>
          </a:bodyPr>
          <a:lstStyle/>
          <a:p>
            <a:pPr marL="0" indent="0">
              <a:buNone/>
            </a:pPr>
            <a:endParaRPr lang="en-US" dirty="0" smtClean="0"/>
          </a:p>
          <a:p>
            <a:r>
              <a:rPr lang="en-US" sz="2400" dirty="0" smtClean="0"/>
              <a:t>International Commercial </a:t>
            </a:r>
            <a:r>
              <a:rPr lang="en-US" sz="2400" dirty="0"/>
              <a:t>arbitration is a private form of </a:t>
            </a:r>
            <a:r>
              <a:rPr lang="en-US" sz="2400" dirty="0" smtClean="0"/>
              <a:t>binding dispute </a:t>
            </a:r>
            <a:r>
              <a:rPr lang="en-US" sz="2400" dirty="0"/>
              <a:t>resolution, conducted before </a:t>
            </a:r>
            <a:r>
              <a:rPr lang="en-US" sz="2400" dirty="0">
                <a:solidFill>
                  <a:srgbClr val="FFFF00"/>
                </a:solidFill>
              </a:rPr>
              <a:t>an impartial </a:t>
            </a:r>
            <a:r>
              <a:rPr lang="en-US" sz="2400" dirty="0" smtClean="0">
                <a:solidFill>
                  <a:srgbClr val="FFFF00"/>
                </a:solidFill>
              </a:rPr>
              <a:t>tribunal</a:t>
            </a:r>
            <a:r>
              <a:rPr lang="en-US" sz="2400" dirty="0" smtClean="0"/>
              <a:t>, which </a:t>
            </a:r>
            <a:r>
              <a:rPr lang="en-US" sz="2400" dirty="0"/>
              <a:t>emanates from the agreement of the parties, </a:t>
            </a:r>
            <a:r>
              <a:rPr lang="en-US" sz="2400" dirty="0" smtClean="0"/>
              <a:t>but which </a:t>
            </a:r>
            <a:r>
              <a:rPr lang="en-US" sz="2400" dirty="0"/>
              <a:t>is regulated and enforced by the </a:t>
            </a:r>
            <a:r>
              <a:rPr lang="en-US" sz="2400" dirty="0" smtClean="0"/>
              <a:t>State</a:t>
            </a:r>
            <a:r>
              <a:rPr lang="en-US" sz="2400" dirty="0"/>
              <a:t>. </a:t>
            </a:r>
            <a:r>
              <a:rPr lang="en-US" sz="2400" dirty="0" smtClean="0">
                <a:solidFill>
                  <a:srgbClr val="FFFF00"/>
                </a:solidFill>
              </a:rPr>
              <a:t>The UNCITRAL Model </a:t>
            </a:r>
            <a:r>
              <a:rPr lang="en-US" sz="2400" dirty="0">
                <a:solidFill>
                  <a:srgbClr val="FFFF00"/>
                </a:solidFill>
              </a:rPr>
              <a:t>Law (</a:t>
            </a:r>
            <a:r>
              <a:rPr lang="en-US" sz="2400" dirty="0" smtClean="0">
                <a:solidFill>
                  <a:srgbClr val="FFFF00"/>
                </a:solidFill>
              </a:rPr>
              <a:t>1985)constitutes </a:t>
            </a:r>
            <a:r>
              <a:rPr lang="en-US" sz="2400" dirty="0">
                <a:solidFill>
                  <a:srgbClr val="FFFF00"/>
                </a:solidFill>
              </a:rPr>
              <a:t>a </a:t>
            </a:r>
            <a:r>
              <a:rPr lang="en-US" sz="2400" dirty="0" smtClean="0">
                <a:solidFill>
                  <a:srgbClr val="FFFF00"/>
                </a:solidFill>
              </a:rPr>
              <a:t>sound basis </a:t>
            </a:r>
            <a:r>
              <a:rPr lang="en-US" sz="2400" dirty="0">
                <a:solidFill>
                  <a:srgbClr val="FFFF00"/>
                </a:solidFill>
              </a:rPr>
              <a:t>for the desired harmonization and improvement </a:t>
            </a:r>
            <a:r>
              <a:rPr lang="en-US" sz="2400" dirty="0" smtClean="0">
                <a:solidFill>
                  <a:srgbClr val="FFFF00"/>
                </a:solidFill>
              </a:rPr>
              <a:t>of national </a:t>
            </a:r>
            <a:r>
              <a:rPr lang="en-US" sz="2400" dirty="0">
                <a:solidFill>
                  <a:srgbClr val="FFFF00"/>
                </a:solidFill>
              </a:rPr>
              <a:t>laws</a:t>
            </a:r>
            <a:r>
              <a:rPr lang="en-US" sz="2400" dirty="0"/>
              <a:t>. It covers all stages of the arbitral </a:t>
            </a:r>
            <a:r>
              <a:rPr lang="en-US" sz="2400" dirty="0" smtClean="0"/>
              <a:t>process from </a:t>
            </a:r>
            <a:r>
              <a:rPr lang="en-US" sz="2400" dirty="0"/>
              <a:t>the arbitration agreement to the </a:t>
            </a:r>
            <a:r>
              <a:rPr lang="en-US" sz="2400" dirty="0">
                <a:solidFill>
                  <a:srgbClr val="FFFF00"/>
                </a:solidFill>
              </a:rPr>
              <a:t>recognition </a:t>
            </a:r>
            <a:r>
              <a:rPr lang="en-US" sz="2400" dirty="0" smtClean="0">
                <a:solidFill>
                  <a:srgbClr val="FFFF00"/>
                </a:solidFill>
              </a:rPr>
              <a:t>and enforcement </a:t>
            </a:r>
            <a:r>
              <a:rPr lang="en-US" sz="2400" dirty="0">
                <a:solidFill>
                  <a:srgbClr val="FFFF00"/>
                </a:solidFill>
              </a:rPr>
              <a:t>of the arbitral award and reflects a </a:t>
            </a:r>
            <a:r>
              <a:rPr lang="en-US" sz="2400" dirty="0" smtClean="0">
                <a:solidFill>
                  <a:srgbClr val="FFFF00"/>
                </a:solidFill>
              </a:rPr>
              <a:t>worldwide consensus </a:t>
            </a:r>
            <a:r>
              <a:rPr lang="en-US" sz="2400" dirty="0">
                <a:solidFill>
                  <a:srgbClr val="FFFF00"/>
                </a:solidFill>
              </a:rPr>
              <a:t>on the principles </a:t>
            </a:r>
            <a:r>
              <a:rPr lang="en-US" sz="2400" dirty="0"/>
              <a:t>and important issues of </a:t>
            </a:r>
            <a:r>
              <a:rPr lang="en-US" sz="2400" dirty="0">
                <a:solidFill>
                  <a:srgbClr val="FF0000"/>
                </a:solidFill>
              </a:rPr>
              <a:t>international arbitration </a:t>
            </a:r>
            <a:r>
              <a:rPr lang="en-US" sz="2400" dirty="0" smtClean="0">
                <a:solidFill>
                  <a:srgbClr val="FF0000"/>
                </a:solidFill>
              </a:rPr>
              <a:t>practice.</a:t>
            </a:r>
          </a:p>
          <a:p>
            <a:endParaRPr lang="en-US" dirty="0">
              <a:solidFill>
                <a:srgbClr val="FF0000"/>
              </a:solidFill>
            </a:endParaRPr>
          </a:p>
          <a:p>
            <a:endParaRPr lang="en-US" dirty="0"/>
          </a:p>
        </p:txBody>
      </p:sp>
    </p:spTree>
    <p:extLst>
      <p:ext uri="{BB962C8B-B14F-4D97-AF65-F5344CB8AC3E}">
        <p14:creationId xmlns:p14="http://schemas.microsoft.com/office/powerpoint/2010/main" val="115123297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a:t>International Commercial Arbitration </a:t>
            </a:r>
            <a:r>
              <a:rPr lang="en-IN" dirty="0" smtClean="0"/>
              <a:t>–Continued </a:t>
            </a:r>
            <a:endParaRPr lang="en-IN" dirty="0"/>
          </a:p>
        </p:txBody>
      </p:sp>
      <p:sp>
        <p:nvSpPr>
          <p:cNvPr id="3" name="Content Placeholder 2"/>
          <p:cNvSpPr>
            <a:spLocks noGrp="1"/>
          </p:cNvSpPr>
          <p:nvPr>
            <p:ph idx="1"/>
          </p:nvPr>
        </p:nvSpPr>
        <p:spPr/>
        <p:txBody>
          <a:bodyPr>
            <a:normAutofit/>
          </a:bodyPr>
          <a:lstStyle/>
          <a:p>
            <a:r>
              <a:rPr lang="en-US" sz="2400" dirty="0"/>
              <a:t>International arbitration. Clause(f) of sub-section (1) of section 2 of the 1996 Act defines international commercial arbitration where </a:t>
            </a:r>
            <a:r>
              <a:rPr lang="en-US" sz="2400" dirty="0">
                <a:solidFill>
                  <a:srgbClr val="FFC000"/>
                </a:solidFill>
              </a:rPr>
              <a:t>at least one of the parties in dispute is: FOREIGNER.</a:t>
            </a:r>
          </a:p>
          <a:p>
            <a:r>
              <a:rPr lang="en-US" sz="2400" dirty="0">
                <a:solidFill>
                  <a:srgbClr val="FFC000"/>
                </a:solidFill>
              </a:rPr>
              <a:t>UNCITRAL Law </a:t>
            </a:r>
            <a:r>
              <a:rPr lang="en-US" sz="2400" dirty="0"/>
              <a:t>differs and based </a:t>
            </a:r>
            <a:r>
              <a:rPr lang="en-US" sz="2400" dirty="0">
                <a:solidFill>
                  <a:srgbClr val="FFC000"/>
                </a:solidFill>
              </a:rPr>
              <a:t>on Four principles</a:t>
            </a:r>
            <a:r>
              <a:rPr lang="en-US" sz="2400" dirty="0"/>
              <a:t>:- parties with business in different states | Place of arbitration |Subject matter of dispute mostly outside the state| parties agree that subject matter of agreement more than one country. </a:t>
            </a:r>
          </a:p>
          <a:p>
            <a:endParaRPr lang="en-IN" sz="2400" dirty="0"/>
          </a:p>
        </p:txBody>
      </p:sp>
    </p:spTree>
    <p:extLst>
      <p:ext uri="{BB962C8B-B14F-4D97-AF65-F5344CB8AC3E}">
        <p14:creationId xmlns:p14="http://schemas.microsoft.com/office/powerpoint/2010/main" val="20533931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dirty="0"/>
              <a:t>Definition and form of arbitration </a:t>
            </a:r>
            <a:r>
              <a:rPr lang="en-US" sz="4000" dirty="0" smtClean="0"/>
              <a:t>agreement Article 7 UNCITRAL LAW</a:t>
            </a:r>
            <a:endParaRPr lang="en-IN" sz="4000" dirty="0"/>
          </a:p>
        </p:txBody>
      </p:sp>
      <p:sp>
        <p:nvSpPr>
          <p:cNvPr id="3" name="Content Placeholder 2"/>
          <p:cNvSpPr>
            <a:spLocks noGrp="1"/>
          </p:cNvSpPr>
          <p:nvPr>
            <p:ph idx="1"/>
          </p:nvPr>
        </p:nvSpPr>
        <p:spPr/>
        <p:txBody>
          <a:bodyPr>
            <a:normAutofit/>
          </a:bodyPr>
          <a:lstStyle/>
          <a:p>
            <a:pPr marL="0" indent="0">
              <a:buNone/>
            </a:pPr>
            <a:endParaRPr lang="en-US" dirty="0" smtClean="0"/>
          </a:p>
          <a:p>
            <a:r>
              <a:rPr lang="en-US" dirty="0"/>
              <a:t>1. "</a:t>
            </a:r>
            <a:r>
              <a:rPr lang="en-US" sz="2800" dirty="0"/>
              <a:t>Arbitration agreement" is an agreement by the parties to </a:t>
            </a:r>
            <a:r>
              <a:rPr lang="en-US" sz="2800" dirty="0">
                <a:solidFill>
                  <a:srgbClr val="FFC000"/>
                </a:solidFill>
              </a:rPr>
              <a:t>submit to arbitration all or certain disputes</a:t>
            </a:r>
            <a:r>
              <a:rPr lang="en-US" sz="2800" dirty="0"/>
              <a:t> which have arisen or which may arise between them </a:t>
            </a:r>
            <a:r>
              <a:rPr lang="en-US" sz="2800" dirty="0">
                <a:solidFill>
                  <a:srgbClr val="FFC000"/>
                </a:solidFill>
              </a:rPr>
              <a:t>in respect of a defined legal relationship</a:t>
            </a:r>
            <a:r>
              <a:rPr lang="en-US" sz="2800" dirty="0"/>
              <a:t>, </a:t>
            </a:r>
            <a:r>
              <a:rPr lang="en-US" sz="2800" dirty="0">
                <a:solidFill>
                  <a:srgbClr val="00B0F0"/>
                </a:solidFill>
              </a:rPr>
              <a:t>whether contractual or not</a:t>
            </a:r>
            <a:r>
              <a:rPr lang="en-US" sz="2800" dirty="0"/>
              <a:t>. An arbitration agreement may be in the form of an arbitration clause </a:t>
            </a:r>
            <a:r>
              <a:rPr lang="en-US" sz="2800" dirty="0">
                <a:solidFill>
                  <a:srgbClr val="FFFF00"/>
                </a:solidFill>
              </a:rPr>
              <a:t>in a contract or in the form of a separate agreement.</a:t>
            </a:r>
          </a:p>
          <a:p>
            <a:pPr marL="0" indent="0">
              <a:buNone/>
            </a:pPr>
            <a:endParaRPr lang="en-US" dirty="0"/>
          </a:p>
          <a:p>
            <a:endParaRPr lang="en-IN" dirty="0"/>
          </a:p>
        </p:txBody>
      </p:sp>
    </p:spTree>
    <p:extLst>
      <p:ext uri="{BB962C8B-B14F-4D97-AF65-F5344CB8AC3E}">
        <p14:creationId xmlns:p14="http://schemas.microsoft.com/office/powerpoint/2010/main" val="12739177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UNCITRAL LAW Article </a:t>
            </a:r>
            <a:r>
              <a:rPr lang="en-US" dirty="0" smtClean="0"/>
              <a:t>7(2)</a:t>
            </a:r>
            <a:endParaRPr lang="en-IN" dirty="0"/>
          </a:p>
        </p:txBody>
      </p:sp>
      <p:sp>
        <p:nvSpPr>
          <p:cNvPr id="3" name="Content Placeholder 2"/>
          <p:cNvSpPr>
            <a:spLocks noGrp="1"/>
          </p:cNvSpPr>
          <p:nvPr>
            <p:ph idx="1"/>
          </p:nvPr>
        </p:nvSpPr>
        <p:spPr/>
        <p:txBody>
          <a:bodyPr>
            <a:noAutofit/>
          </a:bodyPr>
          <a:lstStyle/>
          <a:p>
            <a:r>
              <a:rPr lang="en-US" dirty="0"/>
              <a:t>The arbitration agreement </a:t>
            </a:r>
            <a:r>
              <a:rPr lang="en-US" dirty="0">
                <a:solidFill>
                  <a:srgbClr val="FFFF00"/>
                </a:solidFill>
              </a:rPr>
              <a:t>shall be in writing</a:t>
            </a:r>
            <a:r>
              <a:rPr lang="en-US" dirty="0"/>
              <a:t>. An agreement is in writing if it is contained in a document signed by the parties or in an exchange of </a:t>
            </a:r>
            <a:r>
              <a:rPr lang="en-US" dirty="0">
                <a:solidFill>
                  <a:srgbClr val="FF0000"/>
                </a:solidFill>
              </a:rPr>
              <a:t>letters, telex, telegrams or other means of telecommunication which provide a record of the agreement</a:t>
            </a:r>
            <a:r>
              <a:rPr lang="en-US" dirty="0"/>
              <a:t>, or in an exchange of statements of claim and defense in which the existence of an agreement is alleged by one party and not denied by another. The reference in a contract to a document containing an arbitration clause constitutes an arbitration agreement provided that the </a:t>
            </a:r>
            <a:r>
              <a:rPr lang="en-US" dirty="0">
                <a:solidFill>
                  <a:srgbClr val="00B0F0"/>
                </a:solidFill>
              </a:rPr>
              <a:t>contract is in writing and the reference is such as to make that clause part of the contract</a:t>
            </a:r>
            <a:r>
              <a:rPr lang="en-US" dirty="0"/>
              <a:t>. </a:t>
            </a:r>
            <a:endParaRPr lang="en-US" dirty="0" smtClean="0"/>
          </a:p>
          <a:p>
            <a:r>
              <a:rPr lang="en-US" dirty="0" smtClean="0">
                <a:solidFill>
                  <a:srgbClr val="FFFF00"/>
                </a:solidFill>
              </a:rPr>
              <a:t>Stamping </a:t>
            </a:r>
            <a:r>
              <a:rPr lang="en-US" dirty="0">
                <a:solidFill>
                  <a:srgbClr val="FFFF00"/>
                </a:solidFill>
              </a:rPr>
              <a:t>of Arbitral Agreement Must in India, as judge made law.</a:t>
            </a:r>
          </a:p>
          <a:p>
            <a:endParaRPr lang="en-US" dirty="0"/>
          </a:p>
          <a:p>
            <a:endParaRPr lang="en-IN" sz="2400" dirty="0"/>
          </a:p>
        </p:txBody>
      </p:sp>
    </p:spTree>
    <p:extLst>
      <p:ext uri="{BB962C8B-B14F-4D97-AF65-F5344CB8AC3E}">
        <p14:creationId xmlns:p14="http://schemas.microsoft.com/office/powerpoint/2010/main" val="293682875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dirty="0" smtClean="0"/>
              <a:t>UNCITRAL Law – CHOICE of the Countries and Arbitration Institutions</a:t>
            </a:r>
            <a:endParaRPr lang="en-IN" sz="4000" dirty="0"/>
          </a:p>
        </p:txBody>
      </p:sp>
      <p:sp>
        <p:nvSpPr>
          <p:cNvPr id="3" name="Content Placeholder 2"/>
          <p:cNvSpPr>
            <a:spLocks noGrp="1"/>
          </p:cNvSpPr>
          <p:nvPr>
            <p:ph idx="1"/>
          </p:nvPr>
        </p:nvSpPr>
        <p:spPr/>
        <p:txBody>
          <a:bodyPr>
            <a:normAutofit fontScale="92500" lnSpcReduction="10000"/>
          </a:bodyPr>
          <a:lstStyle/>
          <a:p>
            <a:r>
              <a:rPr lang="en-US" sz="1800" dirty="0"/>
              <a:t>Time and again </a:t>
            </a:r>
            <a:r>
              <a:rPr lang="en-US" sz="1800" dirty="0">
                <a:solidFill>
                  <a:srgbClr val="FFFF00"/>
                </a:solidFill>
              </a:rPr>
              <a:t>a midnight clause</a:t>
            </a:r>
            <a:r>
              <a:rPr lang="en-US" sz="1800" dirty="0"/>
              <a:t>-Essentials of an arbitration agreement- in writing- duly stamped-signed with a flawless arbitration choice(sole or a panel/ institutional/statutory).</a:t>
            </a:r>
          </a:p>
          <a:p>
            <a:r>
              <a:rPr lang="en-US" sz="1800" dirty="0"/>
              <a:t>How many Countries follow UNCITRAL Law? Legislation based on the </a:t>
            </a:r>
            <a:r>
              <a:rPr lang="en-US" sz="1800" dirty="0">
                <a:solidFill>
                  <a:srgbClr val="FF0000"/>
                </a:solidFill>
              </a:rPr>
              <a:t>Model Law has been adopted in 83 States in a total of 116 jurisdictions</a:t>
            </a:r>
            <a:r>
              <a:rPr lang="en-US" sz="1800" dirty="0" smtClean="0">
                <a:solidFill>
                  <a:srgbClr val="FF0000"/>
                </a:solidFill>
              </a:rPr>
              <a:t>.</a:t>
            </a:r>
          </a:p>
          <a:p>
            <a:r>
              <a:rPr lang="en-US" sz="1800" dirty="0" smtClean="0"/>
              <a:t>Countries like South Africa, France, China, Canada, Australia and USA </a:t>
            </a:r>
            <a:r>
              <a:rPr lang="en-US" sz="1800" dirty="0" smtClean="0">
                <a:solidFill>
                  <a:srgbClr val="FFFF00"/>
                </a:solidFill>
              </a:rPr>
              <a:t>do not follow UNCITRAL Model Law.</a:t>
            </a:r>
          </a:p>
          <a:p>
            <a:r>
              <a:rPr lang="en-US" sz="1800" dirty="0" smtClean="0"/>
              <a:t>Countries take UNCITRAL Law as guidelines are UK &amp; Swiss.</a:t>
            </a:r>
          </a:p>
          <a:p>
            <a:r>
              <a:rPr lang="en-US" sz="1800" dirty="0" smtClean="0"/>
              <a:t> </a:t>
            </a:r>
            <a:r>
              <a:rPr lang="en-US" sz="1800" dirty="0" smtClean="0">
                <a:solidFill>
                  <a:srgbClr val="FFC000"/>
                </a:solidFill>
              </a:rPr>
              <a:t>India, Germany, Russia, Japan, Brazil </a:t>
            </a:r>
            <a:r>
              <a:rPr lang="en-US" sz="1800" dirty="0" err="1" smtClean="0">
                <a:solidFill>
                  <a:srgbClr val="FFC000"/>
                </a:solidFill>
              </a:rPr>
              <a:t>e.t.c</a:t>
            </a:r>
            <a:r>
              <a:rPr lang="en-US" sz="1800" dirty="0" smtClean="0">
                <a:solidFill>
                  <a:srgbClr val="FFC000"/>
                </a:solidFill>
              </a:rPr>
              <a:t> (83 countries) follow UNCITRAL Model Law</a:t>
            </a:r>
            <a:r>
              <a:rPr lang="en-US" sz="1800" dirty="0" smtClean="0"/>
              <a:t>. </a:t>
            </a:r>
          </a:p>
          <a:p>
            <a:r>
              <a:rPr lang="en-US" sz="1800" dirty="0" smtClean="0"/>
              <a:t>Hon Kong –UNCITRAL law for International Law, and Singapore parties to International disputes opt the same</a:t>
            </a:r>
            <a:r>
              <a:rPr lang="en-US" dirty="0" smtClean="0"/>
              <a:t>. </a:t>
            </a:r>
            <a:r>
              <a:rPr lang="en-US" dirty="0" smtClean="0">
                <a:solidFill>
                  <a:srgbClr val="00B0F0"/>
                </a:solidFill>
              </a:rPr>
              <a:t>Canada, for Ad Hoc Arbitration the same is opted</a:t>
            </a:r>
            <a:r>
              <a:rPr lang="en-US" dirty="0" smtClean="0"/>
              <a:t>. In USA, many Arbitral Institutions follow UNCITRAL Model Law.</a:t>
            </a:r>
          </a:p>
          <a:p>
            <a:pPr marL="0" indent="0">
              <a:buNone/>
            </a:pPr>
            <a:endParaRPr lang="en-US" dirty="0" smtClean="0"/>
          </a:p>
          <a:p>
            <a:pPr marL="0" indent="0">
              <a:buNone/>
            </a:pPr>
            <a:endParaRPr lang="en-US" dirty="0" smtClean="0"/>
          </a:p>
          <a:p>
            <a:endParaRPr lang="en-US" dirty="0"/>
          </a:p>
          <a:p>
            <a:endParaRPr lang="en-US" dirty="0"/>
          </a:p>
          <a:p>
            <a:endParaRPr lang="en-IN" dirty="0"/>
          </a:p>
        </p:txBody>
      </p:sp>
    </p:spTree>
    <p:extLst>
      <p:ext uri="{BB962C8B-B14F-4D97-AF65-F5344CB8AC3E}">
        <p14:creationId xmlns:p14="http://schemas.microsoft.com/office/powerpoint/2010/main" val="168668947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The 1976 UNCITRAL Arbitration Rules </a:t>
            </a:r>
            <a:endParaRPr lang="en-IN" dirty="0"/>
          </a:p>
        </p:txBody>
      </p:sp>
      <p:sp>
        <p:nvSpPr>
          <p:cNvPr id="3" name="Content Placeholder 2"/>
          <p:cNvSpPr>
            <a:spLocks noGrp="1"/>
          </p:cNvSpPr>
          <p:nvPr>
            <p:ph idx="1"/>
          </p:nvPr>
        </p:nvSpPr>
        <p:spPr/>
        <p:txBody>
          <a:bodyPr>
            <a:normAutofit/>
          </a:bodyPr>
          <a:lstStyle/>
          <a:p>
            <a:r>
              <a:rPr lang="en-US" dirty="0" smtClean="0"/>
              <a:t> </a:t>
            </a:r>
            <a:r>
              <a:rPr lang="en-US" sz="2400" dirty="0" smtClean="0"/>
              <a:t>Initially </a:t>
            </a:r>
            <a:r>
              <a:rPr lang="en-US" sz="2400" dirty="0"/>
              <a:t>designed for ad </a:t>
            </a:r>
            <a:r>
              <a:rPr lang="en-US" sz="2400" dirty="0" smtClean="0"/>
              <a:t>hoc Arbitration Rules. </a:t>
            </a:r>
            <a:endParaRPr lang="en-US" sz="2400" dirty="0"/>
          </a:p>
          <a:p>
            <a:r>
              <a:rPr lang="en-US" sz="2400" dirty="0" smtClean="0"/>
              <a:t>Assembly </a:t>
            </a:r>
            <a:r>
              <a:rPr lang="en-US" sz="2400" dirty="0"/>
              <a:t>Resolution for the amendment of the 2010 Rules by stating that</a:t>
            </a:r>
            <a:r>
              <a:rPr lang="en-US" sz="2400" dirty="0" smtClean="0"/>
              <a:t>: “</a:t>
            </a:r>
            <a:r>
              <a:rPr lang="en-US" sz="2400" dirty="0"/>
              <a:t>Noting that the Arbitration Rules are recognized as a very successful </a:t>
            </a:r>
            <a:r>
              <a:rPr lang="en-US" sz="2400" dirty="0" smtClean="0"/>
              <a:t>text and </a:t>
            </a:r>
            <a:r>
              <a:rPr lang="en-US" sz="2400" dirty="0"/>
              <a:t>are used in a wide variety of circumstances covering a broad </a:t>
            </a:r>
            <a:r>
              <a:rPr lang="en-US" sz="2400" dirty="0" smtClean="0"/>
              <a:t>range of </a:t>
            </a:r>
            <a:r>
              <a:rPr lang="en-US" sz="2400" dirty="0"/>
              <a:t>disputes, including </a:t>
            </a:r>
            <a:r>
              <a:rPr lang="en-US" sz="2400" dirty="0" smtClean="0"/>
              <a:t>commercial disputes </a:t>
            </a:r>
            <a:r>
              <a:rPr lang="en-US" sz="2400" dirty="0"/>
              <a:t>administered </a:t>
            </a:r>
            <a:r>
              <a:rPr lang="en-US" sz="2400" dirty="0">
                <a:solidFill>
                  <a:srgbClr val="FFFF00"/>
                </a:solidFill>
              </a:rPr>
              <a:t>by </a:t>
            </a:r>
            <a:r>
              <a:rPr lang="en-US" sz="2400" dirty="0" smtClean="0">
                <a:solidFill>
                  <a:srgbClr val="FFFF00"/>
                </a:solidFill>
              </a:rPr>
              <a:t>arbitral institutions</a:t>
            </a:r>
            <a:r>
              <a:rPr lang="en-US" sz="2400" dirty="0">
                <a:solidFill>
                  <a:srgbClr val="FFFF00"/>
                </a:solidFill>
              </a:rPr>
              <a:t>, in all parts of the </a:t>
            </a:r>
            <a:r>
              <a:rPr lang="en-US" sz="2400" dirty="0" smtClean="0">
                <a:solidFill>
                  <a:srgbClr val="FFFF00"/>
                </a:solidFill>
              </a:rPr>
              <a:t>world.</a:t>
            </a:r>
          </a:p>
          <a:p>
            <a:r>
              <a:rPr lang="en-US" sz="2400" dirty="0" smtClean="0"/>
              <a:t>Most of the global Arbitral Institutions are adopting </a:t>
            </a:r>
            <a:r>
              <a:rPr lang="en-US" sz="2400" dirty="0" smtClean="0">
                <a:solidFill>
                  <a:srgbClr val="FFFF00"/>
                </a:solidFill>
              </a:rPr>
              <a:t>UNCIRAL Arbitration Administration rules</a:t>
            </a:r>
            <a:r>
              <a:rPr lang="en-US" sz="2400" dirty="0" smtClean="0"/>
              <a:t>; and some opted for complete UNCITRAL Rules. </a:t>
            </a:r>
          </a:p>
        </p:txBody>
      </p:sp>
    </p:spTree>
    <p:extLst>
      <p:ext uri="{BB962C8B-B14F-4D97-AF65-F5344CB8AC3E}">
        <p14:creationId xmlns:p14="http://schemas.microsoft.com/office/powerpoint/2010/main" val="270563930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Type </a:t>
            </a:r>
            <a:r>
              <a:rPr lang="en-US" dirty="0" smtClean="0"/>
              <a:t>and Forms of Arbitrations</a:t>
            </a:r>
            <a:endParaRPr lang="en-IN" dirty="0"/>
          </a:p>
        </p:txBody>
      </p:sp>
      <p:sp>
        <p:nvSpPr>
          <p:cNvPr id="3" name="Content Placeholder 2"/>
          <p:cNvSpPr>
            <a:spLocks noGrp="1"/>
          </p:cNvSpPr>
          <p:nvPr>
            <p:ph idx="1"/>
          </p:nvPr>
        </p:nvSpPr>
        <p:spPr/>
        <p:txBody>
          <a:bodyPr>
            <a:normAutofit lnSpcReduction="10000"/>
          </a:bodyPr>
          <a:lstStyle/>
          <a:p>
            <a:r>
              <a:rPr lang="en-US" dirty="0"/>
              <a:t>Language of arbitration-place(seat) of arbitration-venue of arbitration –procedural rules and governing laws of arbitration</a:t>
            </a:r>
          </a:p>
          <a:p>
            <a:r>
              <a:rPr lang="en-US" dirty="0"/>
              <a:t>Ad-hoc and institutional </a:t>
            </a:r>
            <a:r>
              <a:rPr lang="en-US" dirty="0" smtClean="0"/>
              <a:t>arbitration- ( Sole &amp; Panel) </a:t>
            </a:r>
            <a:r>
              <a:rPr lang="en-US" dirty="0"/>
              <a:t>definition </a:t>
            </a:r>
          </a:p>
          <a:p>
            <a:r>
              <a:rPr lang="en-US" dirty="0" smtClean="0">
                <a:solidFill>
                  <a:srgbClr val="FFFF00"/>
                </a:solidFill>
              </a:rPr>
              <a:t>Med-</a:t>
            </a:r>
            <a:r>
              <a:rPr lang="en-US" dirty="0" err="1" smtClean="0">
                <a:solidFill>
                  <a:srgbClr val="FFFF00"/>
                </a:solidFill>
              </a:rPr>
              <a:t>Arb</a:t>
            </a:r>
            <a:r>
              <a:rPr lang="en-US" dirty="0" smtClean="0">
                <a:solidFill>
                  <a:srgbClr val="FFFF00"/>
                </a:solidFill>
              </a:rPr>
              <a:t> | </a:t>
            </a:r>
            <a:r>
              <a:rPr lang="en-US" dirty="0" err="1" smtClean="0">
                <a:solidFill>
                  <a:srgbClr val="FFFF00"/>
                </a:solidFill>
              </a:rPr>
              <a:t>Arb</a:t>
            </a:r>
            <a:r>
              <a:rPr lang="en-US" dirty="0" smtClean="0">
                <a:solidFill>
                  <a:srgbClr val="FFFF00"/>
                </a:solidFill>
              </a:rPr>
              <a:t>- Med-</a:t>
            </a:r>
            <a:r>
              <a:rPr lang="en-US" dirty="0" err="1" smtClean="0">
                <a:solidFill>
                  <a:srgbClr val="FFFF00"/>
                </a:solidFill>
              </a:rPr>
              <a:t>Arb</a:t>
            </a:r>
            <a:r>
              <a:rPr lang="en-US" dirty="0" smtClean="0">
                <a:solidFill>
                  <a:srgbClr val="FFFF00"/>
                </a:solidFill>
              </a:rPr>
              <a:t>| Co-Med-</a:t>
            </a:r>
            <a:r>
              <a:rPr lang="en-US" dirty="0" err="1" smtClean="0">
                <a:solidFill>
                  <a:srgbClr val="FFFF00"/>
                </a:solidFill>
              </a:rPr>
              <a:t>Arb</a:t>
            </a:r>
            <a:r>
              <a:rPr lang="en-US" dirty="0"/>
              <a:t>- The mediator and the arbitrator hear the parties’ presentations together but the </a:t>
            </a:r>
            <a:r>
              <a:rPr lang="en-US" dirty="0">
                <a:solidFill>
                  <a:srgbClr val="00B0F0"/>
                </a:solidFill>
              </a:rPr>
              <a:t>mediator then proceeds to attempt to settle the dispute without the arbitrator</a:t>
            </a:r>
            <a:r>
              <a:rPr lang="en-US" dirty="0"/>
              <a:t>, </a:t>
            </a:r>
            <a:r>
              <a:rPr lang="en-US" dirty="0" smtClean="0"/>
              <a:t>ARBITRATOR </a:t>
            </a:r>
            <a:r>
              <a:rPr lang="en-US" dirty="0" smtClean="0"/>
              <a:t> </a:t>
            </a:r>
            <a:r>
              <a:rPr lang="en-US" dirty="0">
                <a:solidFill>
                  <a:srgbClr val="FF0000"/>
                </a:solidFill>
              </a:rPr>
              <a:t>is only called back into enter a consent award or to serve as an arbitrator if the mediation </a:t>
            </a:r>
            <a:r>
              <a:rPr lang="en-US" dirty="0" smtClean="0">
                <a:solidFill>
                  <a:srgbClr val="FF0000"/>
                </a:solidFill>
              </a:rPr>
              <a:t>fails</a:t>
            </a:r>
            <a:r>
              <a:rPr lang="en-US" dirty="0" smtClean="0"/>
              <a:t>.| </a:t>
            </a:r>
            <a:r>
              <a:rPr lang="en-US" dirty="0" smtClean="0">
                <a:solidFill>
                  <a:srgbClr val="FFFF00"/>
                </a:solidFill>
              </a:rPr>
              <a:t>MEDOLA- Base </a:t>
            </a:r>
            <a:r>
              <a:rPr lang="en-US" dirty="0">
                <a:solidFill>
                  <a:srgbClr val="FFFF00"/>
                </a:solidFill>
              </a:rPr>
              <a:t>Ball Arbitration </a:t>
            </a:r>
            <a:r>
              <a:rPr lang="en-US" dirty="0" smtClean="0"/>
              <a:t>| At </a:t>
            </a:r>
            <a:r>
              <a:rPr lang="en-US" dirty="0"/>
              <a:t>the conclusion of unsuccessful Mediation, the Mediator considers </a:t>
            </a:r>
            <a:r>
              <a:rPr lang="en-US" dirty="0">
                <a:solidFill>
                  <a:srgbClr val="FFC000"/>
                </a:solidFill>
              </a:rPr>
              <a:t>each party’s ‘Last Offer</a:t>
            </a:r>
            <a:r>
              <a:rPr lang="en-US" dirty="0"/>
              <a:t>’, then makes a decision as to which offer is the most reasonable and should be accepted as the settlement. Here the Mediator cannot split the difference or </a:t>
            </a:r>
            <a:r>
              <a:rPr lang="en-US" dirty="0" smtClean="0"/>
              <a:t>proposals.             </a:t>
            </a:r>
            <a:r>
              <a:rPr lang="en-US" dirty="0" smtClean="0">
                <a:solidFill>
                  <a:srgbClr val="FFFF00"/>
                </a:solidFill>
              </a:rPr>
              <a:t>HYBRID FORMS</a:t>
            </a:r>
            <a:endParaRPr lang="en-US" dirty="0">
              <a:solidFill>
                <a:srgbClr val="FFFF00"/>
              </a:solidFill>
            </a:endParaRPr>
          </a:p>
          <a:p>
            <a:endParaRPr lang="en-IN" dirty="0"/>
          </a:p>
        </p:txBody>
      </p:sp>
    </p:spTree>
    <p:extLst>
      <p:ext uri="{BB962C8B-B14F-4D97-AF65-F5344CB8AC3E}">
        <p14:creationId xmlns:p14="http://schemas.microsoft.com/office/powerpoint/2010/main" val="3407311942"/>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on">
  <a:themeElements>
    <a:clrScheme name="Ion">
      <a:dk1>
        <a:sysClr val="windowText" lastClr="000000"/>
      </a:dk1>
      <a:lt1>
        <a:sysClr val="window" lastClr="FFFFFF"/>
      </a:lt1>
      <a:dk2>
        <a:srgbClr val="1E5155"/>
      </a:dk2>
      <a:lt2>
        <a:srgbClr val="EBEBEB"/>
      </a:lt2>
      <a:accent1>
        <a:srgbClr val="B01513"/>
      </a:accent1>
      <a:accent2>
        <a:srgbClr val="EA6312"/>
      </a:accent2>
      <a:accent3>
        <a:srgbClr val="E6B729"/>
      </a:accent3>
      <a:accent4>
        <a:srgbClr val="6AAC90"/>
      </a:accent4>
      <a:accent5>
        <a:srgbClr val="54849A"/>
      </a:accent5>
      <a:accent6>
        <a:srgbClr val="9E5E9B"/>
      </a:accent6>
      <a:hlink>
        <a:srgbClr val="58C1BA"/>
      </a:hlink>
      <a:folHlink>
        <a:srgbClr val="9DFFCB"/>
      </a:folHlink>
    </a:clrScheme>
    <a:fontScheme name="Ion">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7000"/>
                <a:hueMod val="88000"/>
                <a:satMod val="130000"/>
                <a:lumMod val="124000"/>
              </a:schemeClr>
            </a:gs>
            <a:gs pos="100000">
              <a:schemeClr val="phClr">
                <a:tint val="96000"/>
                <a:shade val="88000"/>
                <a:hueMod val="108000"/>
                <a:satMod val="164000"/>
                <a:lumMod val="76000"/>
              </a:schemeClr>
            </a:gs>
          </a:gsLst>
          <a:path path="circle">
            <a:fillToRect l="45000" t="65000" r="125000" b="100000"/>
          </a:path>
        </a:gradFill>
        <a:blipFill rotWithShape="1">
          <a:blip xmlns:r="http://schemas.openxmlformats.org/officeDocument/2006/relationships" r:embed="rId1">
            <a:duotone>
              <a:schemeClr val="phClr">
                <a:shade val="69000"/>
                <a:hueMod val="108000"/>
                <a:satMod val="164000"/>
                <a:lumMod val="74000"/>
              </a:schemeClr>
              <a:schemeClr val="phClr">
                <a:tint val="96000"/>
                <a:hueMod val="88000"/>
                <a:satMod val="140000"/>
                <a:lumMod val="132000"/>
              </a:schemeClr>
            </a:duotone>
          </a:blip>
          <a:stretch/>
        </a:blipFill>
      </a:bgFillStyleLst>
    </a:fmtScheme>
  </a:themeElements>
  <a:objectDefaults/>
  <a:extraClrSchemeLst/>
  <a:extLst>
    <a:ext uri="{05A4C25C-085E-4340-85A3-A5531E510DB2}">
      <thm15:themeFamily xmlns:thm15="http://schemas.microsoft.com/office/thememl/2012/main" name="Ion" id="{B8441ADB-2E43-4AF7-B97A-BD870242C6A8}" vid="{292E63A9-BB86-4E3D-B92A-7223C6510D2E}"/>
    </a:ext>
  </a:extLst>
</a:theme>
</file>

<file path=docProps/app.xml><?xml version="1.0" encoding="utf-8"?>
<Properties xmlns="http://schemas.openxmlformats.org/officeDocument/2006/extended-properties" xmlns:vt="http://schemas.openxmlformats.org/officeDocument/2006/docPropsVTypes">
  <Template>Ion</Template>
  <TotalTime>904</TotalTime>
  <Words>2543</Words>
  <Application>Microsoft Office PowerPoint</Application>
  <PresentationFormat>Widescreen</PresentationFormat>
  <Paragraphs>107</Paragraphs>
  <Slides>21</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21</vt:i4>
      </vt:variant>
    </vt:vector>
  </HeadingPairs>
  <TitlesOfParts>
    <vt:vector size="25" baseType="lpstr">
      <vt:lpstr>Arial</vt:lpstr>
      <vt:lpstr>Century Gothic</vt:lpstr>
      <vt:lpstr>Wingdings 3</vt:lpstr>
      <vt:lpstr>Ion</vt:lpstr>
      <vt:lpstr>PowerPoint Presentation</vt:lpstr>
      <vt:lpstr>ICAI-CPE Meeting on Arbitration Matters </vt:lpstr>
      <vt:lpstr>International Commercial Arbitration </vt:lpstr>
      <vt:lpstr>International Commercial Arbitration –Continued </vt:lpstr>
      <vt:lpstr>Definition and form of arbitration agreement Article 7 UNCITRAL LAW</vt:lpstr>
      <vt:lpstr>UNCITRAL LAW Article 7(2)</vt:lpstr>
      <vt:lpstr>UNCITRAL Law – CHOICE of the Countries and Arbitration Institutions</vt:lpstr>
      <vt:lpstr>The 1976 UNCITRAL Arbitration Rules </vt:lpstr>
      <vt:lpstr>Type and Forms of Arbitrations</vt:lpstr>
      <vt:lpstr>Blending of Civil Law Procedure &amp; Common Law Procedure !</vt:lpstr>
      <vt:lpstr>Composition of an Arbitration Tribunal</vt:lpstr>
      <vt:lpstr>Arbitral hubs &amp; Domain specific arbitration</vt:lpstr>
      <vt:lpstr>Arbitration &amp; Confidentiality Rules </vt:lpstr>
      <vt:lpstr>M&amp;A arbitration- purchase price adjustment disputes -PPAD        </vt:lpstr>
      <vt:lpstr>Arbitration &amp; Expert Determination</vt:lpstr>
      <vt:lpstr>Seat, Venue , governing and Procedural Laws</vt:lpstr>
      <vt:lpstr>SEAT &amp; ENFORCEMENT OF AWARDS</vt:lpstr>
      <vt:lpstr>The New York Convention</vt:lpstr>
      <vt:lpstr>Enforcement of Foreign Awards</vt:lpstr>
      <vt:lpstr>Enforcement of Foreign Awards</vt:lpstr>
      <vt:lpstr>Thank You </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AMAL</dc:creator>
  <cp:lastModifiedBy>Admin</cp:lastModifiedBy>
  <cp:revision>102</cp:revision>
  <dcterms:created xsi:type="dcterms:W3CDTF">2020-09-08T09:06:04Z</dcterms:created>
  <dcterms:modified xsi:type="dcterms:W3CDTF">2020-10-15T05:40:17Z</dcterms:modified>
</cp:coreProperties>
</file>