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11"/>
  </p:notesMasterIdLst>
  <p:handoutMasterIdLst>
    <p:handoutMasterId r:id="rId112"/>
  </p:handoutMasterIdLst>
  <p:sldIdLst>
    <p:sldId id="350" r:id="rId2"/>
    <p:sldId id="645" r:id="rId3"/>
    <p:sldId id="598" r:id="rId4"/>
    <p:sldId id="599" r:id="rId5"/>
    <p:sldId id="600" r:id="rId6"/>
    <p:sldId id="601" r:id="rId7"/>
    <p:sldId id="635" r:id="rId8"/>
    <p:sldId id="509" r:id="rId9"/>
    <p:sldId id="454" r:id="rId10"/>
    <p:sldId id="638" r:id="rId11"/>
    <p:sldId id="562" r:id="rId12"/>
    <p:sldId id="355" r:id="rId13"/>
    <p:sldId id="462" r:id="rId14"/>
    <p:sldId id="563" r:id="rId15"/>
    <p:sldId id="564" r:id="rId16"/>
    <p:sldId id="631" r:id="rId17"/>
    <p:sldId id="632" r:id="rId18"/>
    <p:sldId id="354" r:id="rId19"/>
    <p:sldId id="565" r:id="rId20"/>
    <p:sldId id="356" r:id="rId21"/>
    <p:sldId id="566" r:id="rId22"/>
    <p:sldId id="567" r:id="rId23"/>
    <p:sldId id="568" r:id="rId24"/>
    <p:sldId id="569" r:id="rId25"/>
    <p:sldId id="570" r:id="rId26"/>
    <p:sldId id="571" r:id="rId27"/>
    <p:sldId id="572" r:id="rId28"/>
    <p:sldId id="573" r:id="rId29"/>
    <p:sldId id="357" r:id="rId30"/>
    <p:sldId id="592" r:id="rId31"/>
    <p:sldId id="637" r:id="rId32"/>
    <p:sldId id="589" r:id="rId33"/>
    <p:sldId id="636" r:id="rId34"/>
    <p:sldId id="574" r:id="rId35"/>
    <p:sldId id="639" r:id="rId36"/>
    <p:sldId id="575" r:id="rId37"/>
    <p:sldId id="576" r:id="rId38"/>
    <p:sldId id="577" r:id="rId39"/>
    <p:sldId id="578" r:id="rId40"/>
    <p:sldId id="602" r:id="rId41"/>
    <p:sldId id="603" r:id="rId42"/>
    <p:sldId id="604" r:id="rId43"/>
    <p:sldId id="580" r:id="rId44"/>
    <p:sldId id="581" r:id="rId45"/>
    <p:sldId id="605" r:id="rId46"/>
    <p:sldId id="606" r:id="rId47"/>
    <p:sldId id="607" r:id="rId48"/>
    <p:sldId id="608" r:id="rId49"/>
    <p:sldId id="609" r:id="rId50"/>
    <p:sldId id="610" r:id="rId51"/>
    <p:sldId id="611" r:id="rId52"/>
    <p:sldId id="612" r:id="rId53"/>
    <p:sldId id="613" r:id="rId54"/>
    <p:sldId id="614" r:id="rId55"/>
    <p:sldId id="615" r:id="rId56"/>
    <p:sldId id="616" r:id="rId57"/>
    <p:sldId id="617" r:id="rId58"/>
    <p:sldId id="618" r:id="rId59"/>
    <p:sldId id="640" r:id="rId60"/>
    <p:sldId id="588" r:id="rId61"/>
    <p:sldId id="641" r:id="rId62"/>
    <p:sldId id="587" r:id="rId63"/>
    <p:sldId id="586" r:id="rId64"/>
    <p:sldId id="619" r:id="rId65"/>
    <p:sldId id="620" r:id="rId66"/>
    <p:sldId id="642" r:id="rId67"/>
    <p:sldId id="621" r:id="rId68"/>
    <p:sldId id="622" r:id="rId69"/>
    <p:sldId id="623" r:id="rId70"/>
    <p:sldId id="624" r:id="rId71"/>
    <p:sldId id="643" r:id="rId72"/>
    <p:sldId id="625" r:id="rId73"/>
    <p:sldId id="626" r:id="rId74"/>
    <p:sldId id="591" r:id="rId75"/>
    <p:sldId id="590" r:id="rId76"/>
    <p:sldId id="593" r:id="rId77"/>
    <p:sldId id="633" r:id="rId78"/>
    <p:sldId id="644" r:id="rId79"/>
    <p:sldId id="452" r:id="rId80"/>
    <p:sldId id="358" r:id="rId81"/>
    <p:sldId id="466" r:id="rId82"/>
    <p:sldId id="629" r:id="rId83"/>
    <p:sldId id="630" r:id="rId84"/>
    <p:sldId id="456" r:id="rId85"/>
    <p:sldId id="465" r:id="rId86"/>
    <p:sldId id="627" r:id="rId87"/>
    <p:sldId id="628" r:id="rId88"/>
    <p:sldId id="579" r:id="rId89"/>
    <p:sldId id="457" r:id="rId90"/>
    <p:sldId id="458" r:id="rId91"/>
    <p:sldId id="583" r:id="rId92"/>
    <p:sldId id="582" r:id="rId93"/>
    <p:sldId id="584" r:id="rId94"/>
    <p:sldId id="585" r:id="rId95"/>
    <p:sldId id="363" r:id="rId96"/>
    <p:sldId id="526" r:id="rId97"/>
    <p:sldId id="482" r:id="rId98"/>
    <p:sldId id="346" r:id="rId99"/>
    <p:sldId id="347" r:id="rId100"/>
    <p:sldId id="595" r:id="rId101"/>
    <p:sldId id="597" r:id="rId102"/>
    <p:sldId id="468" r:id="rId103"/>
    <p:sldId id="469" r:id="rId104"/>
    <p:sldId id="470" r:id="rId105"/>
    <p:sldId id="472" r:id="rId106"/>
    <p:sldId id="473" r:id="rId107"/>
    <p:sldId id="474" r:id="rId108"/>
    <p:sldId id="471" r:id="rId109"/>
    <p:sldId id="596" r:id="rId110"/>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ny" initials="s" lastIdx="1" clrIdx="0"/>
  <p:cmAuthor id="2" name="VNA" initials="V" lastIdx="10" clrIdx="1">
    <p:extLst>
      <p:ext uri="{19B8F6BF-5375-455C-9EA6-DF929625EA0E}">
        <p15:presenceInfo xmlns:p15="http://schemas.microsoft.com/office/powerpoint/2012/main" xmlns="" userId="VNA" providerId="None"/>
      </p:ext>
    </p:extLst>
  </p:cmAuthor>
  <p:cmAuthor id="3" name="shaurya_kataria" initials="s" lastIdx="3" clrIdx="2">
    <p:extLst>
      <p:ext uri="{19B8F6BF-5375-455C-9EA6-DF929625EA0E}">
        <p15:presenceInfo xmlns:p15="http://schemas.microsoft.com/office/powerpoint/2012/main" xmlns="" userId="S::shaurya_kataria.mris46@manavrachna.net::f1b2f608-fa31-489d-9a20-402550fb4c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snapToGrid="0">
      <p:cViewPr varScale="1">
        <p:scale>
          <a:sx n="69" d="100"/>
          <a:sy n="69" d="100"/>
        </p:scale>
        <p:origin x="-744"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9BABCC-2EDE-494D-A7E2-2F7275A94E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B82B0FE-3A40-4211-B84A-06B88C29B027}">
      <dgm:prSet phldrT="[Text]"/>
      <dgm:spPr/>
      <dgm:t>
        <a:bodyPr/>
        <a:lstStyle/>
        <a:p>
          <a:r>
            <a:rPr lang="en-US" dirty="0"/>
            <a:t>Job Work means (Sec-2(68))</a:t>
          </a:r>
        </a:p>
      </dgm:t>
    </dgm:pt>
    <dgm:pt modelId="{C2DAE15D-150C-4189-992D-4F2320D11112}" type="parTrans" cxnId="{7127FE67-8FE0-4423-8F4D-5D5AD2397725}">
      <dgm:prSet/>
      <dgm:spPr/>
      <dgm:t>
        <a:bodyPr/>
        <a:lstStyle/>
        <a:p>
          <a:endParaRPr lang="en-US"/>
        </a:p>
      </dgm:t>
    </dgm:pt>
    <dgm:pt modelId="{48814AE9-B641-4648-A2EC-0769F8AAFBB5}" type="sibTrans" cxnId="{7127FE67-8FE0-4423-8F4D-5D5AD2397725}">
      <dgm:prSet/>
      <dgm:spPr/>
      <dgm:t>
        <a:bodyPr/>
        <a:lstStyle/>
        <a:p>
          <a:endParaRPr lang="en-US"/>
        </a:p>
      </dgm:t>
    </dgm:pt>
    <dgm:pt modelId="{400AC120-59BC-447B-B93B-CB14170AEDD0}">
      <dgm:prSet phldrT="[Text]"/>
      <dgm:spPr/>
      <dgm:t>
        <a:bodyPr/>
        <a:lstStyle/>
        <a:p>
          <a:r>
            <a:rPr lang="en-US" b="1" dirty="0"/>
            <a:t>Dictionary Meaning of Treatment or process</a:t>
          </a:r>
          <a:endParaRPr lang="en-US" dirty="0"/>
        </a:p>
      </dgm:t>
    </dgm:pt>
    <dgm:pt modelId="{78E8CFB7-F4F2-4579-82EC-DEAA5384DCC2}" type="parTrans" cxnId="{6D13C9BA-AB52-469F-B483-5B51DB2E821F}">
      <dgm:prSet/>
      <dgm:spPr/>
      <dgm:t>
        <a:bodyPr/>
        <a:lstStyle/>
        <a:p>
          <a:endParaRPr lang="en-US"/>
        </a:p>
      </dgm:t>
    </dgm:pt>
    <dgm:pt modelId="{20C46368-7019-4009-BF19-C1A23BDBBE6F}" type="sibTrans" cxnId="{6D13C9BA-AB52-469F-B483-5B51DB2E821F}">
      <dgm:prSet/>
      <dgm:spPr/>
      <dgm:t>
        <a:bodyPr/>
        <a:lstStyle/>
        <a:p>
          <a:endParaRPr lang="en-US"/>
        </a:p>
      </dgm:t>
    </dgm:pt>
    <dgm:pt modelId="{B079759B-1FAC-4E74-B304-5D1AB4F0EA37}">
      <dgm:prSet phldrT="[Text]"/>
      <dgm:spPr/>
      <dgm:t>
        <a:bodyPr/>
        <a:lstStyle/>
        <a:p>
          <a:r>
            <a:rPr lang="en-US" dirty="0"/>
            <a:t>Undertaken by a person</a:t>
          </a:r>
        </a:p>
      </dgm:t>
    </dgm:pt>
    <dgm:pt modelId="{11C72435-6F0D-4A28-B7B0-AFAFADDEEA47}" type="parTrans" cxnId="{BED95809-9408-4AA2-89AA-DA7B94A36B5C}">
      <dgm:prSet/>
      <dgm:spPr/>
      <dgm:t>
        <a:bodyPr/>
        <a:lstStyle/>
        <a:p>
          <a:endParaRPr lang="en-US"/>
        </a:p>
      </dgm:t>
    </dgm:pt>
    <dgm:pt modelId="{0BF1628A-808F-49C7-8326-645354D3F4D4}" type="sibTrans" cxnId="{BED95809-9408-4AA2-89AA-DA7B94A36B5C}">
      <dgm:prSet/>
      <dgm:spPr/>
      <dgm:t>
        <a:bodyPr/>
        <a:lstStyle/>
        <a:p>
          <a:endParaRPr lang="en-US"/>
        </a:p>
      </dgm:t>
    </dgm:pt>
    <dgm:pt modelId="{038839A2-05C1-4293-9D09-382BDBCC5295}">
      <dgm:prSet phldrT="[Text]"/>
      <dgm:spPr/>
      <dgm:t>
        <a:bodyPr/>
        <a:lstStyle/>
        <a:p>
          <a:r>
            <a:rPr lang="en-US" dirty="0"/>
            <a:t>on goods </a:t>
          </a:r>
          <a:r>
            <a:rPr lang="en-US" b="1" dirty="0"/>
            <a:t>belonging to another </a:t>
          </a:r>
          <a:r>
            <a:rPr lang="en-US" b="1" dirty="0">
              <a:solidFill>
                <a:schemeClr val="tx1"/>
              </a:solidFill>
            </a:rPr>
            <a:t>Registered</a:t>
          </a:r>
          <a:r>
            <a:rPr lang="en-US" b="1" dirty="0">
              <a:solidFill>
                <a:srgbClr val="C00000"/>
              </a:solidFill>
            </a:rPr>
            <a:t> </a:t>
          </a:r>
          <a:r>
            <a:rPr lang="en-US" b="1" dirty="0"/>
            <a:t>person</a:t>
          </a:r>
        </a:p>
      </dgm:t>
    </dgm:pt>
    <dgm:pt modelId="{361B8341-30E5-4FE8-8693-EFC2086FDF72}" type="parTrans" cxnId="{FFA1F5A1-E47B-4137-B667-576B4B616191}">
      <dgm:prSet/>
      <dgm:spPr/>
      <dgm:t>
        <a:bodyPr/>
        <a:lstStyle/>
        <a:p>
          <a:endParaRPr lang="en-US"/>
        </a:p>
      </dgm:t>
    </dgm:pt>
    <dgm:pt modelId="{2E38A7D8-CE43-41B8-A5B0-EFCFE945759B}" type="sibTrans" cxnId="{FFA1F5A1-E47B-4137-B667-576B4B616191}">
      <dgm:prSet/>
      <dgm:spPr/>
      <dgm:t>
        <a:bodyPr/>
        <a:lstStyle/>
        <a:p>
          <a:endParaRPr lang="en-US"/>
        </a:p>
      </dgm:t>
    </dgm:pt>
    <dgm:pt modelId="{F02E9C15-F82C-44D5-AC1E-9FA0A80697DA}">
      <dgm:prSet phldrT="[Text]"/>
      <dgm:spPr/>
      <dgm:t>
        <a:bodyPr/>
        <a:lstStyle/>
        <a:p>
          <a:endParaRPr lang="en-US" dirty="0"/>
        </a:p>
      </dgm:t>
    </dgm:pt>
    <dgm:pt modelId="{1A47EB94-90E8-4A75-8EB7-C9B84196DDFF}" type="parTrans" cxnId="{5D5BD019-7BE9-44B2-B4FD-690F7E7D25F1}">
      <dgm:prSet/>
      <dgm:spPr/>
      <dgm:t>
        <a:bodyPr/>
        <a:lstStyle/>
        <a:p>
          <a:endParaRPr lang="en-US"/>
        </a:p>
      </dgm:t>
    </dgm:pt>
    <dgm:pt modelId="{01884955-4280-450C-AC47-039E012197A9}" type="sibTrans" cxnId="{5D5BD019-7BE9-44B2-B4FD-690F7E7D25F1}">
      <dgm:prSet/>
      <dgm:spPr/>
      <dgm:t>
        <a:bodyPr/>
        <a:lstStyle/>
        <a:p>
          <a:endParaRPr lang="en-US"/>
        </a:p>
      </dgm:t>
    </dgm:pt>
    <dgm:pt modelId="{B2B08497-0668-43C6-971C-813E3DB4DEB9}">
      <dgm:prSet phldrT="[Text]"/>
      <dgm:spPr/>
      <dgm:t>
        <a:bodyPr/>
        <a:lstStyle/>
        <a:p>
          <a:r>
            <a:rPr lang="en-US" dirty="0"/>
            <a:t>And the expression job worker shall be construed accordingly.</a:t>
          </a:r>
        </a:p>
      </dgm:t>
    </dgm:pt>
    <dgm:pt modelId="{1FC58623-1562-48DF-96B5-2F136B0DBB4D}" type="parTrans" cxnId="{65B4B341-2D2C-40E2-9E90-1938C30AA6FE}">
      <dgm:prSet/>
      <dgm:spPr/>
      <dgm:t>
        <a:bodyPr/>
        <a:lstStyle/>
        <a:p>
          <a:endParaRPr lang="en-US"/>
        </a:p>
      </dgm:t>
    </dgm:pt>
    <dgm:pt modelId="{A0204DE7-7135-453B-9666-252688423BF6}" type="sibTrans" cxnId="{65B4B341-2D2C-40E2-9E90-1938C30AA6FE}">
      <dgm:prSet/>
      <dgm:spPr/>
      <dgm:t>
        <a:bodyPr/>
        <a:lstStyle/>
        <a:p>
          <a:endParaRPr lang="en-US"/>
        </a:p>
      </dgm:t>
    </dgm:pt>
    <dgm:pt modelId="{002850EF-AE79-4E4D-85A9-6C78A5200218}">
      <dgm:prSet phldrT="[Text]"/>
      <dgm:spPr/>
      <dgm:t>
        <a:bodyPr/>
        <a:lstStyle/>
        <a:p>
          <a:r>
            <a:rPr lang="en-US"/>
            <a:t>Treatment – the manner in which someone deals with someone/ something</a:t>
          </a:r>
          <a:endParaRPr lang="en-US" dirty="0"/>
        </a:p>
      </dgm:t>
    </dgm:pt>
    <dgm:pt modelId="{E563E8BE-7C76-43D3-8D09-5153DC01CB7F}" type="parTrans" cxnId="{DE21C7F6-A975-4A70-BEF8-67324EC29B8E}">
      <dgm:prSet/>
      <dgm:spPr/>
      <dgm:t>
        <a:bodyPr/>
        <a:lstStyle/>
        <a:p>
          <a:endParaRPr lang="en-US"/>
        </a:p>
      </dgm:t>
    </dgm:pt>
    <dgm:pt modelId="{9A2561D4-93C4-425D-BE4D-88CFAABD2590}" type="sibTrans" cxnId="{DE21C7F6-A975-4A70-BEF8-67324EC29B8E}">
      <dgm:prSet/>
      <dgm:spPr/>
      <dgm:t>
        <a:bodyPr/>
        <a:lstStyle/>
        <a:p>
          <a:endParaRPr lang="en-US"/>
        </a:p>
      </dgm:t>
    </dgm:pt>
    <dgm:pt modelId="{39C53FE3-F6C1-435C-8495-A65ACED38D1C}">
      <dgm:prSet phldrT="[Text]"/>
      <dgm:spPr/>
      <dgm:t>
        <a:bodyPr/>
        <a:lstStyle/>
        <a:p>
          <a:r>
            <a:rPr lang="en-US" dirty="0"/>
            <a:t>any </a:t>
          </a:r>
          <a:r>
            <a:rPr lang="en-US" b="1" dirty="0"/>
            <a:t>treatment </a:t>
          </a:r>
          <a:r>
            <a:rPr lang="en-US" b="1" dirty="0">
              <a:solidFill>
                <a:schemeClr val="tx1"/>
              </a:solidFill>
            </a:rPr>
            <a:t>or</a:t>
          </a:r>
          <a:r>
            <a:rPr lang="en-US" b="1" dirty="0">
              <a:solidFill>
                <a:schemeClr val="accent5"/>
              </a:solidFill>
            </a:rPr>
            <a:t> </a:t>
          </a:r>
          <a:r>
            <a:rPr lang="en-US" b="1" dirty="0"/>
            <a:t>process</a:t>
          </a:r>
        </a:p>
      </dgm:t>
    </dgm:pt>
    <dgm:pt modelId="{FCD31821-6574-4947-8B76-24773FF7AA8C}" type="parTrans" cxnId="{52765200-0618-4DCC-A687-159032EFF830}">
      <dgm:prSet/>
      <dgm:spPr/>
      <dgm:t>
        <a:bodyPr/>
        <a:lstStyle/>
        <a:p>
          <a:endParaRPr lang="en-US"/>
        </a:p>
      </dgm:t>
    </dgm:pt>
    <dgm:pt modelId="{3353B2F5-6B9F-4CA6-BDCA-886BAE09621F}" type="sibTrans" cxnId="{52765200-0618-4DCC-A687-159032EFF830}">
      <dgm:prSet/>
      <dgm:spPr/>
      <dgm:t>
        <a:bodyPr/>
        <a:lstStyle/>
        <a:p>
          <a:endParaRPr lang="en-US"/>
        </a:p>
      </dgm:t>
    </dgm:pt>
    <dgm:pt modelId="{41FF05E0-C38B-4EE8-A01E-75A9342006ED}">
      <dgm:prSet/>
      <dgm:spPr/>
      <dgm:t>
        <a:bodyPr/>
        <a:lstStyle/>
        <a:p>
          <a:r>
            <a:rPr lang="en-US" dirty="0"/>
            <a:t>Process – a series of actions or steps taken in order to achieve a particular end</a:t>
          </a:r>
        </a:p>
      </dgm:t>
    </dgm:pt>
    <dgm:pt modelId="{1D81BB95-7CE1-40F9-94E0-65F850934F60}" type="parTrans" cxnId="{CD62D1C1-9B69-4ED7-BDEC-82A620F9FA6A}">
      <dgm:prSet/>
      <dgm:spPr/>
      <dgm:t>
        <a:bodyPr/>
        <a:lstStyle/>
        <a:p>
          <a:endParaRPr lang="en-US"/>
        </a:p>
      </dgm:t>
    </dgm:pt>
    <dgm:pt modelId="{17E91D4F-7935-4643-BC3C-C6157A7ACFAD}" type="sibTrans" cxnId="{CD62D1C1-9B69-4ED7-BDEC-82A620F9FA6A}">
      <dgm:prSet/>
      <dgm:spPr/>
      <dgm:t>
        <a:bodyPr/>
        <a:lstStyle/>
        <a:p>
          <a:endParaRPr lang="en-US"/>
        </a:p>
      </dgm:t>
    </dgm:pt>
    <dgm:pt modelId="{4624E8D9-CB4E-4F1B-9C8E-EED981E43FD7}" type="pres">
      <dgm:prSet presAssocID="{7E9BABCC-2EDE-494D-A7E2-2F7275A94ED2}" presName="linear" presStyleCnt="0">
        <dgm:presLayoutVars>
          <dgm:animLvl val="lvl"/>
          <dgm:resizeHandles val="exact"/>
        </dgm:presLayoutVars>
      </dgm:prSet>
      <dgm:spPr/>
      <dgm:t>
        <a:bodyPr/>
        <a:lstStyle/>
        <a:p>
          <a:endParaRPr lang="en-IN"/>
        </a:p>
      </dgm:t>
    </dgm:pt>
    <dgm:pt modelId="{388C0D6D-276C-4C7F-9768-827D30C6E0D0}" type="pres">
      <dgm:prSet presAssocID="{FB82B0FE-3A40-4211-B84A-06B88C29B027}" presName="parentText" presStyleLbl="node1" presStyleIdx="0" presStyleCnt="2" custScaleY="76679" custLinFactNeighborX="-924" custLinFactNeighborY="17498">
        <dgm:presLayoutVars>
          <dgm:chMax val="0"/>
          <dgm:bulletEnabled val="1"/>
        </dgm:presLayoutVars>
      </dgm:prSet>
      <dgm:spPr/>
      <dgm:t>
        <a:bodyPr/>
        <a:lstStyle/>
        <a:p>
          <a:endParaRPr lang="en-IN"/>
        </a:p>
      </dgm:t>
    </dgm:pt>
    <dgm:pt modelId="{CF0070C5-D4B7-4E97-AD0D-D64DB94FB7B4}" type="pres">
      <dgm:prSet presAssocID="{FB82B0FE-3A40-4211-B84A-06B88C29B027}" presName="childText" presStyleLbl="revTx" presStyleIdx="0" presStyleCnt="2" custScaleY="80658">
        <dgm:presLayoutVars>
          <dgm:bulletEnabled val="1"/>
        </dgm:presLayoutVars>
      </dgm:prSet>
      <dgm:spPr/>
      <dgm:t>
        <a:bodyPr/>
        <a:lstStyle/>
        <a:p>
          <a:endParaRPr lang="en-IN"/>
        </a:p>
      </dgm:t>
    </dgm:pt>
    <dgm:pt modelId="{95E2FA37-C67A-4201-B002-9740118424E4}" type="pres">
      <dgm:prSet presAssocID="{400AC120-59BC-447B-B93B-CB14170AEDD0}" presName="parentText" presStyleLbl="node1" presStyleIdx="1" presStyleCnt="2" custScaleY="76679">
        <dgm:presLayoutVars>
          <dgm:chMax val="0"/>
          <dgm:bulletEnabled val="1"/>
        </dgm:presLayoutVars>
      </dgm:prSet>
      <dgm:spPr/>
      <dgm:t>
        <a:bodyPr/>
        <a:lstStyle/>
        <a:p>
          <a:endParaRPr lang="en-IN"/>
        </a:p>
      </dgm:t>
    </dgm:pt>
    <dgm:pt modelId="{168BB90F-9A35-4D35-B49F-1A009063B6E5}" type="pres">
      <dgm:prSet presAssocID="{400AC120-59BC-447B-B93B-CB14170AEDD0}" presName="childText" presStyleLbl="revTx" presStyleIdx="1" presStyleCnt="2">
        <dgm:presLayoutVars>
          <dgm:bulletEnabled val="1"/>
        </dgm:presLayoutVars>
      </dgm:prSet>
      <dgm:spPr/>
      <dgm:t>
        <a:bodyPr/>
        <a:lstStyle/>
        <a:p>
          <a:endParaRPr lang="en-IN"/>
        </a:p>
      </dgm:t>
    </dgm:pt>
  </dgm:ptLst>
  <dgm:cxnLst>
    <dgm:cxn modelId="{7454EE24-EB7F-4E3C-9F3A-48689898B672}" type="presOf" srcId="{7E9BABCC-2EDE-494D-A7E2-2F7275A94ED2}" destId="{4624E8D9-CB4E-4F1B-9C8E-EED981E43FD7}" srcOrd="0" destOrd="0" presId="urn:microsoft.com/office/officeart/2005/8/layout/vList2"/>
    <dgm:cxn modelId="{5D5BD019-7BE9-44B2-B4FD-690F7E7D25F1}" srcId="{FB82B0FE-3A40-4211-B84A-06B88C29B027}" destId="{F02E9C15-F82C-44D5-AC1E-9FA0A80697DA}" srcOrd="0" destOrd="0" parTransId="{1A47EB94-90E8-4A75-8EB7-C9B84196DDFF}" sibTransId="{01884955-4280-450C-AC47-039E012197A9}"/>
    <dgm:cxn modelId="{A5FBF7D3-AFB6-4BF6-8327-2B4FFE57A943}" type="presOf" srcId="{400AC120-59BC-447B-B93B-CB14170AEDD0}" destId="{95E2FA37-C67A-4201-B002-9740118424E4}" srcOrd="0" destOrd="0" presId="urn:microsoft.com/office/officeart/2005/8/layout/vList2"/>
    <dgm:cxn modelId="{65B4B341-2D2C-40E2-9E90-1938C30AA6FE}" srcId="{FB82B0FE-3A40-4211-B84A-06B88C29B027}" destId="{B2B08497-0668-43C6-971C-813E3DB4DEB9}" srcOrd="4" destOrd="0" parTransId="{1FC58623-1562-48DF-96B5-2F136B0DBB4D}" sibTransId="{A0204DE7-7135-453B-9666-252688423BF6}"/>
    <dgm:cxn modelId="{9FEFE9BA-E20E-4AB7-BDEC-8F1637D5EA4E}" type="presOf" srcId="{F02E9C15-F82C-44D5-AC1E-9FA0A80697DA}" destId="{CF0070C5-D4B7-4E97-AD0D-D64DB94FB7B4}" srcOrd="0" destOrd="0" presId="urn:microsoft.com/office/officeart/2005/8/layout/vList2"/>
    <dgm:cxn modelId="{CA192255-F577-4FB0-A617-E46D078AA3BD}" type="presOf" srcId="{FB82B0FE-3A40-4211-B84A-06B88C29B027}" destId="{388C0D6D-276C-4C7F-9768-827D30C6E0D0}" srcOrd="0" destOrd="0" presId="urn:microsoft.com/office/officeart/2005/8/layout/vList2"/>
    <dgm:cxn modelId="{7127FE67-8FE0-4423-8F4D-5D5AD2397725}" srcId="{7E9BABCC-2EDE-494D-A7E2-2F7275A94ED2}" destId="{FB82B0FE-3A40-4211-B84A-06B88C29B027}" srcOrd="0" destOrd="0" parTransId="{C2DAE15D-150C-4189-992D-4F2320D11112}" sibTransId="{48814AE9-B641-4648-A2EC-0769F8AAFBB5}"/>
    <dgm:cxn modelId="{DE21C7F6-A975-4A70-BEF8-67324EC29B8E}" srcId="{400AC120-59BC-447B-B93B-CB14170AEDD0}" destId="{002850EF-AE79-4E4D-85A9-6C78A5200218}" srcOrd="0" destOrd="0" parTransId="{E563E8BE-7C76-43D3-8D09-5153DC01CB7F}" sibTransId="{9A2561D4-93C4-425D-BE4D-88CFAABD2590}"/>
    <dgm:cxn modelId="{E1316082-4004-4359-B915-1CF3568F7174}" type="presOf" srcId="{B2B08497-0668-43C6-971C-813E3DB4DEB9}" destId="{CF0070C5-D4B7-4E97-AD0D-D64DB94FB7B4}" srcOrd="0" destOrd="4" presId="urn:microsoft.com/office/officeart/2005/8/layout/vList2"/>
    <dgm:cxn modelId="{52029AEE-713C-490B-B5BC-647D055243AB}" type="presOf" srcId="{B079759B-1FAC-4E74-B304-5D1AB4F0EA37}" destId="{CF0070C5-D4B7-4E97-AD0D-D64DB94FB7B4}" srcOrd="0" destOrd="2" presId="urn:microsoft.com/office/officeart/2005/8/layout/vList2"/>
    <dgm:cxn modelId="{A00C0DF0-CF65-4F03-823C-E5468EACBD6D}" type="presOf" srcId="{002850EF-AE79-4E4D-85A9-6C78A5200218}" destId="{168BB90F-9A35-4D35-B49F-1A009063B6E5}" srcOrd="0" destOrd="0" presId="urn:microsoft.com/office/officeart/2005/8/layout/vList2"/>
    <dgm:cxn modelId="{88BAE75D-4E52-44E6-A532-658BBA2EABC1}" type="presOf" srcId="{038839A2-05C1-4293-9D09-382BDBCC5295}" destId="{CF0070C5-D4B7-4E97-AD0D-D64DB94FB7B4}" srcOrd="0" destOrd="3" presId="urn:microsoft.com/office/officeart/2005/8/layout/vList2"/>
    <dgm:cxn modelId="{6D13C9BA-AB52-469F-B483-5B51DB2E821F}" srcId="{7E9BABCC-2EDE-494D-A7E2-2F7275A94ED2}" destId="{400AC120-59BC-447B-B93B-CB14170AEDD0}" srcOrd="1" destOrd="0" parTransId="{78E8CFB7-F4F2-4579-82EC-DEAA5384DCC2}" sibTransId="{20C46368-7019-4009-BF19-C1A23BDBBE6F}"/>
    <dgm:cxn modelId="{5B28511C-D0DE-4E80-80A2-9F3471CB3704}" type="presOf" srcId="{39C53FE3-F6C1-435C-8495-A65ACED38D1C}" destId="{CF0070C5-D4B7-4E97-AD0D-D64DB94FB7B4}" srcOrd="0" destOrd="1" presId="urn:microsoft.com/office/officeart/2005/8/layout/vList2"/>
    <dgm:cxn modelId="{CD62D1C1-9B69-4ED7-BDEC-82A620F9FA6A}" srcId="{400AC120-59BC-447B-B93B-CB14170AEDD0}" destId="{41FF05E0-C38B-4EE8-A01E-75A9342006ED}" srcOrd="1" destOrd="0" parTransId="{1D81BB95-7CE1-40F9-94E0-65F850934F60}" sibTransId="{17E91D4F-7935-4643-BC3C-C6157A7ACFAD}"/>
    <dgm:cxn modelId="{FFA1F5A1-E47B-4137-B667-576B4B616191}" srcId="{FB82B0FE-3A40-4211-B84A-06B88C29B027}" destId="{038839A2-05C1-4293-9D09-382BDBCC5295}" srcOrd="3" destOrd="0" parTransId="{361B8341-30E5-4FE8-8693-EFC2086FDF72}" sibTransId="{2E38A7D8-CE43-41B8-A5B0-EFCFE945759B}"/>
    <dgm:cxn modelId="{52765200-0618-4DCC-A687-159032EFF830}" srcId="{FB82B0FE-3A40-4211-B84A-06B88C29B027}" destId="{39C53FE3-F6C1-435C-8495-A65ACED38D1C}" srcOrd="1" destOrd="0" parTransId="{FCD31821-6574-4947-8B76-24773FF7AA8C}" sibTransId="{3353B2F5-6B9F-4CA6-BDCA-886BAE09621F}"/>
    <dgm:cxn modelId="{BED95809-9408-4AA2-89AA-DA7B94A36B5C}" srcId="{FB82B0FE-3A40-4211-B84A-06B88C29B027}" destId="{B079759B-1FAC-4E74-B304-5D1AB4F0EA37}" srcOrd="2" destOrd="0" parTransId="{11C72435-6F0D-4A28-B7B0-AFAFADDEEA47}" sibTransId="{0BF1628A-808F-49C7-8326-645354D3F4D4}"/>
    <dgm:cxn modelId="{87676432-5033-4CB8-92B5-657391E86AE9}" type="presOf" srcId="{41FF05E0-C38B-4EE8-A01E-75A9342006ED}" destId="{168BB90F-9A35-4D35-B49F-1A009063B6E5}" srcOrd="0" destOrd="1" presId="urn:microsoft.com/office/officeart/2005/8/layout/vList2"/>
    <dgm:cxn modelId="{37778EA6-1892-412D-8618-74A5C9653671}" type="presParOf" srcId="{4624E8D9-CB4E-4F1B-9C8E-EED981E43FD7}" destId="{388C0D6D-276C-4C7F-9768-827D30C6E0D0}" srcOrd="0" destOrd="0" presId="urn:microsoft.com/office/officeart/2005/8/layout/vList2"/>
    <dgm:cxn modelId="{89144606-79FC-412C-87D3-783C6C758270}" type="presParOf" srcId="{4624E8D9-CB4E-4F1B-9C8E-EED981E43FD7}" destId="{CF0070C5-D4B7-4E97-AD0D-D64DB94FB7B4}" srcOrd="1" destOrd="0" presId="urn:microsoft.com/office/officeart/2005/8/layout/vList2"/>
    <dgm:cxn modelId="{8E827CF3-B812-4A73-981E-8A85D469DA94}" type="presParOf" srcId="{4624E8D9-CB4E-4F1B-9C8E-EED981E43FD7}" destId="{95E2FA37-C67A-4201-B002-9740118424E4}" srcOrd="2" destOrd="0" presId="urn:microsoft.com/office/officeart/2005/8/layout/vList2"/>
    <dgm:cxn modelId="{E0729812-5309-408D-BAF7-780F67E93A44}" type="presParOf" srcId="{4624E8D9-CB4E-4F1B-9C8E-EED981E43FD7}" destId="{168BB90F-9A35-4D35-B49F-1A009063B6E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5135F9-AD94-4CD7-BF6D-F4F5EF28243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66B439E-453F-4A9C-950F-A863E7A794BD}">
      <dgm:prSet custT="1"/>
      <dgm:spPr/>
      <dgm:t>
        <a:bodyPr/>
        <a:lstStyle/>
        <a:p>
          <a:pPr algn="l" rtl="0"/>
          <a:r>
            <a:rPr lang="en-US" sz="2400" dirty="0"/>
            <a:t>Works Contract Sec-2 (119)</a:t>
          </a:r>
        </a:p>
      </dgm:t>
    </dgm:pt>
    <dgm:pt modelId="{92138396-E79A-461C-841A-BD4136670669}" type="parTrans" cxnId="{48E7CF3C-BDF6-4121-BF3C-FF79275D182E}">
      <dgm:prSet/>
      <dgm:spPr/>
      <dgm:t>
        <a:bodyPr/>
        <a:lstStyle/>
        <a:p>
          <a:endParaRPr lang="en-US"/>
        </a:p>
      </dgm:t>
    </dgm:pt>
    <dgm:pt modelId="{FEBBBBF2-CEBA-4159-877C-C9334AB93BCB}" type="sibTrans" cxnId="{48E7CF3C-BDF6-4121-BF3C-FF79275D182E}">
      <dgm:prSet/>
      <dgm:spPr/>
      <dgm:t>
        <a:bodyPr/>
        <a:lstStyle/>
        <a:p>
          <a:endParaRPr lang="en-US"/>
        </a:p>
      </dgm:t>
    </dgm:pt>
    <dgm:pt modelId="{4B7FD5E0-DA63-45B4-AEFE-2AF3FD9A8503}">
      <dgm:prSet/>
      <dgm:spPr/>
      <dgm:t>
        <a:bodyPr/>
        <a:lstStyle/>
        <a:p>
          <a:pPr rtl="0"/>
          <a:endParaRPr lang="en-US" dirty="0"/>
        </a:p>
      </dgm:t>
    </dgm:pt>
    <dgm:pt modelId="{A956D556-40DC-4252-8913-36FAD914653C}" type="parTrans" cxnId="{088FB014-00E9-4492-B34A-F51FAC964FBD}">
      <dgm:prSet/>
      <dgm:spPr/>
      <dgm:t>
        <a:bodyPr/>
        <a:lstStyle/>
        <a:p>
          <a:endParaRPr lang="en-US"/>
        </a:p>
      </dgm:t>
    </dgm:pt>
    <dgm:pt modelId="{A0203F24-9ECC-437B-8AFE-1BA7F23F0080}" type="sibTrans" cxnId="{088FB014-00E9-4492-B34A-F51FAC964FBD}">
      <dgm:prSet/>
      <dgm:spPr/>
      <dgm:t>
        <a:bodyPr/>
        <a:lstStyle/>
        <a:p>
          <a:endParaRPr lang="en-US"/>
        </a:p>
      </dgm:t>
    </dgm:pt>
    <dgm:pt modelId="{9EEB6BC0-A0C8-4554-AE7E-DF339920E6BD}" type="pres">
      <dgm:prSet presAssocID="{995135F9-AD94-4CD7-BF6D-F4F5EF28243C}" presName="Name0" presStyleCnt="0">
        <dgm:presLayoutVars>
          <dgm:dir/>
          <dgm:animLvl val="lvl"/>
          <dgm:resizeHandles val="exact"/>
        </dgm:presLayoutVars>
      </dgm:prSet>
      <dgm:spPr/>
      <dgm:t>
        <a:bodyPr/>
        <a:lstStyle/>
        <a:p>
          <a:endParaRPr lang="en-IN"/>
        </a:p>
      </dgm:t>
    </dgm:pt>
    <dgm:pt modelId="{EF9ACF97-9DF2-49D6-8AB7-D1B88C9FDD0F}" type="pres">
      <dgm:prSet presAssocID="{F66B439E-453F-4A9C-950F-A863E7A794BD}" presName="composite" presStyleCnt="0"/>
      <dgm:spPr/>
    </dgm:pt>
    <dgm:pt modelId="{A73A70E6-56DB-4EA6-986D-9D6E5357B1D0}" type="pres">
      <dgm:prSet presAssocID="{F66B439E-453F-4A9C-950F-A863E7A794BD}" presName="parTx" presStyleLbl="alignNode1" presStyleIdx="0" presStyleCnt="1">
        <dgm:presLayoutVars>
          <dgm:chMax val="0"/>
          <dgm:chPref val="0"/>
          <dgm:bulletEnabled val="1"/>
        </dgm:presLayoutVars>
      </dgm:prSet>
      <dgm:spPr/>
      <dgm:t>
        <a:bodyPr/>
        <a:lstStyle/>
        <a:p>
          <a:endParaRPr lang="en-IN"/>
        </a:p>
      </dgm:t>
    </dgm:pt>
    <dgm:pt modelId="{27CD7086-75E5-4E8F-A252-07C83BB3A1FC}" type="pres">
      <dgm:prSet presAssocID="{F66B439E-453F-4A9C-950F-A863E7A794BD}" presName="desTx" presStyleLbl="alignAccFollowNode1" presStyleIdx="0" presStyleCnt="1">
        <dgm:presLayoutVars>
          <dgm:bulletEnabled val="1"/>
        </dgm:presLayoutVars>
      </dgm:prSet>
      <dgm:spPr/>
      <dgm:t>
        <a:bodyPr/>
        <a:lstStyle/>
        <a:p>
          <a:endParaRPr lang="en-IN"/>
        </a:p>
      </dgm:t>
    </dgm:pt>
  </dgm:ptLst>
  <dgm:cxnLst>
    <dgm:cxn modelId="{210FC286-0FD5-44D0-B0D1-17533E0D8980}" type="presOf" srcId="{4B7FD5E0-DA63-45B4-AEFE-2AF3FD9A8503}" destId="{27CD7086-75E5-4E8F-A252-07C83BB3A1FC}" srcOrd="0" destOrd="0" presId="urn:microsoft.com/office/officeart/2005/8/layout/hList1"/>
    <dgm:cxn modelId="{48E7CF3C-BDF6-4121-BF3C-FF79275D182E}" srcId="{995135F9-AD94-4CD7-BF6D-F4F5EF28243C}" destId="{F66B439E-453F-4A9C-950F-A863E7A794BD}" srcOrd="0" destOrd="0" parTransId="{92138396-E79A-461C-841A-BD4136670669}" sibTransId="{FEBBBBF2-CEBA-4159-877C-C9334AB93BCB}"/>
    <dgm:cxn modelId="{715133EC-E707-4743-B574-A54F9D40B415}" type="presOf" srcId="{995135F9-AD94-4CD7-BF6D-F4F5EF28243C}" destId="{9EEB6BC0-A0C8-4554-AE7E-DF339920E6BD}" srcOrd="0" destOrd="0" presId="urn:microsoft.com/office/officeart/2005/8/layout/hList1"/>
    <dgm:cxn modelId="{43A45FAC-1C8A-4E8D-B67B-8E59B07838A4}" type="presOf" srcId="{F66B439E-453F-4A9C-950F-A863E7A794BD}" destId="{A73A70E6-56DB-4EA6-986D-9D6E5357B1D0}" srcOrd="0" destOrd="0" presId="urn:microsoft.com/office/officeart/2005/8/layout/hList1"/>
    <dgm:cxn modelId="{088FB014-00E9-4492-B34A-F51FAC964FBD}" srcId="{F66B439E-453F-4A9C-950F-A863E7A794BD}" destId="{4B7FD5E0-DA63-45B4-AEFE-2AF3FD9A8503}" srcOrd="0" destOrd="0" parTransId="{A956D556-40DC-4252-8913-36FAD914653C}" sibTransId="{A0203F24-9ECC-437B-8AFE-1BA7F23F0080}"/>
    <dgm:cxn modelId="{614DFB50-223C-442E-9AA5-73DFC4AEC097}" type="presParOf" srcId="{9EEB6BC0-A0C8-4554-AE7E-DF339920E6BD}" destId="{EF9ACF97-9DF2-49D6-8AB7-D1B88C9FDD0F}" srcOrd="0" destOrd="0" presId="urn:microsoft.com/office/officeart/2005/8/layout/hList1"/>
    <dgm:cxn modelId="{0171CC77-9588-41C1-8FE4-A627FE5B8CE8}" type="presParOf" srcId="{EF9ACF97-9DF2-49D6-8AB7-D1B88C9FDD0F}" destId="{A73A70E6-56DB-4EA6-986D-9D6E5357B1D0}" srcOrd="0" destOrd="0" presId="urn:microsoft.com/office/officeart/2005/8/layout/hList1"/>
    <dgm:cxn modelId="{27D33FBE-6E39-4CDF-952A-EC1202EB2E92}" type="presParOf" srcId="{EF9ACF97-9DF2-49D6-8AB7-D1B88C9FDD0F}" destId="{27CD7086-75E5-4E8F-A252-07C83BB3A1FC}"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A47509-C096-41B0-8547-C34EAF1783C7}" type="doc">
      <dgm:prSet loTypeId="urn:microsoft.com/office/officeart/2005/8/layout/process1" loCatId="process" qsTypeId="urn:microsoft.com/office/officeart/2005/8/quickstyle/simple1" qsCatId="simple" csTypeId="urn:microsoft.com/office/officeart/2005/8/colors/accent1_2" csCatId="accent1" phldr="1"/>
      <dgm:spPr/>
    </dgm:pt>
    <dgm:pt modelId="{BD7C524A-C993-436A-BAD3-C8AAC14DD2C0}">
      <dgm:prSet phldrT="[Text]"/>
      <dgm:spPr/>
      <dgm:t>
        <a:bodyPr/>
        <a:lstStyle/>
        <a:p>
          <a:r>
            <a:rPr lang="en-US" dirty="0">
              <a:solidFill>
                <a:schemeClr val="bg1"/>
              </a:solidFill>
            </a:rPr>
            <a:t>A Registered Person </a:t>
          </a:r>
        </a:p>
        <a:p>
          <a:r>
            <a:rPr lang="en-US" dirty="0">
              <a:solidFill>
                <a:schemeClr val="bg1"/>
              </a:solidFill>
            </a:rPr>
            <a:t>i.e. Principal (Having intimated the department and subject to prescribed conditions)</a:t>
          </a:r>
        </a:p>
      </dgm:t>
    </dgm:pt>
    <dgm:pt modelId="{F29820E6-3092-4284-8341-6985DDA5E9C1}" type="parTrans" cxnId="{4B4FB3C0-D96F-4F6B-9B2C-6EC805A6ABD4}">
      <dgm:prSet/>
      <dgm:spPr/>
      <dgm:t>
        <a:bodyPr/>
        <a:lstStyle/>
        <a:p>
          <a:endParaRPr lang="en-US"/>
        </a:p>
      </dgm:t>
    </dgm:pt>
    <dgm:pt modelId="{10B7BFA1-212F-4E7B-8598-35CE009E4877}" type="sibTrans" cxnId="{4B4FB3C0-D96F-4F6B-9B2C-6EC805A6ABD4}">
      <dgm:prSet/>
      <dgm:spPr/>
      <dgm:t>
        <a:bodyPr/>
        <a:lstStyle/>
        <a:p>
          <a:r>
            <a:rPr lang="en-US" dirty="0">
              <a:solidFill>
                <a:schemeClr val="bg1"/>
              </a:solidFill>
            </a:rPr>
            <a:t>May send any </a:t>
          </a:r>
          <a:r>
            <a:rPr lang="en-US" b="1" dirty="0">
              <a:solidFill>
                <a:schemeClr val="bg1"/>
              </a:solidFill>
            </a:rPr>
            <a:t>inputs or capital goods, without payment of tax</a:t>
          </a:r>
        </a:p>
      </dgm:t>
    </dgm:pt>
    <dgm:pt modelId="{F904D85B-C59A-4419-9548-D0E5E4C97C44}">
      <dgm:prSet phldrT="[Text]"/>
      <dgm:spPr/>
      <dgm:t>
        <a:bodyPr/>
        <a:lstStyle/>
        <a:p>
          <a:r>
            <a:rPr lang="en-US" dirty="0"/>
            <a:t>To a Job worker for Job work (and may subsequently send to another job worker and likewise)</a:t>
          </a:r>
        </a:p>
      </dgm:t>
    </dgm:pt>
    <dgm:pt modelId="{7DFA011B-4C49-4D54-A1D0-A77EA81499A6}" type="parTrans" cxnId="{F3EED077-B06D-4A75-9824-DDB78A0DB9D5}">
      <dgm:prSet/>
      <dgm:spPr/>
      <dgm:t>
        <a:bodyPr/>
        <a:lstStyle/>
        <a:p>
          <a:endParaRPr lang="en-US"/>
        </a:p>
      </dgm:t>
    </dgm:pt>
    <dgm:pt modelId="{9B4F8F41-60B7-495A-BDE6-416E791461A2}" type="sibTrans" cxnId="{F3EED077-B06D-4A75-9824-DDB78A0DB9D5}">
      <dgm:prSet/>
      <dgm:spPr/>
      <dgm:t>
        <a:bodyPr/>
        <a:lstStyle/>
        <a:p>
          <a:endParaRPr lang="en-US"/>
        </a:p>
      </dgm:t>
    </dgm:pt>
    <dgm:pt modelId="{D2F322D6-85FF-409F-9F31-3132A2913572}" type="pres">
      <dgm:prSet presAssocID="{04A47509-C096-41B0-8547-C34EAF1783C7}" presName="Name0" presStyleCnt="0">
        <dgm:presLayoutVars>
          <dgm:dir/>
          <dgm:resizeHandles val="exact"/>
        </dgm:presLayoutVars>
      </dgm:prSet>
      <dgm:spPr/>
    </dgm:pt>
    <dgm:pt modelId="{F3BCFB16-73AF-4F94-A5B5-77C3C674D1E5}" type="pres">
      <dgm:prSet presAssocID="{BD7C524A-C993-436A-BAD3-C8AAC14DD2C0}" presName="node" presStyleLbl="node1" presStyleIdx="0" presStyleCnt="2" custScaleX="42489" custScaleY="41252" custLinFactNeighborX="-73" custLinFactNeighborY="-38502">
        <dgm:presLayoutVars>
          <dgm:bulletEnabled val="1"/>
        </dgm:presLayoutVars>
      </dgm:prSet>
      <dgm:spPr/>
      <dgm:t>
        <a:bodyPr/>
        <a:lstStyle/>
        <a:p>
          <a:endParaRPr lang="en-IN"/>
        </a:p>
      </dgm:t>
    </dgm:pt>
    <dgm:pt modelId="{8925E54E-A347-446B-A9B1-132F9F71249A}" type="pres">
      <dgm:prSet presAssocID="{10B7BFA1-212F-4E7B-8598-35CE009E4877}" presName="sibTrans" presStyleLbl="sibTrans2D1" presStyleIdx="0" presStyleCnt="1" custScaleX="179889"/>
      <dgm:spPr/>
      <dgm:t>
        <a:bodyPr/>
        <a:lstStyle/>
        <a:p>
          <a:endParaRPr lang="en-IN"/>
        </a:p>
      </dgm:t>
    </dgm:pt>
    <dgm:pt modelId="{B3E8240A-111D-4CC3-92A3-A6411687AB3D}" type="pres">
      <dgm:prSet presAssocID="{10B7BFA1-212F-4E7B-8598-35CE009E4877}" presName="connectorText" presStyleLbl="sibTrans2D1" presStyleIdx="0" presStyleCnt="1"/>
      <dgm:spPr/>
      <dgm:t>
        <a:bodyPr/>
        <a:lstStyle/>
        <a:p>
          <a:endParaRPr lang="en-IN"/>
        </a:p>
      </dgm:t>
    </dgm:pt>
    <dgm:pt modelId="{2FE83D1B-3551-46F0-9647-E3EE1CBECE8C}" type="pres">
      <dgm:prSet presAssocID="{F904D85B-C59A-4419-9548-D0E5E4C97C44}" presName="node" presStyleLbl="node1" presStyleIdx="1" presStyleCnt="2" custScaleX="42489" custScaleY="41252" custLinFactNeighborX="-69" custLinFactNeighborY="-38502">
        <dgm:presLayoutVars>
          <dgm:bulletEnabled val="1"/>
        </dgm:presLayoutVars>
      </dgm:prSet>
      <dgm:spPr/>
      <dgm:t>
        <a:bodyPr/>
        <a:lstStyle/>
        <a:p>
          <a:endParaRPr lang="en-IN"/>
        </a:p>
      </dgm:t>
    </dgm:pt>
  </dgm:ptLst>
  <dgm:cxnLst>
    <dgm:cxn modelId="{F3EED077-B06D-4A75-9824-DDB78A0DB9D5}" srcId="{04A47509-C096-41B0-8547-C34EAF1783C7}" destId="{F904D85B-C59A-4419-9548-D0E5E4C97C44}" srcOrd="1" destOrd="0" parTransId="{7DFA011B-4C49-4D54-A1D0-A77EA81499A6}" sibTransId="{9B4F8F41-60B7-495A-BDE6-416E791461A2}"/>
    <dgm:cxn modelId="{42B84EF7-7618-4282-A897-7B19B5E5723D}" type="presOf" srcId="{F904D85B-C59A-4419-9548-D0E5E4C97C44}" destId="{2FE83D1B-3551-46F0-9647-E3EE1CBECE8C}" srcOrd="0" destOrd="0" presId="urn:microsoft.com/office/officeart/2005/8/layout/process1"/>
    <dgm:cxn modelId="{358C803E-E45F-40C3-8F10-38197D1DE617}" type="presOf" srcId="{10B7BFA1-212F-4E7B-8598-35CE009E4877}" destId="{B3E8240A-111D-4CC3-92A3-A6411687AB3D}" srcOrd="1" destOrd="0" presId="urn:microsoft.com/office/officeart/2005/8/layout/process1"/>
    <dgm:cxn modelId="{632F7FF6-1C1A-436D-8BA8-CC8E373A082C}" type="presOf" srcId="{04A47509-C096-41B0-8547-C34EAF1783C7}" destId="{D2F322D6-85FF-409F-9F31-3132A2913572}" srcOrd="0" destOrd="0" presId="urn:microsoft.com/office/officeart/2005/8/layout/process1"/>
    <dgm:cxn modelId="{6754D92A-803F-496D-A030-79BAE53EA4C8}" type="presOf" srcId="{10B7BFA1-212F-4E7B-8598-35CE009E4877}" destId="{8925E54E-A347-446B-A9B1-132F9F71249A}" srcOrd="0" destOrd="0" presId="urn:microsoft.com/office/officeart/2005/8/layout/process1"/>
    <dgm:cxn modelId="{4B4FB3C0-D96F-4F6B-9B2C-6EC805A6ABD4}" srcId="{04A47509-C096-41B0-8547-C34EAF1783C7}" destId="{BD7C524A-C993-436A-BAD3-C8AAC14DD2C0}" srcOrd="0" destOrd="0" parTransId="{F29820E6-3092-4284-8341-6985DDA5E9C1}" sibTransId="{10B7BFA1-212F-4E7B-8598-35CE009E4877}"/>
    <dgm:cxn modelId="{68C66A84-092F-4E0E-A40B-2902AAEC2B8E}" type="presOf" srcId="{BD7C524A-C993-436A-BAD3-C8AAC14DD2C0}" destId="{F3BCFB16-73AF-4F94-A5B5-77C3C674D1E5}" srcOrd="0" destOrd="0" presId="urn:microsoft.com/office/officeart/2005/8/layout/process1"/>
    <dgm:cxn modelId="{00A34833-9FCA-4439-8F87-3BAE96919285}" type="presParOf" srcId="{D2F322D6-85FF-409F-9F31-3132A2913572}" destId="{F3BCFB16-73AF-4F94-A5B5-77C3C674D1E5}" srcOrd="0" destOrd="0" presId="urn:microsoft.com/office/officeart/2005/8/layout/process1"/>
    <dgm:cxn modelId="{C834BFB9-7DE1-4819-B84F-AAA927C143A7}" type="presParOf" srcId="{D2F322D6-85FF-409F-9F31-3132A2913572}" destId="{8925E54E-A347-446B-A9B1-132F9F71249A}" srcOrd="1" destOrd="0" presId="urn:microsoft.com/office/officeart/2005/8/layout/process1"/>
    <dgm:cxn modelId="{0BCD3990-DD5F-4A45-9657-4B2FA54907EE}" type="presParOf" srcId="{8925E54E-A347-446B-A9B1-132F9F71249A}" destId="{B3E8240A-111D-4CC3-92A3-A6411687AB3D}" srcOrd="0" destOrd="0" presId="urn:microsoft.com/office/officeart/2005/8/layout/process1"/>
    <dgm:cxn modelId="{EE031760-9DF9-4A04-9477-F931D97AFA55}" type="presParOf" srcId="{D2F322D6-85FF-409F-9F31-3132A2913572}" destId="{2FE83D1B-3551-46F0-9647-E3EE1CBECE8C}"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089DB1-3FA9-4EB3-92EC-51DE20F6AC8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52B0620-6B8B-4561-AC49-EFE87BEFC14D}">
      <dgm:prSet/>
      <dgm:spPr/>
      <dgm:t>
        <a:bodyPr/>
        <a:lstStyle/>
        <a:p>
          <a:pPr rtl="0"/>
          <a:r>
            <a:rPr lang="en-US" dirty="0"/>
            <a:t>Prescribed period</a:t>
          </a:r>
        </a:p>
      </dgm:t>
    </dgm:pt>
    <dgm:pt modelId="{3F4756BA-6785-4107-89CC-48788217134F}" type="parTrans" cxnId="{2B00854F-76C3-4417-B072-63AF49688F38}">
      <dgm:prSet/>
      <dgm:spPr/>
      <dgm:t>
        <a:bodyPr/>
        <a:lstStyle/>
        <a:p>
          <a:endParaRPr lang="en-US"/>
        </a:p>
      </dgm:t>
    </dgm:pt>
    <dgm:pt modelId="{2ADC9E0B-AF58-444B-9ADD-A619DDCD218E}" type="sibTrans" cxnId="{2B00854F-76C3-4417-B072-63AF49688F38}">
      <dgm:prSet/>
      <dgm:spPr/>
      <dgm:t>
        <a:bodyPr/>
        <a:lstStyle/>
        <a:p>
          <a:endParaRPr lang="en-US"/>
        </a:p>
      </dgm:t>
    </dgm:pt>
    <dgm:pt modelId="{C296F186-3820-4B4A-A118-8A576F1F9060}">
      <dgm:prSet/>
      <dgm:spPr/>
      <dgm:t>
        <a:bodyPr/>
        <a:lstStyle/>
        <a:p>
          <a:pPr rtl="0"/>
          <a:r>
            <a:rPr lang="en-US" dirty="0"/>
            <a:t>Inputs – 1 year</a:t>
          </a:r>
        </a:p>
      </dgm:t>
    </dgm:pt>
    <dgm:pt modelId="{60B913EA-783E-47CB-86CB-27F768F1A3E0}" type="parTrans" cxnId="{10C4DBC5-E8ED-45E2-A021-B9D5DBA4102C}">
      <dgm:prSet/>
      <dgm:spPr/>
      <dgm:t>
        <a:bodyPr/>
        <a:lstStyle/>
        <a:p>
          <a:endParaRPr lang="en-US"/>
        </a:p>
      </dgm:t>
    </dgm:pt>
    <dgm:pt modelId="{80D02556-D879-47C7-938E-5EFAB760E40C}" type="sibTrans" cxnId="{10C4DBC5-E8ED-45E2-A021-B9D5DBA4102C}">
      <dgm:prSet/>
      <dgm:spPr/>
      <dgm:t>
        <a:bodyPr/>
        <a:lstStyle/>
        <a:p>
          <a:endParaRPr lang="en-US"/>
        </a:p>
      </dgm:t>
    </dgm:pt>
    <dgm:pt modelId="{1A5CB3BC-3D7C-4A78-A1C2-A4508836579F}">
      <dgm:prSet/>
      <dgm:spPr/>
      <dgm:t>
        <a:bodyPr/>
        <a:lstStyle/>
        <a:p>
          <a:pPr rtl="0"/>
          <a:r>
            <a:rPr lang="en-US" dirty="0"/>
            <a:t>Capital Goods – 3 years</a:t>
          </a:r>
        </a:p>
      </dgm:t>
    </dgm:pt>
    <dgm:pt modelId="{4F03CE9D-0E63-4FAA-A918-12F9A8C6A366}" type="parTrans" cxnId="{D163DA14-FF81-4F11-A0EF-F4A505DE7323}">
      <dgm:prSet/>
      <dgm:spPr/>
      <dgm:t>
        <a:bodyPr/>
        <a:lstStyle/>
        <a:p>
          <a:endParaRPr lang="en-US"/>
        </a:p>
      </dgm:t>
    </dgm:pt>
    <dgm:pt modelId="{5100A401-23D4-46F8-9FE2-6380EAF68005}" type="sibTrans" cxnId="{D163DA14-FF81-4F11-A0EF-F4A505DE7323}">
      <dgm:prSet/>
      <dgm:spPr/>
      <dgm:t>
        <a:bodyPr/>
        <a:lstStyle/>
        <a:p>
          <a:endParaRPr lang="en-US"/>
        </a:p>
      </dgm:t>
    </dgm:pt>
    <dgm:pt modelId="{3CDD9816-B3AF-4324-BC45-D11BEA5647DE}" type="pres">
      <dgm:prSet presAssocID="{65089DB1-3FA9-4EB3-92EC-51DE20F6AC8B}" presName="Name0" presStyleCnt="0">
        <dgm:presLayoutVars>
          <dgm:dir/>
          <dgm:animLvl val="lvl"/>
          <dgm:resizeHandles val="exact"/>
        </dgm:presLayoutVars>
      </dgm:prSet>
      <dgm:spPr/>
      <dgm:t>
        <a:bodyPr/>
        <a:lstStyle/>
        <a:p>
          <a:endParaRPr lang="en-IN"/>
        </a:p>
      </dgm:t>
    </dgm:pt>
    <dgm:pt modelId="{B8886E75-DD59-41BA-B5A3-EB93729C7C19}" type="pres">
      <dgm:prSet presAssocID="{752B0620-6B8B-4561-AC49-EFE87BEFC14D}" presName="linNode" presStyleCnt="0"/>
      <dgm:spPr/>
    </dgm:pt>
    <dgm:pt modelId="{02FFCA87-FA8D-47FB-BD4C-6B0C5CDB973C}" type="pres">
      <dgm:prSet presAssocID="{752B0620-6B8B-4561-AC49-EFE87BEFC14D}" presName="parentText" presStyleLbl="node1" presStyleIdx="0" presStyleCnt="1" custScaleX="143167" custScaleY="77258" custLinFactNeighborX="-10577">
        <dgm:presLayoutVars>
          <dgm:chMax val="1"/>
          <dgm:bulletEnabled val="1"/>
        </dgm:presLayoutVars>
      </dgm:prSet>
      <dgm:spPr/>
      <dgm:t>
        <a:bodyPr/>
        <a:lstStyle/>
        <a:p>
          <a:endParaRPr lang="en-IN"/>
        </a:p>
      </dgm:t>
    </dgm:pt>
    <dgm:pt modelId="{2E2ED251-FA32-4C7B-B8B7-5C6EB510C663}" type="pres">
      <dgm:prSet presAssocID="{752B0620-6B8B-4561-AC49-EFE87BEFC14D}" presName="descendantText" presStyleLbl="alignAccFollowNode1" presStyleIdx="0" presStyleCnt="1" custScaleX="120685" custScaleY="85487">
        <dgm:presLayoutVars>
          <dgm:bulletEnabled val="1"/>
        </dgm:presLayoutVars>
      </dgm:prSet>
      <dgm:spPr/>
      <dgm:t>
        <a:bodyPr/>
        <a:lstStyle/>
        <a:p>
          <a:endParaRPr lang="en-IN"/>
        </a:p>
      </dgm:t>
    </dgm:pt>
  </dgm:ptLst>
  <dgm:cxnLst>
    <dgm:cxn modelId="{012231CD-98C3-4F6E-B0B3-F5CF782C3F9D}" type="presOf" srcId="{C296F186-3820-4B4A-A118-8A576F1F9060}" destId="{2E2ED251-FA32-4C7B-B8B7-5C6EB510C663}" srcOrd="0" destOrd="0" presId="urn:microsoft.com/office/officeart/2005/8/layout/vList5"/>
    <dgm:cxn modelId="{33EDBC0D-C735-44AB-8B00-E8FD904A271A}" type="presOf" srcId="{65089DB1-3FA9-4EB3-92EC-51DE20F6AC8B}" destId="{3CDD9816-B3AF-4324-BC45-D11BEA5647DE}" srcOrd="0" destOrd="0" presId="urn:microsoft.com/office/officeart/2005/8/layout/vList5"/>
    <dgm:cxn modelId="{4FEFBCF7-F082-4F9C-B79E-5F72CB14E182}" type="presOf" srcId="{752B0620-6B8B-4561-AC49-EFE87BEFC14D}" destId="{02FFCA87-FA8D-47FB-BD4C-6B0C5CDB973C}" srcOrd="0" destOrd="0" presId="urn:microsoft.com/office/officeart/2005/8/layout/vList5"/>
    <dgm:cxn modelId="{2B00854F-76C3-4417-B072-63AF49688F38}" srcId="{65089DB1-3FA9-4EB3-92EC-51DE20F6AC8B}" destId="{752B0620-6B8B-4561-AC49-EFE87BEFC14D}" srcOrd="0" destOrd="0" parTransId="{3F4756BA-6785-4107-89CC-48788217134F}" sibTransId="{2ADC9E0B-AF58-444B-9ADD-A619DDCD218E}"/>
    <dgm:cxn modelId="{D163DA14-FF81-4F11-A0EF-F4A505DE7323}" srcId="{752B0620-6B8B-4561-AC49-EFE87BEFC14D}" destId="{1A5CB3BC-3D7C-4A78-A1C2-A4508836579F}" srcOrd="1" destOrd="0" parTransId="{4F03CE9D-0E63-4FAA-A918-12F9A8C6A366}" sibTransId="{5100A401-23D4-46F8-9FE2-6380EAF68005}"/>
    <dgm:cxn modelId="{10C4DBC5-E8ED-45E2-A021-B9D5DBA4102C}" srcId="{752B0620-6B8B-4561-AC49-EFE87BEFC14D}" destId="{C296F186-3820-4B4A-A118-8A576F1F9060}" srcOrd="0" destOrd="0" parTransId="{60B913EA-783E-47CB-86CB-27F768F1A3E0}" sibTransId="{80D02556-D879-47C7-938E-5EFAB760E40C}"/>
    <dgm:cxn modelId="{3CC53C6C-7FA5-42F4-B3D5-42F06C54F933}" type="presOf" srcId="{1A5CB3BC-3D7C-4A78-A1C2-A4508836579F}" destId="{2E2ED251-FA32-4C7B-B8B7-5C6EB510C663}" srcOrd="0" destOrd="1" presId="urn:microsoft.com/office/officeart/2005/8/layout/vList5"/>
    <dgm:cxn modelId="{785E3D5A-7A3D-48D5-AF33-0BD5FE8EF4D8}" type="presParOf" srcId="{3CDD9816-B3AF-4324-BC45-D11BEA5647DE}" destId="{B8886E75-DD59-41BA-B5A3-EB93729C7C19}" srcOrd="0" destOrd="0" presId="urn:microsoft.com/office/officeart/2005/8/layout/vList5"/>
    <dgm:cxn modelId="{4CE454BC-4D78-41A8-8BBC-81C1F1D262AA}" type="presParOf" srcId="{B8886E75-DD59-41BA-B5A3-EB93729C7C19}" destId="{02FFCA87-FA8D-47FB-BD4C-6B0C5CDB973C}" srcOrd="0" destOrd="0" presId="urn:microsoft.com/office/officeart/2005/8/layout/vList5"/>
    <dgm:cxn modelId="{3C647FC7-3680-46A2-B780-E62206D8774B}" type="presParOf" srcId="{B8886E75-DD59-41BA-B5A3-EB93729C7C19}" destId="{2E2ED251-FA32-4C7B-B8B7-5C6EB510C663}"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5089DB1-3FA9-4EB3-92EC-51DE20F6AC8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52B0620-6B8B-4561-AC49-EFE87BEFC14D}">
      <dgm:prSet custT="1"/>
      <dgm:spPr/>
      <dgm:t>
        <a:bodyPr/>
        <a:lstStyle/>
        <a:p>
          <a:pPr rtl="0"/>
          <a:r>
            <a:rPr lang="en-US" sz="2000" dirty="0"/>
            <a:t>Condition for supplying from job worker’s place of business</a:t>
          </a:r>
        </a:p>
      </dgm:t>
    </dgm:pt>
    <dgm:pt modelId="{3F4756BA-6785-4107-89CC-48788217134F}" type="parTrans" cxnId="{2B00854F-76C3-4417-B072-63AF49688F38}">
      <dgm:prSet/>
      <dgm:spPr/>
      <dgm:t>
        <a:bodyPr/>
        <a:lstStyle/>
        <a:p>
          <a:endParaRPr lang="en-US"/>
        </a:p>
      </dgm:t>
    </dgm:pt>
    <dgm:pt modelId="{2ADC9E0B-AF58-444B-9ADD-A619DDCD218E}" type="sibTrans" cxnId="{2B00854F-76C3-4417-B072-63AF49688F38}">
      <dgm:prSet/>
      <dgm:spPr/>
      <dgm:t>
        <a:bodyPr/>
        <a:lstStyle/>
        <a:p>
          <a:endParaRPr lang="en-US"/>
        </a:p>
      </dgm:t>
    </dgm:pt>
    <dgm:pt modelId="{C296F186-3820-4B4A-A118-8A576F1F9060}">
      <dgm:prSet/>
      <dgm:spPr/>
      <dgm:t>
        <a:bodyPr/>
        <a:lstStyle/>
        <a:p>
          <a:pPr rtl="0"/>
          <a:r>
            <a:rPr lang="en-US" dirty="0"/>
            <a:t>Principal has to declare the job worker place of business as </a:t>
          </a:r>
          <a:r>
            <a:rPr lang="en-US" dirty="0">
              <a:solidFill>
                <a:srgbClr val="C00000"/>
              </a:solidFill>
            </a:rPr>
            <a:t>additional place of business Except where:-</a:t>
          </a:r>
        </a:p>
      </dgm:t>
    </dgm:pt>
    <dgm:pt modelId="{60B913EA-783E-47CB-86CB-27F768F1A3E0}" type="parTrans" cxnId="{10C4DBC5-E8ED-45E2-A021-B9D5DBA4102C}">
      <dgm:prSet/>
      <dgm:spPr/>
      <dgm:t>
        <a:bodyPr/>
        <a:lstStyle/>
        <a:p>
          <a:endParaRPr lang="en-US"/>
        </a:p>
      </dgm:t>
    </dgm:pt>
    <dgm:pt modelId="{80D02556-D879-47C7-938E-5EFAB760E40C}" type="sibTrans" cxnId="{10C4DBC5-E8ED-45E2-A021-B9D5DBA4102C}">
      <dgm:prSet/>
      <dgm:spPr/>
      <dgm:t>
        <a:bodyPr/>
        <a:lstStyle/>
        <a:p>
          <a:endParaRPr lang="en-US"/>
        </a:p>
      </dgm:t>
    </dgm:pt>
    <dgm:pt modelId="{E35FECDC-9BFF-492B-B5C6-36772D508D54}">
      <dgm:prSet/>
      <dgm:spPr/>
      <dgm:t>
        <a:bodyPr/>
        <a:lstStyle/>
        <a:p>
          <a:r>
            <a:rPr lang="en-US" dirty="0" err="1">
              <a:solidFill>
                <a:srgbClr val="C00000"/>
              </a:solidFill>
            </a:rPr>
            <a:t>i</a:t>
          </a:r>
          <a:r>
            <a:rPr lang="en-US" dirty="0">
              <a:solidFill>
                <a:srgbClr val="C00000"/>
              </a:solidFill>
            </a:rPr>
            <a:t>)  Job worker is registered</a:t>
          </a:r>
        </a:p>
      </dgm:t>
    </dgm:pt>
    <dgm:pt modelId="{D24B7A6A-5D2C-4066-B682-8C8DF02BF904}" type="parTrans" cxnId="{6247B6A3-22EB-46E8-A6AD-50E2213D2706}">
      <dgm:prSet/>
      <dgm:spPr/>
      <dgm:t>
        <a:bodyPr/>
        <a:lstStyle/>
        <a:p>
          <a:endParaRPr lang="en-US"/>
        </a:p>
      </dgm:t>
    </dgm:pt>
    <dgm:pt modelId="{2E9A344B-C8FB-4C97-A94C-7F15C2F6A9B6}" type="sibTrans" cxnId="{6247B6A3-22EB-46E8-A6AD-50E2213D2706}">
      <dgm:prSet/>
      <dgm:spPr/>
      <dgm:t>
        <a:bodyPr/>
        <a:lstStyle/>
        <a:p>
          <a:endParaRPr lang="en-US"/>
        </a:p>
      </dgm:t>
    </dgm:pt>
    <dgm:pt modelId="{139E2993-62AC-4B3A-BEB7-DAE5BB86F52C}">
      <dgm:prSet/>
      <dgm:spPr/>
      <dgm:t>
        <a:bodyPr/>
        <a:lstStyle/>
        <a:p>
          <a:r>
            <a:rPr lang="en-US" dirty="0">
              <a:solidFill>
                <a:srgbClr val="C00000"/>
              </a:solidFill>
            </a:rPr>
            <a:t>ii) Principal is engaged in notified supply</a:t>
          </a:r>
        </a:p>
      </dgm:t>
    </dgm:pt>
    <dgm:pt modelId="{9F1AD807-A87A-48A8-B3BB-6D02940A42DD}" type="parTrans" cxnId="{6335D0F9-CD5F-483B-9ED8-D1CC049EABD1}">
      <dgm:prSet/>
      <dgm:spPr/>
      <dgm:t>
        <a:bodyPr/>
        <a:lstStyle/>
        <a:p>
          <a:endParaRPr lang="en-US"/>
        </a:p>
      </dgm:t>
    </dgm:pt>
    <dgm:pt modelId="{40272961-ACC4-4229-B747-7AD61A64A9D9}" type="sibTrans" cxnId="{6335D0F9-CD5F-483B-9ED8-D1CC049EABD1}">
      <dgm:prSet/>
      <dgm:spPr/>
      <dgm:t>
        <a:bodyPr/>
        <a:lstStyle/>
        <a:p>
          <a:endParaRPr lang="en-US"/>
        </a:p>
      </dgm:t>
    </dgm:pt>
    <dgm:pt modelId="{3CDD9816-B3AF-4324-BC45-D11BEA5647DE}" type="pres">
      <dgm:prSet presAssocID="{65089DB1-3FA9-4EB3-92EC-51DE20F6AC8B}" presName="Name0" presStyleCnt="0">
        <dgm:presLayoutVars>
          <dgm:dir/>
          <dgm:animLvl val="lvl"/>
          <dgm:resizeHandles val="exact"/>
        </dgm:presLayoutVars>
      </dgm:prSet>
      <dgm:spPr/>
      <dgm:t>
        <a:bodyPr/>
        <a:lstStyle/>
        <a:p>
          <a:endParaRPr lang="en-IN"/>
        </a:p>
      </dgm:t>
    </dgm:pt>
    <dgm:pt modelId="{B8886E75-DD59-41BA-B5A3-EB93729C7C19}" type="pres">
      <dgm:prSet presAssocID="{752B0620-6B8B-4561-AC49-EFE87BEFC14D}" presName="linNode" presStyleCnt="0"/>
      <dgm:spPr/>
    </dgm:pt>
    <dgm:pt modelId="{02FFCA87-FA8D-47FB-BD4C-6B0C5CDB973C}" type="pres">
      <dgm:prSet presAssocID="{752B0620-6B8B-4561-AC49-EFE87BEFC14D}" presName="parentText" presStyleLbl="node1" presStyleIdx="0" presStyleCnt="1" custScaleX="142256" custScaleY="77258" custLinFactNeighborX="-10577">
        <dgm:presLayoutVars>
          <dgm:chMax val="1"/>
          <dgm:bulletEnabled val="1"/>
        </dgm:presLayoutVars>
      </dgm:prSet>
      <dgm:spPr/>
      <dgm:t>
        <a:bodyPr/>
        <a:lstStyle/>
        <a:p>
          <a:endParaRPr lang="en-IN"/>
        </a:p>
      </dgm:t>
    </dgm:pt>
    <dgm:pt modelId="{2E2ED251-FA32-4C7B-B8B7-5C6EB510C663}" type="pres">
      <dgm:prSet presAssocID="{752B0620-6B8B-4561-AC49-EFE87BEFC14D}" presName="descendantText" presStyleLbl="alignAccFollowNode1" presStyleIdx="0" presStyleCnt="1" custScaleX="120685" custScaleY="85487">
        <dgm:presLayoutVars>
          <dgm:bulletEnabled val="1"/>
        </dgm:presLayoutVars>
      </dgm:prSet>
      <dgm:spPr/>
      <dgm:t>
        <a:bodyPr/>
        <a:lstStyle/>
        <a:p>
          <a:endParaRPr lang="en-IN"/>
        </a:p>
      </dgm:t>
    </dgm:pt>
  </dgm:ptLst>
  <dgm:cxnLst>
    <dgm:cxn modelId="{8FE1876C-D691-4B31-B220-69B59170F87C}" type="presOf" srcId="{752B0620-6B8B-4561-AC49-EFE87BEFC14D}" destId="{02FFCA87-FA8D-47FB-BD4C-6B0C5CDB973C}" srcOrd="0" destOrd="0" presId="urn:microsoft.com/office/officeart/2005/8/layout/vList5"/>
    <dgm:cxn modelId="{10C4DBC5-E8ED-45E2-A021-B9D5DBA4102C}" srcId="{752B0620-6B8B-4561-AC49-EFE87BEFC14D}" destId="{C296F186-3820-4B4A-A118-8A576F1F9060}" srcOrd="0" destOrd="0" parTransId="{60B913EA-783E-47CB-86CB-27F768F1A3E0}" sibTransId="{80D02556-D879-47C7-938E-5EFAB760E40C}"/>
    <dgm:cxn modelId="{6247B6A3-22EB-46E8-A6AD-50E2213D2706}" srcId="{752B0620-6B8B-4561-AC49-EFE87BEFC14D}" destId="{E35FECDC-9BFF-492B-B5C6-36772D508D54}" srcOrd="1" destOrd="0" parTransId="{D24B7A6A-5D2C-4066-B682-8C8DF02BF904}" sibTransId="{2E9A344B-C8FB-4C97-A94C-7F15C2F6A9B6}"/>
    <dgm:cxn modelId="{932948FE-E727-4F6C-BE83-061550701911}" type="presOf" srcId="{E35FECDC-9BFF-492B-B5C6-36772D508D54}" destId="{2E2ED251-FA32-4C7B-B8B7-5C6EB510C663}" srcOrd="0" destOrd="1" presId="urn:microsoft.com/office/officeart/2005/8/layout/vList5"/>
    <dgm:cxn modelId="{2B00854F-76C3-4417-B072-63AF49688F38}" srcId="{65089DB1-3FA9-4EB3-92EC-51DE20F6AC8B}" destId="{752B0620-6B8B-4561-AC49-EFE87BEFC14D}" srcOrd="0" destOrd="0" parTransId="{3F4756BA-6785-4107-89CC-48788217134F}" sibTransId="{2ADC9E0B-AF58-444B-9ADD-A619DDCD218E}"/>
    <dgm:cxn modelId="{A416AE2C-4531-4089-B426-073D6029AF01}" type="presOf" srcId="{139E2993-62AC-4B3A-BEB7-DAE5BB86F52C}" destId="{2E2ED251-FA32-4C7B-B8B7-5C6EB510C663}" srcOrd="0" destOrd="2" presId="urn:microsoft.com/office/officeart/2005/8/layout/vList5"/>
    <dgm:cxn modelId="{6335D0F9-CD5F-483B-9ED8-D1CC049EABD1}" srcId="{752B0620-6B8B-4561-AC49-EFE87BEFC14D}" destId="{139E2993-62AC-4B3A-BEB7-DAE5BB86F52C}" srcOrd="2" destOrd="0" parTransId="{9F1AD807-A87A-48A8-B3BB-6D02940A42DD}" sibTransId="{40272961-ACC4-4229-B747-7AD61A64A9D9}"/>
    <dgm:cxn modelId="{BA6208D9-7E3C-41D2-9164-FF1074A42F1A}" type="presOf" srcId="{65089DB1-3FA9-4EB3-92EC-51DE20F6AC8B}" destId="{3CDD9816-B3AF-4324-BC45-D11BEA5647DE}" srcOrd="0" destOrd="0" presId="urn:microsoft.com/office/officeart/2005/8/layout/vList5"/>
    <dgm:cxn modelId="{AA31CCFA-83CB-4329-8920-C71AB13D12DE}" type="presOf" srcId="{C296F186-3820-4B4A-A118-8A576F1F9060}" destId="{2E2ED251-FA32-4C7B-B8B7-5C6EB510C663}" srcOrd="0" destOrd="0" presId="urn:microsoft.com/office/officeart/2005/8/layout/vList5"/>
    <dgm:cxn modelId="{4FB1D831-7108-4D3E-BDE7-A41C7E1098E2}" type="presParOf" srcId="{3CDD9816-B3AF-4324-BC45-D11BEA5647DE}" destId="{B8886E75-DD59-41BA-B5A3-EB93729C7C19}" srcOrd="0" destOrd="0" presId="urn:microsoft.com/office/officeart/2005/8/layout/vList5"/>
    <dgm:cxn modelId="{9136570C-E70D-4C63-8587-FCF4D112250A}" type="presParOf" srcId="{B8886E75-DD59-41BA-B5A3-EB93729C7C19}" destId="{02FFCA87-FA8D-47FB-BD4C-6B0C5CDB973C}" srcOrd="0" destOrd="0" presId="urn:microsoft.com/office/officeart/2005/8/layout/vList5"/>
    <dgm:cxn modelId="{06C27524-DECE-496F-A9FF-A99FE42E8EE1}" type="presParOf" srcId="{B8886E75-DD59-41BA-B5A3-EB93729C7C19}" destId="{2E2ED251-FA32-4C7B-B8B7-5C6EB510C663}" srcOrd="1" destOrd="0" presId="urn:microsoft.com/office/officeart/2005/8/layout/vList5"/>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5089DB1-3FA9-4EB3-92EC-51DE20F6AC8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52B0620-6B8B-4561-AC49-EFE87BEFC14D}">
      <dgm:prSet/>
      <dgm:spPr/>
      <dgm:t>
        <a:bodyPr/>
        <a:lstStyle/>
        <a:p>
          <a:pPr rtl="0"/>
          <a:r>
            <a:rPr lang="en-US" dirty="0"/>
            <a:t>Inputs include</a:t>
          </a:r>
        </a:p>
      </dgm:t>
    </dgm:pt>
    <dgm:pt modelId="{3F4756BA-6785-4107-89CC-48788217134F}" type="parTrans" cxnId="{2B00854F-76C3-4417-B072-63AF49688F38}">
      <dgm:prSet/>
      <dgm:spPr/>
      <dgm:t>
        <a:bodyPr/>
        <a:lstStyle/>
        <a:p>
          <a:endParaRPr lang="en-US"/>
        </a:p>
      </dgm:t>
    </dgm:pt>
    <dgm:pt modelId="{2ADC9E0B-AF58-444B-9ADD-A619DDCD218E}" type="sibTrans" cxnId="{2B00854F-76C3-4417-B072-63AF49688F38}">
      <dgm:prSet/>
      <dgm:spPr/>
      <dgm:t>
        <a:bodyPr/>
        <a:lstStyle/>
        <a:p>
          <a:endParaRPr lang="en-US"/>
        </a:p>
      </dgm:t>
    </dgm:pt>
    <dgm:pt modelId="{C296F186-3820-4B4A-A118-8A576F1F9060}">
      <dgm:prSet/>
      <dgm:spPr/>
      <dgm:t>
        <a:bodyPr/>
        <a:lstStyle/>
        <a:p>
          <a:pPr rtl="0"/>
          <a:r>
            <a:rPr lang="en-US" dirty="0"/>
            <a:t>For the purpose of job work, input includes WIP also</a:t>
          </a:r>
        </a:p>
      </dgm:t>
    </dgm:pt>
    <dgm:pt modelId="{60B913EA-783E-47CB-86CB-27F768F1A3E0}" type="parTrans" cxnId="{10C4DBC5-E8ED-45E2-A021-B9D5DBA4102C}">
      <dgm:prSet/>
      <dgm:spPr/>
      <dgm:t>
        <a:bodyPr/>
        <a:lstStyle/>
        <a:p>
          <a:endParaRPr lang="en-US"/>
        </a:p>
      </dgm:t>
    </dgm:pt>
    <dgm:pt modelId="{80D02556-D879-47C7-938E-5EFAB760E40C}" type="sibTrans" cxnId="{10C4DBC5-E8ED-45E2-A021-B9D5DBA4102C}">
      <dgm:prSet/>
      <dgm:spPr/>
      <dgm:t>
        <a:bodyPr/>
        <a:lstStyle/>
        <a:p>
          <a:endParaRPr lang="en-US"/>
        </a:p>
      </dgm:t>
    </dgm:pt>
    <dgm:pt modelId="{3CDD9816-B3AF-4324-BC45-D11BEA5647DE}" type="pres">
      <dgm:prSet presAssocID="{65089DB1-3FA9-4EB3-92EC-51DE20F6AC8B}" presName="Name0" presStyleCnt="0">
        <dgm:presLayoutVars>
          <dgm:dir/>
          <dgm:animLvl val="lvl"/>
          <dgm:resizeHandles val="exact"/>
        </dgm:presLayoutVars>
      </dgm:prSet>
      <dgm:spPr/>
      <dgm:t>
        <a:bodyPr/>
        <a:lstStyle/>
        <a:p>
          <a:endParaRPr lang="en-IN"/>
        </a:p>
      </dgm:t>
    </dgm:pt>
    <dgm:pt modelId="{B8886E75-DD59-41BA-B5A3-EB93729C7C19}" type="pres">
      <dgm:prSet presAssocID="{752B0620-6B8B-4561-AC49-EFE87BEFC14D}" presName="linNode" presStyleCnt="0"/>
      <dgm:spPr/>
    </dgm:pt>
    <dgm:pt modelId="{02FFCA87-FA8D-47FB-BD4C-6B0C5CDB973C}" type="pres">
      <dgm:prSet presAssocID="{752B0620-6B8B-4561-AC49-EFE87BEFC14D}" presName="parentText" presStyleLbl="node1" presStyleIdx="0" presStyleCnt="1" custScaleX="143167" custScaleY="77258" custLinFactY="1070" custLinFactNeighborX="-5266" custLinFactNeighborY="100000">
        <dgm:presLayoutVars>
          <dgm:chMax val="1"/>
          <dgm:bulletEnabled val="1"/>
        </dgm:presLayoutVars>
      </dgm:prSet>
      <dgm:spPr/>
      <dgm:t>
        <a:bodyPr/>
        <a:lstStyle/>
        <a:p>
          <a:endParaRPr lang="en-IN"/>
        </a:p>
      </dgm:t>
    </dgm:pt>
    <dgm:pt modelId="{2E2ED251-FA32-4C7B-B8B7-5C6EB510C663}" type="pres">
      <dgm:prSet presAssocID="{752B0620-6B8B-4561-AC49-EFE87BEFC14D}" presName="descendantText" presStyleLbl="alignAccFollowNode1" presStyleIdx="0" presStyleCnt="1" custScaleX="120685" custScaleY="85487" custLinFactNeighborX="3031" custLinFactNeighborY="12733">
        <dgm:presLayoutVars>
          <dgm:bulletEnabled val="1"/>
        </dgm:presLayoutVars>
      </dgm:prSet>
      <dgm:spPr/>
      <dgm:t>
        <a:bodyPr/>
        <a:lstStyle/>
        <a:p>
          <a:endParaRPr lang="en-IN"/>
        </a:p>
      </dgm:t>
    </dgm:pt>
  </dgm:ptLst>
  <dgm:cxnLst>
    <dgm:cxn modelId="{012231CD-98C3-4F6E-B0B3-F5CF782C3F9D}" type="presOf" srcId="{C296F186-3820-4B4A-A118-8A576F1F9060}" destId="{2E2ED251-FA32-4C7B-B8B7-5C6EB510C663}" srcOrd="0" destOrd="0" presId="urn:microsoft.com/office/officeart/2005/8/layout/vList5"/>
    <dgm:cxn modelId="{33EDBC0D-C735-44AB-8B00-E8FD904A271A}" type="presOf" srcId="{65089DB1-3FA9-4EB3-92EC-51DE20F6AC8B}" destId="{3CDD9816-B3AF-4324-BC45-D11BEA5647DE}" srcOrd="0" destOrd="0" presId="urn:microsoft.com/office/officeart/2005/8/layout/vList5"/>
    <dgm:cxn modelId="{4FEFBCF7-F082-4F9C-B79E-5F72CB14E182}" type="presOf" srcId="{752B0620-6B8B-4561-AC49-EFE87BEFC14D}" destId="{02FFCA87-FA8D-47FB-BD4C-6B0C5CDB973C}" srcOrd="0" destOrd="0" presId="urn:microsoft.com/office/officeart/2005/8/layout/vList5"/>
    <dgm:cxn modelId="{2B00854F-76C3-4417-B072-63AF49688F38}" srcId="{65089DB1-3FA9-4EB3-92EC-51DE20F6AC8B}" destId="{752B0620-6B8B-4561-AC49-EFE87BEFC14D}" srcOrd="0" destOrd="0" parTransId="{3F4756BA-6785-4107-89CC-48788217134F}" sibTransId="{2ADC9E0B-AF58-444B-9ADD-A619DDCD218E}"/>
    <dgm:cxn modelId="{10C4DBC5-E8ED-45E2-A021-B9D5DBA4102C}" srcId="{752B0620-6B8B-4561-AC49-EFE87BEFC14D}" destId="{C296F186-3820-4B4A-A118-8A576F1F9060}" srcOrd="0" destOrd="0" parTransId="{60B913EA-783E-47CB-86CB-27F768F1A3E0}" sibTransId="{80D02556-D879-47C7-938E-5EFAB760E40C}"/>
    <dgm:cxn modelId="{785E3D5A-7A3D-48D5-AF33-0BD5FE8EF4D8}" type="presParOf" srcId="{3CDD9816-B3AF-4324-BC45-D11BEA5647DE}" destId="{B8886E75-DD59-41BA-B5A3-EB93729C7C19}" srcOrd="0" destOrd="0" presId="urn:microsoft.com/office/officeart/2005/8/layout/vList5"/>
    <dgm:cxn modelId="{4CE454BC-4D78-41A8-8BBC-81C1F1D262AA}" type="presParOf" srcId="{B8886E75-DD59-41BA-B5A3-EB93729C7C19}" destId="{02FFCA87-FA8D-47FB-BD4C-6B0C5CDB973C}" srcOrd="0" destOrd="0" presId="urn:microsoft.com/office/officeart/2005/8/layout/vList5"/>
    <dgm:cxn modelId="{3C647FC7-3680-46A2-B780-E62206D8774B}" type="presParOf" srcId="{B8886E75-DD59-41BA-B5A3-EB93729C7C19}" destId="{2E2ED251-FA32-4C7B-B8B7-5C6EB510C663}" srcOrd="1" destOrd="0" presId="urn:microsoft.com/office/officeart/2005/8/layout/vList5"/>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08E4F3A-7652-4B89-BCC5-831D13FA82FB}"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2EFC8F1D-8DE7-4325-8C35-25A32D0B01B8}">
      <dgm:prSet phldrT="[Text]" custT="1"/>
      <dgm:spPr/>
      <dgm:t>
        <a:bodyPr/>
        <a:lstStyle/>
        <a:p>
          <a:r>
            <a:rPr lang="en-US" sz="1600" dirty="0"/>
            <a:t>Principal shall be </a:t>
          </a:r>
          <a:r>
            <a:rPr lang="en-US" sz="1600" dirty="0">
              <a:solidFill>
                <a:srgbClr val="C00000"/>
              </a:solidFill>
            </a:rPr>
            <a:t>allowed to take ITC</a:t>
          </a:r>
          <a:r>
            <a:rPr lang="en-US" sz="1600" dirty="0"/>
            <a:t>, subject to such conditions as may be prescribed, on inputs/ capital goods sent to a job worker or arranged inputs/ capital goods directly at the place of job worker</a:t>
          </a:r>
        </a:p>
      </dgm:t>
    </dgm:pt>
    <dgm:pt modelId="{1285FCB2-1E97-40E0-999A-4CD46B924EBB}" type="parTrans" cxnId="{BB6DB395-1965-4FE9-A5BD-46162D763C12}">
      <dgm:prSet/>
      <dgm:spPr/>
      <dgm:t>
        <a:bodyPr/>
        <a:lstStyle/>
        <a:p>
          <a:endParaRPr lang="en-US"/>
        </a:p>
      </dgm:t>
    </dgm:pt>
    <dgm:pt modelId="{75C4E3CC-E6E3-46DE-A217-4A03D765AF9A}" type="sibTrans" cxnId="{BB6DB395-1965-4FE9-A5BD-46162D763C12}">
      <dgm:prSet/>
      <dgm:spPr/>
      <dgm:t>
        <a:bodyPr/>
        <a:lstStyle/>
        <a:p>
          <a:endParaRPr lang="en-US"/>
        </a:p>
      </dgm:t>
    </dgm:pt>
    <dgm:pt modelId="{622DF258-D4FD-429C-B368-6B9327D95370}">
      <dgm:prSet phldrT="[Text]" custT="1"/>
      <dgm:spPr/>
      <dgm:t>
        <a:bodyPr/>
        <a:lstStyle/>
        <a:p>
          <a:r>
            <a:rPr lang="en-US" sz="2400" dirty="0"/>
            <a:t>Inputs</a:t>
          </a:r>
        </a:p>
      </dgm:t>
    </dgm:pt>
    <dgm:pt modelId="{162D9F28-EB61-4614-9852-89F3AF2369ED}" type="parTrans" cxnId="{FDF3299D-E5C4-4BB7-AAA7-EB532845FAD8}">
      <dgm:prSet/>
      <dgm:spPr/>
      <dgm:t>
        <a:bodyPr/>
        <a:lstStyle/>
        <a:p>
          <a:endParaRPr lang="en-US"/>
        </a:p>
      </dgm:t>
    </dgm:pt>
    <dgm:pt modelId="{76C7D7C0-7099-4E7D-A4E0-3B09199E1570}" type="sibTrans" cxnId="{FDF3299D-E5C4-4BB7-AAA7-EB532845FAD8}">
      <dgm:prSet/>
      <dgm:spPr/>
      <dgm:t>
        <a:bodyPr/>
        <a:lstStyle/>
        <a:p>
          <a:endParaRPr lang="en-US"/>
        </a:p>
      </dgm:t>
    </dgm:pt>
    <dgm:pt modelId="{1FF32CD3-4E21-47C2-9F78-A2B117DFB8CC}">
      <dgm:prSet phldrT="[Text]" custT="1"/>
      <dgm:spPr/>
      <dgm:t>
        <a:bodyPr/>
        <a:lstStyle/>
        <a:p>
          <a:r>
            <a:rPr lang="en-US" sz="1600" dirty="0"/>
            <a:t>Whether received back within </a:t>
          </a:r>
          <a:r>
            <a:rPr lang="en-US" sz="1600" dirty="0">
              <a:solidFill>
                <a:schemeClr val="accent5"/>
              </a:solidFill>
            </a:rPr>
            <a:t>1 year*</a:t>
          </a:r>
          <a:r>
            <a:rPr lang="en-US" sz="1600" dirty="0"/>
            <a:t>  of being sent</a:t>
          </a:r>
        </a:p>
      </dgm:t>
    </dgm:pt>
    <dgm:pt modelId="{11CA18BC-D7E3-453A-A3D4-62786F7BE041}" type="parTrans" cxnId="{13CD07B3-CDB2-491D-8D42-6B67245B0432}">
      <dgm:prSet/>
      <dgm:spPr/>
      <dgm:t>
        <a:bodyPr/>
        <a:lstStyle/>
        <a:p>
          <a:endParaRPr lang="en-US"/>
        </a:p>
      </dgm:t>
    </dgm:pt>
    <dgm:pt modelId="{EA26CDAD-E26F-4BC2-A3B1-D9DE3DAC21EB}" type="sibTrans" cxnId="{13CD07B3-CDB2-491D-8D42-6B67245B0432}">
      <dgm:prSet/>
      <dgm:spPr/>
      <dgm:t>
        <a:bodyPr/>
        <a:lstStyle/>
        <a:p>
          <a:endParaRPr lang="en-US"/>
        </a:p>
      </dgm:t>
    </dgm:pt>
    <dgm:pt modelId="{2C682F35-A9D1-4F4C-B70D-4CF52E13E50F}">
      <dgm:prSet phldrT="[Text]" custT="1"/>
      <dgm:spPr/>
      <dgm:t>
        <a:bodyPr/>
        <a:lstStyle/>
        <a:p>
          <a:r>
            <a:rPr lang="en-US" sz="2400" dirty="0"/>
            <a:t>Capital Goods</a:t>
          </a:r>
        </a:p>
      </dgm:t>
    </dgm:pt>
    <dgm:pt modelId="{E863A399-6F99-4DA3-BEDE-71488C38C10B}" type="parTrans" cxnId="{2023D5FA-95B5-4171-94BB-D52F8ED64817}">
      <dgm:prSet/>
      <dgm:spPr/>
      <dgm:t>
        <a:bodyPr/>
        <a:lstStyle/>
        <a:p>
          <a:endParaRPr lang="en-US"/>
        </a:p>
      </dgm:t>
    </dgm:pt>
    <dgm:pt modelId="{7FB7327D-E8F1-4695-8F39-7DCAF1AB4B4E}" type="sibTrans" cxnId="{2023D5FA-95B5-4171-94BB-D52F8ED64817}">
      <dgm:prSet/>
      <dgm:spPr/>
      <dgm:t>
        <a:bodyPr/>
        <a:lstStyle/>
        <a:p>
          <a:endParaRPr lang="en-US"/>
        </a:p>
      </dgm:t>
    </dgm:pt>
    <dgm:pt modelId="{DFCB172C-D050-48AC-9991-8702A0F30E36}">
      <dgm:prSet phldrT="[Text]" custT="1"/>
      <dgm:spPr/>
      <dgm:t>
        <a:bodyPr/>
        <a:lstStyle/>
        <a:p>
          <a:r>
            <a:rPr lang="en-US" sz="1600" dirty="0"/>
            <a:t>Whether received back within </a:t>
          </a:r>
          <a:r>
            <a:rPr lang="en-US" sz="1600" dirty="0">
              <a:solidFill>
                <a:schemeClr val="accent5"/>
              </a:solidFill>
            </a:rPr>
            <a:t>3 years</a:t>
          </a:r>
          <a:r>
            <a:rPr lang="en-US" sz="2400" dirty="0">
              <a:solidFill>
                <a:srgbClr val="00B0F0"/>
              </a:solidFill>
            </a:rPr>
            <a:t>*</a:t>
          </a:r>
          <a:r>
            <a:rPr lang="en-US" sz="1600" dirty="0"/>
            <a:t>  of being sent</a:t>
          </a:r>
        </a:p>
      </dgm:t>
    </dgm:pt>
    <dgm:pt modelId="{8EDD3B94-3327-457A-8F13-906EE74E6528}" type="parTrans" cxnId="{BBD610AF-CC3B-479F-9710-8F9E0E59E97C}">
      <dgm:prSet/>
      <dgm:spPr/>
      <dgm:t>
        <a:bodyPr/>
        <a:lstStyle/>
        <a:p>
          <a:endParaRPr lang="en-US"/>
        </a:p>
      </dgm:t>
    </dgm:pt>
    <dgm:pt modelId="{2B8F2680-5D47-4D0A-88F6-770AD53BC9AB}" type="sibTrans" cxnId="{BBD610AF-CC3B-479F-9710-8F9E0E59E97C}">
      <dgm:prSet/>
      <dgm:spPr/>
      <dgm:t>
        <a:bodyPr/>
        <a:lstStyle/>
        <a:p>
          <a:endParaRPr lang="en-US"/>
        </a:p>
      </dgm:t>
    </dgm:pt>
    <dgm:pt modelId="{5F22E3F3-ED29-4315-BB07-84BCAD5F0631}" type="pres">
      <dgm:prSet presAssocID="{A08E4F3A-7652-4B89-BCC5-831D13FA82FB}" presName="diagram" presStyleCnt="0">
        <dgm:presLayoutVars>
          <dgm:chPref val="1"/>
          <dgm:dir/>
          <dgm:animOne val="branch"/>
          <dgm:animLvl val="lvl"/>
          <dgm:resizeHandles val="exact"/>
        </dgm:presLayoutVars>
      </dgm:prSet>
      <dgm:spPr/>
      <dgm:t>
        <a:bodyPr/>
        <a:lstStyle/>
        <a:p>
          <a:endParaRPr lang="en-IN"/>
        </a:p>
      </dgm:t>
    </dgm:pt>
    <dgm:pt modelId="{DC109A5B-AA44-4D2D-B3DB-27A01F9F18B1}" type="pres">
      <dgm:prSet presAssocID="{2EFC8F1D-8DE7-4325-8C35-25A32D0B01B8}" presName="root1" presStyleCnt="0"/>
      <dgm:spPr/>
    </dgm:pt>
    <dgm:pt modelId="{64D5A009-058D-4C38-A6E4-59E70A57ABB7}" type="pres">
      <dgm:prSet presAssocID="{2EFC8F1D-8DE7-4325-8C35-25A32D0B01B8}" presName="LevelOneTextNode" presStyleLbl="node0" presStyleIdx="0" presStyleCnt="1" custScaleY="320265">
        <dgm:presLayoutVars>
          <dgm:chPref val="3"/>
        </dgm:presLayoutVars>
      </dgm:prSet>
      <dgm:spPr/>
      <dgm:t>
        <a:bodyPr/>
        <a:lstStyle/>
        <a:p>
          <a:endParaRPr lang="en-IN"/>
        </a:p>
      </dgm:t>
    </dgm:pt>
    <dgm:pt modelId="{9526DEF7-DE08-417F-9C91-68DE17F24AF9}" type="pres">
      <dgm:prSet presAssocID="{2EFC8F1D-8DE7-4325-8C35-25A32D0B01B8}" presName="level2hierChild" presStyleCnt="0"/>
      <dgm:spPr/>
    </dgm:pt>
    <dgm:pt modelId="{796A5889-03AC-4EFC-9EA5-3058FF322D58}" type="pres">
      <dgm:prSet presAssocID="{162D9F28-EB61-4614-9852-89F3AF2369ED}" presName="conn2-1" presStyleLbl="parChTrans1D2" presStyleIdx="0" presStyleCnt="2"/>
      <dgm:spPr/>
      <dgm:t>
        <a:bodyPr/>
        <a:lstStyle/>
        <a:p>
          <a:endParaRPr lang="en-IN"/>
        </a:p>
      </dgm:t>
    </dgm:pt>
    <dgm:pt modelId="{4121D12F-2536-4867-93DB-C1B19ED63C49}" type="pres">
      <dgm:prSet presAssocID="{162D9F28-EB61-4614-9852-89F3AF2369ED}" presName="connTx" presStyleLbl="parChTrans1D2" presStyleIdx="0" presStyleCnt="2"/>
      <dgm:spPr/>
      <dgm:t>
        <a:bodyPr/>
        <a:lstStyle/>
        <a:p>
          <a:endParaRPr lang="en-IN"/>
        </a:p>
      </dgm:t>
    </dgm:pt>
    <dgm:pt modelId="{3F62B54B-380C-448F-ABEE-E621F0ABE668}" type="pres">
      <dgm:prSet presAssocID="{622DF258-D4FD-429C-B368-6B9327D95370}" presName="root2" presStyleCnt="0"/>
      <dgm:spPr/>
    </dgm:pt>
    <dgm:pt modelId="{3022306F-9D2D-40B0-B0AD-CA92C8D17289}" type="pres">
      <dgm:prSet presAssocID="{622DF258-D4FD-429C-B368-6B9327D95370}" presName="LevelTwoTextNode" presStyleLbl="node2" presStyleIdx="0" presStyleCnt="2" custLinFactNeighborX="-1915" custLinFactNeighborY="-95759">
        <dgm:presLayoutVars>
          <dgm:chPref val="3"/>
        </dgm:presLayoutVars>
      </dgm:prSet>
      <dgm:spPr/>
      <dgm:t>
        <a:bodyPr/>
        <a:lstStyle/>
        <a:p>
          <a:endParaRPr lang="en-IN"/>
        </a:p>
      </dgm:t>
    </dgm:pt>
    <dgm:pt modelId="{A152EEA7-6234-42D6-B7A7-B13BD82161D7}" type="pres">
      <dgm:prSet presAssocID="{622DF258-D4FD-429C-B368-6B9327D95370}" presName="level3hierChild" presStyleCnt="0"/>
      <dgm:spPr/>
    </dgm:pt>
    <dgm:pt modelId="{4665E27B-99C1-4126-9174-D34E7F12893E}" type="pres">
      <dgm:prSet presAssocID="{11CA18BC-D7E3-453A-A3D4-62786F7BE041}" presName="conn2-1" presStyleLbl="parChTrans1D3" presStyleIdx="0" presStyleCnt="2"/>
      <dgm:spPr/>
      <dgm:t>
        <a:bodyPr/>
        <a:lstStyle/>
        <a:p>
          <a:endParaRPr lang="en-IN"/>
        </a:p>
      </dgm:t>
    </dgm:pt>
    <dgm:pt modelId="{45D73C94-81ED-4128-B2C0-2FCAA9C6E4BA}" type="pres">
      <dgm:prSet presAssocID="{11CA18BC-D7E3-453A-A3D4-62786F7BE041}" presName="connTx" presStyleLbl="parChTrans1D3" presStyleIdx="0" presStyleCnt="2"/>
      <dgm:spPr/>
      <dgm:t>
        <a:bodyPr/>
        <a:lstStyle/>
        <a:p>
          <a:endParaRPr lang="en-IN"/>
        </a:p>
      </dgm:t>
    </dgm:pt>
    <dgm:pt modelId="{700ABA4A-1CCC-4377-BEC2-BABA7378EB58}" type="pres">
      <dgm:prSet presAssocID="{1FF32CD3-4E21-47C2-9F78-A2B117DFB8CC}" presName="root2" presStyleCnt="0"/>
      <dgm:spPr/>
    </dgm:pt>
    <dgm:pt modelId="{F63FD5AF-4EDF-403F-8619-918179F8E2A1}" type="pres">
      <dgm:prSet presAssocID="{1FF32CD3-4E21-47C2-9F78-A2B117DFB8CC}" presName="LevelTwoTextNode" presStyleLbl="node3" presStyleIdx="0" presStyleCnt="2" custScaleX="142998" custScaleY="159678" custLinFactNeighborX="-1915" custLinFactNeighborY="-95759">
        <dgm:presLayoutVars>
          <dgm:chPref val="3"/>
        </dgm:presLayoutVars>
      </dgm:prSet>
      <dgm:spPr>
        <a:prstGeom prst="flowChartDecision">
          <a:avLst/>
        </a:prstGeom>
      </dgm:spPr>
      <dgm:t>
        <a:bodyPr/>
        <a:lstStyle/>
        <a:p>
          <a:endParaRPr lang="en-IN"/>
        </a:p>
      </dgm:t>
    </dgm:pt>
    <dgm:pt modelId="{84D55239-0EB5-4CD0-B586-6329CC3DB18A}" type="pres">
      <dgm:prSet presAssocID="{1FF32CD3-4E21-47C2-9F78-A2B117DFB8CC}" presName="level3hierChild" presStyleCnt="0"/>
      <dgm:spPr/>
    </dgm:pt>
    <dgm:pt modelId="{28441C25-608A-4B2B-A8ED-65F82D431C56}" type="pres">
      <dgm:prSet presAssocID="{E863A399-6F99-4DA3-BEDE-71488C38C10B}" presName="conn2-1" presStyleLbl="parChTrans1D2" presStyleIdx="1" presStyleCnt="2"/>
      <dgm:spPr/>
      <dgm:t>
        <a:bodyPr/>
        <a:lstStyle/>
        <a:p>
          <a:endParaRPr lang="en-IN"/>
        </a:p>
      </dgm:t>
    </dgm:pt>
    <dgm:pt modelId="{C6F61883-6713-4227-A104-9BB550C83DAA}" type="pres">
      <dgm:prSet presAssocID="{E863A399-6F99-4DA3-BEDE-71488C38C10B}" presName="connTx" presStyleLbl="parChTrans1D2" presStyleIdx="1" presStyleCnt="2"/>
      <dgm:spPr/>
      <dgm:t>
        <a:bodyPr/>
        <a:lstStyle/>
        <a:p>
          <a:endParaRPr lang="en-IN"/>
        </a:p>
      </dgm:t>
    </dgm:pt>
    <dgm:pt modelId="{F4A77FD9-DBC0-4541-A1C6-D013E937A1F3}" type="pres">
      <dgm:prSet presAssocID="{2C682F35-A9D1-4F4C-B70D-4CF52E13E50F}" presName="root2" presStyleCnt="0"/>
      <dgm:spPr/>
    </dgm:pt>
    <dgm:pt modelId="{C2377F31-BDA3-4749-A760-E66F6EFF6DCA}" type="pres">
      <dgm:prSet presAssocID="{2C682F35-A9D1-4F4C-B70D-4CF52E13E50F}" presName="LevelTwoTextNode" presStyleLbl="node2" presStyleIdx="1" presStyleCnt="2" custLinFactNeighborY="88098">
        <dgm:presLayoutVars>
          <dgm:chPref val="3"/>
        </dgm:presLayoutVars>
      </dgm:prSet>
      <dgm:spPr/>
      <dgm:t>
        <a:bodyPr/>
        <a:lstStyle/>
        <a:p>
          <a:endParaRPr lang="en-IN"/>
        </a:p>
      </dgm:t>
    </dgm:pt>
    <dgm:pt modelId="{B89A3ABA-1F04-4C59-AD23-964FB75C1F67}" type="pres">
      <dgm:prSet presAssocID="{2C682F35-A9D1-4F4C-B70D-4CF52E13E50F}" presName="level3hierChild" presStyleCnt="0"/>
      <dgm:spPr/>
    </dgm:pt>
    <dgm:pt modelId="{6A4D10B4-48AB-4C28-BDBA-1E0119B4242C}" type="pres">
      <dgm:prSet presAssocID="{8EDD3B94-3327-457A-8F13-906EE74E6528}" presName="conn2-1" presStyleLbl="parChTrans1D3" presStyleIdx="1" presStyleCnt="2"/>
      <dgm:spPr/>
      <dgm:t>
        <a:bodyPr/>
        <a:lstStyle/>
        <a:p>
          <a:endParaRPr lang="en-IN"/>
        </a:p>
      </dgm:t>
    </dgm:pt>
    <dgm:pt modelId="{FB081FC4-5D07-4A41-BD46-1CBDCF6B535A}" type="pres">
      <dgm:prSet presAssocID="{8EDD3B94-3327-457A-8F13-906EE74E6528}" presName="connTx" presStyleLbl="parChTrans1D3" presStyleIdx="1" presStyleCnt="2"/>
      <dgm:spPr/>
      <dgm:t>
        <a:bodyPr/>
        <a:lstStyle/>
        <a:p>
          <a:endParaRPr lang="en-IN"/>
        </a:p>
      </dgm:t>
    </dgm:pt>
    <dgm:pt modelId="{F3D1AB8B-1378-408F-8CA0-37CF3AE97550}" type="pres">
      <dgm:prSet presAssocID="{DFCB172C-D050-48AC-9991-8702A0F30E36}" presName="root2" presStyleCnt="0"/>
      <dgm:spPr/>
    </dgm:pt>
    <dgm:pt modelId="{56811BAF-222C-4EF3-A49C-0F5E1BA92696}" type="pres">
      <dgm:prSet presAssocID="{DFCB172C-D050-48AC-9991-8702A0F30E36}" presName="LevelTwoTextNode" presStyleLbl="node3" presStyleIdx="1" presStyleCnt="2" custScaleX="142998" custScaleY="159678" custLinFactNeighborX="11" custLinFactNeighborY="88819">
        <dgm:presLayoutVars>
          <dgm:chPref val="3"/>
        </dgm:presLayoutVars>
      </dgm:prSet>
      <dgm:spPr>
        <a:prstGeom prst="diamond">
          <a:avLst/>
        </a:prstGeom>
      </dgm:spPr>
      <dgm:t>
        <a:bodyPr/>
        <a:lstStyle/>
        <a:p>
          <a:endParaRPr lang="en-IN"/>
        </a:p>
      </dgm:t>
    </dgm:pt>
    <dgm:pt modelId="{8CB04D85-2A95-4D25-9FC3-69FF624A9067}" type="pres">
      <dgm:prSet presAssocID="{DFCB172C-D050-48AC-9991-8702A0F30E36}" presName="level3hierChild" presStyleCnt="0"/>
      <dgm:spPr/>
    </dgm:pt>
  </dgm:ptLst>
  <dgm:cxnLst>
    <dgm:cxn modelId="{3FF85BF0-3F30-4FB5-81BB-D2CFB98A46AF}" type="presOf" srcId="{8EDD3B94-3327-457A-8F13-906EE74E6528}" destId="{FB081FC4-5D07-4A41-BD46-1CBDCF6B535A}" srcOrd="1" destOrd="0" presId="urn:microsoft.com/office/officeart/2005/8/layout/hierarchy2"/>
    <dgm:cxn modelId="{D92DE3B9-3F30-44E1-9A29-211F5077CED5}" type="presOf" srcId="{2EFC8F1D-8DE7-4325-8C35-25A32D0B01B8}" destId="{64D5A009-058D-4C38-A6E4-59E70A57ABB7}" srcOrd="0" destOrd="0" presId="urn:microsoft.com/office/officeart/2005/8/layout/hierarchy2"/>
    <dgm:cxn modelId="{20FBD5CF-6EAB-4ED9-9B99-D256078ACE47}" type="presOf" srcId="{DFCB172C-D050-48AC-9991-8702A0F30E36}" destId="{56811BAF-222C-4EF3-A49C-0F5E1BA92696}" srcOrd="0" destOrd="0" presId="urn:microsoft.com/office/officeart/2005/8/layout/hierarchy2"/>
    <dgm:cxn modelId="{B65C0D45-9302-4438-9012-E48BFD885307}" type="presOf" srcId="{11CA18BC-D7E3-453A-A3D4-62786F7BE041}" destId="{45D73C94-81ED-4128-B2C0-2FCAA9C6E4BA}" srcOrd="1" destOrd="0" presId="urn:microsoft.com/office/officeart/2005/8/layout/hierarchy2"/>
    <dgm:cxn modelId="{DAEC70C7-6189-46BF-8A5D-9BF9B57D1B59}" type="presOf" srcId="{8EDD3B94-3327-457A-8F13-906EE74E6528}" destId="{6A4D10B4-48AB-4C28-BDBA-1E0119B4242C}" srcOrd="0" destOrd="0" presId="urn:microsoft.com/office/officeart/2005/8/layout/hierarchy2"/>
    <dgm:cxn modelId="{13CD07B3-CDB2-491D-8D42-6B67245B0432}" srcId="{622DF258-D4FD-429C-B368-6B9327D95370}" destId="{1FF32CD3-4E21-47C2-9F78-A2B117DFB8CC}" srcOrd="0" destOrd="0" parTransId="{11CA18BC-D7E3-453A-A3D4-62786F7BE041}" sibTransId="{EA26CDAD-E26F-4BC2-A3B1-D9DE3DAC21EB}"/>
    <dgm:cxn modelId="{FDF3299D-E5C4-4BB7-AAA7-EB532845FAD8}" srcId="{2EFC8F1D-8DE7-4325-8C35-25A32D0B01B8}" destId="{622DF258-D4FD-429C-B368-6B9327D95370}" srcOrd="0" destOrd="0" parTransId="{162D9F28-EB61-4614-9852-89F3AF2369ED}" sibTransId="{76C7D7C0-7099-4E7D-A4E0-3B09199E1570}"/>
    <dgm:cxn modelId="{4E95C8B5-E730-4836-B00D-38A2581BC158}" type="presOf" srcId="{1FF32CD3-4E21-47C2-9F78-A2B117DFB8CC}" destId="{F63FD5AF-4EDF-403F-8619-918179F8E2A1}" srcOrd="0" destOrd="0" presId="urn:microsoft.com/office/officeart/2005/8/layout/hierarchy2"/>
    <dgm:cxn modelId="{F44B7003-659B-4D9F-BA9B-27BAB1C1674F}" type="presOf" srcId="{162D9F28-EB61-4614-9852-89F3AF2369ED}" destId="{796A5889-03AC-4EFC-9EA5-3058FF322D58}" srcOrd="0" destOrd="0" presId="urn:microsoft.com/office/officeart/2005/8/layout/hierarchy2"/>
    <dgm:cxn modelId="{CE80636F-6196-453E-B5C7-79F2AC6B7291}" type="presOf" srcId="{E863A399-6F99-4DA3-BEDE-71488C38C10B}" destId="{C6F61883-6713-4227-A104-9BB550C83DAA}" srcOrd="1" destOrd="0" presId="urn:microsoft.com/office/officeart/2005/8/layout/hierarchy2"/>
    <dgm:cxn modelId="{2023D5FA-95B5-4171-94BB-D52F8ED64817}" srcId="{2EFC8F1D-8DE7-4325-8C35-25A32D0B01B8}" destId="{2C682F35-A9D1-4F4C-B70D-4CF52E13E50F}" srcOrd="1" destOrd="0" parTransId="{E863A399-6F99-4DA3-BEDE-71488C38C10B}" sibTransId="{7FB7327D-E8F1-4695-8F39-7DCAF1AB4B4E}"/>
    <dgm:cxn modelId="{2596104B-B163-4296-919F-21BEB014B9D3}" type="presOf" srcId="{A08E4F3A-7652-4B89-BCC5-831D13FA82FB}" destId="{5F22E3F3-ED29-4315-BB07-84BCAD5F0631}" srcOrd="0" destOrd="0" presId="urn:microsoft.com/office/officeart/2005/8/layout/hierarchy2"/>
    <dgm:cxn modelId="{39FF5154-B33A-45D6-BC6E-7BA908922FFA}" type="presOf" srcId="{2C682F35-A9D1-4F4C-B70D-4CF52E13E50F}" destId="{C2377F31-BDA3-4749-A760-E66F6EFF6DCA}" srcOrd="0" destOrd="0" presId="urn:microsoft.com/office/officeart/2005/8/layout/hierarchy2"/>
    <dgm:cxn modelId="{EF4D383D-A602-455A-8852-B0571834E07E}" type="presOf" srcId="{162D9F28-EB61-4614-9852-89F3AF2369ED}" destId="{4121D12F-2536-4867-93DB-C1B19ED63C49}" srcOrd="1" destOrd="0" presId="urn:microsoft.com/office/officeart/2005/8/layout/hierarchy2"/>
    <dgm:cxn modelId="{506B241C-CA3A-4832-85D7-8EEEABAF25D4}" type="presOf" srcId="{E863A399-6F99-4DA3-BEDE-71488C38C10B}" destId="{28441C25-608A-4B2B-A8ED-65F82D431C56}" srcOrd="0" destOrd="0" presId="urn:microsoft.com/office/officeart/2005/8/layout/hierarchy2"/>
    <dgm:cxn modelId="{BBD610AF-CC3B-479F-9710-8F9E0E59E97C}" srcId="{2C682F35-A9D1-4F4C-B70D-4CF52E13E50F}" destId="{DFCB172C-D050-48AC-9991-8702A0F30E36}" srcOrd="0" destOrd="0" parTransId="{8EDD3B94-3327-457A-8F13-906EE74E6528}" sibTransId="{2B8F2680-5D47-4D0A-88F6-770AD53BC9AB}"/>
    <dgm:cxn modelId="{BB6DB395-1965-4FE9-A5BD-46162D763C12}" srcId="{A08E4F3A-7652-4B89-BCC5-831D13FA82FB}" destId="{2EFC8F1D-8DE7-4325-8C35-25A32D0B01B8}" srcOrd="0" destOrd="0" parTransId="{1285FCB2-1E97-40E0-999A-4CD46B924EBB}" sibTransId="{75C4E3CC-E6E3-46DE-A217-4A03D765AF9A}"/>
    <dgm:cxn modelId="{28E9D7CF-BA1A-4809-ABB3-A578877EFEE9}" type="presOf" srcId="{11CA18BC-D7E3-453A-A3D4-62786F7BE041}" destId="{4665E27B-99C1-4126-9174-D34E7F12893E}" srcOrd="0" destOrd="0" presId="urn:microsoft.com/office/officeart/2005/8/layout/hierarchy2"/>
    <dgm:cxn modelId="{1E9F68D6-0C3A-4506-9D76-B3314600683C}" type="presOf" srcId="{622DF258-D4FD-429C-B368-6B9327D95370}" destId="{3022306F-9D2D-40B0-B0AD-CA92C8D17289}" srcOrd="0" destOrd="0" presId="urn:microsoft.com/office/officeart/2005/8/layout/hierarchy2"/>
    <dgm:cxn modelId="{B53F8E38-341D-4341-A0C0-333EF0DD3E04}" type="presParOf" srcId="{5F22E3F3-ED29-4315-BB07-84BCAD5F0631}" destId="{DC109A5B-AA44-4D2D-B3DB-27A01F9F18B1}" srcOrd="0" destOrd="0" presId="urn:microsoft.com/office/officeart/2005/8/layout/hierarchy2"/>
    <dgm:cxn modelId="{52898607-DD29-439C-AECF-98155AD4635B}" type="presParOf" srcId="{DC109A5B-AA44-4D2D-B3DB-27A01F9F18B1}" destId="{64D5A009-058D-4C38-A6E4-59E70A57ABB7}" srcOrd="0" destOrd="0" presId="urn:microsoft.com/office/officeart/2005/8/layout/hierarchy2"/>
    <dgm:cxn modelId="{83F5D6C2-9B4F-466D-A940-88346B12C91F}" type="presParOf" srcId="{DC109A5B-AA44-4D2D-B3DB-27A01F9F18B1}" destId="{9526DEF7-DE08-417F-9C91-68DE17F24AF9}" srcOrd="1" destOrd="0" presId="urn:microsoft.com/office/officeart/2005/8/layout/hierarchy2"/>
    <dgm:cxn modelId="{4A0828C0-71D3-4FA9-BEEF-CEF8E348EFCF}" type="presParOf" srcId="{9526DEF7-DE08-417F-9C91-68DE17F24AF9}" destId="{796A5889-03AC-4EFC-9EA5-3058FF322D58}" srcOrd="0" destOrd="0" presId="urn:microsoft.com/office/officeart/2005/8/layout/hierarchy2"/>
    <dgm:cxn modelId="{8C241E31-20B6-4DE2-BF55-DA7733DB3D6E}" type="presParOf" srcId="{796A5889-03AC-4EFC-9EA5-3058FF322D58}" destId="{4121D12F-2536-4867-93DB-C1B19ED63C49}" srcOrd="0" destOrd="0" presId="urn:microsoft.com/office/officeart/2005/8/layout/hierarchy2"/>
    <dgm:cxn modelId="{9A777EB7-C977-4499-933B-403840686F9B}" type="presParOf" srcId="{9526DEF7-DE08-417F-9C91-68DE17F24AF9}" destId="{3F62B54B-380C-448F-ABEE-E621F0ABE668}" srcOrd="1" destOrd="0" presId="urn:microsoft.com/office/officeart/2005/8/layout/hierarchy2"/>
    <dgm:cxn modelId="{3E8FCDC4-DD12-4464-8CC8-D0F06A3B2F63}" type="presParOf" srcId="{3F62B54B-380C-448F-ABEE-E621F0ABE668}" destId="{3022306F-9D2D-40B0-B0AD-CA92C8D17289}" srcOrd="0" destOrd="0" presId="urn:microsoft.com/office/officeart/2005/8/layout/hierarchy2"/>
    <dgm:cxn modelId="{9ECF2FBE-FCE0-41C3-A7A1-D69030CCB4D5}" type="presParOf" srcId="{3F62B54B-380C-448F-ABEE-E621F0ABE668}" destId="{A152EEA7-6234-42D6-B7A7-B13BD82161D7}" srcOrd="1" destOrd="0" presId="urn:microsoft.com/office/officeart/2005/8/layout/hierarchy2"/>
    <dgm:cxn modelId="{36FAD718-05A7-40ED-ABD6-7E1D058EAB25}" type="presParOf" srcId="{A152EEA7-6234-42D6-B7A7-B13BD82161D7}" destId="{4665E27B-99C1-4126-9174-D34E7F12893E}" srcOrd="0" destOrd="0" presId="urn:microsoft.com/office/officeart/2005/8/layout/hierarchy2"/>
    <dgm:cxn modelId="{27ED14B0-9FF2-472D-BDD6-8B397E29D809}" type="presParOf" srcId="{4665E27B-99C1-4126-9174-D34E7F12893E}" destId="{45D73C94-81ED-4128-B2C0-2FCAA9C6E4BA}" srcOrd="0" destOrd="0" presId="urn:microsoft.com/office/officeart/2005/8/layout/hierarchy2"/>
    <dgm:cxn modelId="{8DE6E994-BACA-472A-8897-B5807A0BA40F}" type="presParOf" srcId="{A152EEA7-6234-42D6-B7A7-B13BD82161D7}" destId="{700ABA4A-1CCC-4377-BEC2-BABA7378EB58}" srcOrd="1" destOrd="0" presId="urn:microsoft.com/office/officeart/2005/8/layout/hierarchy2"/>
    <dgm:cxn modelId="{89489E62-07A1-451E-9D72-FC57F2AD7184}" type="presParOf" srcId="{700ABA4A-1CCC-4377-BEC2-BABA7378EB58}" destId="{F63FD5AF-4EDF-403F-8619-918179F8E2A1}" srcOrd="0" destOrd="0" presId="urn:microsoft.com/office/officeart/2005/8/layout/hierarchy2"/>
    <dgm:cxn modelId="{608943E5-3739-4655-A9C5-1D3AB3A0C4CB}" type="presParOf" srcId="{700ABA4A-1CCC-4377-BEC2-BABA7378EB58}" destId="{84D55239-0EB5-4CD0-B586-6329CC3DB18A}" srcOrd="1" destOrd="0" presId="urn:microsoft.com/office/officeart/2005/8/layout/hierarchy2"/>
    <dgm:cxn modelId="{ED8ADF91-86C6-4BC3-8F92-C287D1E3A42E}" type="presParOf" srcId="{9526DEF7-DE08-417F-9C91-68DE17F24AF9}" destId="{28441C25-608A-4B2B-A8ED-65F82D431C56}" srcOrd="2" destOrd="0" presId="urn:microsoft.com/office/officeart/2005/8/layout/hierarchy2"/>
    <dgm:cxn modelId="{70E05C8D-76CA-4F8B-8F77-9F29E2C3DD44}" type="presParOf" srcId="{28441C25-608A-4B2B-A8ED-65F82D431C56}" destId="{C6F61883-6713-4227-A104-9BB550C83DAA}" srcOrd="0" destOrd="0" presId="urn:microsoft.com/office/officeart/2005/8/layout/hierarchy2"/>
    <dgm:cxn modelId="{3A1EE0E7-3B8E-4F1F-8A1C-0BE0C2BA8995}" type="presParOf" srcId="{9526DEF7-DE08-417F-9C91-68DE17F24AF9}" destId="{F4A77FD9-DBC0-4541-A1C6-D013E937A1F3}" srcOrd="3" destOrd="0" presId="urn:microsoft.com/office/officeart/2005/8/layout/hierarchy2"/>
    <dgm:cxn modelId="{C86547E7-A8AA-480C-BDA8-5E6BA4E16AF9}" type="presParOf" srcId="{F4A77FD9-DBC0-4541-A1C6-D013E937A1F3}" destId="{C2377F31-BDA3-4749-A760-E66F6EFF6DCA}" srcOrd="0" destOrd="0" presId="urn:microsoft.com/office/officeart/2005/8/layout/hierarchy2"/>
    <dgm:cxn modelId="{0BD0FA96-2F81-4E93-BD4F-EF880388BB01}" type="presParOf" srcId="{F4A77FD9-DBC0-4541-A1C6-D013E937A1F3}" destId="{B89A3ABA-1F04-4C59-AD23-964FB75C1F67}" srcOrd="1" destOrd="0" presId="urn:microsoft.com/office/officeart/2005/8/layout/hierarchy2"/>
    <dgm:cxn modelId="{5239B8F8-65FB-4927-BF22-CFBB47F0FDC7}" type="presParOf" srcId="{B89A3ABA-1F04-4C59-AD23-964FB75C1F67}" destId="{6A4D10B4-48AB-4C28-BDBA-1E0119B4242C}" srcOrd="0" destOrd="0" presId="urn:microsoft.com/office/officeart/2005/8/layout/hierarchy2"/>
    <dgm:cxn modelId="{0F5AC0C1-964F-4D23-9A1F-0B8FE0785AEC}" type="presParOf" srcId="{6A4D10B4-48AB-4C28-BDBA-1E0119B4242C}" destId="{FB081FC4-5D07-4A41-BD46-1CBDCF6B535A}" srcOrd="0" destOrd="0" presId="urn:microsoft.com/office/officeart/2005/8/layout/hierarchy2"/>
    <dgm:cxn modelId="{434E12C6-FC7D-4F1B-97D8-F56F9BB5DFC7}" type="presParOf" srcId="{B89A3ABA-1F04-4C59-AD23-964FB75C1F67}" destId="{F3D1AB8B-1378-408F-8CA0-37CF3AE97550}" srcOrd="1" destOrd="0" presId="urn:microsoft.com/office/officeart/2005/8/layout/hierarchy2"/>
    <dgm:cxn modelId="{9E90D2CF-F320-4F90-A3CF-0609A0BF3E81}" type="presParOf" srcId="{F3D1AB8B-1378-408F-8CA0-37CF3AE97550}" destId="{56811BAF-222C-4EF3-A49C-0F5E1BA92696}" srcOrd="0" destOrd="0" presId="urn:microsoft.com/office/officeart/2005/8/layout/hierarchy2"/>
    <dgm:cxn modelId="{ABFAF21E-451A-424E-AC23-E23CE08983AC}" type="presParOf" srcId="{F3D1AB8B-1378-408F-8CA0-37CF3AE97550}" destId="{8CB04D85-2A95-4D25-9FC3-69FF624A9067}"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95135F9-AD94-4CD7-BF6D-F4F5EF28243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66B439E-453F-4A9C-950F-A863E7A794BD}">
      <dgm:prSet custT="1"/>
      <dgm:spPr/>
      <dgm:t>
        <a:bodyPr/>
        <a:lstStyle/>
        <a:p>
          <a:pPr rtl="0"/>
          <a:r>
            <a:rPr lang="en-US" sz="2400" b="1" dirty="0"/>
            <a:t>Other Job Work Provisions</a:t>
          </a:r>
          <a:endParaRPr lang="en-US" sz="2400" dirty="0"/>
        </a:p>
      </dgm:t>
    </dgm:pt>
    <dgm:pt modelId="{92138396-E79A-461C-841A-BD4136670669}" type="parTrans" cxnId="{48E7CF3C-BDF6-4121-BF3C-FF79275D182E}">
      <dgm:prSet/>
      <dgm:spPr/>
      <dgm:t>
        <a:bodyPr/>
        <a:lstStyle/>
        <a:p>
          <a:endParaRPr lang="en-US"/>
        </a:p>
      </dgm:t>
    </dgm:pt>
    <dgm:pt modelId="{FEBBBBF2-CEBA-4159-877C-C9334AB93BCB}" type="sibTrans" cxnId="{48E7CF3C-BDF6-4121-BF3C-FF79275D182E}">
      <dgm:prSet/>
      <dgm:spPr/>
      <dgm:t>
        <a:bodyPr/>
        <a:lstStyle/>
        <a:p>
          <a:endParaRPr lang="en-US"/>
        </a:p>
      </dgm:t>
    </dgm:pt>
    <dgm:pt modelId="{4B7FD5E0-DA63-45B4-AEFE-2AF3FD9A8503}">
      <dgm:prSet/>
      <dgm:spPr/>
      <dgm:t>
        <a:bodyPr/>
        <a:lstStyle/>
        <a:p>
          <a:pPr rtl="0"/>
          <a:endParaRPr lang="en-US" dirty="0"/>
        </a:p>
      </dgm:t>
    </dgm:pt>
    <dgm:pt modelId="{A956D556-40DC-4252-8913-36FAD914653C}" type="parTrans" cxnId="{088FB014-00E9-4492-B34A-F51FAC964FBD}">
      <dgm:prSet/>
      <dgm:spPr/>
      <dgm:t>
        <a:bodyPr/>
        <a:lstStyle/>
        <a:p>
          <a:endParaRPr lang="en-US"/>
        </a:p>
      </dgm:t>
    </dgm:pt>
    <dgm:pt modelId="{A0203F24-9ECC-437B-8AFE-1BA7F23F0080}" type="sibTrans" cxnId="{088FB014-00E9-4492-B34A-F51FAC964FBD}">
      <dgm:prSet/>
      <dgm:spPr/>
      <dgm:t>
        <a:bodyPr/>
        <a:lstStyle/>
        <a:p>
          <a:endParaRPr lang="en-US"/>
        </a:p>
      </dgm:t>
    </dgm:pt>
    <dgm:pt modelId="{9EEB6BC0-A0C8-4554-AE7E-DF339920E6BD}" type="pres">
      <dgm:prSet presAssocID="{995135F9-AD94-4CD7-BF6D-F4F5EF28243C}" presName="Name0" presStyleCnt="0">
        <dgm:presLayoutVars>
          <dgm:dir/>
          <dgm:animLvl val="lvl"/>
          <dgm:resizeHandles val="exact"/>
        </dgm:presLayoutVars>
      </dgm:prSet>
      <dgm:spPr/>
      <dgm:t>
        <a:bodyPr/>
        <a:lstStyle/>
        <a:p>
          <a:endParaRPr lang="en-IN"/>
        </a:p>
      </dgm:t>
    </dgm:pt>
    <dgm:pt modelId="{EF9ACF97-9DF2-49D6-8AB7-D1B88C9FDD0F}" type="pres">
      <dgm:prSet presAssocID="{F66B439E-453F-4A9C-950F-A863E7A794BD}" presName="composite" presStyleCnt="0"/>
      <dgm:spPr/>
    </dgm:pt>
    <dgm:pt modelId="{A73A70E6-56DB-4EA6-986D-9D6E5357B1D0}" type="pres">
      <dgm:prSet presAssocID="{F66B439E-453F-4A9C-950F-A863E7A794BD}" presName="parTx" presStyleLbl="alignNode1" presStyleIdx="0" presStyleCnt="1">
        <dgm:presLayoutVars>
          <dgm:chMax val="0"/>
          <dgm:chPref val="0"/>
          <dgm:bulletEnabled val="1"/>
        </dgm:presLayoutVars>
      </dgm:prSet>
      <dgm:spPr/>
      <dgm:t>
        <a:bodyPr/>
        <a:lstStyle/>
        <a:p>
          <a:endParaRPr lang="en-IN"/>
        </a:p>
      </dgm:t>
    </dgm:pt>
    <dgm:pt modelId="{27CD7086-75E5-4E8F-A252-07C83BB3A1FC}" type="pres">
      <dgm:prSet presAssocID="{F66B439E-453F-4A9C-950F-A863E7A794BD}" presName="desTx" presStyleLbl="alignAccFollowNode1" presStyleIdx="0" presStyleCnt="1">
        <dgm:presLayoutVars>
          <dgm:bulletEnabled val="1"/>
        </dgm:presLayoutVars>
      </dgm:prSet>
      <dgm:spPr/>
      <dgm:t>
        <a:bodyPr/>
        <a:lstStyle/>
        <a:p>
          <a:endParaRPr lang="en-IN"/>
        </a:p>
      </dgm:t>
    </dgm:pt>
  </dgm:ptLst>
  <dgm:cxnLst>
    <dgm:cxn modelId="{EAA5BD8F-DE49-4168-8AFF-23A446E51CA5}" type="presOf" srcId="{F66B439E-453F-4A9C-950F-A863E7A794BD}" destId="{A73A70E6-56DB-4EA6-986D-9D6E5357B1D0}" srcOrd="0" destOrd="0" presId="urn:microsoft.com/office/officeart/2005/8/layout/hList1"/>
    <dgm:cxn modelId="{48E7CF3C-BDF6-4121-BF3C-FF79275D182E}" srcId="{995135F9-AD94-4CD7-BF6D-F4F5EF28243C}" destId="{F66B439E-453F-4A9C-950F-A863E7A794BD}" srcOrd="0" destOrd="0" parTransId="{92138396-E79A-461C-841A-BD4136670669}" sibTransId="{FEBBBBF2-CEBA-4159-877C-C9334AB93BCB}"/>
    <dgm:cxn modelId="{18E4F0E4-FF7C-4AB3-82C5-602ED88A3B6B}" type="presOf" srcId="{995135F9-AD94-4CD7-BF6D-F4F5EF28243C}" destId="{9EEB6BC0-A0C8-4554-AE7E-DF339920E6BD}" srcOrd="0" destOrd="0" presId="urn:microsoft.com/office/officeart/2005/8/layout/hList1"/>
    <dgm:cxn modelId="{088FB014-00E9-4492-B34A-F51FAC964FBD}" srcId="{F66B439E-453F-4A9C-950F-A863E7A794BD}" destId="{4B7FD5E0-DA63-45B4-AEFE-2AF3FD9A8503}" srcOrd="0" destOrd="0" parTransId="{A956D556-40DC-4252-8913-36FAD914653C}" sibTransId="{A0203F24-9ECC-437B-8AFE-1BA7F23F0080}"/>
    <dgm:cxn modelId="{1E662A81-BBB8-4944-8B71-DD8F381333A3}" type="presOf" srcId="{4B7FD5E0-DA63-45B4-AEFE-2AF3FD9A8503}" destId="{27CD7086-75E5-4E8F-A252-07C83BB3A1FC}" srcOrd="0" destOrd="0" presId="urn:microsoft.com/office/officeart/2005/8/layout/hList1"/>
    <dgm:cxn modelId="{5E0D4C15-9C0E-46A0-BDA9-1E0AD598095B}" type="presParOf" srcId="{9EEB6BC0-A0C8-4554-AE7E-DF339920E6BD}" destId="{EF9ACF97-9DF2-49D6-8AB7-D1B88C9FDD0F}" srcOrd="0" destOrd="0" presId="urn:microsoft.com/office/officeart/2005/8/layout/hList1"/>
    <dgm:cxn modelId="{94F99622-2A03-4DF5-99AA-D01640E51253}" type="presParOf" srcId="{EF9ACF97-9DF2-49D6-8AB7-D1B88C9FDD0F}" destId="{A73A70E6-56DB-4EA6-986D-9D6E5357B1D0}" srcOrd="0" destOrd="0" presId="urn:microsoft.com/office/officeart/2005/8/layout/hList1"/>
    <dgm:cxn modelId="{6C591104-7C76-4AB3-8B57-4579A25D8635}" type="presParOf" srcId="{EF9ACF97-9DF2-49D6-8AB7-D1B88C9FDD0F}" destId="{27CD7086-75E5-4E8F-A252-07C83BB3A1F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4311" tIns="47156" rIns="94311" bIns="47156" rtlCol="0"/>
          <a:lstStyle>
            <a:lvl1pPr algn="l">
              <a:defRPr sz="1200"/>
            </a:lvl1pPr>
          </a:lstStyle>
          <a:p>
            <a:endParaRPr lang="en-IN"/>
          </a:p>
        </p:txBody>
      </p:sp>
      <p:sp>
        <p:nvSpPr>
          <p:cNvPr id="3" name="Date Placeholder 2"/>
          <p:cNvSpPr>
            <a:spLocks noGrp="1"/>
          </p:cNvSpPr>
          <p:nvPr>
            <p:ph type="dt" sz="quarter" idx="1"/>
          </p:nvPr>
        </p:nvSpPr>
        <p:spPr>
          <a:xfrm>
            <a:off x="4021294" y="0"/>
            <a:ext cx="3076363" cy="513508"/>
          </a:xfrm>
          <a:prstGeom prst="rect">
            <a:avLst/>
          </a:prstGeom>
        </p:spPr>
        <p:txBody>
          <a:bodyPr vert="horz" lIns="94311" tIns="47156" rIns="94311" bIns="47156" rtlCol="0"/>
          <a:lstStyle>
            <a:lvl1pPr algn="r">
              <a:defRPr sz="1200"/>
            </a:lvl1pPr>
          </a:lstStyle>
          <a:p>
            <a:fld id="{803F7D47-5798-4B2F-8837-1C8A2628C6F7}" type="datetimeFigureOut">
              <a:rPr lang="en-IN" smtClean="0"/>
              <a:t>10-07-2020</a:t>
            </a:fld>
            <a:endParaRPr lang="en-IN"/>
          </a:p>
        </p:txBody>
      </p:sp>
      <p:sp>
        <p:nvSpPr>
          <p:cNvPr id="4" name="Footer Placeholder 3"/>
          <p:cNvSpPr>
            <a:spLocks noGrp="1"/>
          </p:cNvSpPr>
          <p:nvPr>
            <p:ph type="ftr" sz="quarter" idx="2"/>
          </p:nvPr>
        </p:nvSpPr>
        <p:spPr>
          <a:xfrm>
            <a:off x="0" y="9721106"/>
            <a:ext cx="3076363" cy="513507"/>
          </a:xfrm>
          <a:prstGeom prst="rect">
            <a:avLst/>
          </a:prstGeom>
        </p:spPr>
        <p:txBody>
          <a:bodyPr vert="horz" lIns="94311" tIns="47156" rIns="94311" bIns="47156" rtlCol="0" anchor="b"/>
          <a:lstStyle>
            <a:lvl1pPr algn="l">
              <a:defRPr sz="1200"/>
            </a:lvl1pPr>
          </a:lstStyle>
          <a:p>
            <a:endParaRPr lang="en-IN"/>
          </a:p>
        </p:txBody>
      </p:sp>
      <p:sp>
        <p:nvSpPr>
          <p:cNvPr id="5" name="Slide Number Placeholder 4"/>
          <p:cNvSpPr>
            <a:spLocks noGrp="1"/>
          </p:cNvSpPr>
          <p:nvPr>
            <p:ph type="sldNum" sz="quarter" idx="3"/>
          </p:nvPr>
        </p:nvSpPr>
        <p:spPr>
          <a:xfrm>
            <a:off x="4021294" y="9721106"/>
            <a:ext cx="3076363" cy="513507"/>
          </a:xfrm>
          <a:prstGeom prst="rect">
            <a:avLst/>
          </a:prstGeom>
        </p:spPr>
        <p:txBody>
          <a:bodyPr vert="horz" lIns="94311" tIns="47156" rIns="94311" bIns="47156" rtlCol="0" anchor="b"/>
          <a:lstStyle>
            <a:lvl1pPr algn="r">
              <a:defRPr sz="1200"/>
            </a:lvl1pPr>
          </a:lstStyle>
          <a:p>
            <a:fld id="{E1657D42-1EEC-4057-8B98-1EB857AC7425}" type="slidenum">
              <a:rPr lang="en-IN" smtClean="0"/>
              <a:t>‹#›</a:t>
            </a:fld>
            <a:endParaRPr lang="en-IN"/>
          </a:p>
        </p:txBody>
      </p:sp>
    </p:spTree>
    <p:extLst>
      <p:ext uri="{BB962C8B-B14F-4D97-AF65-F5344CB8AC3E}">
        <p14:creationId xmlns:p14="http://schemas.microsoft.com/office/powerpoint/2010/main" val="1363104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4311" tIns="47156" rIns="94311" bIns="47156" rtlCol="0"/>
          <a:lstStyle>
            <a:lvl1pPr algn="l">
              <a:defRPr sz="1200"/>
            </a:lvl1pPr>
          </a:lstStyle>
          <a:p>
            <a:endParaRPr lang="en-US"/>
          </a:p>
        </p:txBody>
      </p:sp>
      <p:sp>
        <p:nvSpPr>
          <p:cNvPr id="3" name="Date Placeholder 2"/>
          <p:cNvSpPr>
            <a:spLocks noGrp="1"/>
          </p:cNvSpPr>
          <p:nvPr>
            <p:ph type="dt" idx="1"/>
          </p:nvPr>
        </p:nvSpPr>
        <p:spPr>
          <a:xfrm>
            <a:off x="4021294" y="0"/>
            <a:ext cx="3076363" cy="513508"/>
          </a:xfrm>
          <a:prstGeom prst="rect">
            <a:avLst/>
          </a:prstGeom>
        </p:spPr>
        <p:txBody>
          <a:bodyPr vert="horz" lIns="94311" tIns="47156" rIns="94311" bIns="47156" rtlCol="0"/>
          <a:lstStyle>
            <a:lvl1pPr algn="r">
              <a:defRPr sz="1200"/>
            </a:lvl1pPr>
          </a:lstStyle>
          <a:p>
            <a:fld id="{AB395C53-28EF-4D65-B971-E6BB6650D7F8}" type="datetimeFigureOut">
              <a:rPr lang="en-US" smtClean="0"/>
              <a:pPr/>
              <a:t>10/07/2020</a:t>
            </a:fld>
            <a:endParaRPr lang="en-US"/>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4311" tIns="47156" rIns="94311" bIns="47156" rtlCol="0" anchor="ctr"/>
          <a:lstStyle/>
          <a:p>
            <a:endParaRPr lang="en-US"/>
          </a:p>
        </p:txBody>
      </p:sp>
      <p:sp>
        <p:nvSpPr>
          <p:cNvPr id="5" name="Notes Placeholder 4"/>
          <p:cNvSpPr>
            <a:spLocks noGrp="1"/>
          </p:cNvSpPr>
          <p:nvPr>
            <p:ph type="body" sz="quarter" idx="3"/>
          </p:nvPr>
        </p:nvSpPr>
        <p:spPr>
          <a:xfrm>
            <a:off x="709930" y="4925408"/>
            <a:ext cx="5679440" cy="4029879"/>
          </a:xfrm>
          <a:prstGeom prst="rect">
            <a:avLst/>
          </a:prstGeom>
        </p:spPr>
        <p:txBody>
          <a:bodyPr vert="horz" lIns="94311" tIns="47156" rIns="94311" bIns="4715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6"/>
            <a:ext cx="3076363" cy="513507"/>
          </a:xfrm>
          <a:prstGeom prst="rect">
            <a:avLst/>
          </a:prstGeom>
        </p:spPr>
        <p:txBody>
          <a:bodyPr vert="horz" lIns="94311" tIns="47156" rIns="94311" bIns="47156" rtlCol="0" anchor="b"/>
          <a:lstStyle>
            <a:lvl1pPr algn="l">
              <a:defRPr sz="1200"/>
            </a:lvl1pPr>
          </a:lstStyle>
          <a:p>
            <a:endParaRPr lang="en-US"/>
          </a:p>
        </p:txBody>
      </p:sp>
      <p:sp>
        <p:nvSpPr>
          <p:cNvPr id="7" name="Slide Number Placeholder 6"/>
          <p:cNvSpPr>
            <a:spLocks noGrp="1"/>
          </p:cNvSpPr>
          <p:nvPr>
            <p:ph type="sldNum" sz="quarter" idx="5"/>
          </p:nvPr>
        </p:nvSpPr>
        <p:spPr>
          <a:xfrm>
            <a:off x="4021294" y="9721106"/>
            <a:ext cx="3076363" cy="513507"/>
          </a:xfrm>
          <a:prstGeom prst="rect">
            <a:avLst/>
          </a:prstGeom>
        </p:spPr>
        <p:txBody>
          <a:bodyPr vert="horz" lIns="94311" tIns="47156" rIns="94311" bIns="47156" rtlCol="0" anchor="b"/>
          <a:lstStyle>
            <a:lvl1pPr algn="r">
              <a:defRPr sz="1200"/>
            </a:lvl1pPr>
          </a:lstStyle>
          <a:p>
            <a:fld id="{26EEEB1A-615A-4EE2-8B90-5B71144F362F}" type="slidenum">
              <a:rPr lang="en-US" smtClean="0"/>
              <a:pPr/>
              <a:t>‹#›</a:t>
            </a:fld>
            <a:endParaRPr lang="en-US"/>
          </a:p>
        </p:txBody>
      </p:sp>
    </p:spTree>
    <p:extLst>
      <p:ext uri="{BB962C8B-B14F-4D97-AF65-F5344CB8AC3E}">
        <p14:creationId xmlns:p14="http://schemas.microsoft.com/office/powerpoint/2010/main" val="2032195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is basic test of for </a:t>
            </a:r>
            <a:r>
              <a:rPr lang="en-US" dirty="0" err="1"/>
              <a:t>itc</a:t>
            </a:r>
            <a:r>
              <a:rPr lang="en-US" dirty="0"/>
              <a:t>, P &amp;S, R &amp; M, being goods is </a:t>
            </a:r>
            <a:r>
              <a:rPr lang="en-US" dirty="0" err="1"/>
              <a:t>comuplosry</a:t>
            </a:r>
            <a:r>
              <a:rPr lang="en-US" dirty="0"/>
              <a:t>,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a:t>
            </a:fld>
            <a:endParaRPr lang="en-US"/>
          </a:p>
        </p:txBody>
      </p:sp>
    </p:spTree>
    <p:extLst>
      <p:ext uri="{BB962C8B-B14F-4D97-AF65-F5344CB8AC3E}">
        <p14:creationId xmlns:p14="http://schemas.microsoft.com/office/powerpoint/2010/main" val="38015324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13</a:t>
            </a:fld>
            <a:endParaRPr lang="en-US"/>
          </a:p>
        </p:txBody>
      </p:sp>
    </p:spTree>
    <p:extLst>
      <p:ext uri="{BB962C8B-B14F-4D97-AF65-F5344CB8AC3E}">
        <p14:creationId xmlns:p14="http://schemas.microsoft.com/office/powerpoint/2010/main" val="1546368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18</a:t>
            </a:fld>
            <a:endParaRPr lang="en-US"/>
          </a:p>
        </p:txBody>
      </p:sp>
    </p:spTree>
    <p:extLst>
      <p:ext uri="{BB962C8B-B14F-4D97-AF65-F5344CB8AC3E}">
        <p14:creationId xmlns:p14="http://schemas.microsoft.com/office/powerpoint/2010/main" val="2182790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19</a:t>
            </a:fld>
            <a:endParaRPr lang="en-US"/>
          </a:p>
        </p:txBody>
      </p:sp>
    </p:spTree>
    <p:extLst>
      <p:ext uri="{BB962C8B-B14F-4D97-AF65-F5344CB8AC3E}">
        <p14:creationId xmlns:p14="http://schemas.microsoft.com/office/powerpoint/2010/main" val="3523172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21</a:t>
            </a:fld>
            <a:endParaRPr lang="en-US"/>
          </a:p>
        </p:txBody>
      </p:sp>
    </p:spTree>
    <p:extLst>
      <p:ext uri="{BB962C8B-B14F-4D97-AF65-F5344CB8AC3E}">
        <p14:creationId xmlns:p14="http://schemas.microsoft.com/office/powerpoint/2010/main" val="34942704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22</a:t>
            </a:fld>
            <a:endParaRPr lang="en-US"/>
          </a:p>
        </p:txBody>
      </p:sp>
    </p:spTree>
    <p:extLst>
      <p:ext uri="{BB962C8B-B14F-4D97-AF65-F5344CB8AC3E}">
        <p14:creationId xmlns:p14="http://schemas.microsoft.com/office/powerpoint/2010/main" val="1215887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23</a:t>
            </a:fld>
            <a:endParaRPr lang="en-US"/>
          </a:p>
        </p:txBody>
      </p:sp>
    </p:spTree>
    <p:extLst>
      <p:ext uri="{BB962C8B-B14F-4D97-AF65-F5344CB8AC3E}">
        <p14:creationId xmlns:p14="http://schemas.microsoft.com/office/powerpoint/2010/main" val="2087878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24</a:t>
            </a:fld>
            <a:endParaRPr lang="en-US"/>
          </a:p>
        </p:txBody>
      </p:sp>
    </p:spTree>
    <p:extLst>
      <p:ext uri="{BB962C8B-B14F-4D97-AF65-F5344CB8AC3E}">
        <p14:creationId xmlns:p14="http://schemas.microsoft.com/office/powerpoint/2010/main" val="352160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25</a:t>
            </a:fld>
            <a:endParaRPr lang="en-US"/>
          </a:p>
        </p:txBody>
      </p:sp>
    </p:spTree>
    <p:extLst>
      <p:ext uri="{BB962C8B-B14F-4D97-AF65-F5344CB8AC3E}">
        <p14:creationId xmlns:p14="http://schemas.microsoft.com/office/powerpoint/2010/main" val="113045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26</a:t>
            </a:fld>
            <a:endParaRPr lang="en-US"/>
          </a:p>
        </p:txBody>
      </p:sp>
    </p:spTree>
    <p:extLst>
      <p:ext uri="{BB962C8B-B14F-4D97-AF65-F5344CB8AC3E}">
        <p14:creationId xmlns:p14="http://schemas.microsoft.com/office/powerpoint/2010/main" val="3369679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27</a:t>
            </a:fld>
            <a:endParaRPr lang="en-US"/>
          </a:p>
        </p:txBody>
      </p:sp>
    </p:spTree>
    <p:extLst>
      <p:ext uri="{BB962C8B-B14F-4D97-AF65-F5344CB8AC3E}">
        <p14:creationId xmlns:p14="http://schemas.microsoft.com/office/powerpoint/2010/main" val="2383957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distinction between input and capital goods</a:t>
            </a:r>
          </a:p>
        </p:txBody>
      </p:sp>
      <p:sp>
        <p:nvSpPr>
          <p:cNvPr id="4" name="Slide Number Placeholder 3"/>
          <p:cNvSpPr>
            <a:spLocks noGrp="1"/>
          </p:cNvSpPr>
          <p:nvPr>
            <p:ph type="sldNum" sz="quarter" idx="10"/>
          </p:nvPr>
        </p:nvSpPr>
        <p:spPr/>
        <p:txBody>
          <a:bodyPr/>
          <a:lstStyle/>
          <a:p>
            <a:fld id="{9F088EF1-2FC8-49F7-9131-FB1BC47D15C2}" type="slidenum">
              <a:rPr lang="en-US" smtClean="0"/>
              <a:pPr/>
              <a:t>4</a:t>
            </a:fld>
            <a:endParaRPr lang="en-US"/>
          </a:p>
        </p:txBody>
      </p:sp>
    </p:spTree>
    <p:extLst>
      <p:ext uri="{BB962C8B-B14F-4D97-AF65-F5344CB8AC3E}">
        <p14:creationId xmlns:p14="http://schemas.microsoft.com/office/powerpoint/2010/main" val="1912034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28</a:t>
            </a:fld>
            <a:endParaRPr lang="en-US"/>
          </a:p>
        </p:txBody>
      </p:sp>
    </p:spTree>
    <p:extLst>
      <p:ext uri="{BB962C8B-B14F-4D97-AF65-F5344CB8AC3E}">
        <p14:creationId xmlns:p14="http://schemas.microsoft.com/office/powerpoint/2010/main" val="21290713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7.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30</a:t>
            </a:fld>
            <a:endParaRPr lang="en-US"/>
          </a:p>
        </p:txBody>
      </p:sp>
    </p:spTree>
    <p:extLst>
      <p:ext uri="{BB962C8B-B14F-4D97-AF65-F5344CB8AC3E}">
        <p14:creationId xmlns:p14="http://schemas.microsoft.com/office/powerpoint/2010/main" val="41264242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7.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31</a:t>
            </a:fld>
            <a:endParaRPr lang="en-US"/>
          </a:p>
        </p:txBody>
      </p:sp>
    </p:spTree>
    <p:extLst>
      <p:ext uri="{BB962C8B-B14F-4D97-AF65-F5344CB8AC3E}">
        <p14:creationId xmlns:p14="http://schemas.microsoft.com/office/powerpoint/2010/main" val="986444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7. rent was being charged from employees but exempt as residential rent.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32</a:t>
            </a:fld>
            <a:endParaRPr lang="en-US"/>
          </a:p>
        </p:txBody>
      </p:sp>
    </p:spTree>
    <p:extLst>
      <p:ext uri="{BB962C8B-B14F-4D97-AF65-F5344CB8AC3E}">
        <p14:creationId xmlns:p14="http://schemas.microsoft.com/office/powerpoint/2010/main" val="41007340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7. rent was being charged from employees but exempt as residential rent.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33</a:t>
            </a:fld>
            <a:endParaRPr lang="en-US"/>
          </a:p>
        </p:txBody>
      </p:sp>
    </p:spTree>
    <p:extLst>
      <p:ext uri="{BB962C8B-B14F-4D97-AF65-F5344CB8AC3E}">
        <p14:creationId xmlns:p14="http://schemas.microsoft.com/office/powerpoint/2010/main" val="31213855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34</a:t>
            </a:fld>
            <a:endParaRPr lang="en-US"/>
          </a:p>
        </p:txBody>
      </p:sp>
    </p:spTree>
    <p:extLst>
      <p:ext uri="{BB962C8B-B14F-4D97-AF65-F5344CB8AC3E}">
        <p14:creationId xmlns:p14="http://schemas.microsoft.com/office/powerpoint/2010/main" val="22783448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 (1) overruled i.e., whether or not in the course or furtherance of business</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36</a:t>
            </a:fld>
            <a:endParaRPr lang="en-US"/>
          </a:p>
        </p:txBody>
      </p:sp>
    </p:spTree>
    <p:extLst>
      <p:ext uri="{BB962C8B-B14F-4D97-AF65-F5344CB8AC3E}">
        <p14:creationId xmlns:p14="http://schemas.microsoft.com/office/powerpoint/2010/main" val="34361801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 (1) overruled i.e., whether or not in the course or furtherance of business</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37</a:t>
            </a:fld>
            <a:endParaRPr lang="en-US"/>
          </a:p>
        </p:txBody>
      </p:sp>
    </p:spTree>
    <p:extLst>
      <p:ext uri="{BB962C8B-B14F-4D97-AF65-F5344CB8AC3E}">
        <p14:creationId xmlns:p14="http://schemas.microsoft.com/office/powerpoint/2010/main" val="18941932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 (1) overruled i.e., whether or not in the course or furtherance of business</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38</a:t>
            </a:fld>
            <a:endParaRPr lang="en-US"/>
          </a:p>
        </p:txBody>
      </p:sp>
    </p:spTree>
    <p:extLst>
      <p:ext uri="{BB962C8B-B14F-4D97-AF65-F5344CB8AC3E}">
        <p14:creationId xmlns:p14="http://schemas.microsoft.com/office/powerpoint/2010/main" val="7422285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16 (1) overruled i.e., whether or not in the course or furtherance of business</a:t>
            </a:r>
          </a:p>
        </p:txBody>
      </p:sp>
      <p:sp>
        <p:nvSpPr>
          <p:cNvPr id="4" name="Slide Number Placeholder 3"/>
          <p:cNvSpPr>
            <a:spLocks noGrp="1"/>
          </p:cNvSpPr>
          <p:nvPr>
            <p:ph type="sldNum" sz="quarter" idx="10"/>
          </p:nvPr>
        </p:nvSpPr>
        <p:spPr/>
        <p:txBody>
          <a:bodyPr/>
          <a:lstStyle/>
          <a:p>
            <a:fld id="{9F088EF1-2FC8-49F7-9131-FB1BC47D15C2}" type="slidenum">
              <a:rPr lang="en-US" smtClean="0"/>
              <a:pPr/>
              <a:t>39</a:t>
            </a:fld>
            <a:endParaRPr lang="en-US"/>
          </a:p>
        </p:txBody>
      </p:sp>
    </p:spTree>
    <p:extLst>
      <p:ext uri="{BB962C8B-B14F-4D97-AF65-F5344CB8AC3E}">
        <p14:creationId xmlns:p14="http://schemas.microsoft.com/office/powerpoint/2010/main" val="2687333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2. this decision stands overruled in view of amendment act 2018 for future only</a:t>
            </a:r>
          </a:p>
        </p:txBody>
      </p:sp>
      <p:sp>
        <p:nvSpPr>
          <p:cNvPr id="4" name="Slide Number Placeholder 3"/>
          <p:cNvSpPr>
            <a:spLocks noGrp="1"/>
          </p:cNvSpPr>
          <p:nvPr>
            <p:ph type="sldNum" sz="quarter" idx="10"/>
          </p:nvPr>
        </p:nvSpPr>
        <p:spPr/>
        <p:txBody>
          <a:bodyPr/>
          <a:lstStyle/>
          <a:p>
            <a:fld id="{9F088EF1-2FC8-49F7-9131-FB1BC47D15C2}" type="slidenum">
              <a:rPr lang="en-US" smtClean="0"/>
              <a:pPr/>
              <a:t>5</a:t>
            </a:fld>
            <a:endParaRPr lang="en-US"/>
          </a:p>
        </p:txBody>
      </p:sp>
    </p:spTree>
    <p:extLst>
      <p:ext uri="{BB962C8B-B14F-4D97-AF65-F5344CB8AC3E}">
        <p14:creationId xmlns:p14="http://schemas.microsoft.com/office/powerpoint/2010/main" val="20559221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29</a:t>
            </a:r>
          </a:p>
        </p:txBody>
      </p:sp>
      <p:sp>
        <p:nvSpPr>
          <p:cNvPr id="4" name="Slide Number Placeholder 3"/>
          <p:cNvSpPr>
            <a:spLocks noGrp="1"/>
          </p:cNvSpPr>
          <p:nvPr>
            <p:ph type="sldNum" sz="quarter" idx="10"/>
          </p:nvPr>
        </p:nvSpPr>
        <p:spPr/>
        <p:txBody>
          <a:bodyPr/>
          <a:lstStyle/>
          <a:p>
            <a:fld id="{9F088EF1-2FC8-49F7-9131-FB1BC47D15C2}" type="slidenum">
              <a:rPr lang="en-US" smtClean="0"/>
              <a:pPr/>
              <a:t>60</a:t>
            </a:fld>
            <a:endParaRPr lang="en-US"/>
          </a:p>
        </p:txBody>
      </p:sp>
    </p:spTree>
    <p:extLst>
      <p:ext uri="{BB962C8B-B14F-4D97-AF65-F5344CB8AC3E}">
        <p14:creationId xmlns:p14="http://schemas.microsoft.com/office/powerpoint/2010/main" val="34569198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29</a:t>
            </a:r>
          </a:p>
        </p:txBody>
      </p:sp>
      <p:sp>
        <p:nvSpPr>
          <p:cNvPr id="4" name="Slide Number Placeholder 3"/>
          <p:cNvSpPr>
            <a:spLocks noGrp="1"/>
          </p:cNvSpPr>
          <p:nvPr>
            <p:ph type="sldNum" sz="quarter" idx="10"/>
          </p:nvPr>
        </p:nvSpPr>
        <p:spPr/>
        <p:txBody>
          <a:bodyPr/>
          <a:lstStyle/>
          <a:p>
            <a:fld id="{9F088EF1-2FC8-49F7-9131-FB1BC47D15C2}" type="slidenum">
              <a:rPr lang="en-US" smtClean="0"/>
              <a:pPr/>
              <a:t>61</a:t>
            </a:fld>
            <a:endParaRPr lang="en-US"/>
          </a:p>
        </p:txBody>
      </p:sp>
    </p:spTree>
    <p:extLst>
      <p:ext uri="{BB962C8B-B14F-4D97-AF65-F5344CB8AC3E}">
        <p14:creationId xmlns:p14="http://schemas.microsoft.com/office/powerpoint/2010/main" val="42500028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20</a:t>
            </a:r>
          </a:p>
        </p:txBody>
      </p:sp>
      <p:sp>
        <p:nvSpPr>
          <p:cNvPr id="4" name="Slide Number Placeholder 3"/>
          <p:cNvSpPr>
            <a:spLocks noGrp="1"/>
          </p:cNvSpPr>
          <p:nvPr>
            <p:ph type="sldNum" sz="quarter" idx="10"/>
          </p:nvPr>
        </p:nvSpPr>
        <p:spPr/>
        <p:txBody>
          <a:bodyPr/>
          <a:lstStyle/>
          <a:p>
            <a:fld id="{9F088EF1-2FC8-49F7-9131-FB1BC47D15C2}" type="slidenum">
              <a:rPr lang="en-US" smtClean="0"/>
              <a:pPr/>
              <a:t>62</a:t>
            </a:fld>
            <a:endParaRPr lang="en-US"/>
          </a:p>
        </p:txBody>
      </p:sp>
    </p:spTree>
    <p:extLst>
      <p:ext uri="{BB962C8B-B14F-4D97-AF65-F5344CB8AC3E}">
        <p14:creationId xmlns:p14="http://schemas.microsoft.com/office/powerpoint/2010/main" val="12794185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1</a:t>
            </a:r>
          </a:p>
        </p:txBody>
      </p:sp>
      <p:sp>
        <p:nvSpPr>
          <p:cNvPr id="4" name="Slide Number Placeholder 3"/>
          <p:cNvSpPr>
            <a:spLocks noGrp="1"/>
          </p:cNvSpPr>
          <p:nvPr>
            <p:ph type="sldNum" sz="quarter" idx="10"/>
          </p:nvPr>
        </p:nvSpPr>
        <p:spPr/>
        <p:txBody>
          <a:bodyPr/>
          <a:lstStyle/>
          <a:p>
            <a:fld id="{9F088EF1-2FC8-49F7-9131-FB1BC47D15C2}" type="slidenum">
              <a:rPr lang="en-US" smtClean="0"/>
              <a:pPr/>
              <a:t>63</a:t>
            </a:fld>
            <a:endParaRPr lang="en-US"/>
          </a:p>
        </p:txBody>
      </p:sp>
    </p:spTree>
    <p:extLst>
      <p:ext uri="{BB962C8B-B14F-4D97-AF65-F5344CB8AC3E}">
        <p14:creationId xmlns:p14="http://schemas.microsoft.com/office/powerpoint/2010/main" val="29105460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18</a:t>
            </a:r>
            <a:endParaRPr lang="hi-IN" dirty="0"/>
          </a:p>
        </p:txBody>
      </p:sp>
      <p:sp>
        <p:nvSpPr>
          <p:cNvPr id="4" name="Slide Number Placeholder 3"/>
          <p:cNvSpPr>
            <a:spLocks noGrp="1"/>
          </p:cNvSpPr>
          <p:nvPr>
            <p:ph type="sldNum" sz="quarter" idx="5"/>
          </p:nvPr>
        </p:nvSpPr>
        <p:spPr/>
        <p:txBody>
          <a:bodyPr/>
          <a:lstStyle/>
          <a:p>
            <a:fld id="{26EEEB1A-615A-4EE2-8B90-5B71144F362F}" type="slidenum">
              <a:rPr lang="en-US" smtClean="0"/>
              <a:pPr/>
              <a:t>64</a:t>
            </a:fld>
            <a:endParaRPr lang="en-US"/>
          </a:p>
        </p:txBody>
      </p:sp>
    </p:spTree>
    <p:extLst>
      <p:ext uri="{BB962C8B-B14F-4D97-AF65-F5344CB8AC3E}">
        <p14:creationId xmlns:p14="http://schemas.microsoft.com/office/powerpoint/2010/main" val="11808256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22</a:t>
            </a:r>
            <a:endParaRPr lang="hi-IN" dirty="0"/>
          </a:p>
        </p:txBody>
      </p:sp>
      <p:sp>
        <p:nvSpPr>
          <p:cNvPr id="4" name="Slide Number Placeholder 3"/>
          <p:cNvSpPr>
            <a:spLocks noGrp="1"/>
          </p:cNvSpPr>
          <p:nvPr>
            <p:ph type="sldNum" sz="quarter" idx="5"/>
          </p:nvPr>
        </p:nvSpPr>
        <p:spPr/>
        <p:txBody>
          <a:bodyPr/>
          <a:lstStyle/>
          <a:p>
            <a:fld id="{26EEEB1A-615A-4EE2-8B90-5B71144F362F}" type="slidenum">
              <a:rPr lang="en-US" smtClean="0"/>
              <a:pPr/>
              <a:t>67</a:t>
            </a:fld>
            <a:endParaRPr lang="en-US"/>
          </a:p>
        </p:txBody>
      </p:sp>
    </p:spTree>
    <p:extLst>
      <p:ext uri="{BB962C8B-B14F-4D97-AF65-F5344CB8AC3E}">
        <p14:creationId xmlns:p14="http://schemas.microsoft.com/office/powerpoint/2010/main" val="7120769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25</a:t>
            </a:r>
            <a:endParaRPr lang="hi-IN" dirty="0"/>
          </a:p>
        </p:txBody>
      </p:sp>
      <p:sp>
        <p:nvSpPr>
          <p:cNvPr id="4" name="Slide Number Placeholder 3"/>
          <p:cNvSpPr>
            <a:spLocks noGrp="1"/>
          </p:cNvSpPr>
          <p:nvPr>
            <p:ph type="sldNum" sz="quarter" idx="5"/>
          </p:nvPr>
        </p:nvSpPr>
        <p:spPr/>
        <p:txBody>
          <a:bodyPr/>
          <a:lstStyle/>
          <a:p>
            <a:fld id="{26EEEB1A-615A-4EE2-8B90-5B71144F362F}" type="slidenum">
              <a:rPr lang="en-US" smtClean="0"/>
              <a:pPr/>
              <a:t>69</a:t>
            </a:fld>
            <a:endParaRPr lang="en-US"/>
          </a:p>
        </p:txBody>
      </p:sp>
    </p:spTree>
    <p:extLst>
      <p:ext uri="{BB962C8B-B14F-4D97-AF65-F5344CB8AC3E}">
        <p14:creationId xmlns:p14="http://schemas.microsoft.com/office/powerpoint/2010/main" val="8075839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7.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74</a:t>
            </a:fld>
            <a:endParaRPr lang="en-US"/>
          </a:p>
        </p:txBody>
      </p:sp>
    </p:spTree>
    <p:extLst>
      <p:ext uri="{BB962C8B-B14F-4D97-AF65-F5344CB8AC3E}">
        <p14:creationId xmlns:p14="http://schemas.microsoft.com/office/powerpoint/2010/main" val="40957455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7. without </a:t>
            </a:r>
            <a:r>
              <a:rPr lang="en-US" dirty="0" err="1"/>
              <a:t>pcb</a:t>
            </a:r>
            <a:r>
              <a:rPr lang="en-US" dirty="0"/>
              <a:t> permission business can’t function, very much in the course of business.</a:t>
            </a:r>
          </a:p>
        </p:txBody>
      </p:sp>
      <p:sp>
        <p:nvSpPr>
          <p:cNvPr id="4" name="Slide Number Placeholder 3"/>
          <p:cNvSpPr>
            <a:spLocks noGrp="1"/>
          </p:cNvSpPr>
          <p:nvPr>
            <p:ph type="sldNum" sz="quarter" idx="10"/>
          </p:nvPr>
        </p:nvSpPr>
        <p:spPr/>
        <p:txBody>
          <a:bodyPr/>
          <a:lstStyle/>
          <a:p>
            <a:fld id="{9F088EF1-2FC8-49F7-9131-FB1BC47D15C2}" type="slidenum">
              <a:rPr lang="en-US" smtClean="0"/>
              <a:pPr/>
              <a:t>75</a:t>
            </a:fld>
            <a:endParaRPr lang="en-US"/>
          </a:p>
        </p:txBody>
      </p:sp>
    </p:spTree>
    <p:extLst>
      <p:ext uri="{BB962C8B-B14F-4D97-AF65-F5344CB8AC3E}">
        <p14:creationId xmlns:p14="http://schemas.microsoft.com/office/powerpoint/2010/main" val="7742096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7.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76</a:t>
            </a:fld>
            <a:endParaRPr lang="en-US"/>
          </a:p>
        </p:txBody>
      </p:sp>
    </p:spTree>
    <p:extLst>
      <p:ext uri="{BB962C8B-B14F-4D97-AF65-F5344CB8AC3E}">
        <p14:creationId xmlns:p14="http://schemas.microsoft.com/office/powerpoint/2010/main" val="1854087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no 2A. this decision stands overruled in view of amendment act 2018.</a:t>
            </a:r>
          </a:p>
        </p:txBody>
      </p:sp>
      <p:sp>
        <p:nvSpPr>
          <p:cNvPr id="4" name="Slide Number Placeholder 3"/>
          <p:cNvSpPr>
            <a:spLocks noGrp="1"/>
          </p:cNvSpPr>
          <p:nvPr>
            <p:ph type="sldNum" sz="quarter" idx="10"/>
          </p:nvPr>
        </p:nvSpPr>
        <p:spPr/>
        <p:txBody>
          <a:bodyPr/>
          <a:lstStyle/>
          <a:p>
            <a:fld id="{9F088EF1-2FC8-49F7-9131-FB1BC47D15C2}" type="slidenum">
              <a:rPr lang="en-US" smtClean="0"/>
              <a:pPr/>
              <a:t>6</a:t>
            </a:fld>
            <a:endParaRPr lang="en-US"/>
          </a:p>
        </p:txBody>
      </p:sp>
    </p:spTree>
    <p:extLst>
      <p:ext uri="{BB962C8B-B14F-4D97-AF65-F5344CB8AC3E}">
        <p14:creationId xmlns:p14="http://schemas.microsoft.com/office/powerpoint/2010/main" val="1166038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a:t>
            </a:r>
          </a:p>
        </p:txBody>
      </p:sp>
      <p:sp>
        <p:nvSpPr>
          <p:cNvPr id="4" name="Slide Number Placeholder 3"/>
          <p:cNvSpPr>
            <a:spLocks noGrp="1"/>
          </p:cNvSpPr>
          <p:nvPr>
            <p:ph type="sldNum" sz="quarter" idx="10"/>
          </p:nvPr>
        </p:nvSpPr>
        <p:spPr/>
        <p:txBody>
          <a:bodyPr/>
          <a:lstStyle/>
          <a:p>
            <a:fld id="{9F088EF1-2FC8-49F7-9131-FB1BC47D15C2}" type="slidenum">
              <a:rPr lang="en-US" smtClean="0"/>
              <a:pPr/>
              <a:t>79</a:t>
            </a:fld>
            <a:endParaRPr lang="en-US"/>
          </a:p>
        </p:txBody>
      </p:sp>
    </p:spTree>
    <p:extLst>
      <p:ext uri="{BB962C8B-B14F-4D97-AF65-F5344CB8AC3E}">
        <p14:creationId xmlns:p14="http://schemas.microsoft.com/office/powerpoint/2010/main" val="21827907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ITC-01 contains invoice wise (including GSTN of supplier) details of goods</a:t>
            </a:r>
          </a:p>
        </p:txBody>
      </p:sp>
      <p:sp>
        <p:nvSpPr>
          <p:cNvPr id="4" name="Slide Number Placeholder 3"/>
          <p:cNvSpPr>
            <a:spLocks noGrp="1"/>
          </p:cNvSpPr>
          <p:nvPr>
            <p:ph type="sldNum" sz="quarter" idx="10"/>
          </p:nvPr>
        </p:nvSpPr>
        <p:spPr/>
        <p:txBody>
          <a:bodyPr/>
          <a:lstStyle/>
          <a:p>
            <a:fld id="{9F088EF1-2FC8-49F7-9131-FB1BC47D15C2}" type="slidenum">
              <a:rPr lang="en-US" smtClean="0"/>
              <a:pPr/>
              <a:t>81</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84</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85</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88</a:t>
            </a:fld>
            <a:endParaRPr lang="en-US"/>
          </a:p>
        </p:txBody>
      </p:sp>
    </p:spTree>
    <p:extLst>
      <p:ext uri="{BB962C8B-B14F-4D97-AF65-F5344CB8AC3E}">
        <p14:creationId xmlns:p14="http://schemas.microsoft.com/office/powerpoint/2010/main" val="4987151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89</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90</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Subject to sec 16 (3) – no reversal if dep availed and </a:t>
            </a:r>
            <a:r>
              <a:rPr lang="en-US" dirty="0" err="1"/>
              <a:t>itc</a:t>
            </a:r>
            <a:r>
              <a:rPr lang="en-US" dirty="0"/>
              <a:t> not taken.</a:t>
            </a:r>
          </a:p>
        </p:txBody>
      </p:sp>
      <p:sp>
        <p:nvSpPr>
          <p:cNvPr id="4" name="Slide Number Placeholder 3"/>
          <p:cNvSpPr>
            <a:spLocks noGrp="1"/>
          </p:cNvSpPr>
          <p:nvPr>
            <p:ph type="sldNum" sz="quarter" idx="10"/>
          </p:nvPr>
        </p:nvSpPr>
        <p:spPr/>
        <p:txBody>
          <a:bodyPr/>
          <a:lstStyle/>
          <a:p>
            <a:fld id="{9F088EF1-2FC8-49F7-9131-FB1BC47D15C2}" type="slidenum">
              <a:rPr lang="en-US" smtClean="0"/>
              <a:pPr/>
              <a:t>91</a:t>
            </a:fld>
            <a:endParaRPr lang="en-US"/>
          </a:p>
        </p:txBody>
      </p:sp>
    </p:spTree>
    <p:extLst>
      <p:ext uri="{BB962C8B-B14F-4D97-AF65-F5344CB8AC3E}">
        <p14:creationId xmlns:p14="http://schemas.microsoft.com/office/powerpoint/2010/main" val="39374525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Subject to sec 16 (3) – no reversal if dep availed and </a:t>
            </a:r>
            <a:r>
              <a:rPr lang="en-US" dirty="0" err="1"/>
              <a:t>itc</a:t>
            </a:r>
            <a:r>
              <a:rPr lang="en-US" dirty="0"/>
              <a:t> not taken.</a:t>
            </a:r>
          </a:p>
        </p:txBody>
      </p:sp>
      <p:sp>
        <p:nvSpPr>
          <p:cNvPr id="4" name="Slide Number Placeholder 3"/>
          <p:cNvSpPr>
            <a:spLocks noGrp="1"/>
          </p:cNvSpPr>
          <p:nvPr>
            <p:ph type="sldNum" sz="quarter" idx="10"/>
          </p:nvPr>
        </p:nvSpPr>
        <p:spPr/>
        <p:txBody>
          <a:bodyPr/>
          <a:lstStyle/>
          <a:p>
            <a:fld id="{9F088EF1-2FC8-49F7-9131-FB1BC47D15C2}" type="slidenum">
              <a:rPr lang="en-US" smtClean="0"/>
              <a:pPr/>
              <a:t>92</a:t>
            </a:fld>
            <a:endParaRPr lang="en-US"/>
          </a:p>
        </p:txBody>
      </p:sp>
    </p:spTree>
    <p:extLst>
      <p:ext uri="{BB962C8B-B14F-4D97-AF65-F5344CB8AC3E}">
        <p14:creationId xmlns:p14="http://schemas.microsoft.com/office/powerpoint/2010/main" val="420879297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Subject to sec 16 (3) – no reversal if dep availed and </a:t>
            </a:r>
            <a:r>
              <a:rPr lang="en-US" dirty="0" err="1"/>
              <a:t>itc</a:t>
            </a:r>
            <a:r>
              <a:rPr lang="en-US" dirty="0"/>
              <a:t> not taken.</a:t>
            </a:r>
          </a:p>
        </p:txBody>
      </p:sp>
      <p:sp>
        <p:nvSpPr>
          <p:cNvPr id="4" name="Slide Number Placeholder 3"/>
          <p:cNvSpPr>
            <a:spLocks noGrp="1"/>
          </p:cNvSpPr>
          <p:nvPr>
            <p:ph type="sldNum" sz="quarter" idx="10"/>
          </p:nvPr>
        </p:nvSpPr>
        <p:spPr/>
        <p:txBody>
          <a:bodyPr/>
          <a:lstStyle/>
          <a:p>
            <a:fld id="{9F088EF1-2FC8-49F7-9131-FB1BC47D15C2}" type="slidenum">
              <a:rPr lang="en-US" smtClean="0"/>
              <a:pPr/>
              <a:t>93</a:t>
            </a:fld>
            <a:endParaRPr lang="en-US"/>
          </a:p>
        </p:txBody>
      </p:sp>
    </p:spTree>
    <p:extLst>
      <p:ext uri="{BB962C8B-B14F-4D97-AF65-F5344CB8AC3E}">
        <p14:creationId xmlns:p14="http://schemas.microsoft.com/office/powerpoint/2010/main" val="329032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distinction between input and capital goods</a:t>
            </a:r>
          </a:p>
        </p:txBody>
      </p:sp>
      <p:sp>
        <p:nvSpPr>
          <p:cNvPr id="4" name="Slide Number Placeholder 3"/>
          <p:cNvSpPr>
            <a:spLocks noGrp="1"/>
          </p:cNvSpPr>
          <p:nvPr>
            <p:ph type="sldNum" sz="quarter" idx="10"/>
          </p:nvPr>
        </p:nvSpPr>
        <p:spPr/>
        <p:txBody>
          <a:bodyPr/>
          <a:lstStyle/>
          <a:p>
            <a:fld id="{9F088EF1-2FC8-49F7-9131-FB1BC47D15C2}" type="slidenum">
              <a:rPr lang="en-US" smtClean="0"/>
              <a:pPr/>
              <a:t>7</a:t>
            </a:fld>
            <a:endParaRPr lang="en-US"/>
          </a:p>
        </p:txBody>
      </p:sp>
    </p:spTree>
    <p:extLst>
      <p:ext uri="{BB962C8B-B14F-4D97-AF65-F5344CB8AC3E}">
        <p14:creationId xmlns:p14="http://schemas.microsoft.com/office/powerpoint/2010/main" val="57027542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Subject to sec 16 (3) – no reversal if dep availed and </a:t>
            </a:r>
            <a:r>
              <a:rPr lang="en-US" dirty="0" err="1"/>
              <a:t>itc</a:t>
            </a:r>
            <a:r>
              <a:rPr lang="en-US" dirty="0"/>
              <a:t> not taken.</a:t>
            </a:r>
          </a:p>
        </p:txBody>
      </p:sp>
      <p:sp>
        <p:nvSpPr>
          <p:cNvPr id="4" name="Slide Number Placeholder 3"/>
          <p:cNvSpPr>
            <a:spLocks noGrp="1"/>
          </p:cNvSpPr>
          <p:nvPr>
            <p:ph type="sldNum" sz="quarter" idx="10"/>
          </p:nvPr>
        </p:nvSpPr>
        <p:spPr/>
        <p:txBody>
          <a:bodyPr/>
          <a:lstStyle/>
          <a:p>
            <a:fld id="{9F088EF1-2FC8-49F7-9131-FB1BC47D15C2}" type="slidenum">
              <a:rPr lang="en-US" smtClean="0"/>
              <a:pPr/>
              <a:t>94</a:t>
            </a:fld>
            <a:endParaRPr lang="en-US"/>
          </a:p>
        </p:txBody>
      </p:sp>
    </p:spTree>
    <p:extLst>
      <p:ext uri="{BB962C8B-B14F-4D97-AF65-F5344CB8AC3E}">
        <p14:creationId xmlns:p14="http://schemas.microsoft.com/office/powerpoint/2010/main" val="291819155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7154BD-50AF-4F58-85AD-130E74A9F14C}" type="slidenum">
              <a:rPr lang="en-US" smtClean="0"/>
              <a:pPr/>
              <a:t>98</a:t>
            </a:fld>
            <a:endParaRPr lang="en-US"/>
          </a:p>
        </p:txBody>
      </p:sp>
    </p:spTree>
    <p:extLst>
      <p:ext uri="{BB962C8B-B14F-4D97-AF65-F5344CB8AC3E}">
        <p14:creationId xmlns:p14="http://schemas.microsoft.com/office/powerpoint/2010/main" val="345151474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7154BD-50AF-4F58-85AD-130E74A9F14C}" type="slidenum">
              <a:rPr lang="en-US" smtClean="0"/>
              <a:pPr/>
              <a:t>99</a:t>
            </a:fld>
            <a:endParaRPr lang="en-US"/>
          </a:p>
        </p:txBody>
      </p:sp>
    </p:spTree>
    <p:extLst>
      <p:ext uri="{BB962C8B-B14F-4D97-AF65-F5344CB8AC3E}">
        <p14:creationId xmlns:p14="http://schemas.microsoft.com/office/powerpoint/2010/main" val="330259278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102</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103</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104</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105</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106</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107</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108</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distinction between input and capital goods</a:t>
            </a:r>
          </a:p>
        </p:txBody>
      </p:sp>
      <p:sp>
        <p:nvSpPr>
          <p:cNvPr id="4" name="Slide Number Placeholder 3"/>
          <p:cNvSpPr>
            <a:spLocks noGrp="1"/>
          </p:cNvSpPr>
          <p:nvPr>
            <p:ph type="sldNum" sz="quarter" idx="10"/>
          </p:nvPr>
        </p:nvSpPr>
        <p:spPr/>
        <p:txBody>
          <a:bodyPr/>
          <a:lstStyle/>
          <a:p>
            <a:fld id="{9F088EF1-2FC8-49F7-9131-FB1BC47D15C2}" type="slidenum">
              <a:rPr lang="en-US" smtClean="0"/>
              <a:pPr/>
              <a:t>8</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109</a:t>
            </a:fld>
            <a:endParaRPr lang="en-US"/>
          </a:p>
        </p:txBody>
      </p:sp>
    </p:spTree>
    <p:extLst>
      <p:ext uri="{BB962C8B-B14F-4D97-AF65-F5344CB8AC3E}">
        <p14:creationId xmlns:p14="http://schemas.microsoft.com/office/powerpoint/2010/main" val="1703790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9</a:t>
            </a:fld>
            <a:endParaRPr lang="en-US"/>
          </a:p>
        </p:txBody>
      </p:sp>
    </p:spTree>
    <p:extLst>
      <p:ext uri="{BB962C8B-B14F-4D97-AF65-F5344CB8AC3E}">
        <p14:creationId xmlns:p14="http://schemas.microsoft.com/office/powerpoint/2010/main" val="177294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capital goods to be inserted</a:t>
            </a:r>
          </a:p>
        </p:txBody>
      </p:sp>
      <p:sp>
        <p:nvSpPr>
          <p:cNvPr id="4" name="Slide Number Placeholder 3"/>
          <p:cNvSpPr>
            <a:spLocks noGrp="1"/>
          </p:cNvSpPr>
          <p:nvPr>
            <p:ph type="sldNum" sz="quarter" idx="10"/>
          </p:nvPr>
        </p:nvSpPr>
        <p:spPr/>
        <p:txBody>
          <a:bodyPr/>
          <a:lstStyle/>
          <a:p>
            <a:fld id="{9F088EF1-2FC8-49F7-9131-FB1BC47D15C2}" type="slidenum">
              <a:rPr lang="en-US" smtClean="0"/>
              <a:pPr/>
              <a:t>11</a:t>
            </a:fld>
            <a:endParaRPr lang="en-US"/>
          </a:p>
        </p:txBody>
      </p:sp>
    </p:spTree>
    <p:extLst>
      <p:ext uri="{BB962C8B-B14F-4D97-AF65-F5344CB8AC3E}">
        <p14:creationId xmlns:p14="http://schemas.microsoft.com/office/powerpoint/2010/main" val="1375887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Explanation amended vide CGST Amendment Act, 2018, earlier only for goods. </a:t>
            </a:r>
            <a:endParaRPr lang="hi-IN" dirty="0"/>
          </a:p>
        </p:txBody>
      </p:sp>
      <p:sp>
        <p:nvSpPr>
          <p:cNvPr id="4" name="Slide Number Placeholder 3"/>
          <p:cNvSpPr>
            <a:spLocks noGrp="1"/>
          </p:cNvSpPr>
          <p:nvPr>
            <p:ph type="sldNum" sz="quarter" idx="5"/>
          </p:nvPr>
        </p:nvSpPr>
        <p:spPr/>
        <p:txBody>
          <a:bodyPr/>
          <a:lstStyle/>
          <a:p>
            <a:fld id="{26EEEB1A-615A-4EE2-8B90-5B71144F362F}" type="slidenum">
              <a:rPr lang="en-US" smtClean="0"/>
              <a:pPr/>
              <a:t>12</a:t>
            </a:fld>
            <a:endParaRPr lang="en-US"/>
          </a:p>
        </p:txBody>
      </p:sp>
    </p:spTree>
    <p:extLst>
      <p:ext uri="{BB962C8B-B14F-4D97-AF65-F5344CB8AC3E}">
        <p14:creationId xmlns:p14="http://schemas.microsoft.com/office/powerpoint/2010/main" val="3290791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979308C-AA9D-42B4-97C1-5226A9217510}" type="datetime1">
              <a:rPr lang="en-US" smtClean="0"/>
              <a:t>10/07/2020</a:t>
            </a:fld>
            <a:endParaRPr lang="en-US"/>
          </a:p>
        </p:txBody>
      </p:sp>
      <p:sp>
        <p:nvSpPr>
          <p:cNvPr id="19" name="Footer Placeholder 18"/>
          <p:cNvSpPr>
            <a:spLocks noGrp="1"/>
          </p:cNvSpPr>
          <p:nvPr>
            <p:ph type="ftr" sz="quarter" idx="11"/>
          </p:nvPr>
        </p:nvSpPr>
        <p:spPr/>
        <p:txBody>
          <a:bodyPr/>
          <a:lstStyle/>
          <a:p>
            <a:r>
              <a:rPr lang="en-US"/>
              <a:t>CA KAPIL AGGARWAL</a:t>
            </a:r>
          </a:p>
        </p:txBody>
      </p:sp>
      <p:sp>
        <p:nvSpPr>
          <p:cNvPr id="27" name="Slide Number Placeholder 26"/>
          <p:cNvSpPr>
            <a:spLocks noGrp="1"/>
          </p:cNvSpPr>
          <p:nvPr>
            <p:ph type="sldNum" sz="quarter" idx="12"/>
          </p:nvPr>
        </p:nvSpPr>
        <p:spPr/>
        <p:txBody>
          <a:bodyPr/>
          <a:lstStyle/>
          <a:p>
            <a:fld id="{4619E636-755F-486F-B613-27EF5348AC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8ABC543-5F51-49E1-94BF-522588666B79}" type="datetime1">
              <a:rPr lang="en-US" smtClean="0"/>
              <a:t>10/07/2020</a:t>
            </a:fld>
            <a:endParaRPr lang="en-US"/>
          </a:p>
        </p:txBody>
      </p:sp>
      <p:sp>
        <p:nvSpPr>
          <p:cNvPr id="5" name="Footer Placeholder 4"/>
          <p:cNvSpPr>
            <a:spLocks noGrp="1"/>
          </p:cNvSpPr>
          <p:nvPr>
            <p:ph type="ftr" sz="quarter" idx="11"/>
          </p:nvPr>
        </p:nvSpPr>
        <p:spPr/>
        <p:txBody>
          <a:bodyPr/>
          <a:lstStyle/>
          <a:p>
            <a:r>
              <a:rPr lang="en-US"/>
              <a:t>CA KAPIL AGGARWAL</a:t>
            </a:r>
          </a:p>
        </p:txBody>
      </p:sp>
      <p:sp>
        <p:nvSpPr>
          <p:cNvPr id="6" name="Slide Number Placeholder 5"/>
          <p:cNvSpPr>
            <a:spLocks noGrp="1"/>
          </p:cNvSpPr>
          <p:nvPr>
            <p:ph type="sldNum" sz="quarter" idx="12"/>
          </p:nvPr>
        </p:nvSpPr>
        <p:spPr/>
        <p:txBody>
          <a:bodyPr/>
          <a:lstStyle/>
          <a:p>
            <a:fld id="{4619E636-755F-486F-B613-27EF5348AC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0CF7D0-75FD-4893-8C3C-1C8DA6EA705D}" type="datetime1">
              <a:rPr lang="en-US" smtClean="0"/>
              <a:t>10/07/2020</a:t>
            </a:fld>
            <a:endParaRPr lang="en-US"/>
          </a:p>
        </p:txBody>
      </p:sp>
      <p:sp>
        <p:nvSpPr>
          <p:cNvPr id="5" name="Footer Placeholder 4"/>
          <p:cNvSpPr>
            <a:spLocks noGrp="1"/>
          </p:cNvSpPr>
          <p:nvPr>
            <p:ph type="ftr" sz="quarter" idx="11"/>
          </p:nvPr>
        </p:nvSpPr>
        <p:spPr/>
        <p:txBody>
          <a:bodyPr/>
          <a:lstStyle/>
          <a:p>
            <a:r>
              <a:rPr lang="en-US"/>
              <a:t>CA KAPIL AGGARWAL</a:t>
            </a:r>
          </a:p>
        </p:txBody>
      </p:sp>
      <p:sp>
        <p:nvSpPr>
          <p:cNvPr id="6" name="Slide Number Placeholder 5"/>
          <p:cNvSpPr>
            <a:spLocks noGrp="1"/>
          </p:cNvSpPr>
          <p:nvPr>
            <p:ph type="sldNum" sz="quarter" idx="12"/>
          </p:nvPr>
        </p:nvSpPr>
        <p:spPr/>
        <p:txBody>
          <a:bodyPr/>
          <a:lstStyle/>
          <a:p>
            <a:fld id="{4619E636-755F-486F-B613-27EF5348AC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BA93B6-8C76-4375-87D7-0044115F2B46}" type="datetime1">
              <a:rPr lang="en-US" smtClean="0"/>
              <a:t>10/07/2020</a:t>
            </a:fld>
            <a:endParaRPr lang="en-US"/>
          </a:p>
        </p:txBody>
      </p:sp>
      <p:sp>
        <p:nvSpPr>
          <p:cNvPr id="5" name="Footer Placeholder 4"/>
          <p:cNvSpPr>
            <a:spLocks noGrp="1"/>
          </p:cNvSpPr>
          <p:nvPr>
            <p:ph type="ftr" sz="quarter" idx="11"/>
          </p:nvPr>
        </p:nvSpPr>
        <p:spPr/>
        <p:txBody>
          <a:bodyPr/>
          <a:lstStyle/>
          <a:p>
            <a:r>
              <a:rPr lang="en-US"/>
              <a:t>CA KAPIL AGGARWAL</a:t>
            </a:r>
          </a:p>
        </p:txBody>
      </p:sp>
      <p:sp>
        <p:nvSpPr>
          <p:cNvPr id="6" name="Slide Number Placeholder 5"/>
          <p:cNvSpPr>
            <a:spLocks noGrp="1"/>
          </p:cNvSpPr>
          <p:nvPr>
            <p:ph type="sldNum" sz="quarter" idx="12"/>
          </p:nvPr>
        </p:nvSpPr>
        <p:spPr/>
        <p:txBody>
          <a:bodyPr/>
          <a:lstStyle/>
          <a:p>
            <a:fld id="{4619E636-755F-486F-B613-27EF5348AC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5ED101C-AEA2-4BF0-A2C9-43EDA1408A2D}" type="datetime1">
              <a:rPr lang="en-US" smtClean="0"/>
              <a:t>10/07/2020</a:t>
            </a:fld>
            <a:endParaRPr lang="en-US"/>
          </a:p>
        </p:txBody>
      </p:sp>
      <p:sp>
        <p:nvSpPr>
          <p:cNvPr id="5" name="Footer Placeholder 4"/>
          <p:cNvSpPr>
            <a:spLocks noGrp="1"/>
          </p:cNvSpPr>
          <p:nvPr>
            <p:ph type="ftr" sz="quarter" idx="11"/>
          </p:nvPr>
        </p:nvSpPr>
        <p:spPr/>
        <p:txBody>
          <a:bodyPr/>
          <a:lstStyle/>
          <a:p>
            <a:r>
              <a:rPr lang="en-US"/>
              <a:t>CA KAPIL AGGARWAL</a:t>
            </a:r>
          </a:p>
        </p:txBody>
      </p:sp>
      <p:sp>
        <p:nvSpPr>
          <p:cNvPr id="6" name="Slide Number Placeholder 5"/>
          <p:cNvSpPr>
            <a:spLocks noGrp="1"/>
          </p:cNvSpPr>
          <p:nvPr>
            <p:ph type="sldNum" sz="quarter" idx="12"/>
          </p:nvPr>
        </p:nvSpPr>
        <p:spPr/>
        <p:txBody>
          <a:bodyPr/>
          <a:lstStyle/>
          <a:p>
            <a:fld id="{4619E636-755F-486F-B613-27EF5348AC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E53A875-E9D4-4B2C-85B1-FB933438F700}" type="datetime1">
              <a:rPr lang="en-US" smtClean="0"/>
              <a:t>10/07/2020</a:t>
            </a:fld>
            <a:endParaRPr lang="en-US"/>
          </a:p>
        </p:txBody>
      </p:sp>
      <p:sp>
        <p:nvSpPr>
          <p:cNvPr id="6" name="Footer Placeholder 5"/>
          <p:cNvSpPr>
            <a:spLocks noGrp="1"/>
          </p:cNvSpPr>
          <p:nvPr>
            <p:ph type="ftr" sz="quarter" idx="11"/>
          </p:nvPr>
        </p:nvSpPr>
        <p:spPr/>
        <p:txBody>
          <a:bodyPr/>
          <a:lstStyle/>
          <a:p>
            <a:r>
              <a:rPr lang="en-US"/>
              <a:t>CA KAPIL AGGARWAL</a:t>
            </a:r>
          </a:p>
        </p:txBody>
      </p:sp>
      <p:sp>
        <p:nvSpPr>
          <p:cNvPr id="7" name="Slide Number Placeholder 6"/>
          <p:cNvSpPr>
            <a:spLocks noGrp="1"/>
          </p:cNvSpPr>
          <p:nvPr>
            <p:ph type="sldNum" sz="quarter" idx="12"/>
          </p:nvPr>
        </p:nvSpPr>
        <p:spPr/>
        <p:txBody>
          <a:bodyPr/>
          <a:lstStyle/>
          <a:p>
            <a:fld id="{4619E636-755F-486F-B613-27EF5348AC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AFFDF62-E5DB-4D88-84C4-F4A8FF4E8B77}" type="datetime1">
              <a:rPr lang="en-US" smtClean="0"/>
              <a:t>10/07/2020</a:t>
            </a:fld>
            <a:endParaRPr lang="en-US"/>
          </a:p>
        </p:txBody>
      </p:sp>
      <p:sp>
        <p:nvSpPr>
          <p:cNvPr id="8" name="Footer Placeholder 7"/>
          <p:cNvSpPr>
            <a:spLocks noGrp="1"/>
          </p:cNvSpPr>
          <p:nvPr>
            <p:ph type="ftr" sz="quarter" idx="11"/>
          </p:nvPr>
        </p:nvSpPr>
        <p:spPr/>
        <p:txBody>
          <a:bodyPr/>
          <a:lstStyle/>
          <a:p>
            <a:r>
              <a:rPr lang="en-US"/>
              <a:t>CA KAPIL AGGARWAL</a:t>
            </a:r>
          </a:p>
        </p:txBody>
      </p:sp>
      <p:sp>
        <p:nvSpPr>
          <p:cNvPr id="9" name="Slide Number Placeholder 8"/>
          <p:cNvSpPr>
            <a:spLocks noGrp="1"/>
          </p:cNvSpPr>
          <p:nvPr>
            <p:ph type="sldNum" sz="quarter" idx="12"/>
          </p:nvPr>
        </p:nvSpPr>
        <p:spPr/>
        <p:txBody>
          <a:bodyPr/>
          <a:lstStyle/>
          <a:p>
            <a:fld id="{4619E636-755F-486F-B613-27EF5348AC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CDF99EB-CCE9-44B1-B0F9-B5A8E19889FE}" type="datetime1">
              <a:rPr lang="en-US" smtClean="0"/>
              <a:t>10/07/2020</a:t>
            </a:fld>
            <a:endParaRPr lang="en-US"/>
          </a:p>
        </p:txBody>
      </p:sp>
      <p:sp>
        <p:nvSpPr>
          <p:cNvPr id="4" name="Footer Placeholder 3"/>
          <p:cNvSpPr>
            <a:spLocks noGrp="1"/>
          </p:cNvSpPr>
          <p:nvPr>
            <p:ph type="ftr" sz="quarter" idx="11"/>
          </p:nvPr>
        </p:nvSpPr>
        <p:spPr/>
        <p:txBody>
          <a:bodyPr/>
          <a:lstStyle/>
          <a:p>
            <a:r>
              <a:rPr lang="en-US"/>
              <a:t>CA KAPIL AGGARWAL</a:t>
            </a:r>
          </a:p>
        </p:txBody>
      </p:sp>
      <p:sp>
        <p:nvSpPr>
          <p:cNvPr id="5" name="Slide Number Placeholder 4"/>
          <p:cNvSpPr>
            <a:spLocks noGrp="1"/>
          </p:cNvSpPr>
          <p:nvPr>
            <p:ph type="sldNum" sz="quarter" idx="12"/>
          </p:nvPr>
        </p:nvSpPr>
        <p:spPr/>
        <p:txBody>
          <a:bodyPr/>
          <a:lstStyle/>
          <a:p>
            <a:fld id="{4619E636-755F-486F-B613-27EF5348AC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D38B3F-A5DE-4057-B537-AAF3507833A6}" type="datetime1">
              <a:rPr lang="en-US" smtClean="0"/>
              <a:t>10/07/2020</a:t>
            </a:fld>
            <a:endParaRPr lang="en-US"/>
          </a:p>
        </p:txBody>
      </p:sp>
      <p:sp>
        <p:nvSpPr>
          <p:cNvPr id="3" name="Footer Placeholder 2"/>
          <p:cNvSpPr>
            <a:spLocks noGrp="1"/>
          </p:cNvSpPr>
          <p:nvPr>
            <p:ph type="ftr" sz="quarter" idx="11"/>
          </p:nvPr>
        </p:nvSpPr>
        <p:spPr/>
        <p:txBody>
          <a:bodyPr/>
          <a:lstStyle/>
          <a:p>
            <a:r>
              <a:rPr lang="en-US"/>
              <a:t>CA KAPIL AGGARWAL</a:t>
            </a:r>
          </a:p>
        </p:txBody>
      </p:sp>
      <p:sp>
        <p:nvSpPr>
          <p:cNvPr id="4" name="Slide Number Placeholder 3"/>
          <p:cNvSpPr>
            <a:spLocks noGrp="1"/>
          </p:cNvSpPr>
          <p:nvPr>
            <p:ph type="sldNum" sz="quarter" idx="12"/>
          </p:nvPr>
        </p:nvSpPr>
        <p:spPr/>
        <p:txBody>
          <a:bodyPr/>
          <a:lstStyle/>
          <a:p>
            <a:fld id="{4619E636-755F-486F-B613-27EF5348AC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4B4468C-2D87-4C4C-915A-21354A0AEB89}" type="datetime1">
              <a:rPr lang="en-US" smtClean="0"/>
              <a:t>10/07/2020</a:t>
            </a:fld>
            <a:endParaRPr lang="en-US"/>
          </a:p>
        </p:txBody>
      </p:sp>
      <p:sp>
        <p:nvSpPr>
          <p:cNvPr id="6" name="Footer Placeholder 5"/>
          <p:cNvSpPr>
            <a:spLocks noGrp="1"/>
          </p:cNvSpPr>
          <p:nvPr>
            <p:ph type="ftr" sz="quarter" idx="11"/>
          </p:nvPr>
        </p:nvSpPr>
        <p:spPr/>
        <p:txBody>
          <a:bodyPr/>
          <a:lstStyle/>
          <a:p>
            <a:r>
              <a:rPr lang="en-US"/>
              <a:t>CA KAPIL AGGARWAL</a:t>
            </a:r>
          </a:p>
        </p:txBody>
      </p:sp>
      <p:sp>
        <p:nvSpPr>
          <p:cNvPr id="7" name="Slide Number Placeholder 6"/>
          <p:cNvSpPr>
            <a:spLocks noGrp="1"/>
          </p:cNvSpPr>
          <p:nvPr>
            <p:ph type="sldNum" sz="quarter" idx="12"/>
          </p:nvPr>
        </p:nvSpPr>
        <p:spPr/>
        <p:txBody>
          <a:bodyPr/>
          <a:lstStyle/>
          <a:p>
            <a:fld id="{4619E636-755F-486F-B613-27EF5348AC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96A23CA-2CBF-43C9-959D-E20E1E4829BE}" type="datetime1">
              <a:rPr lang="en-US" smtClean="0"/>
              <a:t>10/07/2020</a:t>
            </a:fld>
            <a:endParaRPr lang="en-US"/>
          </a:p>
        </p:txBody>
      </p:sp>
      <p:sp>
        <p:nvSpPr>
          <p:cNvPr id="6" name="Footer Placeholder 5"/>
          <p:cNvSpPr>
            <a:spLocks noGrp="1"/>
          </p:cNvSpPr>
          <p:nvPr>
            <p:ph type="ftr" sz="quarter" idx="11"/>
          </p:nvPr>
        </p:nvSpPr>
        <p:spPr/>
        <p:txBody>
          <a:bodyPr/>
          <a:lstStyle/>
          <a:p>
            <a:r>
              <a:rPr lang="en-US"/>
              <a:t>CA KAPIL AGGARWAL</a:t>
            </a:r>
          </a:p>
        </p:txBody>
      </p:sp>
      <p:sp>
        <p:nvSpPr>
          <p:cNvPr id="7" name="Slide Number Placeholder 6"/>
          <p:cNvSpPr>
            <a:spLocks noGrp="1"/>
          </p:cNvSpPr>
          <p:nvPr>
            <p:ph type="sldNum" sz="quarter" idx="12"/>
          </p:nvPr>
        </p:nvSpPr>
        <p:spPr>
          <a:xfrm>
            <a:off x="10769600" y="6356351"/>
            <a:ext cx="812800" cy="365125"/>
          </a:xfrm>
        </p:spPr>
        <p:txBody>
          <a:bodyPr/>
          <a:lstStyle/>
          <a:p>
            <a:fld id="{4619E636-755F-486F-B613-27EF5348AC25}"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schemeClr val="accent1">
                <a:shade val="45000"/>
                <a:satMod val="135000"/>
              </a:schemeClr>
              <a:prstClr val="white"/>
            </a:duotone>
          </a:blip>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2DDF919-FF9A-4252-8F48-8398D2F98B8E}" type="datetime1">
              <a:rPr lang="en-US" smtClean="0"/>
              <a:t>10/07/2020</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CA KAPIL AGGARWAL</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19E636-755F-486F-B613-27EF5348AC25}"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98.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18" Type="http://schemas.openxmlformats.org/officeDocument/2006/relationships/diagramData" Target="../diagrams/data6.xml"/><Relationship Id="rId3" Type="http://schemas.openxmlformats.org/officeDocument/2006/relationships/diagramData" Target="../diagrams/data3.xml"/><Relationship Id="rId21" Type="http://schemas.openxmlformats.org/officeDocument/2006/relationships/diagramColors" Target="../diagrams/colors6.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51.xml"/><Relationship Id="rId16" Type="http://schemas.openxmlformats.org/officeDocument/2006/relationships/diagramColors" Target="../diagrams/colors5.xml"/><Relationship Id="rId20" Type="http://schemas.openxmlformats.org/officeDocument/2006/relationships/diagramQuickStyle" Target="../diagrams/quickStyle6.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19" Type="http://schemas.openxmlformats.org/officeDocument/2006/relationships/diagramLayout" Target="../diagrams/layout6.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 Id="rId22" Type="http://schemas.microsoft.com/office/2007/relationships/diagramDrawing" Target="../diagrams/drawing6.xml"/></Relationships>
</file>

<file path=ppt/slides/_rels/slide9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4848" y="576943"/>
            <a:ext cx="8229600" cy="6019799"/>
          </a:xfrm>
        </p:spPr>
        <p:txBody>
          <a:bodyPr>
            <a:noAutofit/>
          </a:bodyPr>
          <a:lstStyle/>
          <a:p>
            <a:pPr algn="ctr"/>
            <a:r>
              <a:rPr lang="en-US" sz="4800" b="1" dirty="0"/>
              <a:t>Input Tax Credit (ITC)</a:t>
            </a:r>
            <a:br>
              <a:rPr lang="en-US" sz="4800" b="1" dirty="0"/>
            </a:br>
            <a:r>
              <a:rPr lang="en-US" sz="4800" b="1" dirty="0"/>
              <a:t>Law and issues under ITC</a:t>
            </a:r>
            <a:br>
              <a:rPr lang="en-US" sz="4800" b="1" dirty="0"/>
            </a:br>
            <a:r>
              <a:rPr lang="en-US" sz="4800" b="1" dirty="0"/>
              <a:t/>
            </a:r>
            <a:br>
              <a:rPr lang="en-US" sz="4800" b="1" dirty="0"/>
            </a:br>
            <a:r>
              <a:rPr lang="en-US" sz="4800" b="1" dirty="0"/>
              <a:t>by </a:t>
            </a:r>
            <a:br>
              <a:rPr lang="en-US" sz="4800" b="1" dirty="0"/>
            </a:br>
            <a:r>
              <a:rPr lang="en-US" sz="4800" b="1" dirty="0"/>
              <a:t>CA. Kapil Aggarwal &amp;</a:t>
            </a:r>
            <a:br>
              <a:rPr lang="en-US" sz="4800" b="1" dirty="0"/>
            </a:br>
            <a:r>
              <a:rPr lang="en-US" sz="4800" b="1" dirty="0"/>
              <a:t>CA. Vijay Narayan</a:t>
            </a:r>
            <a:br>
              <a:rPr lang="en-US" sz="4800" b="1" dirty="0"/>
            </a:br>
            <a:r>
              <a:rPr lang="en-US" sz="4800" dirty="0"/>
              <a:t/>
            </a:r>
            <a:br>
              <a:rPr lang="en-US" sz="4800" dirty="0"/>
            </a:br>
            <a:endParaRPr lang="en-US" sz="4800" dirty="0"/>
          </a:p>
        </p:txBody>
      </p:sp>
      <p:sp>
        <p:nvSpPr>
          <p:cNvPr id="3" name="Slide Number Placeholder 2"/>
          <p:cNvSpPr>
            <a:spLocks noGrp="1"/>
          </p:cNvSpPr>
          <p:nvPr>
            <p:ph type="sldNum" sz="quarter" idx="12"/>
          </p:nvPr>
        </p:nvSpPr>
        <p:spPr/>
        <p:txBody>
          <a:bodyPr/>
          <a:lstStyle/>
          <a:p>
            <a:fld id="{4619E636-755F-486F-B613-27EF5348AC25}" type="slidenum">
              <a:rPr lang="en-US" smtClean="0"/>
              <a:pPr/>
              <a:t>1</a:t>
            </a:fld>
            <a:endParaRPr lang="en-US"/>
          </a:p>
        </p:txBody>
      </p:sp>
    </p:spTree>
    <p:extLst>
      <p:ext uri="{BB962C8B-B14F-4D97-AF65-F5344CB8AC3E}">
        <p14:creationId xmlns:p14="http://schemas.microsoft.com/office/powerpoint/2010/main" val="2524580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472" y="1562773"/>
            <a:ext cx="8229600" cy="2867713"/>
          </a:xfrm>
        </p:spPr>
        <p:txBody>
          <a:bodyPr>
            <a:normAutofit fontScale="90000"/>
          </a:bodyPr>
          <a:lstStyle/>
          <a:p>
            <a:pPr algn="ctr"/>
            <a:r>
              <a:rPr lang="en-IN" dirty="0"/>
              <a:t>Eligibility and conditions for availing Credit – </a:t>
            </a:r>
            <a:br>
              <a:rPr lang="en-IN" dirty="0"/>
            </a:br>
            <a:r>
              <a:rPr lang="en-IN" dirty="0"/>
              <a:t>Sec-16 (1) to (4) and </a:t>
            </a:r>
            <a:br>
              <a:rPr lang="en-IN" dirty="0"/>
            </a:br>
            <a:r>
              <a:rPr lang="en-IN" dirty="0"/>
              <a:t>Rule 36 and 37</a:t>
            </a:r>
          </a:p>
        </p:txBody>
      </p:sp>
      <p:sp>
        <p:nvSpPr>
          <p:cNvPr id="3" name="Slide Number Placeholder 2"/>
          <p:cNvSpPr>
            <a:spLocks noGrp="1"/>
          </p:cNvSpPr>
          <p:nvPr>
            <p:ph type="sldNum" sz="quarter" idx="12"/>
          </p:nvPr>
        </p:nvSpPr>
        <p:spPr/>
        <p:txBody>
          <a:bodyPr/>
          <a:lstStyle/>
          <a:p>
            <a:fld id="{4619E636-755F-486F-B613-27EF5348AC25}" type="slidenum">
              <a:rPr lang="en-US" smtClean="0"/>
              <a:pPr/>
              <a:t>10</a:t>
            </a:fld>
            <a:endParaRPr lang="en-US"/>
          </a:p>
        </p:txBody>
      </p:sp>
    </p:spTree>
    <p:extLst>
      <p:ext uri="{BB962C8B-B14F-4D97-AF65-F5344CB8AC3E}">
        <p14:creationId xmlns:p14="http://schemas.microsoft.com/office/powerpoint/2010/main" val="39802648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838200" y="365126"/>
            <a:ext cx="10515600" cy="1069780"/>
          </a:xfrm>
        </p:spPr>
        <p:txBody>
          <a:bodyPr anchor="t">
            <a:normAutofit fontScale="90000"/>
          </a:bodyPr>
          <a:lstStyle/>
          <a:p>
            <a:pPr algn="ctr"/>
            <a:r>
              <a:rPr lang="en-US" sz="2400" dirty="0"/>
              <a:t>Job Work…..</a:t>
            </a:r>
            <a:br>
              <a:rPr lang="en-US" sz="2400" dirty="0"/>
            </a:br>
            <a:r>
              <a:rPr lang="en-US" sz="2400" dirty="0"/>
              <a:t/>
            </a:r>
            <a:br>
              <a:rPr lang="en-US" sz="2400" dirty="0"/>
            </a:br>
            <a:endParaRPr lang="en-US" sz="2400" dirty="0"/>
          </a:p>
        </p:txBody>
      </p:sp>
      <p:sp>
        <p:nvSpPr>
          <p:cNvPr id="5" name="Slide Number Placeholder 4"/>
          <p:cNvSpPr>
            <a:spLocks noGrp="1"/>
          </p:cNvSpPr>
          <p:nvPr>
            <p:ph type="sldNum" sz="quarter" idx="12"/>
          </p:nvPr>
        </p:nvSpPr>
        <p:spPr/>
        <p:txBody>
          <a:bodyPr/>
          <a:lstStyle/>
          <a:p>
            <a:fld id="{4619E636-755F-486F-B613-27EF5348AC25}" type="slidenum">
              <a:rPr lang="en-US" smtClean="0"/>
              <a:pPr/>
              <a:t>100</a:t>
            </a:fld>
            <a:endParaRPr lang="en-US"/>
          </a:p>
        </p:txBody>
      </p:sp>
      <p:graphicFrame>
        <p:nvGraphicFramePr>
          <p:cNvPr id="4" name="Diagram 3"/>
          <p:cNvGraphicFramePr/>
          <p:nvPr/>
        </p:nvGraphicFramePr>
        <p:xfrm>
          <a:off x="822953" y="801858"/>
          <a:ext cx="10515600" cy="5345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 name="TextBox 21"/>
          <p:cNvSpPr txBox="1"/>
          <p:nvPr/>
        </p:nvSpPr>
        <p:spPr>
          <a:xfrm>
            <a:off x="822953" y="1336431"/>
            <a:ext cx="10500353" cy="5478423"/>
          </a:xfrm>
          <a:prstGeom prst="rect">
            <a:avLst/>
          </a:prstGeom>
          <a:noFill/>
        </p:spPr>
        <p:txBody>
          <a:bodyPr wrap="square" rtlCol="0">
            <a:spAutoFit/>
          </a:bodyPr>
          <a:lstStyle/>
          <a:p>
            <a:r>
              <a:rPr lang="en-US" sz="2400" b="1" dirty="0"/>
              <a:t>Reporting of job-work transactions in ITC-04:</a:t>
            </a:r>
          </a:p>
          <a:p>
            <a:r>
              <a:rPr lang="en-US" sz="2400" dirty="0"/>
              <a:t>	</a:t>
            </a:r>
            <a:r>
              <a:rPr lang="en-US" sz="2000" dirty="0"/>
              <a:t>- Goods dispatcher to job worker during a quarter</a:t>
            </a:r>
            <a:endParaRPr lang="en-US" sz="2000" b="1" dirty="0"/>
          </a:p>
          <a:p>
            <a:r>
              <a:rPr lang="en-US" sz="2000" dirty="0"/>
              <a:t>	- Goods received from job worker during a quarter</a:t>
            </a:r>
            <a:endParaRPr lang="en-US" sz="2400" dirty="0"/>
          </a:p>
          <a:p>
            <a:endParaRPr lang="en-US" sz="2400" b="1" dirty="0"/>
          </a:p>
          <a:p>
            <a:r>
              <a:rPr lang="en-US" sz="2400" b="1" dirty="0"/>
              <a:t>Responsibility for inputs and capitals goods:</a:t>
            </a:r>
          </a:p>
          <a:p>
            <a:r>
              <a:rPr lang="en-US" sz="2400" dirty="0"/>
              <a:t>	</a:t>
            </a:r>
            <a:r>
              <a:rPr lang="en-US" sz="2000" dirty="0"/>
              <a:t>- Responsibility for keeping proper accounts for inputs or capital goods shall lie with </a:t>
            </a:r>
          </a:p>
          <a:p>
            <a:r>
              <a:rPr lang="en-US" sz="2000" dirty="0"/>
              <a:t>	  the principal.</a:t>
            </a:r>
          </a:p>
          <a:p>
            <a:endParaRPr lang="en-US" dirty="0"/>
          </a:p>
          <a:p>
            <a:r>
              <a:rPr lang="en-US" sz="2400" b="1" dirty="0"/>
              <a:t>Scrap generated at Job-worker’s place of business:</a:t>
            </a:r>
          </a:p>
          <a:p>
            <a:r>
              <a:rPr lang="en-US" sz="2400" dirty="0"/>
              <a:t>	</a:t>
            </a:r>
            <a:r>
              <a:rPr lang="en-US" sz="2000" dirty="0"/>
              <a:t>- Notwithstanding anything contained in sub-section 1 and 2</a:t>
            </a:r>
          </a:p>
          <a:p>
            <a:r>
              <a:rPr lang="en-US" sz="2000" dirty="0"/>
              <a:t>	- Any waste and scrap generated during the job work </a:t>
            </a:r>
          </a:p>
          <a:p>
            <a:r>
              <a:rPr lang="en-US" sz="2000" dirty="0"/>
              <a:t>	- may be supplied by the job-worker from his place of business on payment of tax, if</a:t>
            </a:r>
          </a:p>
          <a:p>
            <a:r>
              <a:rPr lang="en-US" sz="2000" dirty="0"/>
              <a:t>	  such job worker is registered</a:t>
            </a:r>
          </a:p>
          <a:p>
            <a:r>
              <a:rPr lang="en-US" sz="2000" dirty="0"/>
              <a:t>	- or by principal, if job worker is not registered.</a:t>
            </a:r>
          </a:p>
          <a:p>
            <a:endParaRPr lang="en-US" sz="2000" dirty="0"/>
          </a:p>
          <a:p>
            <a:r>
              <a:rPr lang="en-US" sz="2400" b="1" dirty="0"/>
              <a:t>No reversal of ITC taken on input/capital goods sent to job worker.</a:t>
            </a:r>
            <a:endParaRPr lang="en-US" sz="2000" dirty="0"/>
          </a:p>
        </p:txBody>
      </p:sp>
    </p:spTree>
    <p:extLst>
      <p:ext uri="{BB962C8B-B14F-4D97-AF65-F5344CB8AC3E}">
        <p14:creationId xmlns:p14="http://schemas.microsoft.com/office/powerpoint/2010/main" val="30654035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75994" y="2477697"/>
            <a:ext cx="8229600" cy="3687762"/>
          </a:xfrm>
        </p:spPr>
        <p:txBody>
          <a:bodyPr>
            <a:noAutofit/>
          </a:bodyPr>
          <a:lstStyle/>
          <a:p>
            <a:pPr algn="ctr"/>
            <a:r>
              <a:rPr lang="en-US" sz="4800" b="1" dirty="0"/>
              <a:t/>
            </a:r>
            <a:br>
              <a:rPr lang="en-US" sz="4800" b="1" dirty="0"/>
            </a:br>
            <a:r>
              <a:rPr lang="en-US" sz="4800" b="1" dirty="0"/>
              <a:t>GOODS AND SERVICES TAX </a:t>
            </a:r>
            <a:br>
              <a:rPr lang="en-US" sz="4800" b="1" dirty="0"/>
            </a:br>
            <a:r>
              <a:rPr lang="en-US" sz="4800" b="1" dirty="0"/>
              <a:t>(GST) IN INDIA</a:t>
            </a:r>
            <a:br>
              <a:rPr lang="en-US" sz="4800" b="1" dirty="0"/>
            </a:br>
            <a:r>
              <a:rPr lang="en-US" sz="4800" b="1" dirty="0"/>
              <a:t/>
            </a:r>
            <a:br>
              <a:rPr lang="en-US" sz="4800" b="1" dirty="0"/>
            </a:br>
            <a:r>
              <a:rPr lang="en-US" sz="4800" b="1" dirty="0"/>
              <a:t>ISD</a:t>
            </a:r>
            <a:r>
              <a:rPr lang="en-IN" sz="4800" dirty="0"/>
              <a:t/>
            </a:r>
            <a:br>
              <a:rPr lang="en-IN" sz="4800" dirty="0"/>
            </a:br>
            <a:r>
              <a:rPr lang="en-US" sz="4800" dirty="0"/>
              <a:t/>
            </a:r>
            <a:br>
              <a:rPr lang="en-US" sz="4800" dirty="0"/>
            </a:br>
            <a:endParaRPr lang="en-US" sz="4800" dirty="0"/>
          </a:p>
        </p:txBody>
      </p:sp>
      <p:sp>
        <p:nvSpPr>
          <p:cNvPr id="3" name="Slide Number Placeholder 2"/>
          <p:cNvSpPr>
            <a:spLocks noGrp="1"/>
          </p:cNvSpPr>
          <p:nvPr>
            <p:ph type="sldNum" sz="quarter" idx="12"/>
          </p:nvPr>
        </p:nvSpPr>
        <p:spPr/>
        <p:txBody>
          <a:bodyPr/>
          <a:lstStyle/>
          <a:p>
            <a:fld id="{4619E636-755F-486F-B613-27EF5348AC25}" type="slidenum">
              <a:rPr lang="en-US" smtClean="0"/>
              <a:pPr/>
              <a:t>101</a:t>
            </a:fld>
            <a:endParaRPr lang="en-US"/>
          </a:p>
        </p:txBody>
      </p:sp>
    </p:spTree>
    <p:extLst>
      <p:ext uri="{BB962C8B-B14F-4D97-AF65-F5344CB8AC3E}">
        <p14:creationId xmlns:p14="http://schemas.microsoft.com/office/powerpoint/2010/main" val="1215047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6582" y="781650"/>
            <a:ext cx="10404763" cy="523220"/>
          </a:xfrm>
          <a:prstGeom prst="rect">
            <a:avLst/>
          </a:prstGeom>
          <a:noFill/>
        </p:spPr>
        <p:txBody>
          <a:bodyPr wrap="square" rtlCol="0">
            <a:spAutoFit/>
          </a:bodyPr>
          <a:lstStyle/>
          <a:p>
            <a:pPr algn="ctr"/>
            <a:r>
              <a:rPr lang="en-US" sz="2800" b="1" dirty="0">
                <a:solidFill>
                  <a:schemeClr val="bg1"/>
                </a:solidFill>
              </a:rPr>
              <a:t>Manner &amp; Distribution of ITC BY ISD (Section 20)</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102</a:t>
            </a:fld>
            <a:endParaRPr lang="en-US"/>
          </a:p>
        </p:txBody>
      </p:sp>
      <p:sp>
        <p:nvSpPr>
          <p:cNvPr id="7" name="TextBox 6"/>
          <p:cNvSpPr txBox="1"/>
          <p:nvPr/>
        </p:nvSpPr>
        <p:spPr>
          <a:xfrm>
            <a:off x="1089764" y="1745673"/>
            <a:ext cx="10409129" cy="4124206"/>
          </a:xfrm>
          <a:prstGeom prst="rect">
            <a:avLst/>
          </a:prstGeom>
          <a:noFill/>
          <a:ln>
            <a:solidFill>
              <a:srgbClr val="000000"/>
            </a:solidFill>
          </a:ln>
        </p:spPr>
        <p:txBody>
          <a:bodyPr wrap="square" rtlCol="0">
            <a:spAutoFit/>
          </a:bodyPr>
          <a:lstStyle/>
          <a:p>
            <a:pPr algn="just"/>
            <a:r>
              <a:rPr lang="en-US" sz="2400" b="1" dirty="0">
                <a:solidFill>
                  <a:schemeClr val="bg1"/>
                </a:solidFill>
              </a:rPr>
              <a:t>The Input Service Distributor shall</a:t>
            </a:r>
            <a:r>
              <a:rPr lang="en-US" sz="2400" dirty="0">
                <a:solidFill>
                  <a:schemeClr val="bg1"/>
                </a:solidFill>
              </a:rPr>
              <a:t> </a:t>
            </a:r>
          </a:p>
          <a:p>
            <a:pPr marL="342900" indent="-342900" algn="just">
              <a:buFont typeface="Wingdings" pitchFamily="2" charset="2"/>
              <a:buChar char="Ø"/>
            </a:pPr>
            <a:r>
              <a:rPr lang="en-US" sz="2400" dirty="0">
                <a:solidFill>
                  <a:schemeClr val="bg1"/>
                </a:solidFill>
              </a:rPr>
              <a:t>distribute the credit of</a:t>
            </a:r>
          </a:p>
          <a:p>
            <a:pPr marL="342900" indent="-342900" algn="just">
              <a:buFont typeface="Wingdings" pitchFamily="2" charset="2"/>
              <a:buChar char="Ø"/>
            </a:pPr>
            <a:r>
              <a:rPr lang="en-US" sz="2400" dirty="0">
                <a:solidFill>
                  <a:schemeClr val="bg1"/>
                </a:solidFill>
              </a:rPr>
              <a:t>central tax -  as central tax or integrated tax and</a:t>
            </a:r>
          </a:p>
          <a:p>
            <a:pPr marL="342900" indent="-342900" algn="just">
              <a:buFont typeface="Wingdings" pitchFamily="2" charset="2"/>
              <a:buChar char="Ø"/>
            </a:pPr>
            <a:r>
              <a:rPr lang="en-US" sz="2400" dirty="0">
                <a:solidFill>
                  <a:schemeClr val="bg1"/>
                </a:solidFill>
              </a:rPr>
              <a:t>integrated tax  - as integrated tax or central tax or State tax ,</a:t>
            </a:r>
          </a:p>
          <a:p>
            <a:pPr marL="342900" indent="-342900" algn="just">
              <a:buFont typeface="Wingdings" pitchFamily="2" charset="2"/>
              <a:buChar char="Ø"/>
            </a:pPr>
            <a:r>
              <a:rPr lang="en-US" sz="2400" dirty="0">
                <a:solidFill>
                  <a:schemeClr val="bg1"/>
                </a:solidFill>
              </a:rPr>
              <a:t>State tax -  as State tax or integrated tax and</a:t>
            </a:r>
          </a:p>
          <a:p>
            <a:pPr marL="342900" indent="-342900" algn="just">
              <a:buFont typeface="Wingdings" pitchFamily="2" charset="2"/>
              <a:buChar char="Ø"/>
            </a:pPr>
            <a:r>
              <a:rPr lang="en-US" sz="2400" dirty="0">
                <a:solidFill>
                  <a:schemeClr val="bg1"/>
                </a:solidFill>
              </a:rPr>
              <a:t>by way of issue of a document </a:t>
            </a:r>
          </a:p>
          <a:p>
            <a:pPr marL="342900" indent="-342900" algn="just">
              <a:buFont typeface="Wingdings" pitchFamily="2" charset="2"/>
              <a:buChar char="Ø"/>
            </a:pPr>
            <a:r>
              <a:rPr lang="en-US" sz="2400" dirty="0">
                <a:solidFill>
                  <a:schemeClr val="bg1"/>
                </a:solidFill>
              </a:rPr>
              <a:t>containing the amount of input tax credit being distributed</a:t>
            </a:r>
          </a:p>
          <a:p>
            <a:pPr marL="342900" indent="-342900" algn="just">
              <a:buFont typeface="Wingdings" pitchFamily="2" charset="2"/>
              <a:buChar char="Ø"/>
            </a:pPr>
            <a:r>
              <a:rPr lang="en-US" sz="2400" dirty="0">
                <a:solidFill>
                  <a:schemeClr val="bg1"/>
                </a:solidFill>
              </a:rPr>
              <a:t>in such manner as may be prescribed.</a:t>
            </a:r>
          </a:p>
          <a:p>
            <a:pPr marL="342900" indent="-342900" algn="just">
              <a:buFont typeface="Wingdings" pitchFamily="2" charset="2"/>
              <a:buChar char="Ø"/>
            </a:pPr>
            <a:endParaRPr lang="en-US" sz="2400" dirty="0">
              <a:solidFill>
                <a:schemeClr val="bg1"/>
              </a:solidFill>
            </a:endParaRPr>
          </a:p>
          <a:p>
            <a:pPr algn="just"/>
            <a:endParaRPr lang="en-US" sz="2400" dirty="0">
              <a:solidFill>
                <a:schemeClr val="bg1"/>
              </a:solidFill>
            </a:endParaRPr>
          </a:p>
          <a:p>
            <a:pPr algn="just"/>
            <a:endParaRPr lang="en-IN" sz="2200" dirty="0">
              <a:solidFill>
                <a:schemeClr val="bg1"/>
              </a:solidFill>
            </a:endParaRPr>
          </a:p>
        </p:txBody>
      </p:sp>
    </p:spTree>
    <p:extLst>
      <p:ext uri="{BB962C8B-B14F-4D97-AF65-F5344CB8AC3E}">
        <p14:creationId xmlns:p14="http://schemas.microsoft.com/office/powerpoint/2010/main" val="40865570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6582" y="781650"/>
            <a:ext cx="10404763" cy="523220"/>
          </a:xfrm>
          <a:prstGeom prst="rect">
            <a:avLst/>
          </a:prstGeom>
          <a:noFill/>
        </p:spPr>
        <p:txBody>
          <a:bodyPr wrap="square" rtlCol="0">
            <a:spAutoFit/>
          </a:bodyPr>
          <a:lstStyle/>
          <a:p>
            <a:pPr algn="ctr"/>
            <a:r>
              <a:rPr lang="en-US" sz="2800" b="1" dirty="0">
                <a:solidFill>
                  <a:schemeClr val="bg1"/>
                </a:solidFill>
              </a:rPr>
              <a:t>Manner &amp; Distribution of ITC BY ISD </a:t>
            </a:r>
            <a:r>
              <a:rPr lang="en-US" sz="2800" b="1" dirty="0" err="1">
                <a:solidFill>
                  <a:schemeClr val="bg1"/>
                </a:solidFill>
              </a:rPr>
              <a:t>Contd</a:t>
            </a:r>
            <a:r>
              <a:rPr lang="en-US" sz="2800" b="1" dirty="0">
                <a:solidFill>
                  <a:schemeClr val="bg1"/>
                </a:solidFill>
              </a:rPr>
              <a:t>….</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103</a:t>
            </a:fld>
            <a:endParaRPr lang="en-US"/>
          </a:p>
        </p:txBody>
      </p:sp>
      <p:sp>
        <p:nvSpPr>
          <p:cNvPr id="7" name="TextBox 6"/>
          <p:cNvSpPr txBox="1"/>
          <p:nvPr/>
        </p:nvSpPr>
        <p:spPr>
          <a:xfrm>
            <a:off x="275573" y="1225689"/>
            <a:ext cx="11448788" cy="5693866"/>
          </a:xfrm>
          <a:prstGeom prst="rect">
            <a:avLst/>
          </a:prstGeom>
          <a:noFill/>
          <a:ln>
            <a:solidFill>
              <a:srgbClr val="000000"/>
            </a:solidFill>
          </a:ln>
        </p:spPr>
        <p:txBody>
          <a:bodyPr wrap="square" rtlCol="0">
            <a:spAutoFit/>
          </a:bodyPr>
          <a:lstStyle/>
          <a:p>
            <a:pPr algn="just"/>
            <a:r>
              <a:rPr lang="en-US" sz="2400" b="1" u="sng" dirty="0">
                <a:solidFill>
                  <a:schemeClr val="bg1"/>
                </a:solidFill>
              </a:rPr>
              <a:t>ISD can be distributed subject to following conditions</a:t>
            </a:r>
            <a:r>
              <a:rPr lang="en-US" sz="2000" b="1" u="sng" dirty="0">
                <a:solidFill>
                  <a:schemeClr val="bg1"/>
                </a:solidFill>
              </a:rPr>
              <a:t>:-</a:t>
            </a:r>
          </a:p>
          <a:p>
            <a:pPr marL="514350" indent="-514350" algn="just">
              <a:buFont typeface="+mj-lt"/>
              <a:buAutoNum type="romanUcPeriod"/>
            </a:pPr>
            <a:r>
              <a:rPr lang="en-US" sz="2000" dirty="0">
                <a:solidFill>
                  <a:schemeClr val="bg1"/>
                </a:solidFill>
              </a:rPr>
              <a:t>The credit can be distributed against a </a:t>
            </a:r>
            <a:r>
              <a:rPr lang="en-US" sz="2000" b="1" dirty="0">
                <a:solidFill>
                  <a:schemeClr val="bg1"/>
                </a:solidFill>
              </a:rPr>
              <a:t>document </a:t>
            </a:r>
            <a:r>
              <a:rPr lang="en-US" sz="2000" dirty="0">
                <a:solidFill>
                  <a:schemeClr val="bg1"/>
                </a:solidFill>
              </a:rPr>
              <a:t>containing such details as may be prescribed;</a:t>
            </a:r>
          </a:p>
          <a:p>
            <a:pPr marL="514350" indent="-514350" algn="just">
              <a:buFont typeface="+mj-lt"/>
              <a:buAutoNum type="romanUcPeriod"/>
            </a:pPr>
            <a:r>
              <a:rPr lang="en-US" sz="2000" dirty="0">
                <a:solidFill>
                  <a:schemeClr val="bg1"/>
                </a:solidFill>
              </a:rPr>
              <a:t>The amount of the </a:t>
            </a:r>
            <a:r>
              <a:rPr lang="en-US" sz="2000" b="1" dirty="0">
                <a:solidFill>
                  <a:schemeClr val="bg1"/>
                </a:solidFill>
              </a:rPr>
              <a:t>credit distributed shall not exceed the amount of credit available </a:t>
            </a:r>
            <a:r>
              <a:rPr lang="en-US" sz="2000" dirty="0">
                <a:solidFill>
                  <a:schemeClr val="bg1"/>
                </a:solidFill>
              </a:rPr>
              <a:t>for distribution;</a:t>
            </a:r>
          </a:p>
          <a:p>
            <a:pPr marL="514350" indent="-514350" algn="just">
              <a:buFont typeface="+mj-lt"/>
              <a:buAutoNum type="romanUcPeriod"/>
            </a:pPr>
            <a:r>
              <a:rPr lang="en-US" sz="2000" dirty="0">
                <a:solidFill>
                  <a:schemeClr val="bg1"/>
                </a:solidFill>
              </a:rPr>
              <a:t>The credit of tax paid on input services </a:t>
            </a:r>
            <a:r>
              <a:rPr lang="en-US" sz="2000" b="1" dirty="0">
                <a:solidFill>
                  <a:schemeClr val="bg1"/>
                </a:solidFill>
              </a:rPr>
              <a:t>attributable to a recipient </a:t>
            </a:r>
            <a:r>
              <a:rPr lang="en-US" sz="2000" dirty="0">
                <a:solidFill>
                  <a:schemeClr val="bg1"/>
                </a:solidFill>
              </a:rPr>
              <a:t>of credit shall be distributed only to that recipient;</a:t>
            </a:r>
          </a:p>
          <a:p>
            <a:pPr marL="514350" indent="-514350" algn="just">
              <a:buFont typeface="+mj-lt"/>
              <a:buAutoNum type="romanUcPeriod"/>
            </a:pPr>
            <a:r>
              <a:rPr lang="en-US" sz="2000" dirty="0">
                <a:solidFill>
                  <a:schemeClr val="bg1"/>
                </a:solidFill>
              </a:rPr>
              <a:t>The credit of tax paid on input services </a:t>
            </a:r>
            <a:r>
              <a:rPr lang="en-US" sz="2000" b="1" dirty="0">
                <a:solidFill>
                  <a:schemeClr val="bg1"/>
                </a:solidFill>
              </a:rPr>
              <a:t>attributable to more than one recipient</a:t>
            </a:r>
            <a:r>
              <a:rPr lang="en-US" sz="2000" dirty="0">
                <a:solidFill>
                  <a:schemeClr val="bg1"/>
                </a:solidFill>
              </a:rPr>
              <a:t> of credit shall be distributed amongst such recipients to whom the input service is attributable and such distribution shall be pro rata </a:t>
            </a:r>
            <a:r>
              <a:rPr lang="en-US" sz="2000" b="1" dirty="0">
                <a:solidFill>
                  <a:schemeClr val="bg1"/>
                </a:solidFill>
              </a:rPr>
              <a:t>on the basis of the turnover in a State or turnover in a Union territory</a:t>
            </a:r>
            <a:r>
              <a:rPr lang="en-US" sz="2000" dirty="0">
                <a:solidFill>
                  <a:schemeClr val="bg1"/>
                </a:solidFill>
              </a:rPr>
              <a:t> of such recipient, during the relevant period, to the aggregate of the turnover of all such recipients to whom such input service is attributable and which are operational in the current year, during the said relevant period;</a:t>
            </a:r>
          </a:p>
          <a:p>
            <a:pPr marL="514350" indent="-514350" algn="just">
              <a:buFont typeface="+mj-lt"/>
              <a:buAutoNum type="romanUcPeriod"/>
            </a:pPr>
            <a:r>
              <a:rPr lang="en-US" sz="2000" dirty="0">
                <a:solidFill>
                  <a:schemeClr val="bg1"/>
                </a:solidFill>
              </a:rPr>
              <a:t>The credit of tax paid on input services </a:t>
            </a:r>
            <a:r>
              <a:rPr lang="en-US" sz="2000" b="1" dirty="0">
                <a:solidFill>
                  <a:schemeClr val="bg1"/>
                </a:solidFill>
              </a:rPr>
              <a:t>attributable to all recipients of credit</a:t>
            </a:r>
            <a:r>
              <a:rPr lang="en-US" sz="2000" dirty="0">
                <a:solidFill>
                  <a:schemeClr val="bg1"/>
                </a:solidFill>
              </a:rPr>
              <a:t> shall be distributed amongst such recipients and such distribution shall be pro rata on the basis of the turnover in a State or turnover in a Union territory of such recipient, during the relevant period, to the aggregate of the turnover of all recipients and which are operational in the current year, during the said relevant period.</a:t>
            </a:r>
          </a:p>
          <a:p>
            <a:pPr algn="just"/>
            <a:endParaRPr lang="en-IN" sz="2000" dirty="0">
              <a:solidFill>
                <a:schemeClr val="bg1"/>
              </a:solidFill>
            </a:endParaRPr>
          </a:p>
        </p:txBody>
      </p:sp>
    </p:spTree>
    <p:extLst>
      <p:ext uri="{BB962C8B-B14F-4D97-AF65-F5344CB8AC3E}">
        <p14:creationId xmlns:p14="http://schemas.microsoft.com/office/powerpoint/2010/main" val="244655638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6582" y="781650"/>
            <a:ext cx="10404763" cy="523220"/>
          </a:xfrm>
          <a:prstGeom prst="rect">
            <a:avLst/>
          </a:prstGeom>
          <a:noFill/>
        </p:spPr>
        <p:txBody>
          <a:bodyPr wrap="square" rtlCol="0">
            <a:spAutoFit/>
          </a:bodyPr>
          <a:lstStyle/>
          <a:p>
            <a:pPr algn="ctr"/>
            <a:r>
              <a:rPr lang="en-US" sz="2800" b="1" dirty="0">
                <a:solidFill>
                  <a:schemeClr val="bg1"/>
                </a:solidFill>
              </a:rPr>
              <a:t>Manner &amp; Distribution of ITC BY ISD </a:t>
            </a:r>
            <a:r>
              <a:rPr lang="en-US" sz="2800" b="1" dirty="0" err="1">
                <a:solidFill>
                  <a:schemeClr val="bg1"/>
                </a:solidFill>
              </a:rPr>
              <a:t>Contd</a:t>
            </a:r>
            <a:r>
              <a:rPr lang="en-US" sz="2800" b="1" dirty="0">
                <a:solidFill>
                  <a:schemeClr val="bg1"/>
                </a:solidFill>
              </a:rPr>
              <a:t>….</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104</a:t>
            </a:fld>
            <a:endParaRPr lang="en-US"/>
          </a:p>
        </p:txBody>
      </p:sp>
      <p:sp>
        <p:nvSpPr>
          <p:cNvPr id="7" name="TextBox 6"/>
          <p:cNvSpPr txBox="1"/>
          <p:nvPr/>
        </p:nvSpPr>
        <p:spPr>
          <a:xfrm>
            <a:off x="275573" y="1225688"/>
            <a:ext cx="11448788" cy="4401205"/>
          </a:xfrm>
          <a:prstGeom prst="rect">
            <a:avLst/>
          </a:prstGeom>
          <a:noFill/>
          <a:ln>
            <a:solidFill>
              <a:srgbClr val="000000"/>
            </a:solidFill>
          </a:ln>
        </p:spPr>
        <p:txBody>
          <a:bodyPr wrap="square" rtlCol="0">
            <a:spAutoFit/>
          </a:bodyPr>
          <a:lstStyle/>
          <a:p>
            <a:pPr algn="just"/>
            <a:r>
              <a:rPr lang="en-US" sz="2000" b="1" u="sng" dirty="0">
                <a:solidFill>
                  <a:schemeClr val="bg1"/>
                </a:solidFill>
              </a:rPr>
              <a:t>For the purpose of Section 20 (ITC distribution by ISD):-</a:t>
            </a:r>
          </a:p>
          <a:p>
            <a:pPr algn="just"/>
            <a:r>
              <a:rPr lang="en-US" sz="2000" b="1" u="sng" dirty="0">
                <a:solidFill>
                  <a:schemeClr val="bg1"/>
                </a:solidFill>
              </a:rPr>
              <a:t>“Relevant period”</a:t>
            </a:r>
            <a:r>
              <a:rPr lang="en-US" sz="2000" dirty="0">
                <a:solidFill>
                  <a:schemeClr val="bg1"/>
                </a:solidFill>
              </a:rPr>
              <a:t> shall be–</a:t>
            </a:r>
          </a:p>
          <a:p>
            <a:pPr lvl="1" algn="just"/>
            <a:r>
              <a:rPr lang="en-US" sz="2000" dirty="0">
                <a:solidFill>
                  <a:schemeClr val="bg1"/>
                </a:solidFill>
              </a:rPr>
              <a:t>(i) if the recipients of credit have turnover in their States or Union territories in the financial year preceding the year during which credit is to be distributed, the said financial year; or</a:t>
            </a:r>
          </a:p>
          <a:p>
            <a:pPr lvl="1" algn="just"/>
            <a:r>
              <a:rPr lang="en-US" sz="2000" dirty="0">
                <a:solidFill>
                  <a:schemeClr val="bg1"/>
                </a:solidFill>
              </a:rPr>
              <a:t>(ii) if some or all recipients of the credit do not have any turnover in their States or Union territories in the financial year preceding the year during which the credit is to be distributed, the last quarter for which details of such turnover of all the recipients are available, previous to the month during which credit is to be distributed;</a:t>
            </a:r>
          </a:p>
          <a:p>
            <a:pPr algn="just"/>
            <a:r>
              <a:rPr lang="en-US" sz="2000" b="1" u="sng" dirty="0">
                <a:solidFill>
                  <a:schemeClr val="bg1"/>
                </a:solidFill>
              </a:rPr>
              <a:t>“Recipient of credit” means -</a:t>
            </a:r>
            <a:endParaRPr lang="en-US" sz="2000" dirty="0">
              <a:solidFill>
                <a:schemeClr val="bg1"/>
              </a:solidFill>
            </a:endParaRPr>
          </a:p>
          <a:p>
            <a:pPr lvl="1" algn="just"/>
            <a:r>
              <a:rPr lang="en-US" sz="2000" dirty="0">
                <a:solidFill>
                  <a:schemeClr val="bg1"/>
                </a:solidFill>
              </a:rPr>
              <a:t>the supplier of goods or services or both having the same Permanent Account Number as that of the Input Service Distributor; </a:t>
            </a:r>
          </a:p>
          <a:p>
            <a:pPr algn="just"/>
            <a:r>
              <a:rPr lang="en-US" sz="2000" b="1" u="sng" dirty="0">
                <a:solidFill>
                  <a:schemeClr val="bg1"/>
                </a:solidFill>
              </a:rPr>
              <a:t>“turnover”</a:t>
            </a:r>
            <a:r>
              <a:rPr lang="en-US" sz="2000" dirty="0">
                <a:solidFill>
                  <a:schemeClr val="bg1"/>
                </a:solidFill>
              </a:rPr>
              <a:t> in relation to any registered person engaged in the supply of taxable goods as well as goods not taxable under this Act, means -</a:t>
            </a:r>
          </a:p>
          <a:p>
            <a:pPr lvl="1" algn="just"/>
            <a:r>
              <a:rPr lang="en-US" sz="2000" dirty="0">
                <a:solidFill>
                  <a:schemeClr val="bg1"/>
                </a:solidFill>
              </a:rPr>
              <a:t>the value of turnover, reduced by the amount of any duty or tax.</a:t>
            </a:r>
            <a:endParaRPr lang="en-IN" sz="2000" dirty="0">
              <a:solidFill>
                <a:schemeClr val="bg1"/>
              </a:solidFill>
            </a:endParaRPr>
          </a:p>
        </p:txBody>
      </p:sp>
    </p:spTree>
    <p:extLst>
      <p:ext uri="{BB962C8B-B14F-4D97-AF65-F5344CB8AC3E}">
        <p14:creationId xmlns:p14="http://schemas.microsoft.com/office/powerpoint/2010/main" val="86823979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6582" y="781650"/>
            <a:ext cx="10404763" cy="523220"/>
          </a:xfrm>
          <a:prstGeom prst="rect">
            <a:avLst/>
          </a:prstGeom>
          <a:noFill/>
        </p:spPr>
        <p:txBody>
          <a:bodyPr wrap="square" rtlCol="0">
            <a:spAutoFit/>
          </a:bodyPr>
          <a:lstStyle/>
          <a:p>
            <a:pPr algn="ctr"/>
            <a:r>
              <a:rPr lang="en-US" sz="2800" b="1" dirty="0">
                <a:solidFill>
                  <a:schemeClr val="bg1"/>
                </a:solidFill>
              </a:rPr>
              <a:t>Manner &amp; Distribution of ITC BY ISD (Rule 4 of ITC)</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105</a:t>
            </a:fld>
            <a:endParaRPr lang="en-US"/>
          </a:p>
        </p:txBody>
      </p:sp>
      <p:sp>
        <p:nvSpPr>
          <p:cNvPr id="7" name="TextBox 6"/>
          <p:cNvSpPr txBox="1"/>
          <p:nvPr/>
        </p:nvSpPr>
        <p:spPr>
          <a:xfrm>
            <a:off x="275573" y="1225688"/>
            <a:ext cx="11448788" cy="5632311"/>
          </a:xfrm>
          <a:prstGeom prst="rect">
            <a:avLst/>
          </a:prstGeom>
          <a:noFill/>
          <a:ln>
            <a:solidFill>
              <a:srgbClr val="000000"/>
            </a:solidFill>
          </a:ln>
        </p:spPr>
        <p:txBody>
          <a:bodyPr wrap="square" rtlCol="0">
            <a:spAutoFit/>
          </a:bodyPr>
          <a:lstStyle/>
          <a:p>
            <a:pPr algn="just"/>
            <a:r>
              <a:rPr lang="en-US" dirty="0">
                <a:solidFill>
                  <a:schemeClr val="bg1"/>
                </a:solidFill>
              </a:rPr>
              <a:t>An ISD shall distribute ITC in the manner and subject to the conditions specified below-</a:t>
            </a:r>
          </a:p>
          <a:p>
            <a:pPr marL="514350" indent="-514350" algn="just">
              <a:buFont typeface="+mj-lt"/>
              <a:buAutoNum type="romanUcPeriod"/>
            </a:pPr>
            <a:r>
              <a:rPr lang="en-US" dirty="0">
                <a:solidFill>
                  <a:schemeClr val="bg1"/>
                </a:solidFill>
              </a:rPr>
              <a:t>ITC available for distribution in a month </a:t>
            </a:r>
            <a:r>
              <a:rPr lang="en-US" b="1" dirty="0">
                <a:solidFill>
                  <a:schemeClr val="bg1"/>
                </a:solidFill>
              </a:rPr>
              <a:t>shall be </a:t>
            </a:r>
            <a:r>
              <a:rPr lang="en-US" b="1" dirty="0">
                <a:solidFill>
                  <a:srgbClr val="FF0000"/>
                </a:solidFill>
              </a:rPr>
              <a:t>distributed in the same month</a:t>
            </a:r>
            <a:r>
              <a:rPr lang="en-US" dirty="0">
                <a:solidFill>
                  <a:srgbClr val="FF0000"/>
                </a:solidFill>
              </a:rPr>
              <a:t> </a:t>
            </a:r>
            <a:r>
              <a:rPr lang="en-US" dirty="0">
                <a:solidFill>
                  <a:schemeClr val="bg1"/>
                </a:solidFill>
              </a:rPr>
              <a:t>and</a:t>
            </a:r>
          </a:p>
          <a:p>
            <a:pPr marL="514350" indent="-514350" algn="just">
              <a:buFont typeface="+mj-lt"/>
              <a:buAutoNum type="romanUcPeriod"/>
            </a:pPr>
            <a:r>
              <a:rPr lang="en-US" dirty="0">
                <a:solidFill>
                  <a:schemeClr val="bg1"/>
                </a:solidFill>
              </a:rPr>
              <a:t> the details thereof shall be furnished in </a:t>
            </a:r>
            <a:r>
              <a:rPr lang="en-US" dirty="0">
                <a:solidFill>
                  <a:srgbClr val="FF0000"/>
                </a:solidFill>
              </a:rPr>
              <a:t>FORM GSTR-6</a:t>
            </a:r>
          </a:p>
          <a:p>
            <a:pPr marL="514350" indent="-514350" algn="just">
              <a:buFont typeface="+mj-lt"/>
              <a:buAutoNum type="romanUcPeriod"/>
            </a:pPr>
            <a:r>
              <a:rPr lang="en-US" dirty="0">
                <a:solidFill>
                  <a:schemeClr val="bg1"/>
                </a:solidFill>
              </a:rPr>
              <a:t>ISD shall, in accordance with the provisions of clause (d), separately distribute the amount </a:t>
            </a:r>
            <a:r>
              <a:rPr lang="en-US" b="1" dirty="0">
                <a:solidFill>
                  <a:srgbClr val="FF0000"/>
                </a:solidFill>
              </a:rPr>
              <a:t>in-eligible as ITC </a:t>
            </a:r>
            <a:r>
              <a:rPr lang="en-US" dirty="0">
                <a:solidFill>
                  <a:schemeClr val="bg1"/>
                </a:solidFill>
              </a:rPr>
              <a:t>under the provisions of sub-section (5) of section 17 and the amount eligible as ITC;</a:t>
            </a:r>
          </a:p>
          <a:p>
            <a:pPr marL="514350" indent="-514350" algn="just">
              <a:buFont typeface="+mj-lt"/>
              <a:buAutoNum type="romanUcPeriod"/>
            </a:pPr>
            <a:r>
              <a:rPr lang="en-US" dirty="0">
                <a:solidFill>
                  <a:schemeClr val="bg1"/>
                </a:solidFill>
              </a:rPr>
              <a:t>ITC of </a:t>
            </a:r>
            <a:r>
              <a:rPr lang="en-US" dirty="0">
                <a:solidFill>
                  <a:srgbClr val="FF0000"/>
                </a:solidFill>
              </a:rPr>
              <a:t>central tax, State tax, Union territory tax and integrated tax </a:t>
            </a:r>
            <a:r>
              <a:rPr lang="en-US" dirty="0">
                <a:solidFill>
                  <a:schemeClr val="bg1"/>
                </a:solidFill>
              </a:rPr>
              <a:t>shall be distributed separately in accordance with the provisions of clause (d)</a:t>
            </a:r>
          </a:p>
          <a:p>
            <a:pPr marL="514350" indent="-514350" algn="just">
              <a:buFont typeface="+mj-lt"/>
              <a:buAutoNum type="romanUcPeriod"/>
            </a:pPr>
            <a:r>
              <a:rPr lang="en-US" dirty="0">
                <a:solidFill>
                  <a:schemeClr val="bg1"/>
                </a:solidFill>
              </a:rPr>
              <a:t>ITC that is required to be distributed to  more than one recipient , shall be distributed as followings to all the concerned recipients :- </a:t>
            </a:r>
          </a:p>
          <a:p>
            <a:pPr algn="just"/>
            <a:r>
              <a:rPr lang="en-US" dirty="0">
                <a:solidFill>
                  <a:schemeClr val="bg1"/>
                </a:solidFill>
              </a:rPr>
              <a:t>	</a:t>
            </a:r>
            <a:r>
              <a:rPr lang="en-US" dirty="0">
                <a:solidFill>
                  <a:srgbClr val="FF0000"/>
                </a:solidFill>
              </a:rPr>
              <a:t>C1 = (t1÷T) × C </a:t>
            </a:r>
          </a:p>
          <a:p>
            <a:pPr algn="just"/>
            <a:r>
              <a:rPr lang="en-US" dirty="0">
                <a:solidFill>
                  <a:schemeClr val="bg1"/>
                </a:solidFill>
              </a:rPr>
              <a:t>	where, 	“C” is the amount of credit to be distributed,</a:t>
            </a:r>
          </a:p>
          <a:p>
            <a:pPr algn="just"/>
            <a:r>
              <a:rPr lang="en-US" dirty="0">
                <a:solidFill>
                  <a:schemeClr val="bg1"/>
                </a:solidFill>
              </a:rPr>
              <a:t>		“t1” is the turnover, as referred to in section 20, of person R1 during the relevant period,</a:t>
            </a:r>
          </a:p>
          <a:p>
            <a:pPr algn="just"/>
            <a:r>
              <a:rPr lang="en-US" dirty="0">
                <a:solidFill>
                  <a:schemeClr val="bg1"/>
                </a:solidFill>
              </a:rPr>
              <a:t>		 and “T” is the aggregate of the turnover of all recipients during the relevant period;</a:t>
            </a:r>
          </a:p>
          <a:p>
            <a:pPr marL="514350" indent="-514350" algn="just">
              <a:buAutoNum type="romanUcPeriod" startAt="6"/>
            </a:pPr>
            <a:r>
              <a:rPr lang="en-US" dirty="0">
                <a:solidFill>
                  <a:schemeClr val="bg1"/>
                </a:solidFill>
              </a:rPr>
              <a:t>ITC on account of </a:t>
            </a:r>
            <a:r>
              <a:rPr lang="en-US" dirty="0">
                <a:solidFill>
                  <a:srgbClr val="FF0000"/>
                </a:solidFill>
              </a:rPr>
              <a:t>integrated tax </a:t>
            </a:r>
            <a:r>
              <a:rPr lang="en-US" dirty="0">
                <a:solidFill>
                  <a:schemeClr val="bg1"/>
                </a:solidFill>
              </a:rPr>
              <a:t>shall be </a:t>
            </a:r>
            <a:r>
              <a:rPr lang="en-US" dirty="0">
                <a:solidFill>
                  <a:srgbClr val="FF0000"/>
                </a:solidFill>
              </a:rPr>
              <a:t>distributed as ITC of integrated tax to every recipient</a:t>
            </a:r>
            <a:r>
              <a:rPr lang="en-US" dirty="0">
                <a:solidFill>
                  <a:schemeClr val="bg1"/>
                </a:solidFill>
              </a:rPr>
              <a:t>;</a:t>
            </a:r>
          </a:p>
          <a:p>
            <a:pPr marL="514350" indent="-514350" algn="just">
              <a:buAutoNum type="romanUcPeriod" startAt="6"/>
            </a:pPr>
            <a:r>
              <a:rPr lang="en-US" dirty="0">
                <a:solidFill>
                  <a:schemeClr val="bg1"/>
                </a:solidFill>
              </a:rPr>
              <a:t>ITC on account of </a:t>
            </a:r>
            <a:r>
              <a:rPr lang="en-US" dirty="0">
                <a:solidFill>
                  <a:srgbClr val="FF0000"/>
                </a:solidFill>
              </a:rPr>
              <a:t>central tax and State tax </a:t>
            </a:r>
            <a:r>
              <a:rPr lang="en-US" dirty="0">
                <a:solidFill>
                  <a:schemeClr val="bg1"/>
                </a:solidFill>
              </a:rPr>
              <a:t>shall, </a:t>
            </a:r>
          </a:p>
          <a:p>
            <a:pPr marL="971550" lvl="1" indent="-514350" algn="just">
              <a:buAutoNum type="romanLcParenBoth"/>
            </a:pPr>
            <a:r>
              <a:rPr lang="en-US" dirty="0">
                <a:solidFill>
                  <a:schemeClr val="bg1"/>
                </a:solidFill>
              </a:rPr>
              <a:t>in respect of a recipient located in the </a:t>
            </a:r>
            <a:r>
              <a:rPr lang="en-US" dirty="0">
                <a:solidFill>
                  <a:srgbClr val="FF0000"/>
                </a:solidFill>
              </a:rPr>
              <a:t>same State </a:t>
            </a:r>
            <a:r>
              <a:rPr lang="en-US" dirty="0">
                <a:solidFill>
                  <a:schemeClr val="bg1"/>
                </a:solidFill>
              </a:rPr>
              <a:t>in which the ISD is located, be distributed as input tax credit of </a:t>
            </a:r>
            <a:r>
              <a:rPr lang="en-US" dirty="0">
                <a:solidFill>
                  <a:srgbClr val="FF0000"/>
                </a:solidFill>
              </a:rPr>
              <a:t>central tax and State tax </a:t>
            </a:r>
            <a:r>
              <a:rPr lang="en-US" dirty="0">
                <a:solidFill>
                  <a:schemeClr val="bg1"/>
                </a:solidFill>
              </a:rPr>
              <a:t>respectively;</a:t>
            </a:r>
          </a:p>
          <a:p>
            <a:pPr marL="971550" lvl="1" indent="-514350" algn="just">
              <a:buAutoNum type="romanLcParenBoth"/>
            </a:pPr>
            <a:r>
              <a:rPr lang="en-US" dirty="0">
                <a:solidFill>
                  <a:schemeClr val="bg1"/>
                </a:solidFill>
              </a:rPr>
              <a:t>in respect of a recipient located in a </a:t>
            </a:r>
            <a:r>
              <a:rPr lang="en-US" dirty="0">
                <a:solidFill>
                  <a:srgbClr val="FF0000"/>
                </a:solidFill>
              </a:rPr>
              <a:t>State other than that of the ISD</a:t>
            </a:r>
            <a:r>
              <a:rPr lang="en-US" dirty="0">
                <a:solidFill>
                  <a:schemeClr val="bg1"/>
                </a:solidFill>
              </a:rPr>
              <a:t>, be distributed as </a:t>
            </a:r>
            <a:r>
              <a:rPr lang="en-US" dirty="0">
                <a:solidFill>
                  <a:srgbClr val="FF0000"/>
                </a:solidFill>
              </a:rPr>
              <a:t>integrated tax </a:t>
            </a:r>
            <a:r>
              <a:rPr lang="en-US" dirty="0">
                <a:solidFill>
                  <a:schemeClr val="bg1"/>
                </a:solidFill>
              </a:rPr>
              <a:t>and the amount to be so distributed shall be equal to the aggregate of the amount of ITC of central tax and State tax that qualifies for distribution to such recipient in accordance with clause (d);</a:t>
            </a:r>
            <a:endParaRPr lang="en-IN" sz="2000" dirty="0">
              <a:solidFill>
                <a:schemeClr val="bg1"/>
              </a:solidFill>
            </a:endParaRPr>
          </a:p>
        </p:txBody>
      </p:sp>
    </p:spTree>
    <p:extLst>
      <p:ext uri="{BB962C8B-B14F-4D97-AF65-F5344CB8AC3E}">
        <p14:creationId xmlns:p14="http://schemas.microsoft.com/office/powerpoint/2010/main" val="22241204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6582" y="781650"/>
            <a:ext cx="10404763" cy="523220"/>
          </a:xfrm>
          <a:prstGeom prst="rect">
            <a:avLst/>
          </a:prstGeom>
          <a:noFill/>
        </p:spPr>
        <p:txBody>
          <a:bodyPr wrap="square" rtlCol="0">
            <a:spAutoFit/>
          </a:bodyPr>
          <a:lstStyle/>
          <a:p>
            <a:pPr algn="ctr"/>
            <a:r>
              <a:rPr lang="en-US" sz="2800" b="1" dirty="0">
                <a:solidFill>
                  <a:schemeClr val="bg1"/>
                </a:solidFill>
              </a:rPr>
              <a:t>Manner &amp; Distribution of ITC BY ISD (Rule 4 of ITC)</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106</a:t>
            </a:fld>
            <a:endParaRPr lang="en-US"/>
          </a:p>
        </p:txBody>
      </p:sp>
      <p:sp>
        <p:nvSpPr>
          <p:cNvPr id="7" name="TextBox 6"/>
          <p:cNvSpPr txBox="1"/>
          <p:nvPr/>
        </p:nvSpPr>
        <p:spPr>
          <a:xfrm>
            <a:off x="275573" y="1225688"/>
            <a:ext cx="11448788" cy="5016758"/>
          </a:xfrm>
          <a:prstGeom prst="rect">
            <a:avLst/>
          </a:prstGeom>
          <a:noFill/>
          <a:ln>
            <a:solidFill>
              <a:srgbClr val="000000"/>
            </a:solidFill>
          </a:ln>
        </p:spPr>
        <p:txBody>
          <a:bodyPr wrap="square" rtlCol="0">
            <a:spAutoFit/>
          </a:bodyPr>
          <a:lstStyle/>
          <a:p>
            <a:pPr marL="971550" lvl="1" indent="-514350" algn="just">
              <a:buAutoNum type="romanUcPeriod" startAt="8"/>
            </a:pPr>
            <a:r>
              <a:rPr lang="en-US" sz="2000" dirty="0">
                <a:solidFill>
                  <a:schemeClr val="bg1"/>
                </a:solidFill>
              </a:rPr>
              <a:t>ISD shall </a:t>
            </a:r>
            <a:r>
              <a:rPr lang="en-US" sz="2000" b="1" dirty="0">
                <a:solidFill>
                  <a:schemeClr val="bg1"/>
                </a:solidFill>
              </a:rPr>
              <a:t>issue an </a:t>
            </a:r>
            <a:r>
              <a:rPr lang="en-US" sz="2000" b="1" dirty="0">
                <a:solidFill>
                  <a:srgbClr val="FF0000"/>
                </a:solidFill>
              </a:rPr>
              <a:t>ISD invoice</a:t>
            </a:r>
            <a:r>
              <a:rPr lang="en-US" sz="2000" dirty="0">
                <a:solidFill>
                  <a:srgbClr val="FF0000"/>
                </a:solidFill>
              </a:rPr>
              <a:t> </a:t>
            </a:r>
            <a:r>
              <a:rPr lang="en-US" sz="2000" dirty="0">
                <a:solidFill>
                  <a:schemeClr val="bg1"/>
                </a:solidFill>
              </a:rPr>
              <a:t>clearly indicating in such invoice that it is issued only for distribution of ITC.</a:t>
            </a:r>
          </a:p>
          <a:p>
            <a:pPr marL="971550" lvl="1" indent="-514350" algn="just">
              <a:buAutoNum type="romanUcPeriod" startAt="8"/>
            </a:pPr>
            <a:r>
              <a:rPr lang="en-US" sz="2000" dirty="0">
                <a:solidFill>
                  <a:schemeClr val="bg1"/>
                </a:solidFill>
              </a:rPr>
              <a:t>The ISD shall issue an </a:t>
            </a:r>
            <a:r>
              <a:rPr lang="en-US" sz="2000" dirty="0">
                <a:solidFill>
                  <a:srgbClr val="FF0000"/>
                </a:solidFill>
              </a:rPr>
              <a:t>ISD </a:t>
            </a:r>
            <a:r>
              <a:rPr lang="en-US" sz="2000" b="1" dirty="0">
                <a:solidFill>
                  <a:srgbClr val="FF0000"/>
                </a:solidFill>
              </a:rPr>
              <a:t>credit note</a:t>
            </a:r>
            <a:r>
              <a:rPr lang="en-US" sz="2000" dirty="0">
                <a:solidFill>
                  <a:srgbClr val="FF0000"/>
                </a:solidFill>
              </a:rPr>
              <a:t> for reduction of credit in case the ITC already distributed gets reduced for any reason.</a:t>
            </a:r>
          </a:p>
          <a:p>
            <a:pPr marL="971550" lvl="1" indent="-514350" algn="just">
              <a:buAutoNum type="romanUcPeriod" startAt="8"/>
            </a:pPr>
            <a:r>
              <a:rPr lang="en-US" sz="2000" dirty="0">
                <a:solidFill>
                  <a:srgbClr val="FF0000"/>
                </a:solidFill>
              </a:rPr>
              <a:t>Any additional amount of ITC on account of issuance of a </a:t>
            </a:r>
            <a:r>
              <a:rPr lang="en-US" sz="2000" b="1" dirty="0">
                <a:solidFill>
                  <a:srgbClr val="FF0000"/>
                </a:solidFill>
              </a:rPr>
              <a:t>debit note</a:t>
            </a:r>
            <a:r>
              <a:rPr lang="en-US" sz="2000" dirty="0">
                <a:solidFill>
                  <a:srgbClr val="FF0000"/>
                </a:solidFill>
              </a:rPr>
              <a:t> to an ISD</a:t>
            </a:r>
            <a:r>
              <a:rPr lang="en-US" sz="2000" dirty="0">
                <a:solidFill>
                  <a:schemeClr val="bg1"/>
                </a:solidFill>
              </a:rPr>
              <a:t> by the supplier shall be distributed in the manner as provided in clause I to VIII above and such credit shall be distributed </a:t>
            </a:r>
            <a:r>
              <a:rPr lang="en-US" sz="2000" dirty="0">
                <a:solidFill>
                  <a:srgbClr val="FF0000"/>
                </a:solidFill>
              </a:rPr>
              <a:t>in the month in which the debit note has been included in the return in FORM GSTR-6.</a:t>
            </a:r>
          </a:p>
          <a:p>
            <a:pPr marL="971550" lvl="1" indent="-514350" algn="just">
              <a:buAutoNum type="romanUcPeriod" startAt="8"/>
            </a:pPr>
            <a:r>
              <a:rPr lang="en-US" sz="2000" dirty="0">
                <a:solidFill>
                  <a:srgbClr val="FF0000"/>
                </a:solidFill>
              </a:rPr>
              <a:t>Any ITC required to be reduced on account of issuance of a </a:t>
            </a:r>
            <a:r>
              <a:rPr lang="en-US" sz="2000" b="1" dirty="0">
                <a:solidFill>
                  <a:srgbClr val="FF0000"/>
                </a:solidFill>
              </a:rPr>
              <a:t>credit note</a:t>
            </a:r>
            <a:r>
              <a:rPr lang="en-US" sz="2000" dirty="0">
                <a:solidFill>
                  <a:srgbClr val="FF0000"/>
                </a:solidFill>
              </a:rPr>
              <a:t> to the ISD </a:t>
            </a:r>
            <a:r>
              <a:rPr lang="en-US" sz="2000" dirty="0">
                <a:solidFill>
                  <a:schemeClr val="bg1"/>
                </a:solidFill>
              </a:rPr>
              <a:t>by the supplier shall be apportioned to each recipient </a:t>
            </a:r>
            <a:r>
              <a:rPr lang="en-US" sz="2000" dirty="0">
                <a:solidFill>
                  <a:srgbClr val="FF0000"/>
                </a:solidFill>
              </a:rPr>
              <a:t>in the same ratio in which input tax credit contained in the original invoice</a:t>
            </a:r>
            <a:r>
              <a:rPr lang="en-US" sz="2000" dirty="0">
                <a:solidFill>
                  <a:schemeClr val="bg1"/>
                </a:solidFill>
              </a:rPr>
              <a:t> was distributed and the amount so apportioned shall be,-</a:t>
            </a:r>
          </a:p>
          <a:p>
            <a:pPr marL="1428750" lvl="2" indent="-514350" algn="just">
              <a:buAutoNum type="romanLcParenBoth"/>
            </a:pPr>
            <a:r>
              <a:rPr lang="en-US" sz="2000" dirty="0">
                <a:solidFill>
                  <a:srgbClr val="FF0000"/>
                </a:solidFill>
              </a:rPr>
              <a:t>reduced from the amount to be distributed in the month in which the credit note is included</a:t>
            </a:r>
            <a:r>
              <a:rPr lang="en-US" sz="2000" dirty="0">
                <a:solidFill>
                  <a:schemeClr val="bg1"/>
                </a:solidFill>
              </a:rPr>
              <a:t> in the return in FORM GSTR-6; and</a:t>
            </a:r>
          </a:p>
          <a:p>
            <a:pPr marL="1428750" lvl="2" indent="-514350" algn="just">
              <a:buAutoNum type="romanLcParenBoth"/>
            </a:pPr>
            <a:r>
              <a:rPr lang="en-US" sz="2000" dirty="0">
                <a:solidFill>
                  <a:srgbClr val="FF0000"/>
                </a:solidFill>
              </a:rPr>
              <a:t>added to the output tax liability of the recipient </a:t>
            </a:r>
            <a:r>
              <a:rPr lang="en-US" sz="2000" dirty="0">
                <a:solidFill>
                  <a:schemeClr val="bg1"/>
                </a:solidFill>
              </a:rPr>
              <a:t>and where the amount so apportioned is in the negative by virtue of the amount of credit to be distributed is less than the amount to be adjusted.</a:t>
            </a:r>
          </a:p>
        </p:txBody>
      </p:sp>
    </p:spTree>
    <p:extLst>
      <p:ext uri="{BB962C8B-B14F-4D97-AF65-F5344CB8AC3E}">
        <p14:creationId xmlns:p14="http://schemas.microsoft.com/office/powerpoint/2010/main" val="372126793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6582" y="781650"/>
            <a:ext cx="10404763" cy="523220"/>
          </a:xfrm>
          <a:prstGeom prst="rect">
            <a:avLst/>
          </a:prstGeom>
          <a:noFill/>
        </p:spPr>
        <p:txBody>
          <a:bodyPr wrap="square" rtlCol="0">
            <a:spAutoFit/>
          </a:bodyPr>
          <a:lstStyle/>
          <a:p>
            <a:pPr algn="ctr"/>
            <a:r>
              <a:rPr lang="en-US" sz="2800" b="1" dirty="0">
                <a:solidFill>
                  <a:schemeClr val="bg1"/>
                </a:solidFill>
              </a:rPr>
              <a:t>Manner &amp; Distribution of ITC BY ISD (Rule 4 of ITC)</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107</a:t>
            </a:fld>
            <a:endParaRPr lang="en-US"/>
          </a:p>
        </p:txBody>
      </p:sp>
      <p:sp>
        <p:nvSpPr>
          <p:cNvPr id="7" name="TextBox 6"/>
          <p:cNvSpPr txBox="1"/>
          <p:nvPr/>
        </p:nvSpPr>
        <p:spPr>
          <a:xfrm>
            <a:off x="275573" y="1225688"/>
            <a:ext cx="11448788" cy="3477875"/>
          </a:xfrm>
          <a:prstGeom prst="rect">
            <a:avLst/>
          </a:prstGeom>
          <a:noFill/>
          <a:ln>
            <a:solidFill>
              <a:srgbClr val="000000"/>
            </a:solidFill>
          </a:ln>
        </p:spPr>
        <p:txBody>
          <a:bodyPr wrap="square" rtlCol="0">
            <a:spAutoFit/>
          </a:bodyPr>
          <a:lstStyle/>
          <a:p>
            <a:pPr marL="1257300" lvl="2" indent="-342900" algn="just">
              <a:buFont typeface="Wingdings" pitchFamily="2" charset="2"/>
              <a:buChar char="Ø"/>
            </a:pPr>
            <a:r>
              <a:rPr lang="en-US" sz="2000" dirty="0">
                <a:solidFill>
                  <a:schemeClr val="bg1"/>
                </a:solidFill>
              </a:rPr>
              <a:t>If the amount of ITC distributed by an ISD is reduced later on for any other reason</a:t>
            </a:r>
          </a:p>
          <a:p>
            <a:pPr marL="1257300" lvl="2" indent="-342900" algn="just">
              <a:buFont typeface="Wingdings" pitchFamily="2" charset="2"/>
              <a:buChar char="Ø"/>
            </a:pPr>
            <a:r>
              <a:rPr lang="en-US" sz="2000" dirty="0">
                <a:solidFill>
                  <a:schemeClr val="bg1"/>
                </a:solidFill>
              </a:rPr>
              <a:t>for any of the recipients,</a:t>
            </a:r>
          </a:p>
          <a:p>
            <a:pPr marL="1257300" lvl="2" indent="-342900" algn="just">
              <a:buFont typeface="Wingdings" pitchFamily="2" charset="2"/>
              <a:buChar char="Ø"/>
            </a:pPr>
            <a:r>
              <a:rPr lang="en-US" sz="2000" dirty="0">
                <a:solidFill>
                  <a:schemeClr val="bg1"/>
                </a:solidFill>
              </a:rPr>
              <a:t>including that it was distributed to a wrong recipient by the ISD,</a:t>
            </a:r>
          </a:p>
          <a:p>
            <a:pPr marL="1257300" lvl="2" indent="-342900" algn="just">
              <a:buFont typeface="Wingdings" pitchFamily="2" charset="2"/>
              <a:buChar char="Ø"/>
            </a:pPr>
            <a:r>
              <a:rPr lang="en-US" sz="2000" dirty="0">
                <a:solidFill>
                  <a:schemeClr val="bg1"/>
                </a:solidFill>
              </a:rPr>
              <a:t>the process prescribed above in clause XI shall,</a:t>
            </a:r>
          </a:p>
          <a:p>
            <a:pPr marL="1257300" lvl="2" indent="-342900" algn="just">
              <a:buFont typeface="Wingdings" pitchFamily="2" charset="2"/>
              <a:buChar char="Ø"/>
            </a:pPr>
            <a:r>
              <a:rPr lang="en-US" sz="2000" dirty="0">
                <a:solidFill>
                  <a:schemeClr val="bg1"/>
                </a:solidFill>
              </a:rPr>
              <a:t>mutatis mutandis apply for reduction of credit.</a:t>
            </a:r>
          </a:p>
          <a:p>
            <a:pPr marL="1257300" lvl="2" indent="-342900" algn="just">
              <a:buFont typeface="Wingdings" pitchFamily="2" charset="2"/>
              <a:buChar char="Ø"/>
            </a:pPr>
            <a:endParaRPr lang="en-US" sz="2000" dirty="0">
              <a:solidFill>
                <a:schemeClr val="bg1"/>
              </a:solidFill>
            </a:endParaRPr>
          </a:p>
          <a:p>
            <a:pPr lvl="2" algn="just"/>
            <a:r>
              <a:rPr lang="en-US" sz="2000" b="1" u="sng" dirty="0">
                <a:solidFill>
                  <a:schemeClr val="bg1"/>
                </a:solidFill>
              </a:rPr>
              <a:t>ISD INVOICE AND DETAILS TO BE FILED :-</a:t>
            </a:r>
          </a:p>
          <a:p>
            <a:pPr marL="1257300" lvl="2" indent="-342900" algn="just">
              <a:buFont typeface="Wingdings" pitchFamily="2" charset="2"/>
              <a:buChar char="Ø"/>
            </a:pPr>
            <a:r>
              <a:rPr lang="en-US" sz="2000" dirty="0">
                <a:solidFill>
                  <a:schemeClr val="bg1"/>
                </a:solidFill>
              </a:rPr>
              <a:t>ISD shall, on the basis of the ISD credit note / ISD Invoice</a:t>
            </a:r>
          </a:p>
          <a:p>
            <a:pPr marL="1257300" lvl="2" indent="-342900" algn="just">
              <a:buFont typeface="Wingdings" pitchFamily="2" charset="2"/>
              <a:buChar char="Ø"/>
            </a:pPr>
            <a:r>
              <a:rPr lang="en-US" sz="2000" dirty="0">
                <a:solidFill>
                  <a:schemeClr val="bg1"/>
                </a:solidFill>
              </a:rPr>
              <a:t>Issued to the recipient entitled to such credit and</a:t>
            </a:r>
          </a:p>
          <a:p>
            <a:pPr marL="1257300" lvl="2" indent="-342900" algn="just">
              <a:buFont typeface="Wingdings" pitchFamily="2" charset="2"/>
              <a:buChar char="Ø"/>
            </a:pPr>
            <a:r>
              <a:rPr lang="en-US" sz="2000" dirty="0">
                <a:solidFill>
                  <a:schemeClr val="bg1"/>
                </a:solidFill>
              </a:rPr>
              <a:t>include the details of ISD credit note and the ISD Invoice in the return in </a:t>
            </a:r>
            <a:r>
              <a:rPr lang="en-US" sz="2000" dirty="0">
                <a:solidFill>
                  <a:srgbClr val="FF0000"/>
                </a:solidFill>
              </a:rPr>
              <a:t>FORM GSTR-6</a:t>
            </a:r>
          </a:p>
          <a:p>
            <a:pPr marL="1257300" lvl="2" indent="-342900" algn="just">
              <a:buFont typeface="Wingdings" pitchFamily="2" charset="2"/>
              <a:buChar char="Ø"/>
            </a:pPr>
            <a:r>
              <a:rPr lang="en-US" sz="2000" dirty="0">
                <a:solidFill>
                  <a:schemeClr val="bg1"/>
                </a:solidFill>
              </a:rPr>
              <a:t>for the month in which such credit note and invoice was issued.</a:t>
            </a:r>
            <a:endParaRPr lang="en-IN" sz="2000" dirty="0">
              <a:solidFill>
                <a:schemeClr val="bg1"/>
              </a:solidFill>
            </a:endParaRPr>
          </a:p>
        </p:txBody>
      </p:sp>
    </p:spTree>
    <p:extLst>
      <p:ext uri="{BB962C8B-B14F-4D97-AF65-F5344CB8AC3E}">
        <p14:creationId xmlns:p14="http://schemas.microsoft.com/office/powerpoint/2010/main" val="415824099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6582" y="781650"/>
            <a:ext cx="10404763" cy="523220"/>
          </a:xfrm>
          <a:prstGeom prst="rect">
            <a:avLst/>
          </a:prstGeom>
          <a:noFill/>
        </p:spPr>
        <p:txBody>
          <a:bodyPr wrap="square" rtlCol="0">
            <a:spAutoFit/>
          </a:bodyPr>
          <a:lstStyle/>
          <a:p>
            <a:pPr algn="ctr"/>
            <a:r>
              <a:rPr lang="en-US" sz="2800" b="1" dirty="0">
                <a:solidFill>
                  <a:schemeClr val="bg1"/>
                </a:solidFill>
              </a:rPr>
              <a:t>Manner &amp; Recovery excess ITC distributed BY ISD (Sec. 21)</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108</a:t>
            </a:fld>
            <a:endParaRPr lang="en-US"/>
          </a:p>
        </p:txBody>
      </p:sp>
      <p:sp>
        <p:nvSpPr>
          <p:cNvPr id="7" name="TextBox 6"/>
          <p:cNvSpPr txBox="1"/>
          <p:nvPr/>
        </p:nvSpPr>
        <p:spPr>
          <a:xfrm>
            <a:off x="275573" y="1225688"/>
            <a:ext cx="11448788" cy="2246769"/>
          </a:xfrm>
          <a:prstGeom prst="rect">
            <a:avLst/>
          </a:prstGeom>
          <a:noFill/>
          <a:ln>
            <a:solidFill>
              <a:srgbClr val="000000"/>
            </a:solidFill>
          </a:ln>
        </p:spPr>
        <p:txBody>
          <a:bodyPr wrap="square" rtlCol="0">
            <a:spAutoFit/>
          </a:bodyPr>
          <a:lstStyle/>
          <a:p>
            <a:pPr marL="342900" indent="-342900" algn="just">
              <a:buFont typeface="Wingdings" pitchFamily="2" charset="2"/>
              <a:buChar char="Ø"/>
            </a:pPr>
            <a:r>
              <a:rPr lang="en-US" sz="2000" dirty="0">
                <a:solidFill>
                  <a:schemeClr val="bg1"/>
                </a:solidFill>
              </a:rPr>
              <a:t>Where the Input Service </a:t>
            </a:r>
            <a:r>
              <a:rPr lang="en-US" sz="2000" dirty="0">
                <a:solidFill>
                  <a:srgbClr val="FF0000"/>
                </a:solidFill>
              </a:rPr>
              <a:t>Distributor distributes the credit</a:t>
            </a:r>
          </a:p>
          <a:p>
            <a:pPr marL="800100" lvl="1" indent="-342900" algn="just">
              <a:buFont typeface="Wingdings" pitchFamily="2" charset="2"/>
              <a:buChar char="Ø"/>
            </a:pPr>
            <a:r>
              <a:rPr lang="en-US" sz="2000" dirty="0">
                <a:solidFill>
                  <a:srgbClr val="FF0000"/>
                </a:solidFill>
              </a:rPr>
              <a:t>in contravention of the provisions contained in section 20</a:t>
            </a:r>
          </a:p>
          <a:p>
            <a:pPr marL="800100" lvl="1" indent="-342900" algn="just">
              <a:buFont typeface="Wingdings" pitchFamily="2" charset="2"/>
              <a:buChar char="Ø"/>
            </a:pPr>
            <a:r>
              <a:rPr lang="en-US" sz="2000" dirty="0">
                <a:solidFill>
                  <a:schemeClr val="bg1"/>
                </a:solidFill>
              </a:rPr>
              <a:t>resulting in </a:t>
            </a:r>
            <a:r>
              <a:rPr lang="en-US" sz="2000" dirty="0">
                <a:solidFill>
                  <a:srgbClr val="FF0000"/>
                </a:solidFill>
              </a:rPr>
              <a:t>excess distribution of credit to one or more </a:t>
            </a:r>
            <a:r>
              <a:rPr lang="en-US" sz="2000" dirty="0">
                <a:solidFill>
                  <a:schemeClr val="bg1"/>
                </a:solidFill>
              </a:rPr>
              <a:t>recipients of credit,</a:t>
            </a:r>
          </a:p>
          <a:p>
            <a:pPr marL="800100" lvl="1" indent="-342900" algn="just">
              <a:buFont typeface="Wingdings" pitchFamily="2" charset="2"/>
              <a:buChar char="Ø"/>
            </a:pPr>
            <a:r>
              <a:rPr lang="en-US" sz="2000" dirty="0">
                <a:solidFill>
                  <a:srgbClr val="FF0000"/>
                </a:solidFill>
              </a:rPr>
              <a:t>the excess credit </a:t>
            </a:r>
            <a:r>
              <a:rPr lang="en-US" sz="2000" dirty="0">
                <a:solidFill>
                  <a:schemeClr val="bg1"/>
                </a:solidFill>
              </a:rPr>
              <a:t>so distributed</a:t>
            </a:r>
          </a:p>
          <a:p>
            <a:pPr marL="800100" lvl="1" indent="-342900" algn="just">
              <a:buFont typeface="Wingdings" pitchFamily="2" charset="2"/>
              <a:buChar char="Ø"/>
            </a:pPr>
            <a:r>
              <a:rPr lang="en-US" sz="2000" dirty="0">
                <a:solidFill>
                  <a:srgbClr val="FF0000"/>
                </a:solidFill>
              </a:rPr>
              <a:t>shall be recovered from such recipients along with interest</a:t>
            </a:r>
            <a:r>
              <a:rPr lang="en-US" sz="2000" dirty="0">
                <a:solidFill>
                  <a:schemeClr val="bg1"/>
                </a:solidFill>
              </a:rPr>
              <a:t>,</a:t>
            </a:r>
          </a:p>
          <a:p>
            <a:pPr marL="800100" lvl="1" indent="-342900" algn="just">
              <a:buFont typeface="Wingdings" pitchFamily="2" charset="2"/>
              <a:buChar char="Ø"/>
            </a:pPr>
            <a:r>
              <a:rPr lang="en-US" sz="2000" dirty="0">
                <a:solidFill>
                  <a:schemeClr val="bg1"/>
                </a:solidFill>
              </a:rPr>
              <a:t>and the provisions of section 73 or section 74, as the case may be, shall, mutatis mutandis, apply for determination of amount to be recovered.</a:t>
            </a:r>
            <a:endParaRPr lang="en-IN" sz="2000" dirty="0">
              <a:solidFill>
                <a:schemeClr val="bg1"/>
              </a:solidFill>
            </a:endParaRPr>
          </a:p>
        </p:txBody>
      </p:sp>
    </p:spTree>
    <p:extLst>
      <p:ext uri="{BB962C8B-B14F-4D97-AF65-F5344CB8AC3E}">
        <p14:creationId xmlns:p14="http://schemas.microsoft.com/office/powerpoint/2010/main" val="239455571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4619E636-755F-486F-B613-27EF5348AC25}" type="slidenum">
              <a:rPr lang="en-US" smtClean="0"/>
              <a:pPr/>
              <a:t>109</a:t>
            </a:fld>
            <a:endParaRPr lang="en-US"/>
          </a:p>
        </p:txBody>
      </p:sp>
      <p:sp>
        <p:nvSpPr>
          <p:cNvPr id="7" name="TextBox 6"/>
          <p:cNvSpPr txBox="1"/>
          <p:nvPr/>
        </p:nvSpPr>
        <p:spPr>
          <a:xfrm>
            <a:off x="286459" y="2205402"/>
            <a:ext cx="11448788" cy="923330"/>
          </a:xfrm>
          <a:prstGeom prst="rect">
            <a:avLst/>
          </a:prstGeom>
          <a:noFill/>
          <a:ln>
            <a:solidFill>
              <a:srgbClr val="000000"/>
            </a:solidFill>
          </a:ln>
        </p:spPr>
        <p:txBody>
          <a:bodyPr wrap="square" rtlCol="0">
            <a:spAutoFit/>
          </a:bodyPr>
          <a:lstStyle/>
          <a:p>
            <a:pPr algn="ctr"/>
            <a:r>
              <a:rPr lang="en-US" sz="5400" dirty="0">
                <a:solidFill>
                  <a:schemeClr val="bg1"/>
                </a:solidFill>
              </a:rPr>
              <a:t>Thanks</a:t>
            </a:r>
            <a:endParaRPr lang="en-IN" sz="5400" dirty="0">
              <a:solidFill>
                <a:schemeClr val="bg1"/>
              </a:solidFill>
            </a:endParaRPr>
          </a:p>
        </p:txBody>
      </p:sp>
      <p:sp>
        <p:nvSpPr>
          <p:cNvPr id="6" name="TextBox 5">
            <a:extLst>
              <a:ext uri="{FF2B5EF4-FFF2-40B4-BE49-F238E27FC236}">
                <a16:creationId xmlns:a16="http://schemas.microsoft.com/office/drawing/2014/main" xmlns="" id="{776D6AB1-EC65-4DA0-93A6-FC5CB64BDD16}"/>
              </a:ext>
            </a:extLst>
          </p:cNvPr>
          <p:cNvSpPr txBox="1"/>
          <p:nvPr/>
        </p:nvSpPr>
        <p:spPr>
          <a:xfrm>
            <a:off x="286459" y="3729269"/>
            <a:ext cx="11448788" cy="2954655"/>
          </a:xfrm>
          <a:prstGeom prst="rect">
            <a:avLst/>
          </a:prstGeom>
          <a:noFill/>
          <a:ln>
            <a:solidFill>
              <a:srgbClr val="000000"/>
            </a:solidFill>
          </a:ln>
        </p:spPr>
        <p:txBody>
          <a:bodyPr wrap="square" rtlCol="0">
            <a:spAutoFit/>
          </a:bodyPr>
          <a:lstStyle/>
          <a:p>
            <a:pPr algn="ctr"/>
            <a:r>
              <a:rPr lang="en-US" sz="5400" dirty="0">
                <a:solidFill>
                  <a:schemeClr val="bg1"/>
                </a:solidFill>
              </a:rPr>
              <a:t>Presented by</a:t>
            </a:r>
          </a:p>
          <a:p>
            <a:pPr algn="r"/>
            <a:endParaRPr lang="en-US" sz="4400" dirty="0">
              <a:solidFill>
                <a:schemeClr val="bg1"/>
              </a:solidFill>
            </a:endParaRPr>
          </a:p>
          <a:p>
            <a:pPr algn="r"/>
            <a:r>
              <a:rPr lang="en-US" sz="4400" dirty="0">
                <a:solidFill>
                  <a:schemeClr val="bg1"/>
                </a:solidFill>
              </a:rPr>
              <a:t>CA. Kapil Aggarwal &amp;</a:t>
            </a:r>
          </a:p>
          <a:p>
            <a:pPr algn="r"/>
            <a:r>
              <a:rPr lang="en-US" sz="4400" dirty="0">
                <a:solidFill>
                  <a:schemeClr val="bg1"/>
                </a:solidFill>
              </a:rPr>
              <a:t>CA. Vijay Narayan</a:t>
            </a:r>
            <a:endParaRPr lang="en-IN" sz="4400" dirty="0">
              <a:solidFill>
                <a:schemeClr val="bg1"/>
              </a:solidFill>
            </a:endParaRPr>
          </a:p>
        </p:txBody>
      </p:sp>
    </p:spTree>
    <p:extLst>
      <p:ext uri="{BB962C8B-B14F-4D97-AF65-F5344CB8AC3E}">
        <p14:creationId xmlns:p14="http://schemas.microsoft.com/office/powerpoint/2010/main" val="1807567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9616" y="116632"/>
            <a:ext cx="6429420" cy="707886"/>
          </a:xfrm>
          <a:prstGeom prst="rect">
            <a:avLst/>
          </a:prstGeom>
          <a:noFill/>
        </p:spPr>
        <p:txBody>
          <a:bodyPr wrap="square" rtlCol="0">
            <a:spAutoFit/>
          </a:bodyPr>
          <a:lstStyle/>
          <a:p>
            <a:r>
              <a:rPr lang="en-IN" sz="4000" dirty="0">
                <a:solidFill>
                  <a:schemeClr val="bg1"/>
                </a:solidFill>
              </a:rPr>
              <a:t>Eligibility for Taking ITC</a:t>
            </a:r>
          </a:p>
        </p:txBody>
      </p:sp>
      <p:sp>
        <p:nvSpPr>
          <p:cNvPr id="8" name="Slide Number Placeholder 7"/>
          <p:cNvSpPr>
            <a:spLocks noGrp="1"/>
          </p:cNvSpPr>
          <p:nvPr>
            <p:ph type="sldNum" sz="quarter" idx="12"/>
          </p:nvPr>
        </p:nvSpPr>
        <p:spPr/>
        <p:txBody>
          <a:bodyPr/>
          <a:lstStyle/>
          <a:p>
            <a:fld id="{4619E636-755F-486F-B613-27EF5348AC25}" type="slidenum">
              <a:rPr lang="en-US" smtClean="0"/>
              <a:pPr/>
              <a:t>11</a:t>
            </a:fld>
            <a:endParaRPr lang="en-US"/>
          </a:p>
        </p:txBody>
      </p:sp>
      <p:sp>
        <p:nvSpPr>
          <p:cNvPr id="7" name="TextBox 6"/>
          <p:cNvSpPr txBox="1"/>
          <p:nvPr/>
        </p:nvSpPr>
        <p:spPr>
          <a:xfrm>
            <a:off x="1143000" y="2078384"/>
            <a:ext cx="9133114" cy="4154984"/>
          </a:xfrm>
          <a:prstGeom prst="rect">
            <a:avLst/>
          </a:prstGeom>
          <a:noFill/>
          <a:ln>
            <a:solidFill>
              <a:srgbClr val="000000"/>
            </a:solidFill>
          </a:ln>
        </p:spPr>
        <p:txBody>
          <a:bodyPr wrap="square" rtlCol="0">
            <a:spAutoFit/>
          </a:bodyPr>
          <a:lstStyle/>
          <a:p>
            <a:pPr algn="just"/>
            <a:r>
              <a:rPr lang="en-IN" sz="2400" b="1" dirty="0">
                <a:solidFill>
                  <a:schemeClr val="bg1"/>
                </a:solidFill>
              </a:rPr>
              <a:t>Section 16 (1): Eligibility and conditions for taking ITC</a:t>
            </a:r>
          </a:p>
          <a:p>
            <a:pPr algn="just"/>
            <a:endParaRPr lang="en-IN" sz="2400" dirty="0">
              <a:solidFill>
                <a:schemeClr val="bg1"/>
              </a:solidFill>
            </a:endParaRPr>
          </a:p>
          <a:p>
            <a:pPr indent="-342900" algn="just">
              <a:buFont typeface="Wingdings" pitchFamily="2" charset="2"/>
              <a:buChar char="Ø"/>
            </a:pPr>
            <a:r>
              <a:rPr lang="en-IN" sz="2400" dirty="0">
                <a:solidFill>
                  <a:schemeClr val="bg1"/>
                </a:solidFill>
              </a:rPr>
              <a:t>Every </a:t>
            </a:r>
            <a:r>
              <a:rPr lang="en-IN" sz="2400" dirty="0">
                <a:solidFill>
                  <a:srgbClr val="FF0000"/>
                </a:solidFill>
              </a:rPr>
              <a:t>registered taxable person</a:t>
            </a:r>
            <a:r>
              <a:rPr lang="en-IN" sz="2400" dirty="0">
                <a:solidFill>
                  <a:schemeClr val="bg1"/>
                </a:solidFill>
              </a:rPr>
              <a:t> shall  be entitled to credit of Input Tax</a:t>
            </a:r>
          </a:p>
          <a:p>
            <a:pPr indent="-342900" algn="just">
              <a:buFont typeface="Wingdings" pitchFamily="2" charset="2"/>
              <a:buChar char="Ø"/>
            </a:pPr>
            <a:r>
              <a:rPr lang="en-IN" sz="2400" dirty="0">
                <a:solidFill>
                  <a:schemeClr val="bg1"/>
                </a:solidFill>
              </a:rPr>
              <a:t>charged on </a:t>
            </a:r>
            <a:r>
              <a:rPr lang="en-IN" sz="2400" dirty="0">
                <a:solidFill>
                  <a:srgbClr val="FF0000"/>
                </a:solidFill>
              </a:rPr>
              <a:t>any supply</a:t>
            </a:r>
            <a:r>
              <a:rPr lang="en-IN" sz="2400" dirty="0">
                <a:solidFill>
                  <a:schemeClr val="bg1"/>
                </a:solidFill>
              </a:rPr>
              <a:t> of goods or services or both to him</a:t>
            </a:r>
          </a:p>
          <a:p>
            <a:pPr algn="just">
              <a:buFont typeface="Wingdings" pitchFamily="2" charset="2"/>
              <a:buChar char="Ø"/>
            </a:pPr>
            <a:r>
              <a:rPr lang="en-IN" sz="2400" dirty="0">
                <a:solidFill>
                  <a:schemeClr val="bg1"/>
                </a:solidFill>
              </a:rPr>
              <a:t> which are </a:t>
            </a:r>
            <a:r>
              <a:rPr lang="en-IN" sz="2400" dirty="0">
                <a:solidFill>
                  <a:srgbClr val="FF0000"/>
                </a:solidFill>
              </a:rPr>
              <a:t>used or intended to be used in the course or furtherance of his business</a:t>
            </a:r>
          </a:p>
          <a:p>
            <a:pPr algn="just">
              <a:buFont typeface="Wingdings" pitchFamily="2" charset="2"/>
              <a:buChar char="Ø"/>
            </a:pPr>
            <a:r>
              <a:rPr lang="en-IN" sz="2400" dirty="0">
                <a:solidFill>
                  <a:schemeClr val="bg1"/>
                </a:solidFill>
                <a:latin typeface="Times New Roman"/>
                <a:ea typeface="Times New Roman"/>
              </a:rPr>
              <a:t> and the said amount shall be credited to the electronic credit ledger of such person</a:t>
            </a:r>
            <a:r>
              <a:rPr lang="en-US" sz="2400" dirty="0">
                <a:solidFill>
                  <a:schemeClr val="bg1"/>
                </a:solidFill>
                <a:latin typeface="Times New Roman"/>
                <a:ea typeface="Times New Roman"/>
              </a:rPr>
              <a:t>.</a:t>
            </a:r>
          </a:p>
          <a:p>
            <a:pPr algn="just">
              <a:buFont typeface="Wingdings" pitchFamily="2" charset="2"/>
              <a:buChar char="Ø"/>
            </a:pPr>
            <a:r>
              <a:rPr lang="en-US" sz="2400" dirty="0">
                <a:solidFill>
                  <a:schemeClr val="bg1"/>
                </a:solidFill>
                <a:latin typeface="Times New Roman"/>
              </a:rPr>
              <a:t> </a:t>
            </a:r>
            <a:r>
              <a:rPr lang="en-IN" sz="2400" dirty="0">
                <a:solidFill>
                  <a:schemeClr val="bg1"/>
                </a:solidFill>
                <a:latin typeface="Times New Roman"/>
                <a:ea typeface="Times New Roman"/>
              </a:rPr>
              <a:t>conditions and restrictions on taking ITC – prescribed in Rules</a:t>
            </a:r>
          </a:p>
          <a:p>
            <a:endParaRPr lang="en-IN" sz="2400" dirty="0"/>
          </a:p>
        </p:txBody>
      </p:sp>
      <p:sp>
        <p:nvSpPr>
          <p:cNvPr id="6" name="TextBox 5">
            <a:extLst>
              <a:ext uri="{FF2B5EF4-FFF2-40B4-BE49-F238E27FC236}">
                <a16:creationId xmlns:a16="http://schemas.microsoft.com/office/drawing/2014/main" xmlns="" id="{FCAD2883-077B-4F96-AC1F-3087B1C5A4F3}"/>
              </a:ext>
            </a:extLst>
          </p:cNvPr>
          <p:cNvSpPr txBox="1"/>
          <p:nvPr/>
        </p:nvSpPr>
        <p:spPr>
          <a:xfrm>
            <a:off x="4310050" y="1198772"/>
            <a:ext cx="2500330" cy="369332"/>
          </a:xfrm>
          <a:prstGeom prst="rect">
            <a:avLst/>
          </a:prstGeom>
          <a:noFill/>
          <a:ln>
            <a:solidFill>
              <a:srgbClr val="000000"/>
            </a:solidFill>
          </a:ln>
        </p:spPr>
        <p:txBody>
          <a:bodyPr wrap="square" rtlCol="0">
            <a:spAutoFit/>
          </a:bodyPr>
          <a:lstStyle/>
          <a:p>
            <a:pPr algn="ctr"/>
            <a:r>
              <a:rPr lang="en-US" dirty="0">
                <a:solidFill>
                  <a:schemeClr val="bg1"/>
                </a:solidFill>
              </a:rPr>
              <a:t>Section 16 (1)</a:t>
            </a:r>
            <a:endParaRPr lang="en-IN" dirty="0">
              <a:solidFill>
                <a:schemeClr val="bg1"/>
              </a:solidFill>
            </a:endParaRPr>
          </a:p>
        </p:txBody>
      </p:sp>
    </p:spTree>
    <p:extLst>
      <p:ext uri="{BB962C8B-B14F-4D97-AF65-F5344CB8AC3E}">
        <p14:creationId xmlns:p14="http://schemas.microsoft.com/office/powerpoint/2010/main" val="1710896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66976" y="500043"/>
            <a:ext cx="6429420" cy="646331"/>
          </a:xfrm>
          <a:prstGeom prst="rect">
            <a:avLst/>
          </a:prstGeom>
          <a:noFill/>
        </p:spPr>
        <p:txBody>
          <a:bodyPr wrap="square" rtlCol="0">
            <a:spAutoFit/>
          </a:bodyPr>
          <a:lstStyle/>
          <a:p>
            <a:pPr algn="ctr"/>
            <a:r>
              <a:rPr lang="en-US" sz="3200" dirty="0">
                <a:solidFill>
                  <a:schemeClr val="bg1"/>
                </a:solidFill>
              </a:rPr>
              <a:t>Conditions for availing</a:t>
            </a:r>
            <a:r>
              <a:rPr lang="en-US" sz="3600" dirty="0">
                <a:solidFill>
                  <a:schemeClr val="bg1"/>
                </a:solidFill>
              </a:rPr>
              <a:t> </a:t>
            </a:r>
            <a:r>
              <a:rPr lang="en-US" sz="3200" dirty="0">
                <a:solidFill>
                  <a:schemeClr val="bg1"/>
                </a:solidFill>
              </a:rPr>
              <a:t>ITC</a:t>
            </a:r>
          </a:p>
        </p:txBody>
      </p:sp>
      <p:sp>
        <p:nvSpPr>
          <p:cNvPr id="8" name="TextBox 7"/>
          <p:cNvSpPr txBox="1"/>
          <p:nvPr/>
        </p:nvSpPr>
        <p:spPr>
          <a:xfrm>
            <a:off x="4310050" y="1198772"/>
            <a:ext cx="2500330" cy="369332"/>
          </a:xfrm>
          <a:prstGeom prst="rect">
            <a:avLst/>
          </a:prstGeom>
          <a:noFill/>
          <a:ln>
            <a:solidFill>
              <a:srgbClr val="000000"/>
            </a:solidFill>
          </a:ln>
        </p:spPr>
        <p:txBody>
          <a:bodyPr wrap="square" rtlCol="0">
            <a:spAutoFit/>
          </a:bodyPr>
          <a:lstStyle/>
          <a:p>
            <a:pPr algn="ctr"/>
            <a:r>
              <a:rPr lang="en-US" dirty="0">
                <a:solidFill>
                  <a:schemeClr val="bg1"/>
                </a:solidFill>
              </a:rPr>
              <a:t>Section 16(2)</a:t>
            </a:r>
            <a:endParaRPr lang="en-IN" dirty="0">
              <a:solidFill>
                <a:schemeClr val="bg1"/>
              </a:solidFill>
            </a:endParaRPr>
          </a:p>
        </p:txBody>
      </p:sp>
      <p:sp>
        <p:nvSpPr>
          <p:cNvPr id="9" name="TextBox 8"/>
          <p:cNvSpPr txBox="1"/>
          <p:nvPr/>
        </p:nvSpPr>
        <p:spPr>
          <a:xfrm>
            <a:off x="1666844" y="1757344"/>
            <a:ext cx="1285884" cy="1477328"/>
          </a:xfrm>
          <a:prstGeom prst="rect">
            <a:avLst/>
          </a:prstGeom>
          <a:noFill/>
          <a:ln>
            <a:solidFill>
              <a:srgbClr val="000000"/>
            </a:solidFill>
          </a:ln>
        </p:spPr>
        <p:txBody>
          <a:bodyPr wrap="square" rtlCol="0">
            <a:spAutoFit/>
          </a:bodyPr>
          <a:lstStyle/>
          <a:p>
            <a:pPr algn="just"/>
            <a:r>
              <a:rPr lang="en-IN" dirty="0">
                <a:solidFill>
                  <a:schemeClr val="bg1"/>
                </a:solidFill>
              </a:rPr>
              <a:t>Possession of Invoice/ DN/tax paying document</a:t>
            </a:r>
          </a:p>
        </p:txBody>
      </p:sp>
      <p:sp>
        <p:nvSpPr>
          <p:cNvPr id="10" name="TextBox 9"/>
          <p:cNvSpPr txBox="1"/>
          <p:nvPr/>
        </p:nvSpPr>
        <p:spPr>
          <a:xfrm>
            <a:off x="3452794" y="1757344"/>
            <a:ext cx="1214446" cy="1754326"/>
          </a:xfrm>
          <a:prstGeom prst="rect">
            <a:avLst/>
          </a:prstGeom>
          <a:noFill/>
          <a:ln>
            <a:solidFill>
              <a:srgbClr val="000000"/>
            </a:solidFill>
          </a:ln>
        </p:spPr>
        <p:txBody>
          <a:bodyPr wrap="square" rtlCol="0">
            <a:spAutoFit/>
          </a:bodyPr>
          <a:lstStyle/>
          <a:p>
            <a:pPr algn="just"/>
            <a:r>
              <a:rPr lang="en-IN" dirty="0">
                <a:solidFill>
                  <a:schemeClr val="bg1"/>
                </a:solidFill>
              </a:rPr>
              <a:t>Received the goods or services or both</a:t>
            </a:r>
          </a:p>
          <a:p>
            <a:endParaRPr lang="en-US" dirty="0">
              <a:solidFill>
                <a:schemeClr val="bg1"/>
              </a:solidFill>
            </a:endParaRPr>
          </a:p>
          <a:p>
            <a:endParaRPr lang="en-US" dirty="0"/>
          </a:p>
        </p:txBody>
      </p:sp>
      <p:sp>
        <p:nvSpPr>
          <p:cNvPr id="11" name="TextBox 10"/>
          <p:cNvSpPr txBox="1"/>
          <p:nvPr/>
        </p:nvSpPr>
        <p:spPr>
          <a:xfrm>
            <a:off x="5167306" y="1757344"/>
            <a:ext cx="3357586" cy="1754326"/>
          </a:xfrm>
          <a:prstGeom prst="rect">
            <a:avLst/>
          </a:prstGeom>
          <a:noFill/>
          <a:ln>
            <a:solidFill>
              <a:srgbClr val="000000"/>
            </a:solidFill>
          </a:ln>
        </p:spPr>
        <p:txBody>
          <a:bodyPr wrap="square" rtlCol="0">
            <a:spAutoFit/>
          </a:bodyPr>
          <a:lstStyle/>
          <a:p>
            <a:pPr algn="just"/>
            <a:r>
              <a:rPr lang="en-IN" dirty="0">
                <a:solidFill>
                  <a:schemeClr val="bg1"/>
                </a:solidFill>
              </a:rPr>
              <a:t>Tax charged on such supply has been actually paid to the government either in cash or through utilization of input tax credit</a:t>
            </a:r>
            <a:endParaRPr lang="en-US" dirty="0">
              <a:solidFill>
                <a:schemeClr val="bg1"/>
              </a:solidFill>
            </a:endParaRPr>
          </a:p>
          <a:p>
            <a:endParaRPr lang="en-US" dirty="0"/>
          </a:p>
        </p:txBody>
      </p:sp>
      <p:sp>
        <p:nvSpPr>
          <p:cNvPr id="12" name="TextBox 11"/>
          <p:cNvSpPr txBox="1"/>
          <p:nvPr/>
        </p:nvSpPr>
        <p:spPr>
          <a:xfrm>
            <a:off x="8882082" y="1757346"/>
            <a:ext cx="1453409" cy="1754326"/>
          </a:xfrm>
          <a:prstGeom prst="rect">
            <a:avLst/>
          </a:prstGeom>
          <a:noFill/>
          <a:ln>
            <a:solidFill>
              <a:srgbClr val="000000"/>
            </a:solidFill>
          </a:ln>
        </p:spPr>
        <p:txBody>
          <a:bodyPr wrap="square" rtlCol="0">
            <a:spAutoFit/>
          </a:bodyPr>
          <a:lstStyle/>
          <a:p>
            <a:pPr algn="just"/>
            <a:r>
              <a:rPr lang="en-IN" dirty="0">
                <a:solidFill>
                  <a:schemeClr val="bg1"/>
                </a:solidFill>
              </a:rPr>
              <a:t>Furnishing of return u/s 39</a:t>
            </a:r>
          </a:p>
          <a:p>
            <a:pPr algn="just"/>
            <a:endParaRPr lang="en-IN" dirty="0">
              <a:solidFill>
                <a:schemeClr val="bg1"/>
              </a:solidFill>
            </a:endParaRPr>
          </a:p>
          <a:p>
            <a:endParaRPr lang="en-US" dirty="0"/>
          </a:p>
          <a:p>
            <a:endParaRPr lang="en-US" dirty="0"/>
          </a:p>
        </p:txBody>
      </p:sp>
      <p:sp>
        <p:nvSpPr>
          <p:cNvPr id="13" name="Plus 12"/>
          <p:cNvSpPr/>
          <p:nvPr/>
        </p:nvSpPr>
        <p:spPr>
          <a:xfrm>
            <a:off x="3095604" y="2328848"/>
            <a:ext cx="214314" cy="42862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Plus 13"/>
          <p:cNvSpPr/>
          <p:nvPr/>
        </p:nvSpPr>
        <p:spPr>
          <a:xfrm>
            <a:off x="4810116" y="2328848"/>
            <a:ext cx="214314" cy="42862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Plus 14"/>
          <p:cNvSpPr/>
          <p:nvPr/>
        </p:nvSpPr>
        <p:spPr>
          <a:xfrm>
            <a:off x="8596330" y="2257410"/>
            <a:ext cx="214314" cy="42862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TextBox 15"/>
          <p:cNvSpPr txBox="1"/>
          <p:nvPr/>
        </p:nvSpPr>
        <p:spPr>
          <a:xfrm>
            <a:off x="1796072" y="3609823"/>
            <a:ext cx="8262327" cy="3139321"/>
          </a:xfrm>
          <a:prstGeom prst="rect">
            <a:avLst/>
          </a:prstGeom>
          <a:noFill/>
          <a:ln>
            <a:solidFill>
              <a:srgbClr val="000000"/>
            </a:solidFill>
          </a:ln>
        </p:spPr>
        <p:txBody>
          <a:bodyPr wrap="square" rtlCol="0">
            <a:spAutoFit/>
          </a:bodyPr>
          <a:lstStyle/>
          <a:p>
            <a:pPr algn="just"/>
            <a:r>
              <a:rPr lang="en-US" b="1" dirty="0">
                <a:solidFill>
                  <a:schemeClr val="bg1"/>
                </a:solidFill>
              </a:rPr>
              <a:t>First Proviso: Receipt of Goods in lots/ installments</a:t>
            </a:r>
          </a:p>
          <a:p>
            <a:pPr algn="just"/>
            <a:r>
              <a:rPr lang="en-US" dirty="0">
                <a:solidFill>
                  <a:schemeClr val="bg1"/>
                </a:solidFill>
              </a:rPr>
              <a:t>In such case, the registered person shall be entitled to </a:t>
            </a:r>
            <a:r>
              <a:rPr lang="en-US" dirty="0">
                <a:solidFill>
                  <a:srgbClr val="FF0000"/>
                </a:solidFill>
              </a:rPr>
              <a:t>take credit upon receipt of last lot or installment.</a:t>
            </a:r>
            <a:r>
              <a:rPr lang="en-US" dirty="0">
                <a:solidFill>
                  <a:schemeClr val="bg1"/>
                </a:solidFill>
              </a:rPr>
              <a:t> </a:t>
            </a:r>
          </a:p>
          <a:p>
            <a:pPr algn="just"/>
            <a:endParaRPr lang="en-US" dirty="0">
              <a:solidFill>
                <a:schemeClr val="bg1"/>
              </a:solidFill>
            </a:endParaRPr>
          </a:p>
          <a:p>
            <a:pPr algn="just"/>
            <a:r>
              <a:rPr lang="en-US" dirty="0">
                <a:solidFill>
                  <a:schemeClr val="bg1"/>
                </a:solidFill>
              </a:rPr>
              <a:t>Explanation to Sec 16 (2) (b): </a:t>
            </a:r>
            <a:r>
              <a:rPr lang="en-US" b="1" dirty="0">
                <a:solidFill>
                  <a:schemeClr val="bg1"/>
                </a:solidFill>
              </a:rPr>
              <a:t>Deemed receipt of goods/services</a:t>
            </a:r>
          </a:p>
          <a:p>
            <a:pPr algn="just"/>
            <a:r>
              <a:rPr lang="en-US" dirty="0">
                <a:solidFill>
                  <a:schemeClr val="bg1"/>
                </a:solidFill>
              </a:rPr>
              <a:t>Where </a:t>
            </a:r>
            <a:r>
              <a:rPr lang="en-US" dirty="0">
                <a:solidFill>
                  <a:srgbClr val="FF0000"/>
                </a:solidFill>
              </a:rPr>
              <a:t>goods are delivered by the supplier to a recipient or any other person on the direction of such registered person</a:t>
            </a:r>
            <a:r>
              <a:rPr lang="en-US" dirty="0">
                <a:solidFill>
                  <a:schemeClr val="bg1"/>
                </a:solidFill>
              </a:rPr>
              <a:t>, whether acting as an agent or otherwise, before or during movement of goods, either by way transfer of documents of the title to goods or otherwise</a:t>
            </a:r>
          </a:p>
          <a:p>
            <a:pPr algn="just"/>
            <a:r>
              <a:rPr lang="en-US" dirty="0">
                <a:solidFill>
                  <a:schemeClr val="bg1"/>
                </a:solidFill>
              </a:rPr>
              <a:t>Where the </a:t>
            </a:r>
            <a:r>
              <a:rPr lang="en-US" dirty="0">
                <a:solidFill>
                  <a:srgbClr val="FF0000"/>
                </a:solidFill>
              </a:rPr>
              <a:t>services are provided by the supplier to any person on the direction of and on account of such registered person</a:t>
            </a:r>
            <a:r>
              <a:rPr lang="en-US" dirty="0">
                <a:solidFill>
                  <a:schemeClr val="bg1"/>
                </a:solidFill>
              </a:rPr>
              <a:t>. </a:t>
            </a:r>
          </a:p>
        </p:txBody>
      </p:sp>
      <p:sp>
        <p:nvSpPr>
          <p:cNvPr id="18" name="Slide Number Placeholder 17"/>
          <p:cNvSpPr>
            <a:spLocks noGrp="1"/>
          </p:cNvSpPr>
          <p:nvPr>
            <p:ph type="sldNum" sz="quarter" idx="12"/>
          </p:nvPr>
        </p:nvSpPr>
        <p:spPr>
          <a:xfrm>
            <a:off x="10566400" y="6269263"/>
            <a:ext cx="1016000" cy="365125"/>
          </a:xfrm>
        </p:spPr>
        <p:txBody>
          <a:bodyPr/>
          <a:lstStyle/>
          <a:p>
            <a:fld id="{4619E636-755F-486F-B613-27EF5348AC25}" type="slidenum">
              <a:rPr lang="en-US" smtClean="0"/>
              <a:pPr/>
              <a:t>12</a:t>
            </a:fld>
            <a:endParaRPr lang="en-US"/>
          </a:p>
        </p:txBody>
      </p:sp>
    </p:spTree>
    <p:extLst>
      <p:ext uri="{BB962C8B-B14F-4D97-AF65-F5344CB8AC3E}">
        <p14:creationId xmlns:p14="http://schemas.microsoft.com/office/powerpoint/2010/main" val="2147592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6582" y="781650"/>
            <a:ext cx="10404763" cy="523220"/>
          </a:xfrm>
          <a:prstGeom prst="rect">
            <a:avLst/>
          </a:prstGeom>
          <a:noFill/>
        </p:spPr>
        <p:txBody>
          <a:bodyPr wrap="square" rtlCol="0">
            <a:spAutoFit/>
          </a:bodyPr>
          <a:lstStyle/>
          <a:p>
            <a:pPr algn="ctr"/>
            <a:r>
              <a:rPr lang="en-US" sz="2400" b="1" dirty="0">
                <a:solidFill>
                  <a:schemeClr val="bg1"/>
                </a:solidFill>
              </a:rPr>
              <a:t>Documentary Requirement and Conditions of ITC (RULE 36(1) &amp; (2)</a:t>
            </a:r>
            <a:r>
              <a:rPr lang="en-US" sz="2800" b="1" dirty="0">
                <a:solidFill>
                  <a:schemeClr val="bg1"/>
                </a:solidFill>
              </a:rPr>
              <a:t>)  </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13</a:t>
            </a:fld>
            <a:endParaRPr lang="en-US"/>
          </a:p>
        </p:txBody>
      </p:sp>
      <p:sp>
        <p:nvSpPr>
          <p:cNvPr id="7" name="TextBox 6"/>
          <p:cNvSpPr txBox="1"/>
          <p:nvPr/>
        </p:nvSpPr>
        <p:spPr>
          <a:xfrm>
            <a:off x="762000" y="1339549"/>
            <a:ext cx="10764982" cy="5355312"/>
          </a:xfrm>
          <a:prstGeom prst="rect">
            <a:avLst/>
          </a:prstGeom>
          <a:noFill/>
          <a:ln>
            <a:solidFill>
              <a:srgbClr val="000000"/>
            </a:solidFill>
          </a:ln>
        </p:spPr>
        <p:txBody>
          <a:bodyPr wrap="square" rtlCol="0">
            <a:spAutoFit/>
          </a:bodyPr>
          <a:lstStyle/>
          <a:p>
            <a:r>
              <a:rPr lang="en-IN" b="1" dirty="0">
                <a:solidFill>
                  <a:schemeClr val="bg1"/>
                </a:solidFill>
              </a:rPr>
              <a:t>Rule 36 (1):</a:t>
            </a:r>
            <a:r>
              <a:rPr lang="en-IN" dirty="0">
                <a:solidFill>
                  <a:schemeClr val="bg1"/>
                </a:solidFill>
              </a:rPr>
              <a:t> The ITC shall be availed by a registered person ( incl. ISD), </a:t>
            </a:r>
            <a:r>
              <a:rPr lang="en-IN" dirty="0">
                <a:solidFill>
                  <a:srgbClr val="FF0000"/>
                </a:solidFill>
              </a:rPr>
              <a:t>on the basis of </a:t>
            </a:r>
            <a:r>
              <a:rPr lang="en-IN" b="1" dirty="0">
                <a:solidFill>
                  <a:srgbClr val="FF0000"/>
                </a:solidFill>
              </a:rPr>
              <a:t>any </a:t>
            </a:r>
            <a:r>
              <a:rPr lang="en-IN" dirty="0">
                <a:solidFill>
                  <a:srgbClr val="FF0000"/>
                </a:solidFill>
              </a:rPr>
              <a:t>of the following documents, namely</a:t>
            </a:r>
            <a:r>
              <a:rPr lang="en-IN" dirty="0">
                <a:solidFill>
                  <a:schemeClr val="bg1"/>
                </a:solidFill>
              </a:rPr>
              <a:t>:- </a:t>
            </a:r>
          </a:p>
          <a:p>
            <a:r>
              <a:rPr lang="en-IN" dirty="0">
                <a:solidFill>
                  <a:schemeClr val="bg1"/>
                </a:solidFill>
              </a:rPr>
              <a:t>(a) an invoice issued by the supplier of goods or services or both in accordance with section 31; </a:t>
            </a:r>
          </a:p>
          <a:p>
            <a:r>
              <a:rPr lang="en-IN" dirty="0">
                <a:solidFill>
                  <a:schemeClr val="bg1"/>
                </a:solidFill>
              </a:rPr>
              <a:t>(b) a debit note issued by a supplier in accordance with the provisions of section 34; </a:t>
            </a:r>
          </a:p>
          <a:p>
            <a:r>
              <a:rPr lang="en-IN" dirty="0">
                <a:solidFill>
                  <a:schemeClr val="bg1"/>
                </a:solidFill>
              </a:rPr>
              <a:t>(c) a bill of entry; </a:t>
            </a:r>
          </a:p>
          <a:p>
            <a:r>
              <a:rPr lang="en-IN" dirty="0">
                <a:solidFill>
                  <a:schemeClr val="bg1"/>
                </a:solidFill>
              </a:rPr>
              <a:t>(d) an invoice issued in accordance with the provisions of Sec 31(3)(f) (Reverse charge invoice); </a:t>
            </a:r>
          </a:p>
          <a:p>
            <a:r>
              <a:rPr lang="en-IN" dirty="0">
                <a:solidFill>
                  <a:schemeClr val="bg1"/>
                </a:solidFill>
              </a:rPr>
              <a:t>(e) An ISD invoice/ credit note or any document issued by an ISD in accordance with the provisions of section 54 (1)</a:t>
            </a:r>
            <a:endParaRPr lang="en-IN" i="1" dirty="0">
              <a:solidFill>
                <a:schemeClr val="bg1"/>
              </a:solidFill>
            </a:endParaRPr>
          </a:p>
          <a:p>
            <a:endParaRPr lang="en-US" i="1" dirty="0">
              <a:solidFill>
                <a:schemeClr val="bg1"/>
              </a:solidFill>
            </a:endParaRPr>
          </a:p>
          <a:p>
            <a:pPr>
              <a:buFont typeface="Wingdings" pitchFamily="2" charset="2"/>
              <a:buChar char="Ø"/>
            </a:pPr>
            <a:r>
              <a:rPr lang="en-IN" b="1" dirty="0">
                <a:solidFill>
                  <a:schemeClr val="bg1"/>
                </a:solidFill>
              </a:rPr>
              <a:t>Rule 36 (2):</a:t>
            </a:r>
            <a:r>
              <a:rPr lang="en-US" i="1" dirty="0">
                <a:solidFill>
                  <a:schemeClr val="bg1"/>
                </a:solidFill>
              </a:rPr>
              <a:t> </a:t>
            </a:r>
          </a:p>
          <a:p>
            <a:pPr>
              <a:buFont typeface="Wingdings" pitchFamily="2" charset="2"/>
              <a:buChar char="Ø"/>
            </a:pPr>
            <a:r>
              <a:rPr lang="en-US" i="1" dirty="0">
                <a:solidFill>
                  <a:schemeClr val="bg1"/>
                </a:solidFill>
              </a:rPr>
              <a:t>Such Documents </a:t>
            </a:r>
            <a:r>
              <a:rPr lang="en-US" i="1" dirty="0">
                <a:solidFill>
                  <a:srgbClr val="FF0000"/>
                </a:solidFill>
              </a:rPr>
              <a:t>should contain all the applicable particulars as specified under Chapter VI.</a:t>
            </a:r>
          </a:p>
          <a:p>
            <a:pPr>
              <a:buFont typeface="Wingdings" pitchFamily="2" charset="2"/>
              <a:buChar char="Ø"/>
            </a:pPr>
            <a:endParaRPr lang="en-US" i="1" dirty="0">
              <a:solidFill>
                <a:srgbClr val="FF0000"/>
              </a:solidFill>
            </a:endParaRPr>
          </a:p>
          <a:p>
            <a:pPr>
              <a:buFont typeface="Wingdings" pitchFamily="2" charset="2"/>
              <a:buChar char="Ø"/>
            </a:pPr>
            <a:r>
              <a:rPr lang="en-US" i="1" dirty="0">
                <a:solidFill>
                  <a:schemeClr val="bg1"/>
                </a:solidFill>
              </a:rPr>
              <a:t>Provided that if the said document </a:t>
            </a:r>
            <a:r>
              <a:rPr lang="en-US" i="1" dirty="0">
                <a:solidFill>
                  <a:srgbClr val="FF0000"/>
                </a:solidFill>
              </a:rPr>
              <a:t>does not contain all the details but contains</a:t>
            </a:r>
          </a:p>
          <a:p>
            <a:pPr marL="285750" indent="-285750">
              <a:buFont typeface="Arial" panose="020B0604020202020204" pitchFamily="34" charset="0"/>
              <a:buChar char="•"/>
            </a:pPr>
            <a:r>
              <a:rPr lang="en-US" i="1" dirty="0">
                <a:solidFill>
                  <a:schemeClr val="bg1"/>
                </a:solidFill>
              </a:rPr>
              <a:t>The amount of tax charged</a:t>
            </a:r>
          </a:p>
          <a:p>
            <a:pPr marL="285750" indent="-285750">
              <a:buFont typeface="Arial" panose="020B0604020202020204" pitchFamily="34" charset="0"/>
              <a:buChar char="•"/>
            </a:pPr>
            <a:r>
              <a:rPr lang="en-US" i="1" dirty="0">
                <a:solidFill>
                  <a:schemeClr val="bg1"/>
                </a:solidFill>
              </a:rPr>
              <a:t>Description of goods/services</a:t>
            </a:r>
          </a:p>
          <a:p>
            <a:pPr marL="285750" indent="-285750">
              <a:buFont typeface="Arial" panose="020B0604020202020204" pitchFamily="34" charset="0"/>
              <a:buChar char="•"/>
            </a:pPr>
            <a:r>
              <a:rPr lang="en-US" i="1" dirty="0">
                <a:solidFill>
                  <a:schemeClr val="bg1"/>
                </a:solidFill>
              </a:rPr>
              <a:t>Total value of supply of goods/services</a:t>
            </a:r>
          </a:p>
          <a:p>
            <a:pPr marL="285750" indent="-285750">
              <a:buFont typeface="Arial" panose="020B0604020202020204" pitchFamily="34" charset="0"/>
              <a:buChar char="•"/>
            </a:pPr>
            <a:r>
              <a:rPr lang="en-US" i="1" dirty="0">
                <a:solidFill>
                  <a:schemeClr val="bg1"/>
                </a:solidFill>
              </a:rPr>
              <a:t>GSTIN of the supplier and recipient </a:t>
            </a:r>
          </a:p>
          <a:p>
            <a:pPr marL="285750" indent="-285750">
              <a:buFont typeface="Arial" panose="020B0604020202020204" pitchFamily="34" charset="0"/>
              <a:buChar char="•"/>
            </a:pPr>
            <a:r>
              <a:rPr lang="en-US" i="1" dirty="0">
                <a:solidFill>
                  <a:schemeClr val="bg1"/>
                </a:solidFill>
              </a:rPr>
              <a:t>Place of supply in case of inter-state supply </a:t>
            </a:r>
          </a:p>
          <a:p>
            <a:pPr marL="285750" indent="-285750">
              <a:buFont typeface="Arial" panose="020B0604020202020204" pitchFamily="34" charset="0"/>
              <a:buChar char="•"/>
            </a:pPr>
            <a:r>
              <a:rPr lang="en-US" i="1" dirty="0">
                <a:solidFill>
                  <a:schemeClr val="bg1"/>
                </a:solidFill>
              </a:rPr>
              <a:t>ITC may be availed by the registered person. </a:t>
            </a:r>
            <a:endParaRPr lang="en-IN" sz="2200" dirty="0">
              <a:solidFill>
                <a:schemeClr val="bg1"/>
              </a:solidFill>
            </a:endParaRPr>
          </a:p>
        </p:txBody>
      </p:sp>
    </p:spTree>
    <p:extLst>
      <p:ext uri="{BB962C8B-B14F-4D97-AF65-F5344CB8AC3E}">
        <p14:creationId xmlns:p14="http://schemas.microsoft.com/office/powerpoint/2010/main" val="783934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66976" y="500043"/>
            <a:ext cx="6429420" cy="646331"/>
          </a:xfrm>
          <a:prstGeom prst="rect">
            <a:avLst/>
          </a:prstGeom>
          <a:noFill/>
        </p:spPr>
        <p:txBody>
          <a:bodyPr wrap="square" rtlCol="0">
            <a:spAutoFit/>
          </a:bodyPr>
          <a:lstStyle/>
          <a:p>
            <a:pPr algn="ctr"/>
            <a:r>
              <a:rPr lang="en-US" sz="3200" dirty="0">
                <a:solidFill>
                  <a:schemeClr val="bg1"/>
                </a:solidFill>
              </a:rPr>
              <a:t>Conditions for availing</a:t>
            </a:r>
            <a:r>
              <a:rPr lang="en-US" sz="3600" dirty="0">
                <a:solidFill>
                  <a:schemeClr val="bg1"/>
                </a:solidFill>
              </a:rPr>
              <a:t> </a:t>
            </a:r>
            <a:r>
              <a:rPr lang="en-US" sz="3200" dirty="0">
                <a:solidFill>
                  <a:schemeClr val="bg1"/>
                </a:solidFill>
              </a:rPr>
              <a:t>ITC</a:t>
            </a:r>
          </a:p>
        </p:txBody>
      </p:sp>
      <p:sp>
        <p:nvSpPr>
          <p:cNvPr id="8" name="TextBox 7"/>
          <p:cNvSpPr txBox="1"/>
          <p:nvPr/>
        </p:nvSpPr>
        <p:spPr>
          <a:xfrm>
            <a:off x="4310050" y="1285860"/>
            <a:ext cx="2500330" cy="369332"/>
          </a:xfrm>
          <a:prstGeom prst="rect">
            <a:avLst/>
          </a:prstGeom>
          <a:noFill/>
          <a:ln>
            <a:solidFill>
              <a:srgbClr val="000000"/>
            </a:solidFill>
          </a:ln>
        </p:spPr>
        <p:txBody>
          <a:bodyPr wrap="square" rtlCol="0">
            <a:spAutoFit/>
          </a:bodyPr>
          <a:lstStyle/>
          <a:p>
            <a:pPr algn="ctr"/>
            <a:r>
              <a:rPr lang="en-US" dirty="0">
                <a:solidFill>
                  <a:schemeClr val="bg1"/>
                </a:solidFill>
              </a:rPr>
              <a:t>Section 16(2)</a:t>
            </a:r>
            <a:endParaRPr lang="en-IN" dirty="0">
              <a:solidFill>
                <a:schemeClr val="bg1"/>
              </a:solidFill>
            </a:endParaRPr>
          </a:p>
        </p:txBody>
      </p:sp>
      <p:sp>
        <p:nvSpPr>
          <p:cNvPr id="16" name="TextBox 15"/>
          <p:cNvSpPr txBox="1"/>
          <p:nvPr/>
        </p:nvSpPr>
        <p:spPr>
          <a:xfrm>
            <a:off x="1197428" y="1883230"/>
            <a:ext cx="9368971" cy="4801314"/>
          </a:xfrm>
          <a:prstGeom prst="rect">
            <a:avLst/>
          </a:prstGeom>
          <a:noFill/>
          <a:ln>
            <a:solidFill>
              <a:srgbClr val="000000"/>
            </a:solidFill>
          </a:ln>
        </p:spPr>
        <p:txBody>
          <a:bodyPr wrap="square" rtlCol="0">
            <a:spAutoFit/>
          </a:bodyPr>
          <a:lstStyle/>
          <a:p>
            <a:pPr algn="just"/>
            <a:r>
              <a:rPr lang="en-US" b="1" dirty="0">
                <a:solidFill>
                  <a:schemeClr val="bg1"/>
                </a:solidFill>
              </a:rPr>
              <a:t>Second Proviso read with rule 37: non-payment of value of supply along with tax payable thereon within 180 days from the date of issuance of invoice:</a:t>
            </a:r>
          </a:p>
          <a:p>
            <a:pPr algn="just"/>
            <a:endParaRPr lang="en-US" dirty="0">
              <a:solidFill>
                <a:schemeClr val="bg1"/>
              </a:solidFill>
            </a:endParaRPr>
          </a:p>
          <a:p>
            <a:pPr marL="285750" indent="-285750" algn="just">
              <a:buFont typeface="Arial" panose="020B0604020202020204" pitchFamily="34" charset="0"/>
              <a:buChar char="•"/>
            </a:pPr>
            <a:r>
              <a:rPr lang="en-US" dirty="0">
                <a:solidFill>
                  <a:schemeClr val="bg1"/>
                </a:solidFill>
              </a:rPr>
              <a:t>In such a case, the registered person </a:t>
            </a:r>
          </a:p>
          <a:p>
            <a:pPr marL="285750" indent="-285750" algn="just">
              <a:buFont typeface="Arial" panose="020B0604020202020204" pitchFamily="34" charset="0"/>
              <a:buChar char="•"/>
            </a:pPr>
            <a:r>
              <a:rPr lang="en-US" dirty="0">
                <a:solidFill>
                  <a:schemeClr val="bg1"/>
                </a:solidFill>
              </a:rPr>
              <a:t>shall furnish the details of such supply, the amount of value not paid and the amount of ITC availed of proportionate to such amount not paid</a:t>
            </a:r>
          </a:p>
          <a:p>
            <a:pPr marL="285750" indent="-285750" algn="just">
              <a:buFont typeface="Arial" panose="020B0604020202020204" pitchFamily="34" charset="0"/>
              <a:buChar char="•"/>
            </a:pPr>
            <a:r>
              <a:rPr lang="en-US" dirty="0">
                <a:solidFill>
                  <a:schemeClr val="bg1"/>
                </a:solidFill>
              </a:rPr>
              <a:t>in Form GSTR-2 for the </a:t>
            </a:r>
            <a:r>
              <a:rPr lang="en-US" dirty="0">
                <a:solidFill>
                  <a:srgbClr val="FF0000"/>
                </a:solidFill>
              </a:rPr>
              <a:t>month immediately following the period of said 180 days</a:t>
            </a:r>
          </a:p>
          <a:p>
            <a:pPr marL="285750" indent="-285750" algn="just">
              <a:buFont typeface="Arial" panose="020B0604020202020204" pitchFamily="34" charset="0"/>
              <a:buChar char="•"/>
            </a:pPr>
            <a:r>
              <a:rPr lang="en-US" dirty="0">
                <a:solidFill>
                  <a:schemeClr val="bg1"/>
                </a:solidFill>
              </a:rPr>
              <a:t>and such </a:t>
            </a:r>
            <a:r>
              <a:rPr lang="en-US" dirty="0">
                <a:solidFill>
                  <a:srgbClr val="FF0000"/>
                </a:solidFill>
              </a:rPr>
              <a:t>proportionate amount of ITC shall be added to the output tax liability</a:t>
            </a:r>
            <a:r>
              <a:rPr lang="en-US" dirty="0">
                <a:solidFill>
                  <a:schemeClr val="bg1"/>
                </a:solidFill>
              </a:rPr>
              <a:t> of the registered person in the said month. </a:t>
            </a:r>
          </a:p>
          <a:p>
            <a:pPr marL="285750" indent="-285750" algn="just">
              <a:buFont typeface="Arial" panose="020B0604020202020204" pitchFamily="34" charset="0"/>
              <a:buChar char="•"/>
            </a:pPr>
            <a:r>
              <a:rPr lang="en-US" dirty="0">
                <a:solidFill>
                  <a:srgbClr val="FF0000"/>
                </a:solidFill>
              </a:rPr>
              <a:t>along with interest</a:t>
            </a:r>
            <a:r>
              <a:rPr lang="en-US" dirty="0">
                <a:solidFill>
                  <a:schemeClr val="bg1"/>
                </a:solidFill>
              </a:rPr>
              <a:t> at the rate notified u/s 50(1) from the date of availing credit till the date when the said amount added to output tax liability is paid. </a:t>
            </a:r>
          </a:p>
          <a:p>
            <a:pPr algn="just"/>
            <a:endParaRPr lang="en-US" dirty="0">
              <a:solidFill>
                <a:schemeClr val="bg1"/>
              </a:solidFill>
            </a:endParaRPr>
          </a:p>
          <a:p>
            <a:pPr algn="just"/>
            <a:r>
              <a:rPr lang="en-US" b="1" dirty="0">
                <a:solidFill>
                  <a:schemeClr val="bg1"/>
                </a:solidFill>
              </a:rPr>
              <a:t>Third proviso</a:t>
            </a:r>
            <a:r>
              <a:rPr lang="en-US" dirty="0">
                <a:solidFill>
                  <a:schemeClr val="bg1"/>
                </a:solidFill>
              </a:rPr>
              <a:t>: recipient shall be </a:t>
            </a:r>
            <a:r>
              <a:rPr lang="en-US" dirty="0">
                <a:solidFill>
                  <a:srgbClr val="FF0000"/>
                </a:solidFill>
              </a:rPr>
              <a:t>entitled to avail the credit of input tax upon payment made </a:t>
            </a:r>
            <a:r>
              <a:rPr lang="en-US" dirty="0">
                <a:solidFill>
                  <a:schemeClr val="bg1"/>
                </a:solidFill>
              </a:rPr>
              <a:t>by him of the amount towards value of goods/services along with tax payable thereon. </a:t>
            </a:r>
          </a:p>
          <a:p>
            <a:pPr algn="just"/>
            <a:endParaRPr lang="en-US" dirty="0">
              <a:solidFill>
                <a:schemeClr val="bg1"/>
              </a:solidFill>
            </a:endParaRPr>
          </a:p>
          <a:p>
            <a:pPr algn="just"/>
            <a:r>
              <a:rPr lang="en-US" b="1" dirty="0">
                <a:solidFill>
                  <a:schemeClr val="bg1"/>
                </a:solidFill>
              </a:rPr>
              <a:t>Rule 37(4)</a:t>
            </a:r>
            <a:r>
              <a:rPr lang="en-US" dirty="0">
                <a:solidFill>
                  <a:schemeClr val="bg1"/>
                </a:solidFill>
              </a:rPr>
              <a:t>: </a:t>
            </a:r>
            <a:r>
              <a:rPr lang="en-US" dirty="0">
                <a:solidFill>
                  <a:srgbClr val="FF0000"/>
                </a:solidFill>
              </a:rPr>
              <a:t>time limit of sec 16 (4) (September or Annual return) shall not apply</a:t>
            </a:r>
            <a:r>
              <a:rPr lang="en-US" dirty="0">
                <a:solidFill>
                  <a:schemeClr val="bg1"/>
                </a:solidFill>
              </a:rPr>
              <a:t> to re-</a:t>
            </a:r>
            <a:r>
              <a:rPr lang="en-US" dirty="0" err="1">
                <a:solidFill>
                  <a:schemeClr val="bg1"/>
                </a:solidFill>
              </a:rPr>
              <a:t>availment</a:t>
            </a:r>
            <a:r>
              <a:rPr lang="en-US" dirty="0">
                <a:solidFill>
                  <a:schemeClr val="bg1"/>
                </a:solidFill>
              </a:rPr>
              <a:t> of said credit.  </a:t>
            </a:r>
          </a:p>
        </p:txBody>
      </p:sp>
      <p:sp>
        <p:nvSpPr>
          <p:cNvPr id="18" name="Slide Number Placeholder 17"/>
          <p:cNvSpPr>
            <a:spLocks noGrp="1"/>
          </p:cNvSpPr>
          <p:nvPr>
            <p:ph type="sldNum" sz="quarter" idx="12"/>
          </p:nvPr>
        </p:nvSpPr>
        <p:spPr/>
        <p:txBody>
          <a:bodyPr/>
          <a:lstStyle/>
          <a:p>
            <a:fld id="{4619E636-755F-486F-B613-27EF5348AC25}" type="slidenum">
              <a:rPr lang="en-US" smtClean="0"/>
              <a:pPr/>
              <a:t>14</a:t>
            </a:fld>
            <a:endParaRPr lang="en-US"/>
          </a:p>
        </p:txBody>
      </p:sp>
    </p:spTree>
    <p:extLst>
      <p:ext uri="{BB962C8B-B14F-4D97-AF65-F5344CB8AC3E}">
        <p14:creationId xmlns:p14="http://schemas.microsoft.com/office/powerpoint/2010/main" val="999059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66976" y="500043"/>
            <a:ext cx="6429420" cy="646331"/>
          </a:xfrm>
          <a:prstGeom prst="rect">
            <a:avLst/>
          </a:prstGeom>
          <a:noFill/>
        </p:spPr>
        <p:txBody>
          <a:bodyPr wrap="square" rtlCol="0">
            <a:spAutoFit/>
          </a:bodyPr>
          <a:lstStyle/>
          <a:p>
            <a:pPr algn="ctr"/>
            <a:r>
              <a:rPr lang="en-US" sz="3200" dirty="0">
                <a:solidFill>
                  <a:schemeClr val="bg1"/>
                </a:solidFill>
              </a:rPr>
              <a:t>Conditions for availing</a:t>
            </a:r>
            <a:r>
              <a:rPr lang="en-US" sz="3600" dirty="0">
                <a:solidFill>
                  <a:schemeClr val="bg1"/>
                </a:solidFill>
              </a:rPr>
              <a:t> </a:t>
            </a:r>
            <a:r>
              <a:rPr lang="en-US" sz="3200" dirty="0">
                <a:solidFill>
                  <a:schemeClr val="bg1"/>
                </a:solidFill>
              </a:rPr>
              <a:t>ITC</a:t>
            </a:r>
          </a:p>
        </p:txBody>
      </p:sp>
      <p:sp>
        <p:nvSpPr>
          <p:cNvPr id="8" name="TextBox 7"/>
          <p:cNvSpPr txBox="1"/>
          <p:nvPr/>
        </p:nvSpPr>
        <p:spPr>
          <a:xfrm>
            <a:off x="4310050" y="1285860"/>
            <a:ext cx="2500330" cy="369332"/>
          </a:xfrm>
          <a:prstGeom prst="rect">
            <a:avLst/>
          </a:prstGeom>
          <a:noFill/>
          <a:ln>
            <a:solidFill>
              <a:srgbClr val="000000"/>
            </a:solidFill>
          </a:ln>
        </p:spPr>
        <p:txBody>
          <a:bodyPr wrap="square" rtlCol="0">
            <a:spAutoFit/>
          </a:bodyPr>
          <a:lstStyle/>
          <a:p>
            <a:pPr algn="ctr"/>
            <a:r>
              <a:rPr lang="en-US" dirty="0">
                <a:solidFill>
                  <a:schemeClr val="bg1"/>
                </a:solidFill>
              </a:rPr>
              <a:t>Section 16</a:t>
            </a:r>
            <a:endParaRPr lang="en-IN" dirty="0">
              <a:solidFill>
                <a:schemeClr val="bg1"/>
              </a:solidFill>
            </a:endParaRPr>
          </a:p>
        </p:txBody>
      </p:sp>
      <p:sp>
        <p:nvSpPr>
          <p:cNvPr id="16" name="TextBox 15"/>
          <p:cNvSpPr txBox="1"/>
          <p:nvPr/>
        </p:nvSpPr>
        <p:spPr>
          <a:xfrm>
            <a:off x="1197428" y="1883230"/>
            <a:ext cx="9368971" cy="1477328"/>
          </a:xfrm>
          <a:prstGeom prst="rect">
            <a:avLst/>
          </a:prstGeom>
          <a:noFill/>
          <a:ln>
            <a:solidFill>
              <a:srgbClr val="000000"/>
            </a:solidFill>
          </a:ln>
        </p:spPr>
        <p:txBody>
          <a:bodyPr wrap="square" rtlCol="0">
            <a:spAutoFit/>
          </a:bodyPr>
          <a:lstStyle/>
          <a:p>
            <a:pPr algn="just"/>
            <a:r>
              <a:rPr lang="en-US" b="1" dirty="0">
                <a:solidFill>
                  <a:schemeClr val="bg1"/>
                </a:solidFill>
              </a:rPr>
              <a:t>Rule 37 (1): Deemed payment cases:</a:t>
            </a:r>
          </a:p>
          <a:p>
            <a:pPr marL="285750" indent="-285750" algn="just">
              <a:buFont typeface="Arial" panose="020B0604020202020204" pitchFamily="34" charset="0"/>
              <a:buChar char="•"/>
            </a:pPr>
            <a:r>
              <a:rPr lang="en-US" dirty="0">
                <a:solidFill>
                  <a:srgbClr val="FF0000"/>
                </a:solidFill>
              </a:rPr>
              <a:t>Schedule I supplies </a:t>
            </a:r>
            <a:r>
              <a:rPr lang="en-US" dirty="0">
                <a:solidFill>
                  <a:schemeClr val="bg1"/>
                </a:solidFill>
              </a:rPr>
              <a:t>made without consideration</a:t>
            </a:r>
          </a:p>
          <a:p>
            <a:pPr marL="285750" indent="-285750" algn="just">
              <a:buFont typeface="Arial" panose="020B0604020202020204" pitchFamily="34" charset="0"/>
              <a:buChar char="•"/>
            </a:pPr>
            <a:r>
              <a:rPr lang="en-US" dirty="0">
                <a:solidFill>
                  <a:schemeClr val="bg1"/>
                </a:solidFill>
              </a:rPr>
              <a:t>Where any </a:t>
            </a:r>
            <a:r>
              <a:rPr lang="en-US" dirty="0">
                <a:solidFill>
                  <a:srgbClr val="FF0000"/>
                </a:solidFill>
              </a:rPr>
              <a:t>amount added to value u/s 15 (2) (b)</a:t>
            </a:r>
            <a:r>
              <a:rPr lang="en-US" dirty="0">
                <a:solidFill>
                  <a:schemeClr val="bg1"/>
                </a:solidFill>
              </a:rPr>
              <a:t> (being supplier liability met by recipient)</a:t>
            </a:r>
          </a:p>
          <a:p>
            <a:pPr marL="285750" indent="-285750" algn="just">
              <a:buFont typeface="Arial" panose="020B0604020202020204" pitchFamily="34" charset="0"/>
              <a:buChar char="•"/>
            </a:pPr>
            <a:endParaRPr lang="en-US" dirty="0">
              <a:solidFill>
                <a:schemeClr val="bg1"/>
              </a:solidFill>
            </a:endParaRPr>
          </a:p>
          <a:p>
            <a:pPr marL="285750" indent="-285750" algn="just">
              <a:buFont typeface="Arial" panose="020B0604020202020204" pitchFamily="34" charset="0"/>
              <a:buChar char="•"/>
            </a:pPr>
            <a:endParaRPr lang="en-US" b="1" dirty="0">
              <a:solidFill>
                <a:schemeClr val="bg1"/>
              </a:solidFill>
            </a:endParaRPr>
          </a:p>
        </p:txBody>
      </p:sp>
      <p:sp>
        <p:nvSpPr>
          <p:cNvPr id="18" name="Slide Number Placeholder 17"/>
          <p:cNvSpPr>
            <a:spLocks noGrp="1"/>
          </p:cNvSpPr>
          <p:nvPr>
            <p:ph type="sldNum" sz="quarter" idx="12"/>
          </p:nvPr>
        </p:nvSpPr>
        <p:spPr/>
        <p:txBody>
          <a:bodyPr/>
          <a:lstStyle/>
          <a:p>
            <a:fld id="{4619E636-755F-486F-B613-27EF5348AC25}" type="slidenum">
              <a:rPr lang="en-US" smtClean="0"/>
              <a:pPr/>
              <a:t>15</a:t>
            </a:fld>
            <a:endParaRPr lang="en-US"/>
          </a:p>
        </p:txBody>
      </p:sp>
    </p:spTree>
    <p:extLst>
      <p:ext uri="{BB962C8B-B14F-4D97-AF65-F5344CB8AC3E}">
        <p14:creationId xmlns:p14="http://schemas.microsoft.com/office/powerpoint/2010/main" val="1840242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690233"/>
            <a:ext cx="10972800" cy="1143000"/>
          </a:xfrm>
        </p:spPr>
        <p:txBody>
          <a:bodyPr>
            <a:noAutofit/>
          </a:bodyPr>
          <a:lstStyle/>
          <a:p>
            <a:pPr algn="ctr"/>
            <a:r>
              <a:rPr lang="en-IN" sz="2800" b="1" dirty="0"/>
              <a:t>[2019] 105 taxmann.com 143 (AAR-WEST BENGAL) </a:t>
            </a:r>
            <a:r>
              <a:rPr lang="en-IN" sz="2800" dirty="0"/>
              <a:t/>
            </a:r>
            <a:br>
              <a:rPr lang="en-IN" sz="2800" dirty="0"/>
            </a:br>
            <a:r>
              <a:rPr lang="en-IN" sz="2800" b="1" dirty="0"/>
              <a:t>AUTHORITY FOR ADVANCE RULINGS, WEST BENGAL </a:t>
            </a:r>
            <a:r>
              <a:rPr lang="en-IN" sz="2800" dirty="0"/>
              <a:t/>
            </a:r>
            <a:br>
              <a:rPr lang="en-IN" sz="2800" dirty="0"/>
            </a:br>
            <a:r>
              <a:rPr lang="en-IN" sz="2800" b="1" dirty="0" err="1"/>
              <a:t>Senco</a:t>
            </a:r>
            <a:r>
              <a:rPr lang="en-IN" sz="2800" b="1" dirty="0"/>
              <a:t> Gold Ltd.</a:t>
            </a:r>
            <a:endParaRPr lang="en-IN" sz="2800" dirty="0"/>
          </a:p>
        </p:txBody>
      </p:sp>
      <p:sp>
        <p:nvSpPr>
          <p:cNvPr id="3" name="Content Placeholder 2"/>
          <p:cNvSpPr>
            <a:spLocks noGrp="1"/>
          </p:cNvSpPr>
          <p:nvPr>
            <p:ph idx="1"/>
          </p:nvPr>
        </p:nvSpPr>
        <p:spPr/>
        <p:txBody>
          <a:bodyPr>
            <a:normAutofit fontScale="92500" lnSpcReduction="20000"/>
          </a:bodyPr>
          <a:lstStyle/>
          <a:p>
            <a:r>
              <a:rPr lang="en-US" dirty="0"/>
              <a:t>FACTS :-</a:t>
            </a:r>
          </a:p>
          <a:p>
            <a:pPr lvl="1" algn="just"/>
            <a:r>
              <a:rPr lang="en-IN" dirty="0"/>
              <a:t>The applicant was </a:t>
            </a:r>
            <a:r>
              <a:rPr lang="en-IN" dirty="0">
                <a:solidFill>
                  <a:srgbClr val="FF0000"/>
                </a:solidFill>
              </a:rPr>
              <a:t>engaged in the manufacturing and retailing of jewellery </a:t>
            </a:r>
            <a:r>
              <a:rPr lang="en-IN" dirty="0"/>
              <a:t>and articles made of gold, silver, platinum, diamonds and other precious stones. Apart from his own retail stores, the applicant also maintained </a:t>
            </a:r>
            <a:r>
              <a:rPr lang="en-IN" dirty="0">
                <a:solidFill>
                  <a:srgbClr val="FF0000"/>
                </a:solidFill>
              </a:rPr>
              <a:t>a network of franchisee-operated stores.</a:t>
            </a:r>
            <a:r>
              <a:rPr lang="en-IN" dirty="0"/>
              <a:t> He granted such a franchisee the right and license to operate a showroom and to use, in connection therewith, certain Proprietary Marks and System in accordance with a Franchise Agreement (hereinafter the Agreement). The </a:t>
            </a:r>
            <a:r>
              <a:rPr lang="en-IN" dirty="0">
                <a:solidFill>
                  <a:srgbClr val="FF0000"/>
                </a:solidFill>
              </a:rPr>
              <a:t>applicant raised tax invoices on the Franchisee for the supply of jewellery </a:t>
            </a:r>
            <a:r>
              <a:rPr lang="en-IN" dirty="0"/>
              <a:t>and other articles and also for Franchise Support Services in terms of the Agreement periodically. </a:t>
            </a:r>
            <a:r>
              <a:rPr lang="en-IN" dirty="0">
                <a:solidFill>
                  <a:srgbClr val="FF0000"/>
                </a:solidFill>
              </a:rPr>
              <a:t>On its part, the Franchisee also raised tax invoices on the applicant for the supply of old gold, silver etc., received from the customers.</a:t>
            </a:r>
          </a:p>
          <a:p>
            <a:pPr lvl="1" algn="just"/>
            <a:r>
              <a:rPr lang="en-IN" dirty="0"/>
              <a:t>The applicant </a:t>
            </a:r>
            <a:r>
              <a:rPr lang="en-IN" dirty="0">
                <a:solidFill>
                  <a:srgbClr val="FF0000"/>
                </a:solidFill>
              </a:rPr>
              <a:t>intends to settle the mutual debts through book adjustments </a:t>
            </a:r>
            <a:r>
              <a:rPr lang="en-IN" dirty="0"/>
              <a:t>and seeks an advance ruling on whether the input tax credit is admissible when he settles through book adjustment the debt created on inward supplies from the Franchisee.</a:t>
            </a:r>
          </a:p>
        </p:txBody>
      </p:sp>
      <p:sp>
        <p:nvSpPr>
          <p:cNvPr id="4" name="Slide Number Placeholder 3"/>
          <p:cNvSpPr>
            <a:spLocks noGrp="1"/>
          </p:cNvSpPr>
          <p:nvPr>
            <p:ph type="sldNum" sz="quarter" idx="12"/>
          </p:nvPr>
        </p:nvSpPr>
        <p:spPr/>
        <p:txBody>
          <a:bodyPr/>
          <a:lstStyle/>
          <a:p>
            <a:fld id="{4619E636-755F-486F-B613-27EF5348AC25}" type="slidenum">
              <a:rPr lang="en-US" smtClean="0"/>
              <a:pPr/>
              <a:t>16</a:t>
            </a:fld>
            <a:endParaRPr lang="en-US"/>
          </a:p>
        </p:txBody>
      </p:sp>
    </p:spTree>
    <p:extLst>
      <p:ext uri="{BB962C8B-B14F-4D97-AF65-F5344CB8AC3E}">
        <p14:creationId xmlns:p14="http://schemas.microsoft.com/office/powerpoint/2010/main" val="2907362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690233"/>
            <a:ext cx="10972800" cy="1143000"/>
          </a:xfrm>
        </p:spPr>
        <p:txBody>
          <a:bodyPr>
            <a:noAutofit/>
          </a:bodyPr>
          <a:lstStyle/>
          <a:p>
            <a:pPr algn="ctr"/>
            <a:r>
              <a:rPr lang="en-IN" sz="2800" b="1" dirty="0"/>
              <a:t>[2019] 105 taxmann.com 143 (AAR-WEST BENGAL) </a:t>
            </a:r>
            <a:r>
              <a:rPr lang="en-IN" sz="2800" dirty="0"/>
              <a:t/>
            </a:r>
            <a:br>
              <a:rPr lang="en-IN" sz="2800" dirty="0"/>
            </a:br>
            <a:r>
              <a:rPr lang="en-IN" sz="2800" b="1" dirty="0"/>
              <a:t>AUTHORITY FOR ADVANCE RULINGS, WEST BENGAL </a:t>
            </a:r>
            <a:r>
              <a:rPr lang="en-IN" sz="2800" dirty="0"/>
              <a:t/>
            </a:r>
            <a:br>
              <a:rPr lang="en-IN" sz="2800" dirty="0"/>
            </a:br>
            <a:r>
              <a:rPr lang="en-IN" sz="2800" b="1" dirty="0" err="1"/>
              <a:t>Senco</a:t>
            </a:r>
            <a:r>
              <a:rPr lang="en-IN" sz="2800" b="1" dirty="0"/>
              <a:t> Gold Ltd.</a:t>
            </a:r>
            <a:endParaRPr lang="en-IN" sz="2800" dirty="0"/>
          </a:p>
        </p:txBody>
      </p:sp>
      <p:sp>
        <p:nvSpPr>
          <p:cNvPr id="3" name="Content Placeholder 2"/>
          <p:cNvSpPr>
            <a:spLocks noGrp="1"/>
          </p:cNvSpPr>
          <p:nvPr>
            <p:ph idx="1"/>
          </p:nvPr>
        </p:nvSpPr>
        <p:spPr/>
        <p:txBody>
          <a:bodyPr>
            <a:normAutofit fontScale="85000" lnSpcReduction="10000"/>
          </a:bodyPr>
          <a:lstStyle/>
          <a:p>
            <a:r>
              <a:rPr lang="en-US" dirty="0"/>
              <a:t>HELD :-</a:t>
            </a:r>
          </a:p>
          <a:p>
            <a:pPr lvl="1"/>
            <a:r>
              <a:rPr lang="en-IN" dirty="0"/>
              <a:t>In the present context, </a:t>
            </a:r>
            <a:r>
              <a:rPr lang="en-IN" dirty="0">
                <a:solidFill>
                  <a:srgbClr val="FF0000"/>
                </a:solidFill>
              </a:rPr>
              <a:t>'consideration', as defined under section 2(31), provides the scope and ambit for modes of payment.</a:t>
            </a:r>
            <a:r>
              <a:rPr lang="en-IN" dirty="0"/>
              <a:t> </a:t>
            </a:r>
            <a:r>
              <a:rPr lang="en-IN" dirty="0">
                <a:solidFill>
                  <a:srgbClr val="FF0000"/>
                </a:solidFill>
              </a:rPr>
              <a:t>It includes, in relation to the supply of goods or services, any payment, made or to be made, whether in money or otherwise</a:t>
            </a:r>
            <a:r>
              <a:rPr lang="en-IN" dirty="0"/>
              <a:t>, and also the monetary value of any act or forbearance. </a:t>
            </a:r>
            <a:r>
              <a:rPr lang="en-IN" dirty="0">
                <a:solidFill>
                  <a:srgbClr val="FF0000"/>
                </a:solidFill>
              </a:rPr>
              <a:t>This definition of 'consideration' cast the net so wide that almost no form of payment is excluded</a:t>
            </a:r>
            <a:r>
              <a:rPr lang="en-IN" dirty="0"/>
              <a:t>. For example, a mix of money and monetary value of the goods offered together with it is a valid 'consideration'. Similarly, </a:t>
            </a:r>
            <a:r>
              <a:rPr lang="en-IN" dirty="0">
                <a:solidFill>
                  <a:srgbClr val="FF0000"/>
                </a:solidFill>
              </a:rPr>
              <a:t>if the payee owes the payer a debt, and accepts a reduction in such a debt liability as a valid form of payment, that should also be regarded as a valid 'consideration'</a:t>
            </a:r>
            <a:r>
              <a:rPr lang="en-IN" dirty="0"/>
              <a:t> for a supply. In other words, reduction in book debt (an asset in the payer's books of account) is a valid 'consideration‘</a:t>
            </a:r>
          </a:p>
          <a:p>
            <a:pPr lvl="1"/>
            <a:r>
              <a:rPr lang="en-IN" dirty="0"/>
              <a:t>In view of the foregoing, it is ruled that the applicant can pay the consideration for inward supplies by way of setting off book debt. The GST Act and rules made thereunder </a:t>
            </a:r>
            <a:r>
              <a:rPr lang="en-IN" dirty="0">
                <a:solidFill>
                  <a:srgbClr val="FF0000"/>
                </a:solidFill>
              </a:rPr>
              <a:t>does not restrict the recipient from claiming the input tax credit </a:t>
            </a:r>
            <a:r>
              <a:rPr lang="en-IN" dirty="0"/>
              <a:t>when consideration is paid through book adjustment, subject to the conditions and restrictions as maybe prescribed and in the manner specified in sections 16 and 49 of the GST Act. </a:t>
            </a:r>
          </a:p>
        </p:txBody>
      </p:sp>
      <p:sp>
        <p:nvSpPr>
          <p:cNvPr id="4" name="Slide Number Placeholder 3"/>
          <p:cNvSpPr>
            <a:spLocks noGrp="1"/>
          </p:cNvSpPr>
          <p:nvPr>
            <p:ph type="sldNum" sz="quarter" idx="12"/>
          </p:nvPr>
        </p:nvSpPr>
        <p:spPr/>
        <p:txBody>
          <a:bodyPr/>
          <a:lstStyle/>
          <a:p>
            <a:fld id="{4619E636-755F-486F-B613-27EF5348AC25}" type="slidenum">
              <a:rPr lang="en-US" smtClean="0"/>
              <a:pPr/>
              <a:t>17</a:t>
            </a:fld>
            <a:endParaRPr lang="en-US"/>
          </a:p>
        </p:txBody>
      </p:sp>
    </p:spTree>
    <p:extLst>
      <p:ext uri="{BB962C8B-B14F-4D97-AF65-F5344CB8AC3E}">
        <p14:creationId xmlns:p14="http://schemas.microsoft.com/office/powerpoint/2010/main" val="3609481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80215" y="555126"/>
            <a:ext cx="4932219" cy="923330"/>
          </a:xfrm>
          <a:prstGeom prst="rect">
            <a:avLst/>
          </a:prstGeom>
          <a:noFill/>
        </p:spPr>
        <p:txBody>
          <a:bodyPr wrap="square" rtlCol="0">
            <a:spAutoFit/>
          </a:bodyPr>
          <a:lstStyle/>
          <a:p>
            <a:pPr algn="ctr"/>
            <a:r>
              <a:rPr lang="en-US" sz="3200" dirty="0">
                <a:solidFill>
                  <a:schemeClr val="bg1"/>
                </a:solidFill>
              </a:rPr>
              <a:t>Conditions for availing</a:t>
            </a:r>
            <a:r>
              <a:rPr lang="en-US" sz="3600" dirty="0">
                <a:solidFill>
                  <a:schemeClr val="bg1"/>
                </a:solidFill>
              </a:rPr>
              <a:t> </a:t>
            </a:r>
            <a:r>
              <a:rPr lang="en-US" sz="3200" dirty="0">
                <a:solidFill>
                  <a:schemeClr val="bg1"/>
                </a:solidFill>
              </a:rPr>
              <a:t>ITC</a:t>
            </a:r>
          </a:p>
          <a:p>
            <a:endParaRPr lang="en-IN" dirty="0"/>
          </a:p>
        </p:txBody>
      </p:sp>
      <p:sp>
        <p:nvSpPr>
          <p:cNvPr id="11" name="TextBox 10"/>
          <p:cNvSpPr txBox="1"/>
          <p:nvPr/>
        </p:nvSpPr>
        <p:spPr>
          <a:xfrm>
            <a:off x="1688631" y="1853100"/>
            <a:ext cx="8260912" cy="1426782"/>
          </a:xfrm>
          <a:prstGeom prst="rect">
            <a:avLst/>
          </a:prstGeom>
          <a:noFill/>
          <a:ln>
            <a:solidFill>
              <a:srgbClr val="000000"/>
            </a:solidFill>
          </a:ln>
        </p:spPr>
        <p:txBody>
          <a:bodyPr wrap="square" rtlCol="0" anchor="t" anchorCtr="0">
            <a:noAutofit/>
          </a:bodyPr>
          <a:lstStyle/>
          <a:p>
            <a:pPr algn="just"/>
            <a:r>
              <a:rPr lang="en-IN" sz="1600" b="1" dirty="0">
                <a:solidFill>
                  <a:schemeClr val="bg1"/>
                </a:solidFill>
              </a:rPr>
              <a:t>Section 16 (3): Depreciation or ITC</a:t>
            </a:r>
          </a:p>
          <a:p>
            <a:pPr indent="-342900" algn="just">
              <a:buFont typeface="Arial" panose="020B0604020202020204" pitchFamily="34" charset="0"/>
              <a:buChar char="•"/>
            </a:pPr>
            <a:r>
              <a:rPr lang="en-IN" sz="1600" dirty="0">
                <a:solidFill>
                  <a:schemeClr val="bg1"/>
                </a:solidFill>
              </a:rPr>
              <a:t>Where the registered person has claimed depreciation on Tax component of the cost of capital goods under IT Act 1961,</a:t>
            </a:r>
          </a:p>
          <a:p>
            <a:pPr indent="-342900" algn="just">
              <a:buFont typeface="Arial" panose="020B0604020202020204" pitchFamily="34" charset="0"/>
              <a:buChar char="•"/>
            </a:pPr>
            <a:r>
              <a:rPr lang="en-US" sz="1600" dirty="0">
                <a:solidFill>
                  <a:schemeClr val="bg1"/>
                </a:solidFill>
              </a:rPr>
              <a:t>The ITC on the said tax component shall not be allowed.</a:t>
            </a:r>
            <a:endParaRPr lang="en-IN" sz="1600" dirty="0">
              <a:solidFill>
                <a:schemeClr val="bg1"/>
              </a:solidFill>
            </a:endParaRPr>
          </a:p>
        </p:txBody>
      </p:sp>
      <p:sp>
        <p:nvSpPr>
          <p:cNvPr id="12" name="TextBox 11"/>
          <p:cNvSpPr txBox="1"/>
          <p:nvPr/>
        </p:nvSpPr>
        <p:spPr>
          <a:xfrm>
            <a:off x="1688631" y="3429000"/>
            <a:ext cx="8260912" cy="2188029"/>
          </a:xfrm>
          <a:prstGeom prst="rect">
            <a:avLst/>
          </a:prstGeom>
          <a:noFill/>
          <a:ln>
            <a:solidFill>
              <a:srgbClr val="000000"/>
            </a:solidFill>
          </a:ln>
        </p:spPr>
        <p:txBody>
          <a:bodyPr wrap="square" rtlCol="0" anchor="t" anchorCtr="0">
            <a:noAutofit/>
          </a:bodyPr>
          <a:lstStyle/>
          <a:p>
            <a:pPr indent="-342900" algn="just"/>
            <a:r>
              <a:rPr lang="en-US" sz="1600" b="1" dirty="0">
                <a:solidFill>
                  <a:schemeClr val="bg1"/>
                </a:solidFill>
              </a:rPr>
              <a:t>Section 16 (4): Time limit to claim ITC:</a:t>
            </a:r>
          </a:p>
          <a:p>
            <a:pPr indent="-342900" algn="just"/>
            <a:endParaRPr lang="en-US" sz="1600" dirty="0">
              <a:solidFill>
                <a:schemeClr val="bg1"/>
              </a:solidFill>
            </a:endParaRPr>
          </a:p>
          <a:p>
            <a:pPr indent="-342900" algn="just">
              <a:buFont typeface="Arial" panose="020B0604020202020204" pitchFamily="34" charset="0"/>
              <a:buChar char="•"/>
            </a:pPr>
            <a:r>
              <a:rPr lang="en-US" sz="1600" dirty="0">
                <a:solidFill>
                  <a:schemeClr val="bg1"/>
                </a:solidFill>
              </a:rPr>
              <a:t>Any registered person shall not be entitled to take credit in respect of any invoice/DN </a:t>
            </a:r>
          </a:p>
          <a:p>
            <a:pPr indent="-342900" algn="just">
              <a:buFont typeface="Arial" panose="020B0604020202020204" pitchFamily="34" charset="0"/>
              <a:buChar char="•"/>
            </a:pPr>
            <a:r>
              <a:rPr lang="en-US" sz="1600" dirty="0">
                <a:solidFill>
                  <a:schemeClr val="bg1"/>
                </a:solidFill>
              </a:rPr>
              <a:t>after the </a:t>
            </a:r>
            <a:r>
              <a:rPr lang="en-US" sz="1600" dirty="0">
                <a:solidFill>
                  <a:srgbClr val="FF0000"/>
                </a:solidFill>
              </a:rPr>
              <a:t>Due date of furnishing the return U/S 39 for the month of September</a:t>
            </a:r>
            <a:r>
              <a:rPr lang="en-US" sz="1600" dirty="0">
                <a:solidFill>
                  <a:schemeClr val="bg1"/>
                </a:solidFill>
              </a:rPr>
              <a:t> following the end of the financial year to which such invoice/ DN pertains </a:t>
            </a:r>
          </a:p>
          <a:p>
            <a:pPr indent="-342900" algn="just">
              <a:buFont typeface="Arial" panose="020B0604020202020204" pitchFamily="34" charset="0"/>
              <a:buChar char="•"/>
            </a:pPr>
            <a:r>
              <a:rPr lang="en-US" sz="1600" dirty="0">
                <a:solidFill>
                  <a:srgbClr val="FF0000"/>
                </a:solidFill>
              </a:rPr>
              <a:t>or furnishing of relevant Annual Return, </a:t>
            </a:r>
          </a:p>
          <a:p>
            <a:pPr indent="-342900" algn="just">
              <a:buFont typeface="Arial" panose="020B0604020202020204" pitchFamily="34" charset="0"/>
              <a:buChar char="•"/>
            </a:pPr>
            <a:r>
              <a:rPr lang="en-US" sz="1600" dirty="0">
                <a:solidFill>
                  <a:srgbClr val="FF0000"/>
                </a:solidFill>
              </a:rPr>
              <a:t>whichever is earlier.</a:t>
            </a:r>
            <a:endParaRPr lang="en-IN" sz="1600" dirty="0">
              <a:solidFill>
                <a:schemeClr val="bg1"/>
              </a:solidFill>
            </a:endParaRPr>
          </a:p>
        </p:txBody>
      </p:sp>
      <p:sp>
        <p:nvSpPr>
          <p:cNvPr id="14" name="Slide Number Placeholder 13"/>
          <p:cNvSpPr>
            <a:spLocks noGrp="1"/>
          </p:cNvSpPr>
          <p:nvPr>
            <p:ph type="sldNum" sz="quarter" idx="12"/>
          </p:nvPr>
        </p:nvSpPr>
        <p:spPr/>
        <p:txBody>
          <a:bodyPr/>
          <a:lstStyle/>
          <a:p>
            <a:fld id="{4619E636-755F-486F-B613-27EF5348AC25}" type="slidenum">
              <a:rPr lang="en-US" smtClean="0"/>
              <a:pPr/>
              <a:t>18</a:t>
            </a:fld>
            <a:endParaRPr lang="en-US"/>
          </a:p>
        </p:txBody>
      </p:sp>
      <p:sp>
        <p:nvSpPr>
          <p:cNvPr id="13" name="TextBox 12">
            <a:extLst>
              <a:ext uri="{FF2B5EF4-FFF2-40B4-BE49-F238E27FC236}">
                <a16:creationId xmlns:a16="http://schemas.microsoft.com/office/drawing/2014/main" xmlns="" id="{BB447C7F-F540-4ACB-B7CE-920F341828F1}"/>
              </a:ext>
            </a:extLst>
          </p:cNvPr>
          <p:cNvSpPr txBox="1"/>
          <p:nvPr/>
        </p:nvSpPr>
        <p:spPr>
          <a:xfrm>
            <a:off x="4310050" y="1285860"/>
            <a:ext cx="2500330" cy="369332"/>
          </a:xfrm>
          <a:prstGeom prst="rect">
            <a:avLst/>
          </a:prstGeom>
          <a:noFill/>
          <a:ln>
            <a:solidFill>
              <a:srgbClr val="000000"/>
            </a:solidFill>
          </a:ln>
        </p:spPr>
        <p:txBody>
          <a:bodyPr wrap="square" rtlCol="0">
            <a:spAutoFit/>
          </a:bodyPr>
          <a:lstStyle/>
          <a:p>
            <a:pPr algn="ctr"/>
            <a:r>
              <a:rPr lang="en-US" dirty="0">
                <a:solidFill>
                  <a:schemeClr val="bg1"/>
                </a:solidFill>
              </a:rPr>
              <a:t>Section 16</a:t>
            </a:r>
            <a:endParaRPr lang="en-IN" dirty="0">
              <a:solidFill>
                <a:schemeClr val="bg1"/>
              </a:solidFill>
            </a:endParaRPr>
          </a:p>
        </p:txBody>
      </p:sp>
    </p:spTree>
    <p:extLst>
      <p:ext uri="{BB962C8B-B14F-4D97-AF65-F5344CB8AC3E}">
        <p14:creationId xmlns:p14="http://schemas.microsoft.com/office/powerpoint/2010/main" val="2168529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80215" y="555126"/>
            <a:ext cx="4932219" cy="923330"/>
          </a:xfrm>
          <a:prstGeom prst="rect">
            <a:avLst/>
          </a:prstGeom>
          <a:noFill/>
        </p:spPr>
        <p:txBody>
          <a:bodyPr wrap="square" rtlCol="0">
            <a:spAutoFit/>
          </a:bodyPr>
          <a:lstStyle/>
          <a:p>
            <a:pPr algn="ctr"/>
            <a:r>
              <a:rPr lang="en-US" sz="3200" dirty="0">
                <a:solidFill>
                  <a:schemeClr val="bg1"/>
                </a:solidFill>
              </a:rPr>
              <a:t>Conditions for availing</a:t>
            </a:r>
            <a:r>
              <a:rPr lang="en-US" sz="3600" dirty="0">
                <a:solidFill>
                  <a:schemeClr val="bg1"/>
                </a:solidFill>
              </a:rPr>
              <a:t> </a:t>
            </a:r>
            <a:r>
              <a:rPr lang="en-US" sz="3200" dirty="0">
                <a:solidFill>
                  <a:schemeClr val="bg1"/>
                </a:solidFill>
              </a:rPr>
              <a:t>ITC</a:t>
            </a:r>
          </a:p>
          <a:p>
            <a:endParaRPr lang="en-IN" dirty="0"/>
          </a:p>
        </p:txBody>
      </p:sp>
      <p:sp>
        <p:nvSpPr>
          <p:cNvPr id="11" name="TextBox 10"/>
          <p:cNvSpPr txBox="1"/>
          <p:nvPr/>
        </p:nvSpPr>
        <p:spPr>
          <a:xfrm>
            <a:off x="1688631" y="1853100"/>
            <a:ext cx="8260912" cy="1426782"/>
          </a:xfrm>
          <a:prstGeom prst="rect">
            <a:avLst/>
          </a:prstGeom>
          <a:noFill/>
          <a:ln>
            <a:solidFill>
              <a:srgbClr val="000000"/>
            </a:solidFill>
          </a:ln>
        </p:spPr>
        <p:txBody>
          <a:bodyPr wrap="square" rtlCol="0" anchor="t" anchorCtr="0">
            <a:noAutofit/>
          </a:bodyPr>
          <a:lstStyle/>
          <a:p>
            <a:pPr algn="just"/>
            <a:r>
              <a:rPr lang="en-US" sz="1600" b="1" dirty="0">
                <a:solidFill>
                  <a:schemeClr val="bg1"/>
                </a:solidFill>
              </a:rPr>
              <a:t>Rule 36 (3): Demand cases</a:t>
            </a:r>
          </a:p>
          <a:p>
            <a:pPr marL="285750" indent="-285750" algn="just">
              <a:buFont typeface="Arial" panose="020B0604020202020204" pitchFamily="34" charset="0"/>
              <a:buChar char="•"/>
            </a:pPr>
            <a:r>
              <a:rPr lang="en-US" sz="1600" dirty="0">
                <a:solidFill>
                  <a:srgbClr val="FF0000"/>
                </a:solidFill>
              </a:rPr>
              <a:t>No ITC </a:t>
            </a:r>
            <a:r>
              <a:rPr lang="en-US" sz="1600" dirty="0">
                <a:solidFill>
                  <a:schemeClr val="bg1"/>
                </a:solidFill>
              </a:rPr>
              <a:t>shall be availed </a:t>
            </a:r>
          </a:p>
          <a:p>
            <a:pPr marL="285750" indent="-285750" algn="just">
              <a:buFont typeface="Arial" panose="020B0604020202020204" pitchFamily="34" charset="0"/>
              <a:buChar char="•"/>
            </a:pPr>
            <a:r>
              <a:rPr lang="en-US" sz="1600" dirty="0">
                <a:solidFill>
                  <a:schemeClr val="bg1"/>
                </a:solidFill>
              </a:rPr>
              <a:t>In respect of </a:t>
            </a:r>
            <a:r>
              <a:rPr lang="en-US" sz="1600" dirty="0" err="1">
                <a:solidFill>
                  <a:schemeClr val="bg1"/>
                </a:solidFill>
              </a:rPr>
              <a:t>of</a:t>
            </a:r>
            <a:r>
              <a:rPr lang="en-US" sz="1600" dirty="0">
                <a:solidFill>
                  <a:schemeClr val="bg1"/>
                </a:solidFill>
              </a:rPr>
              <a:t> </a:t>
            </a:r>
            <a:r>
              <a:rPr lang="en-US" sz="1600" dirty="0">
                <a:solidFill>
                  <a:srgbClr val="FF0000"/>
                </a:solidFill>
              </a:rPr>
              <a:t>any tax </a:t>
            </a:r>
          </a:p>
          <a:p>
            <a:pPr marL="285750" indent="-285750" algn="just">
              <a:buFont typeface="Arial" panose="020B0604020202020204" pitchFamily="34" charset="0"/>
              <a:buChar char="•"/>
            </a:pPr>
            <a:r>
              <a:rPr lang="en-US" sz="1600" dirty="0">
                <a:solidFill>
                  <a:srgbClr val="FF0000"/>
                </a:solidFill>
              </a:rPr>
              <a:t>That has been paid in pursuance of any order where any demand has been confirmed on account of any fraud, willful misstatement or suppression of facts. </a:t>
            </a:r>
          </a:p>
        </p:txBody>
      </p:sp>
      <p:sp>
        <p:nvSpPr>
          <p:cNvPr id="12" name="TextBox 11"/>
          <p:cNvSpPr txBox="1"/>
          <p:nvPr/>
        </p:nvSpPr>
        <p:spPr>
          <a:xfrm>
            <a:off x="1688631" y="3429000"/>
            <a:ext cx="8260912" cy="2873874"/>
          </a:xfrm>
          <a:prstGeom prst="rect">
            <a:avLst/>
          </a:prstGeom>
          <a:noFill/>
          <a:ln>
            <a:solidFill>
              <a:srgbClr val="000000"/>
            </a:solidFill>
          </a:ln>
        </p:spPr>
        <p:txBody>
          <a:bodyPr wrap="square" rtlCol="0" anchor="t" anchorCtr="0">
            <a:noAutofit/>
          </a:bodyPr>
          <a:lstStyle/>
          <a:p>
            <a:pPr indent="-342900" algn="just"/>
            <a:r>
              <a:rPr lang="en-US" sz="1600" b="1" dirty="0">
                <a:solidFill>
                  <a:schemeClr val="bg1"/>
                </a:solidFill>
              </a:rPr>
              <a:t>Rule 36 (4): 10% Limit on ITC not corroborated by uploaded invoices of suppliers:</a:t>
            </a:r>
          </a:p>
          <a:p>
            <a:pPr indent="-342900" algn="just"/>
            <a:endParaRPr lang="en-US" sz="1600" dirty="0">
              <a:solidFill>
                <a:schemeClr val="bg1"/>
              </a:solidFill>
            </a:endParaRPr>
          </a:p>
          <a:p>
            <a:pPr indent="-342900" algn="just">
              <a:buFont typeface="Arial" panose="020B0604020202020204" pitchFamily="34" charset="0"/>
              <a:buChar char="•"/>
            </a:pPr>
            <a:r>
              <a:rPr lang="en-US" sz="1600" dirty="0">
                <a:solidFill>
                  <a:srgbClr val="FF0000"/>
                </a:solidFill>
              </a:rPr>
              <a:t>ITC </a:t>
            </a:r>
            <a:r>
              <a:rPr lang="en-US" sz="1600" dirty="0">
                <a:solidFill>
                  <a:schemeClr val="bg1"/>
                </a:solidFill>
              </a:rPr>
              <a:t>to be availed by a registered person </a:t>
            </a:r>
          </a:p>
          <a:p>
            <a:pPr indent="-342900" algn="just">
              <a:buFont typeface="Arial" panose="020B0604020202020204" pitchFamily="34" charset="0"/>
              <a:buChar char="•"/>
            </a:pPr>
            <a:r>
              <a:rPr lang="en-US" sz="1600" dirty="0">
                <a:solidFill>
                  <a:srgbClr val="FF0000"/>
                </a:solidFill>
              </a:rPr>
              <a:t>In respect of invoices or debit notes, the details of which have not been uploaded by suppliers u/s 37 (1) </a:t>
            </a:r>
          </a:p>
          <a:p>
            <a:pPr indent="-342900" algn="just">
              <a:buFont typeface="Arial" panose="020B0604020202020204" pitchFamily="34" charset="0"/>
              <a:buChar char="•"/>
            </a:pPr>
            <a:r>
              <a:rPr lang="en-US" sz="1600" dirty="0">
                <a:solidFill>
                  <a:srgbClr val="FF0000"/>
                </a:solidFill>
              </a:rPr>
              <a:t>Shall not exceed 10% </a:t>
            </a:r>
            <a:r>
              <a:rPr lang="en-US" sz="1600" dirty="0">
                <a:solidFill>
                  <a:schemeClr val="bg1"/>
                </a:solidFill>
              </a:rPr>
              <a:t>of the eligible credit available in respect of invoices or debit notes the details of which have been uploaded by the suppliers u/s 37 (1)</a:t>
            </a:r>
          </a:p>
          <a:p>
            <a:pPr indent="-342900" algn="just">
              <a:buFont typeface="Arial" panose="020B0604020202020204" pitchFamily="34" charset="0"/>
              <a:buChar char="•"/>
            </a:pPr>
            <a:endParaRPr lang="en-US" sz="1600" dirty="0">
              <a:solidFill>
                <a:schemeClr val="bg1"/>
              </a:solidFill>
            </a:endParaRPr>
          </a:p>
          <a:p>
            <a:pPr indent="-342900" algn="just">
              <a:buFont typeface="Arial" panose="020B0604020202020204" pitchFamily="34" charset="0"/>
              <a:buChar char="•"/>
            </a:pPr>
            <a:r>
              <a:rPr lang="en-US" sz="1600" dirty="0">
                <a:solidFill>
                  <a:schemeClr val="bg1"/>
                </a:solidFill>
              </a:rPr>
              <a:t>Provided that the said </a:t>
            </a:r>
            <a:r>
              <a:rPr lang="en-US" sz="1600" dirty="0">
                <a:solidFill>
                  <a:srgbClr val="FF0000"/>
                </a:solidFill>
              </a:rPr>
              <a:t>condition for Feb 2020 to August, 2020 shall apply cumulatively</a:t>
            </a:r>
            <a:r>
              <a:rPr lang="en-US" sz="1600" dirty="0">
                <a:solidFill>
                  <a:schemeClr val="bg1"/>
                </a:solidFill>
              </a:rPr>
              <a:t> and Sep 2020 return shall be filed with cumulative adjustment of ITC for the said months. </a:t>
            </a:r>
            <a:endParaRPr lang="en-IN" sz="1600" dirty="0">
              <a:solidFill>
                <a:schemeClr val="bg1"/>
              </a:solidFill>
            </a:endParaRPr>
          </a:p>
        </p:txBody>
      </p:sp>
      <p:sp>
        <p:nvSpPr>
          <p:cNvPr id="14" name="Slide Number Placeholder 13"/>
          <p:cNvSpPr>
            <a:spLocks noGrp="1"/>
          </p:cNvSpPr>
          <p:nvPr>
            <p:ph type="sldNum" sz="quarter" idx="12"/>
          </p:nvPr>
        </p:nvSpPr>
        <p:spPr/>
        <p:txBody>
          <a:bodyPr/>
          <a:lstStyle/>
          <a:p>
            <a:fld id="{4619E636-755F-486F-B613-27EF5348AC25}" type="slidenum">
              <a:rPr lang="en-US" smtClean="0"/>
              <a:pPr/>
              <a:t>19</a:t>
            </a:fld>
            <a:endParaRPr lang="en-US"/>
          </a:p>
        </p:txBody>
      </p:sp>
      <p:sp>
        <p:nvSpPr>
          <p:cNvPr id="13" name="TextBox 12">
            <a:extLst>
              <a:ext uri="{FF2B5EF4-FFF2-40B4-BE49-F238E27FC236}">
                <a16:creationId xmlns:a16="http://schemas.microsoft.com/office/drawing/2014/main" xmlns="" id="{BB447C7F-F540-4ACB-B7CE-920F341828F1}"/>
              </a:ext>
            </a:extLst>
          </p:cNvPr>
          <p:cNvSpPr txBox="1"/>
          <p:nvPr/>
        </p:nvSpPr>
        <p:spPr>
          <a:xfrm>
            <a:off x="4310050" y="1285860"/>
            <a:ext cx="2500330" cy="369332"/>
          </a:xfrm>
          <a:prstGeom prst="rect">
            <a:avLst/>
          </a:prstGeom>
          <a:noFill/>
          <a:ln>
            <a:solidFill>
              <a:srgbClr val="000000"/>
            </a:solidFill>
          </a:ln>
        </p:spPr>
        <p:txBody>
          <a:bodyPr wrap="square" rtlCol="0">
            <a:spAutoFit/>
          </a:bodyPr>
          <a:lstStyle/>
          <a:p>
            <a:pPr algn="ctr"/>
            <a:r>
              <a:rPr lang="en-US" dirty="0">
                <a:solidFill>
                  <a:schemeClr val="bg1"/>
                </a:solidFill>
              </a:rPr>
              <a:t>Section 16</a:t>
            </a:r>
            <a:endParaRPr lang="en-IN" dirty="0">
              <a:solidFill>
                <a:schemeClr val="bg1"/>
              </a:solidFill>
            </a:endParaRPr>
          </a:p>
        </p:txBody>
      </p:sp>
    </p:spTree>
    <p:extLst>
      <p:ext uri="{BB962C8B-B14F-4D97-AF65-F5344CB8AC3E}">
        <p14:creationId xmlns:p14="http://schemas.microsoft.com/office/powerpoint/2010/main" val="1480566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4848" y="576944"/>
            <a:ext cx="8229600" cy="5779408"/>
          </a:xfrm>
        </p:spPr>
        <p:txBody>
          <a:bodyPr>
            <a:noAutofit/>
          </a:bodyPr>
          <a:lstStyle/>
          <a:p>
            <a:pPr marL="571500" indent="-571500">
              <a:buFont typeface="Arial" panose="020B0604020202020204" pitchFamily="34" charset="0"/>
              <a:buChar char="•"/>
            </a:pPr>
            <a:r>
              <a:rPr lang="en-US" sz="3600" b="1" dirty="0"/>
              <a:t>Topics covered:</a:t>
            </a:r>
            <a:br>
              <a:rPr lang="en-US" sz="3600" b="1" dirty="0"/>
            </a:br>
            <a:r>
              <a:rPr lang="en-US" sz="3600" dirty="0"/>
              <a:t>Input Tax Credit –basic provisions</a:t>
            </a:r>
            <a:br>
              <a:rPr lang="en-US" sz="3600" dirty="0"/>
            </a:br>
            <a:r>
              <a:rPr lang="en-US" sz="3600" dirty="0"/>
              <a:t>Eligibility and conditions – Sec-16</a:t>
            </a:r>
            <a:br>
              <a:rPr lang="en-US" sz="3600" dirty="0"/>
            </a:br>
            <a:r>
              <a:rPr lang="en-US" sz="3600" dirty="0"/>
              <a:t>Apportionment of credit – 17 (1) to (4)</a:t>
            </a:r>
            <a:br>
              <a:rPr lang="en-US" sz="3600" dirty="0"/>
            </a:br>
            <a:r>
              <a:rPr lang="en-US" sz="3600" dirty="0"/>
              <a:t>Blocked Credit – Sec 17 (5)</a:t>
            </a:r>
            <a:br>
              <a:rPr lang="en-US" sz="3600" dirty="0"/>
            </a:br>
            <a:r>
              <a:rPr lang="en-US" sz="3600" dirty="0"/>
              <a:t>Some more Issues under ITC</a:t>
            </a:r>
            <a:br>
              <a:rPr lang="en-US" sz="3600" dirty="0"/>
            </a:br>
            <a:r>
              <a:rPr lang="en-US" sz="3600" dirty="0"/>
              <a:t/>
            </a:r>
            <a:br>
              <a:rPr lang="en-US" sz="3600" dirty="0"/>
            </a:br>
            <a:r>
              <a:rPr lang="en-US" sz="3600" dirty="0" err="1"/>
              <a:t>ITC</a:t>
            </a:r>
            <a:r>
              <a:rPr lang="en-US" sz="3600" dirty="0"/>
              <a:t> in special circumstances – Sec-18</a:t>
            </a:r>
            <a:br>
              <a:rPr lang="en-US" sz="3600" dirty="0"/>
            </a:br>
            <a:r>
              <a:rPr lang="en-US" sz="3600" dirty="0"/>
              <a:t>Job Work and ISD</a:t>
            </a:r>
            <a:br>
              <a:rPr lang="en-US" sz="3600" dirty="0"/>
            </a:br>
            <a:r>
              <a:rPr lang="en-US" sz="3600" dirty="0"/>
              <a:t>Open House - Questions</a:t>
            </a:r>
          </a:p>
        </p:txBody>
      </p:sp>
      <p:sp>
        <p:nvSpPr>
          <p:cNvPr id="3" name="Slide Number Placeholder 2"/>
          <p:cNvSpPr>
            <a:spLocks noGrp="1"/>
          </p:cNvSpPr>
          <p:nvPr>
            <p:ph type="sldNum" sz="quarter" idx="12"/>
          </p:nvPr>
        </p:nvSpPr>
        <p:spPr/>
        <p:txBody>
          <a:bodyPr/>
          <a:lstStyle/>
          <a:p>
            <a:fld id="{4619E636-755F-486F-B613-27EF5348AC25}" type="slidenum">
              <a:rPr lang="en-US" smtClean="0"/>
              <a:pPr/>
              <a:t>2</a:t>
            </a:fld>
            <a:endParaRPr lang="en-US"/>
          </a:p>
        </p:txBody>
      </p:sp>
    </p:spTree>
    <p:extLst>
      <p:ext uri="{BB962C8B-B14F-4D97-AF65-F5344CB8AC3E}">
        <p14:creationId xmlns:p14="http://schemas.microsoft.com/office/powerpoint/2010/main" val="2096109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472" y="2357430"/>
            <a:ext cx="8229600" cy="1143000"/>
          </a:xfrm>
        </p:spPr>
        <p:txBody>
          <a:bodyPr>
            <a:normAutofit fontScale="90000"/>
          </a:bodyPr>
          <a:lstStyle/>
          <a:p>
            <a:pPr algn="ctr"/>
            <a:r>
              <a:rPr lang="en-IN" dirty="0"/>
              <a:t>Apportionment of Credit – </a:t>
            </a:r>
            <a:br>
              <a:rPr lang="en-IN" dirty="0"/>
            </a:br>
            <a:r>
              <a:rPr lang="en-IN" dirty="0"/>
              <a:t>Sec-17 (1) to (4) and Rule 42</a:t>
            </a:r>
          </a:p>
        </p:txBody>
      </p:sp>
      <p:sp>
        <p:nvSpPr>
          <p:cNvPr id="3" name="Slide Number Placeholder 2"/>
          <p:cNvSpPr>
            <a:spLocks noGrp="1"/>
          </p:cNvSpPr>
          <p:nvPr>
            <p:ph type="sldNum" sz="quarter" idx="12"/>
          </p:nvPr>
        </p:nvSpPr>
        <p:spPr/>
        <p:txBody>
          <a:bodyPr/>
          <a:lstStyle/>
          <a:p>
            <a:fld id="{4619E636-755F-486F-B613-27EF5348AC25}" type="slidenum">
              <a:rPr lang="en-US" smtClean="0"/>
              <a:pPr/>
              <a:t>20</a:t>
            </a:fld>
            <a:endParaRPr lang="en-US"/>
          </a:p>
        </p:txBody>
      </p:sp>
    </p:spTree>
    <p:extLst>
      <p:ext uri="{BB962C8B-B14F-4D97-AF65-F5344CB8AC3E}">
        <p14:creationId xmlns:p14="http://schemas.microsoft.com/office/powerpoint/2010/main" val="4263875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Apportionment of Credit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21</a:t>
            </a:fld>
            <a:endParaRPr lang="en-US"/>
          </a:p>
        </p:txBody>
      </p:sp>
      <p:sp>
        <p:nvSpPr>
          <p:cNvPr id="7" name="TextBox 6"/>
          <p:cNvSpPr txBox="1"/>
          <p:nvPr/>
        </p:nvSpPr>
        <p:spPr>
          <a:xfrm>
            <a:off x="1260764" y="1746543"/>
            <a:ext cx="9379527" cy="4093428"/>
          </a:xfrm>
          <a:prstGeom prst="rect">
            <a:avLst/>
          </a:prstGeom>
          <a:noFill/>
          <a:ln>
            <a:solidFill>
              <a:srgbClr val="000000"/>
            </a:solidFill>
          </a:ln>
        </p:spPr>
        <p:txBody>
          <a:bodyPr wrap="square" rtlCol="0">
            <a:spAutoFit/>
          </a:bodyPr>
          <a:lstStyle/>
          <a:p>
            <a:r>
              <a:rPr lang="en-IN" sz="2000" b="1" dirty="0">
                <a:solidFill>
                  <a:schemeClr val="bg1"/>
                </a:solidFill>
              </a:rPr>
              <a:t>Section 17 (1): </a:t>
            </a:r>
          </a:p>
          <a:p>
            <a:pPr>
              <a:buFont typeface="Wingdings" pitchFamily="2" charset="2"/>
              <a:buChar char="Ø"/>
            </a:pPr>
            <a:r>
              <a:rPr lang="en-IN" sz="2000" dirty="0">
                <a:solidFill>
                  <a:schemeClr val="bg1"/>
                </a:solidFill>
              </a:rPr>
              <a:t>Where the goods/services are used by the registered person</a:t>
            </a:r>
            <a:r>
              <a:rPr lang="en-IN" sz="2000" dirty="0">
                <a:solidFill>
                  <a:srgbClr val="FF0000"/>
                </a:solidFill>
              </a:rPr>
              <a:t> </a:t>
            </a:r>
          </a:p>
          <a:p>
            <a:pPr>
              <a:buFont typeface="Wingdings" pitchFamily="2" charset="2"/>
              <a:buChar char="Ø"/>
            </a:pPr>
            <a:r>
              <a:rPr lang="en-IN" sz="2000" dirty="0">
                <a:solidFill>
                  <a:srgbClr val="FF0000"/>
                </a:solidFill>
              </a:rPr>
              <a:t>partly for the purpose of any business and partly for other purposes,</a:t>
            </a:r>
            <a:r>
              <a:rPr lang="en-IN" sz="2000" dirty="0">
                <a:solidFill>
                  <a:schemeClr val="bg1"/>
                </a:solidFill>
              </a:rPr>
              <a:t> </a:t>
            </a:r>
          </a:p>
          <a:p>
            <a:pPr>
              <a:buFont typeface="Wingdings" pitchFamily="2" charset="2"/>
              <a:buChar char="Ø"/>
            </a:pPr>
            <a:r>
              <a:rPr lang="en-IN" sz="2000" dirty="0">
                <a:solidFill>
                  <a:schemeClr val="bg1"/>
                </a:solidFill>
              </a:rPr>
              <a:t>the amount of credit shall be </a:t>
            </a:r>
            <a:r>
              <a:rPr lang="en-IN" sz="2000" dirty="0">
                <a:solidFill>
                  <a:srgbClr val="FF0000"/>
                </a:solidFill>
              </a:rPr>
              <a:t>restricted to</a:t>
            </a:r>
          </a:p>
          <a:p>
            <a:pPr>
              <a:buFont typeface="Wingdings" pitchFamily="2" charset="2"/>
              <a:buChar char="Ø"/>
            </a:pPr>
            <a:r>
              <a:rPr lang="en-IN" sz="2000" dirty="0">
                <a:solidFill>
                  <a:srgbClr val="FF0000"/>
                </a:solidFill>
              </a:rPr>
              <a:t>So much of the input tax as is attributable to the purposes of his business</a:t>
            </a:r>
            <a:r>
              <a:rPr lang="en-IN" sz="2000" dirty="0">
                <a:solidFill>
                  <a:schemeClr val="bg1"/>
                </a:solidFill>
              </a:rPr>
              <a:t>. </a:t>
            </a:r>
          </a:p>
          <a:p>
            <a:pPr>
              <a:buFont typeface="Wingdings" pitchFamily="2" charset="2"/>
              <a:buChar char="Ø"/>
            </a:pPr>
            <a:endParaRPr lang="en-IN" sz="2000" dirty="0">
              <a:solidFill>
                <a:schemeClr val="bg1"/>
              </a:solidFill>
            </a:endParaRPr>
          </a:p>
          <a:p>
            <a:r>
              <a:rPr lang="en-IN" sz="2000" b="1" dirty="0">
                <a:solidFill>
                  <a:schemeClr val="bg1"/>
                </a:solidFill>
              </a:rPr>
              <a:t>Section 17 (2): </a:t>
            </a:r>
          </a:p>
          <a:p>
            <a:pPr>
              <a:buFont typeface="Wingdings" pitchFamily="2" charset="2"/>
              <a:buChar char="Ø"/>
            </a:pPr>
            <a:r>
              <a:rPr lang="en-IN" sz="2000" dirty="0">
                <a:solidFill>
                  <a:schemeClr val="bg1"/>
                </a:solidFill>
              </a:rPr>
              <a:t>Where the goods/services are used by the registered person</a:t>
            </a:r>
            <a:r>
              <a:rPr lang="en-IN" sz="2000" dirty="0">
                <a:solidFill>
                  <a:srgbClr val="FF0000"/>
                </a:solidFill>
              </a:rPr>
              <a:t> </a:t>
            </a:r>
          </a:p>
          <a:p>
            <a:pPr>
              <a:buFont typeface="Wingdings" pitchFamily="2" charset="2"/>
              <a:buChar char="Ø"/>
            </a:pPr>
            <a:r>
              <a:rPr lang="en-IN" sz="2000" dirty="0">
                <a:solidFill>
                  <a:srgbClr val="FF0000"/>
                </a:solidFill>
              </a:rPr>
              <a:t>partly for effecting taxable supplies (including zero rated) and partly for effecting exempt supplies, </a:t>
            </a:r>
          </a:p>
          <a:p>
            <a:pPr>
              <a:buFont typeface="Wingdings" pitchFamily="2" charset="2"/>
              <a:buChar char="Ø"/>
            </a:pPr>
            <a:r>
              <a:rPr lang="en-IN" sz="2000" dirty="0">
                <a:solidFill>
                  <a:schemeClr val="bg1"/>
                </a:solidFill>
              </a:rPr>
              <a:t>the amount of credit shall be </a:t>
            </a:r>
            <a:r>
              <a:rPr lang="en-IN" sz="2000" dirty="0">
                <a:solidFill>
                  <a:srgbClr val="FF0000"/>
                </a:solidFill>
              </a:rPr>
              <a:t>restricted to</a:t>
            </a:r>
          </a:p>
          <a:p>
            <a:pPr>
              <a:buFont typeface="Wingdings" pitchFamily="2" charset="2"/>
              <a:buChar char="Ø"/>
            </a:pPr>
            <a:r>
              <a:rPr lang="en-IN" sz="2000" dirty="0">
                <a:solidFill>
                  <a:srgbClr val="FF0000"/>
                </a:solidFill>
              </a:rPr>
              <a:t>So much of the input tax as is attributable to the said taxable supplies (including zero rated).</a:t>
            </a:r>
            <a:endParaRPr lang="en-IN" sz="2000" dirty="0">
              <a:solidFill>
                <a:schemeClr val="bg1"/>
              </a:solidFill>
            </a:endParaRPr>
          </a:p>
        </p:txBody>
      </p:sp>
    </p:spTree>
    <p:extLst>
      <p:ext uri="{BB962C8B-B14F-4D97-AF65-F5344CB8AC3E}">
        <p14:creationId xmlns:p14="http://schemas.microsoft.com/office/powerpoint/2010/main" val="3257306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Apportionment of Credit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22</a:t>
            </a:fld>
            <a:endParaRPr lang="en-US"/>
          </a:p>
        </p:txBody>
      </p:sp>
      <p:sp>
        <p:nvSpPr>
          <p:cNvPr id="7" name="TextBox 6"/>
          <p:cNvSpPr txBox="1"/>
          <p:nvPr/>
        </p:nvSpPr>
        <p:spPr>
          <a:xfrm>
            <a:off x="1260764" y="1746543"/>
            <a:ext cx="9379527" cy="3170099"/>
          </a:xfrm>
          <a:prstGeom prst="rect">
            <a:avLst/>
          </a:prstGeom>
          <a:noFill/>
          <a:ln>
            <a:solidFill>
              <a:srgbClr val="000000"/>
            </a:solidFill>
          </a:ln>
        </p:spPr>
        <p:txBody>
          <a:bodyPr wrap="square" rtlCol="0">
            <a:spAutoFit/>
          </a:bodyPr>
          <a:lstStyle/>
          <a:p>
            <a:r>
              <a:rPr lang="en-IN" sz="2000" b="1" dirty="0">
                <a:solidFill>
                  <a:schemeClr val="bg1"/>
                </a:solidFill>
              </a:rPr>
              <a:t>Section 17 (3): </a:t>
            </a:r>
          </a:p>
          <a:p>
            <a:pPr>
              <a:buFont typeface="Wingdings" pitchFamily="2" charset="2"/>
              <a:buChar char="Ø"/>
            </a:pPr>
            <a:r>
              <a:rPr lang="en-IN" sz="2000" dirty="0">
                <a:solidFill>
                  <a:schemeClr val="bg1"/>
                </a:solidFill>
              </a:rPr>
              <a:t>The value of </a:t>
            </a:r>
            <a:r>
              <a:rPr lang="en-IN" sz="2000" dirty="0">
                <a:solidFill>
                  <a:srgbClr val="FF0000"/>
                </a:solidFill>
              </a:rPr>
              <a:t>exempt supply </a:t>
            </a:r>
            <a:r>
              <a:rPr lang="en-IN" sz="2000" dirty="0">
                <a:solidFill>
                  <a:schemeClr val="bg1"/>
                </a:solidFill>
              </a:rPr>
              <a:t>under sec 17 (2) shall be such as may be prescribed </a:t>
            </a:r>
          </a:p>
          <a:p>
            <a:pPr>
              <a:buFont typeface="Wingdings" pitchFamily="2" charset="2"/>
              <a:buChar char="Ø"/>
            </a:pPr>
            <a:r>
              <a:rPr lang="en-IN" sz="2000" dirty="0">
                <a:solidFill>
                  <a:schemeClr val="bg1"/>
                </a:solidFill>
              </a:rPr>
              <a:t>and </a:t>
            </a:r>
            <a:r>
              <a:rPr lang="en-IN" sz="2000" dirty="0">
                <a:solidFill>
                  <a:srgbClr val="FF0000"/>
                </a:solidFill>
              </a:rPr>
              <a:t>shall include </a:t>
            </a:r>
          </a:p>
          <a:p>
            <a:pPr lvl="1">
              <a:buFont typeface="Wingdings" pitchFamily="2" charset="2"/>
              <a:buChar char="Ø"/>
            </a:pPr>
            <a:r>
              <a:rPr lang="en-IN" sz="2000" dirty="0">
                <a:solidFill>
                  <a:schemeClr val="bg1"/>
                </a:solidFill>
              </a:rPr>
              <a:t>supplies on which the recipient is liable to pay tax on </a:t>
            </a:r>
            <a:r>
              <a:rPr lang="en-IN" sz="2000" dirty="0">
                <a:solidFill>
                  <a:srgbClr val="FF0000"/>
                </a:solidFill>
              </a:rPr>
              <a:t>RCM</a:t>
            </a:r>
            <a:r>
              <a:rPr lang="en-IN" sz="2000" dirty="0">
                <a:solidFill>
                  <a:schemeClr val="bg1"/>
                </a:solidFill>
              </a:rPr>
              <a:t> basis, </a:t>
            </a:r>
          </a:p>
          <a:p>
            <a:pPr lvl="1">
              <a:buFont typeface="Wingdings" pitchFamily="2" charset="2"/>
              <a:buChar char="Ø"/>
            </a:pPr>
            <a:r>
              <a:rPr lang="en-IN" sz="2000" dirty="0">
                <a:solidFill>
                  <a:schemeClr val="bg1"/>
                </a:solidFill>
              </a:rPr>
              <a:t>Transaction in </a:t>
            </a:r>
            <a:r>
              <a:rPr lang="en-IN" sz="2000" dirty="0">
                <a:solidFill>
                  <a:srgbClr val="FF0000"/>
                </a:solidFill>
              </a:rPr>
              <a:t>securities</a:t>
            </a:r>
            <a:r>
              <a:rPr lang="en-IN" sz="2000" dirty="0">
                <a:solidFill>
                  <a:schemeClr val="bg1"/>
                </a:solidFill>
              </a:rPr>
              <a:t>, </a:t>
            </a:r>
          </a:p>
          <a:p>
            <a:pPr lvl="1">
              <a:buFont typeface="Wingdings" pitchFamily="2" charset="2"/>
              <a:buChar char="Ø"/>
            </a:pPr>
            <a:r>
              <a:rPr lang="en-IN" sz="2000" dirty="0">
                <a:solidFill>
                  <a:schemeClr val="bg1"/>
                </a:solidFill>
              </a:rPr>
              <a:t>Sale of </a:t>
            </a:r>
            <a:r>
              <a:rPr lang="en-IN" sz="2000" dirty="0">
                <a:solidFill>
                  <a:srgbClr val="FF0000"/>
                </a:solidFill>
              </a:rPr>
              <a:t>land</a:t>
            </a:r>
            <a:r>
              <a:rPr lang="en-IN" sz="2000" dirty="0">
                <a:solidFill>
                  <a:schemeClr val="bg1"/>
                </a:solidFill>
              </a:rPr>
              <a:t> and, subject to clause (b) of para 5 of Schedule II, sale of </a:t>
            </a:r>
            <a:r>
              <a:rPr lang="en-IN" sz="2000" dirty="0">
                <a:solidFill>
                  <a:srgbClr val="FF0000"/>
                </a:solidFill>
              </a:rPr>
              <a:t>building</a:t>
            </a:r>
          </a:p>
          <a:p>
            <a:pPr lvl="1">
              <a:buFont typeface="Wingdings" pitchFamily="2" charset="2"/>
              <a:buChar char="Ø"/>
            </a:pPr>
            <a:endParaRPr lang="en-IN" sz="2000" dirty="0">
              <a:solidFill>
                <a:srgbClr val="FF0000"/>
              </a:solidFill>
            </a:endParaRPr>
          </a:p>
          <a:p>
            <a:pPr lvl="1">
              <a:buFont typeface="Wingdings" pitchFamily="2" charset="2"/>
              <a:buChar char="Ø"/>
            </a:pPr>
            <a:r>
              <a:rPr lang="en-IN" sz="2000" dirty="0">
                <a:solidFill>
                  <a:schemeClr val="bg1"/>
                </a:solidFill>
              </a:rPr>
              <a:t>Explanation: For the purposes of this sub-section – the expression </a:t>
            </a:r>
            <a:r>
              <a:rPr lang="en-IN" sz="2000" dirty="0">
                <a:solidFill>
                  <a:srgbClr val="FF0000"/>
                </a:solidFill>
              </a:rPr>
              <a:t>“value of exempt supply” shall not include the value of activities/ transactions specified in Schedule III, except those specified in para 5 of schedule III</a:t>
            </a:r>
            <a:r>
              <a:rPr lang="en-IN" sz="2000" dirty="0">
                <a:solidFill>
                  <a:schemeClr val="bg1"/>
                </a:solidFill>
              </a:rPr>
              <a:t>. </a:t>
            </a:r>
          </a:p>
        </p:txBody>
      </p:sp>
    </p:spTree>
    <p:extLst>
      <p:ext uri="{BB962C8B-B14F-4D97-AF65-F5344CB8AC3E}">
        <p14:creationId xmlns:p14="http://schemas.microsoft.com/office/powerpoint/2010/main" val="3251399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Apportionment of Credit – Rule 42</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23</a:t>
            </a:fld>
            <a:endParaRPr lang="en-US"/>
          </a:p>
        </p:txBody>
      </p:sp>
      <p:sp>
        <p:nvSpPr>
          <p:cNvPr id="7" name="TextBox 6"/>
          <p:cNvSpPr txBox="1"/>
          <p:nvPr/>
        </p:nvSpPr>
        <p:spPr>
          <a:xfrm>
            <a:off x="1260764" y="1746543"/>
            <a:ext cx="9379527" cy="4708981"/>
          </a:xfrm>
          <a:prstGeom prst="rect">
            <a:avLst/>
          </a:prstGeom>
          <a:noFill/>
          <a:ln>
            <a:solidFill>
              <a:srgbClr val="000000"/>
            </a:solidFill>
          </a:ln>
        </p:spPr>
        <p:txBody>
          <a:bodyPr wrap="square" rtlCol="0">
            <a:spAutoFit/>
          </a:bodyPr>
          <a:lstStyle/>
          <a:p>
            <a:r>
              <a:rPr lang="en-IN" sz="2000" b="1" dirty="0">
                <a:solidFill>
                  <a:schemeClr val="bg1"/>
                </a:solidFill>
              </a:rPr>
              <a:t>Steps in calculation of eligible credit: </a:t>
            </a:r>
          </a:p>
          <a:p>
            <a:endParaRPr lang="en-IN" sz="2000" dirty="0">
              <a:solidFill>
                <a:schemeClr val="bg1"/>
              </a:solidFill>
            </a:endParaRPr>
          </a:p>
          <a:p>
            <a:r>
              <a:rPr lang="en-IN" sz="2000" dirty="0">
                <a:solidFill>
                  <a:schemeClr val="bg1"/>
                </a:solidFill>
              </a:rPr>
              <a:t>Step 1: Identify input tax attributable to input/input services intended to be used </a:t>
            </a:r>
            <a:r>
              <a:rPr lang="en-IN" sz="2000" dirty="0">
                <a:solidFill>
                  <a:srgbClr val="FF0000"/>
                </a:solidFill>
              </a:rPr>
              <a:t>exclusively for the purposes other than business (T1)</a:t>
            </a:r>
          </a:p>
          <a:p>
            <a:endParaRPr lang="en-IN" sz="2000" dirty="0">
              <a:solidFill>
                <a:schemeClr val="bg1"/>
              </a:solidFill>
            </a:endParaRPr>
          </a:p>
          <a:p>
            <a:r>
              <a:rPr lang="en-IN" sz="2000" dirty="0">
                <a:solidFill>
                  <a:schemeClr val="bg1"/>
                </a:solidFill>
              </a:rPr>
              <a:t>Step2: Identify input tax attributable to input/input services intended to be used </a:t>
            </a:r>
            <a:r>
              <a:rPr lang="en-IN" sz="2000" dirty="0">
                <a:solidFill>
                  <a:srgbClr val="FF0000"/>
                </a:solidFill>
              </a:rPr>
              <a:t>exclusively for effecting exempt supplies (T2)</a:t>
            </a:r>
          </a:p>
          <a:p>
            <a:endParaRPr lang="en-IN" sz="2000" dirty="0">
              <a:solidFill>
                <a:schemeClr val="bg1"/>
              </a:solidFill>
            </a:endParaRPr>
          </a:p>
          <a:p>
            <a:r>
              <a:rPr lang="en-IN" sz="2000" dirty="0">
                <a:solidFill>
                  <a:schemeClr val="bg1"/>
                </a:solidFill>
              </a:rPr>
              <a:t>Step3: Identify Blocked credit u/s 17 (5)</a:t>
            </a:r>
            <a:r>
              <a:rPr lang="en-IN" sz="2000" dirty="0">
                <a:solidFill>
                  <a:srgbClr val="FF0000"/>
                </a:solidFill>
              </a:rPr>
              <a:t> (T3)</a:t>
            </a:r>
          </a:p>
          <a:p>
            <a:endParaRPr lang="en-IN" sz="2000" dirty="0">
              <a:solidFill>
                <a:schemeClr val="bg1"/>
              </a:solidFill>
            </a:endParaRPr>
          </a:p>
          <a:p>
            <a:r>
              <a:rPr lang="en-IN" sz="2000" dirty="0">
                <a:solidFill>
                  <a:schemeClr val="bg1"/>
                </a:solidFill>
              </a:rPr>
              <a:t>Step4: Identify input tax attributable to input/input services intended to be used </a:t>
            </a:r>
            <a:r>
              <a:rPr lang="en-IN" sz="2000" dirty="0">
                <a:solidFill>
                  <a:srgbClr val="FF0000"/>
                </a:solidFill>
              </a:rPr>
              <a:t>exclusively for effecting taxable supplies (including zero rated) (T4)</a:t>
            </a:r>
          </a:p>
          <a:p>
            <a:endParaRPr lang="en-IN" sz="2000" dirty="0">
              <a:solidFill>
                <a:srgbClr val="FF0000"/>
              </a:solidFill>
            </a:endParaRPr>
          </a:p>
          <a:p>
            <a:r>
              <a:rPr lang="en-IN" sz="2000" dirty="0">
                <a:solidFill>
                  <a:schemeClr val="bg1"/>
                </a:solidFill>
              </a:rPr>
              <a:t>Step5: Calculate Common Credit (C)</a:t>
            </a:r>
          </a:p>
          <a:p>
            <a:r>
              <a:rPr lang="en-IN" sz="2000" dirty="0">
                <a:solidFill>
                  <a:schemeClr val="bg1"/>
                </a:solidFill>
              </a:rPr>
              <a:t>Common Credit (C) = Total Credit (T) – (T1 + T2 + T3 + T4)</a:t>
            </a:r>
          </a:p>
        </p:txBody>
      </p:sp>
    </p:spTree>
    <p:extLst>
      <p:ext uri="{BB962C8B-B14F-4D97-AF65-F5344CB8AC3E}">
        <p14:creationId xmlns:p14="http://schemas.microsoft.com/office/powerpoint/2010/main" val="514597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Apportionment of Credit – Rule 42</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24</a:t>
            </a:fld>
            <a:endParaRPr lang="en-US"/>
          </a:p>
        </p:txBody>
      </p:sp>
      <p:sp>
        <p:nvSpPr>
          <p:cNvPr id="7" name="TextBox 6"/>
          <p:cNvSpPr txBox="1"/>
          <p:nvPr/>
        </p:nvSpPr>
        <p:spPr>
          <a:xfrm>
            <a:off x="1260764" y="1746543"/>
            <a:ext cx="9379527" cy="5016758"/>
          </a:xfrm>
          <a:prstGeom prst="rect">
            <a:avLst/>
          </a:prstGeom>
          <a:noFill/>
          <a:ln>
            <a:solidFill>
              <a:srgbClr val="000000"/>
            </a:solidFill>
          </a:ln>
        </p:spPr>
        <p:txBody>
          <a:bodyPr wrap="square" rtlCol="0">
            <a:spAutoFit/>
          </a:bodyPr>
          <a:lstStyle/>
          <a:p>
            <a:r>
              <a:rPr lang="en-IN" sz="2000" b="1" dirty="0">
                <a:solidFill>
                  <a:schemeClr val="bg1"/>
                </a:solidFill>
              </a:rPr>
              <a:t>Steps in calculation of eligible credit: </a:t>
            </a:r>
          </a:p>
          <a:p>
            <a:endParaRPr lang="en-IN" sz="2000" dirty="0">
              <a:solidFill>
                <a:schemeClr val="bg1"/>
              </a:solidFill>
            </a:endParaRPr>
          </a:p>
          <a:p>
            <a:r>
              <a:rPr lang="en-IN" sz="2000" dirty="0">
                <a:solidFill>
                  <a:schemeClr val="bg1"/>
                </a:solidFill>
              </a:rPr>
              <a:t> Step 6: Calculate</a:t>
            </a:r>
            <a:r>
              <a:rPr lang="en-IN" sz="2000" dirty="0">
                <a:solidFill>
                  <a:srgbClr val="FF0000"/>
                </a:solidFill>
              </a:rPr>
              <a:t> ITC attributable to exempt supplies out of common credit (D1) =</a:t>
            </a:r>
            <a:endParaRPr lang="en-IN" sz="2000" dirty="0">
              <a:solidFill>
                <a:schemeClr val="bg1"/>
              </a:solidFill>
            </a:endParaRPr>
          </a:p>
          <a:p>
            <a:r>
              <a:rPr lang="en-IN" sz="2000" dirty="0">
                <a:solidFill>
                  <a:srgbClr val="FF0000"/>
                </a:solidFill>
              </a:rPr>
              <a:t>Common Credit * E/F</a:t>
            </a:r>
          </a:p>
          <a:p>
            <a:endParaRPr lang="en-IN" sz="2000" dirty="0">
              <a:solidFill>
                <a:schemeClr val="bg1"/>
              </a:solidFill>
            </a:endParaRPr>
          </a:p>
          <a:p>
            <a:r>
              <a:rPr lang="en-IN" sz="2000" dirty="0">
                <a:solidFill>
                  <a:schemeClr val="bg1"/>
                </a:solidFill>
              </a:rPr>
              <a:t>Where </a:t>
            </a:r>
            <a:r>
              <a:rPr lang="en-IN" sz="2000" dirty="0">
                <a:solidFill>
                  <a:srgbClr val="FF0000"/>
                </a:solidFill>
              </a:rPr>
              <a:t>E is exempt supplies during the tax period</a:t>
            </a:r>
            <a:r>
              <a:rPr lang="en-IN" sz="2000" dirty="0">
                <a:solidFill>
                  <a:schemeClr val="bg1"/>
                </a:solidFill>
              </a:rPr>
              <a:t>, </a:t>
            </a:r>
          </a:p>
          <a:p>
            <a:r>
              <a:rPr lang="en-IN" sz="2000" dirty="0">
                <a:solidFill>
                  <a:srgbClr val="FF0000"/>
                </a:solidFill>
              </a:rPr>
              <a:t>F is total turnover in the State </a:t>
            </a:r>
            <a:r>
              <a:rPr lang="en-IN" sz="2000" dirty="0">
                <a:solidFill>
                  <a:schemeClr val="bg1"/>
                </a:solidFill>
              </a:rPr>
              <a:t>of the registered person </a:t>
            </a:r>
            <a:r>
              <a:rPr lang="en-IN" sz="2000" dirty="0">
                <a:solidFill>
                  <a:srgbClr val="FF0000"/>
                </a:solidFill>
              </a:rPr>
              <a:t>during the tax period</a:t>
            </a:r>
            <a:r>
              <a:rPr lang="en-IN" sz="2000" dirty="0">
                <a:solidFill>
                  <a:schemeClr val="bg1"/>
                </a:solidFill>
              </a:rPr>
              <a:t>. </a:t>
            </a:r>
          </a:p>
          <a:p>
            <a:endParaRPr lang="en-IN" sz="2000" dirty="0">
              <a:solidFill>
                <a:schemeClr val="bg1"/>
              </a:solidFill>
            </a:endParaRPr>
          </a:p>
          <a:p>
            <a:r>
              <a:rPr lang="en-IN" sz="2000" b="1" dirty="0">
                <a:solidFill>
                  <a:schemeClr val="bg1"/>
                </a:solidFill>
              </a:rPr>
              <a:t>For Real Estate sector: </a:t>
            </a:r>
          </a:p>
          <a:p>
            <a:r>
              <a:rPr lang="en-IN" sz="2000" dirty="0">
                <a:solidFill>
                  <a:schemeClr val="bg1"/>
                </a:solidFill>
              </a:rPr>
              <a:t>Value of E and F shall be calculated for each project separately. </a:t>
            </a:r>
          </a:p>
          <a:p>
            <a:endParaRPr lang="en-IN" sz="2000" dirty="0">
              <a:solidFill>
                <a:schemeClr val="bg1"/>
              </a:solidFill>
            </a:endParaRPr>
          </a:p>
          <a:p>
            <a:r>
              <a:rPr lang="en-IN" sz="2000" dirty="0">
                <a:solidFill>
                  <a:schemeClr val="bg1"/>
                </a:solidFill>
              </a:rPr>
              <a:t>E = exempted apartments’ carpet Area + Identified apartments’ carpet area to be sold after completion certificate (CC) or first occupation, whichever is earlier</a:t>
            </a:r>
          </a:p>
          <a:p>
            <a:endParaRPr lang="en-IN" sz="2000" dirty="0">
              <a:solidFill>
                <a:schemeClr val="bg1"/>
              </a:solidFill>
            </a:endParaRPr>
          </a:p>
          <a:p>
            <a:r>
              <a:rPr lang="en-IN" sz="2000" dirty="0">
                <a:solidFill>
                  <a:schemeClr val="bg1"/>
                </a:solidFill>
              </a:rPr>
              <a:t>F = aggregate carpet area of apartments in the project </a:t>
            </a:r>
          </a:p>
          <a:p>
            <a:endParaRPr lang="en-IN" sz="2000" dirty="0">
              <a:solidFill>
                <a:schemeClr val="bg1"/>
              </a:solidFill>
            </a:endParaRPr>
          </a:p>
        </p:txBody>
      </p:sp>
    </p:spTree>
    <p:extLst>
      <p:ext uri="{BB962C8B-B14F-4D97-AF65-F5344CB8AC3E}">
        <p14:creationId xmlns:p14="http://schemas.microsoft.com/office/powerpoint/2010/main" val="3996618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Apportionment of Credit – Rule 42</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25</a:t>
            </a:fld>
            <a:endParaRPr lang="en-US"/>
          </a:p>
        </p:txBody>
      </p:sp>
      <p:sp>
        <p:nvSpPr>
          <p:cNvPr id="7" name="TextBox 6"/>
          <p:cNvSpPr txBox="1"/>
          <p:nvPr/>
        </p:nvSpPr>
        <p:spPr>
          <a:xfrm>
            <a:off x="1260764" y="1482136"/>
            <a:ext cx="9379527" cy="5324535"/>
          </a:xfrm>
          <a:prstGeom prst="rect">
            <a:avLst/>
          </a:prstGeom>
          <a:noFill/>
          <a:ln>
            <a:solidFill>
              <a:srgbClr val="000000"/>
            </a:solidFill>
          </a:ln>
        </p:spPr>
        <p:txBody>
          <a:bodyPr wrap="square" rtlCol="0">
            <a:spAutoFit/>
          </a:bodyPr>
          <a:lstStyle/>
          <a:p>
            <a:r>
              <a:rPr lang="en-IN" sz="2000" b="1" dirty="0">
                <a:solidFill>
                  <a:schemeClr val="bg1"/>
                </a:solidFill>
              </a:rPr>
              <a:t>Steps in calculation of eligible credit: </a:t>
            </a:r>
          </a:p>
          <a:p>
            <a:endParaRPr lang="en-IN" sz="2000" dirty="0">
              <a:solidFill>
                <a:schemeClr val="bg1"/>
              </a:solidFill>
            </a:endParaRPr>
          </a:p>
          <a:p>
            <a:r>
              <a:rPr lang="en-IN" sz="2000" b="1" dirty="0">
                <a:solidFill>
                  <a:schemeClr val="bg1"/>
                </a:solidFill>
              </a:rPr>
              <a:t>No turnover cases: </a:t>
            </a:r>
          </a:p>
          <a:p>
            <a:r>
              <a:rPr lang="en-IN" sz="2000" dirty="0">
                <a:solidFill>
                  <a:schemeClr val="bg1"/>
                </a:solidFill>
              </a:rPr>
              <a:t>Where the registered person does not have any turnover during a tax period, value of E and F shall be calculated by taking the previous period values when values of E and F are available.</a:t>
            </a:r>
          </a:p>
          <a:p>
            <a:endParaRPr lang="en-IN" sz="2000" dirty="0">
              <a:solidFill>
                <a:schemeClr val="bg1"/>
              </a:solidFill>
            </a:endParaRPr>
          </a:p>
          <a:p>
            <a:r>
              <a:rPr lang="en-IN" sz="2000" dirty="0">
                <a:solidFill>
                  <a:schemeClr val="bg1"/>
                </a:solidFill>
              </a:rPr>
              <a:t>Step 7: Calculate</a:t>
            </a:r>
            <a:r>
              <a:rPr lang="en-IN" sz="2000" dirty="0">
                <a:solidFill>
                  <a:srgbClr val="FF0000"/>
                </a:solidFill>
              </a:rPr>
              <a:t> ITC attributable to non- business purpose out of common credit (D2) =</a:t>
            </a:r>
            <a:endParaRPr lang="en-IN" sz="2000" dirty="0">
              <a:solidFill>
                <a:schemeClr val="bg1"/>
              </a:solidFill>
            </a:endParaRPr>
          </a:p>
          <a:p>
            <a:r>
              <a:rPr lang="en-IN" sz="2000" dirty="0">
                <a:solidFill>
                  <a:srgbClr val="FF0000"/>
                </a:solidFill>
              </a:rPr>
              <a:t>5% of Common Credit, </a:t>
            </a:r>
            <a:r>
              <a:rPr lang="en-IN" sz="2000" dirty="0">
                <a:solidFill>
                  <a:schemeClr val="bg1"/>
                </a:solidFill>
              </a:rPr>
              <a:t>only where common inputs are used partly for business and partly for non-business purposes. </a:t>
            </a:r>
          </a:p>
          <a:p>
            <a:endParaRPr lang="en-IN" sz="2000" dirty="0">
              <a:solidFill>
                <a:schemeClr val="bg1"/>
              </a:solidFill>
            </a:endParaRPr>
          </a:p>
          <a:p>
            <a:r>
              <a:rPr lang="en-IN" sz="2000" dirty="0">
                <a:solidFill>
                  <a:schemeClr val="bg1"/>
                </a:solidFill>
              </a:rPr>
              <a:t>Step 8: Calculate </a:t>
            </a:r>
            <a:r>
              <a:rPr lang="en-IN" sz="2000" dirty="0">
                <a:solidFill>
                  <a:srgbClr val="FF0000"/>
                </a:solidFill>
              </a:rPr>
              <a:t>Eligible common credit = Common Credit – (D1 + D2)</a:t>
            </a:r>
          </a:p>
          <a:p>
            <a:endParaRPr lang="en-IN" sz="2000" dirty="0">
              <a:solidFill>
                <a:srgbClr val="FF0000"/>
              </a:solidFill>
            </a:endParaRPr>
          </a:p>
          <a:p>
            <a:r>
              <a:rPr lang="en-IN" sz="2000" dirty="0">
                <a:solidFill>
                  <a:srgbClr val="FF0000"/>
                </a:solidFill>
              </a:rPr>
              <a:t>Reversal Required: </a:t>
            </a:r>
          </a:p>
          <a:p>
            <a:r>
              <a:rPr lang="en-IN" sz="2000" dirty="0">
                <a:solidFill>
                  <a:srgbClr val="FF0000"/>
                </a:solidFill>
              </a:rPr>
              <a:t>D1 and D2 to be reversed monthly through GSTR-3B or GST DRC-03 form. Such reversal shall be separately for IGST, CGST and SGST.</a:t>
            </a:r>
            <a:endParaRPr lang="en-IN" sz="2000" dirty="0">
              <a:solidFill>
                <a:schemeClr val="bg1"/>
              </a:solidFill>
            </a:endParaRPr>
          </a:p>
        </p:txBody>
      </p:sp>
    </p:spTree>
    <p:extLst>
      <p:ext uri="{BB962C8B-B14F-4D97-AF65-F5344CB8AC3E}">
        <p14:creationId xmlns:p14="http://schemas.microsoft.com/office/powerpoint/2010/main" val="394797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Apportionment of Credit – Rule 42</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26</a:t>
            </a:fld>
            <a:endParaRPr lang="en-US"/>
          </a:p>
        </p:txBody>
      </p:sp>
      <p:sp>
        <p:nvSpPr>
          <p:cNvPr id="7" name="TextBox 6"/>
          <p:cNvSpPr txBox="1"/>
          <p:nvPr/>
        </p:nvSpPr>
        <p:spPr>
          <a:xfrm>
            <a:off x="1260764" y="1482136"/>
            <a:ext cx="9379527" cy="4093428"/>
          </a:xfrm>
          <a:prstGeom prst="rect">
            <a:avLst/>
          </a:prstGeom>
          <a:noFill/>
          <a:ln>
            <a:solidFill>
              <a:srgbClr val="000000"/>
            </a:solidFill>
          </a:ln>
        </p:spPr>
        <p:txBody>
          <a:bodyPr wrap="square" rtlCol="0">
            <a:spAutoFit/>
          </a:bodyPr>
          <a:lstStyle/>
          <a:p>
            <a:r>
              <a:rPr lang="en-IN" sz="2000" b="1" dirty="0">
                <a:solidFill>
                  <a:schemeClr val="bg1"/>
                </a:solidFill>
              </a:rPr>
              <a:t>Steps in calculation of eligible credit: </a:t>
            </a:r>
          </a:p>
          <a:p>
            <a:endParaRPr lang="en-IN" sz="2000" dirty="0">
              <a:solidFill>
                <a:schemeClr val="bg1"/>
              </a:solidFill>
            </a:endParaRPr>
          </a:p>
          <a:p>
            <a:r>
              <a:rPr lang="en-IN" sz="2000" b="1" dirty="0">
                <a:solidFill>
                  <a:schemeClr val="bg1"/>
                </a:solidFill>
              </a:rPr>
              <a:t>Yearly final calculations of reversals (D1 and D2) based on yearly figures of turnover:</a:t>
            </a:r>
          </a:p>
          <a:p>
            <a:pPr marL="342900" indent="-342900">
              <a:buFont typeface="Wingdings" panose="05000000000000000000" pitchFamily="2" charset="2"/>
              <a:buChar char="Ø"/>
            </a:pPr>
            <a:r>
              <a:rPr lang="en-IN" sz="2000" dirty="0">
                <a:solidFill>
                  <a:schemeClr val="bg1"/>
                </a:solidFill>
              </a:rPr>
              <a:t>If revised calculations exceed the monthly ones – </a:t>
            </a:r>
          </a:p>
          <a:p>
            <a:pPr marL="800100" lvl="1" indent="-342900">
              <a:buFont typeface="Arial" panose="020B0604020202020204" pitchFamily="34" charset="0"/>
              <a:buChar char="•"/>
            </a:pPr>
            <a:r>
              <a:rPr lang="en-IN" sz="2000" dirty="0">
                <a:solidFill>
                  <a:schemeClr val="bg1"/>
                </a:solidFill>
              </a:rPr>
              <a:t>reverse the balance in 3B or DRC-3, </a:t>
            </a:r>
          </a:p>
          <a:p>
            <a:pPr marL="800100" lvl="1" indent="-342900">
              <a:buFont typeface="Arial" panose="020B0604020202020204" pitchFamily="34" charset="0"/>
              <a:buChar char="•"/>
            </a:pPr>
            <a:r>
              <a:rPr lang="en-IN" sz="2000" dirty="0">
                <a:solidFill>
                  <a:schemeClr val="bg1"/>
                </a:solidFill>
              </a:rPr>
              <a:t>not later than Sep month following the FY</a:t>
            </a:r>
          </a:p>
          <a:p>
            <a:pPr marL="800100" lvl="1" indent="-342900">
              <a:buFont typeface="Arial" panose="020B0604020202020204" pitchFamily="34" charset="0"/>
              <a:buChar char="•"/>
            </a:pPr>
            <a:r>
              <a:rPr lang="en-IN" sz="2000" dirty="0">
                <a:solidFill>
                  <a:schemeClr val="bg1"/>
                </a:solidFill>
              </a:rPr>
              <a:t>along with interest u/s 50 (1) </a:t>
            </a:r>
          </a:p>
          <a:p>
            <a:pPr marL="800100" lvl="1" indent="-342900">
              <a:buFont typeface="Arial" panose="020B0604020202020204" pitchFamily="34" charset="0"/>
              <a:buChar char="•"/>
            </a:pPr>
            <a:r>
              <a:rPr lang="en-IN" sz="2000" dirty="0">
                <a:solidFill>
                  <a:schemeClr val="bg1"/>
                </a:solidFill>
              </a:rPr>
              <a:t>from April of succeeding year till date of payment </a:t>
            </a:r>
          </a:p>
          <a:p>
            <a:endParaRPr lang="en-IN" sz="2000" dirty="0">
              <a:solidFill>
                <a:schemeClr val="bg1"/>
              </a:solidFill>
            </a:endParaRPr>
          </a:p>
          <a:p>
            <a:pPr marL="342900" indent="-342900">
              <a:buFont typeface="Wingdings" panose="05000000000000000000" pitchFamily="2" charset="2"/>
              <a:buChar char="Ø"/>
            </a:pPr>
            <a:r>
              <a:rPr lang="en-IN" sz="2000" dirty="0">
                <a:solidFill>
                  <a:schemeClr val="bg1"/>
                </a:solidFill>
              </a:rPr>
              <a:t>If revised calculations are lesser than the monthly ones – </a:t>
            </a:r>
          </a:p>
          <a:p>
            <a:pPr marL="800100" lvl="1" indent="-342900">
              <a:buFont typeface="Arial" panose="020B0604020202020204" pitchFamily="34" charset="0"/>
              <a:buChar char="•"/>
            </a:pPr>
            <a:r>
              <a:rPr lang="en-IN" sz="2000" dirty="0">
                <a:solidFill>
                  <a:schemeClr val="bg1"/>
                </a:solidFill>
              </a:rPr>
              <a:t>Avail of balance ITC in 3B, </a:t>
            </a:r>
          </a:p>
          <a:p>
            <a:pPr marL="800100" lvl="1" indent="-342900">
              <a:buFont typeface="Arial" panose="020B0604020202020204" pitchFamily="34" charset="0"/>
              <a:buChar char="•"/>
            </a:pPr>
            <a:r>
              <a:rPr lang="en-IN" sz="2000" dirty="0">
                <a:solidFill>
                  <a:schemeClr val="bg1"/>
                </a:solidFill>
              </a:rPr>
              <a:t>not later than Sep month following the FY</a:t>
            </a:r>
          </a:p>
        </p:txBody>
      </p:sp>
    </p:spTree>
    <p:extLst>
      <p:ext uri="{BB962C8B-B14F-4D97-AF65-F5344CB8AC3E}">
        <p14:creationId xmlns:p14="http://schemas.microsoft.com/office/powerpoint/2010/main" val="1342858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Apportionment of Credit – Rule 42</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27</a:t>
            </a:fld>
            <a:endParaRPr lang="en-US"/>
          </a:p>
        </p:txBody>
      </p:sp>
      <p:sp>
        <p:nvSpPr>
          <p:cNvPr id="7" name="TextBox 6"/>
          <p:cNvSpPr txBox="1"/>
          <p:nvPr/>
        </p:nvSpPr>
        <p:spPr>
          <a:xfrm>
            <a:off x="1260764" y="1482136"/>
            <a:ext cx="9379527" cy="5324535"/>
          </a:xfrm>
          <a:prstGeom prst="rect">
            <a:avLst/>
          </a:prstGeom>
          <a:noFill/>
          <a:ln>
            <a:solidFill>
              <a:srgbClr val="000000"/>
            </a:solidFill>
          </a:ln>
        </p:spPr>
        <p:txBody>
          <a:bodyPr wrap="square" rtlCol="0">
            <a:spAutoFit/>
          </a:bodyPr>
          <a:lstStyle/>
          <a:p>
            <a:r>
              <a:rPr lang="en-IN" sz="2000" b="1" dirty="0">
                <a:solidFill>
                  <a:schemeClr val="bg1"/>
                </a:solidFill>
              </a:rPr>
              <a:t>Steps in calculation of eligible credit: </a:t>
            </a:r>
          </a:p>
          <a:p>
            <a:endParaRPr lang="en-IN" sz="2000" dirty="0">
              <a:solidFill>
                <a:schemeClr val="bg1"/>
              </a:solidFill>
            </a:endParaRPr>
          </a:p>
          <a:p>
            <a:r>
              <a:rPr lang="en-IN" sz="2000" b="1" dirty="0">
                <a:solidFill>
                  <a:schemeClr val="bg1"/>
                </a:solidFill>
              </a:rPr>
              <a:t>For Real Estate projects:</a:t>
            </a:r>
          </a:p>
          <a:p>
            <a:r>
              <a:rPr lang="en-IN" sz="2000" b="1" dirty="0">
                <a:solidFill>
                  <a:schemeClr val="bg1"/>
                </a:solidFill>
              </a:rPr>
              <a:t>Final calculations of reversals (D1 and D2) upon completion of the project/first occupation :</a:t>
            </a:r>
          </a:p>
          <a:p>
            <a:pPr marL="342900" indent="-342900">
              <a:buFont typeface="Wingdings" panose="05000000000000000000" pitchFamily="2" charset="2"/>
              <a:buChar char="Ø"/>
            </a:pPr>
            <a:r>
              <a:rPr lang="en-IN" sz="2000" dirty="0">
                <a:solidFill>
                  <a:schemeClr val="bg1"/>
                </a:solidFill>
              </a:rPr>
              <a:t>Such final calculations to be made for a period </a:t>
            </a:r>
            <a:r>
              <a:rPr lang="en-IN" sz="2000" dirty="0">
                <a:solidFill>
                  <a:srgbClr val="FF0000"/>
                </a:solidFill>
              </a:rPr>
              <a:t>from commencement of project/ 1</a:t>
            </a:r>
            <a:r>
              <a:rPr lang="en-IN" sz="2000" baseline="30000" dirty="0">
                <a:solidFill>
                  <a:srgbClr val="FF0000"/>
                </a:solidFill>
              </a:rPr>
              <a:t>st</a:t>
            </a:r>
            <a:r>
              <a:rPr lang="en-IN" sz="2000" dirty="0">
                <a:solidFill>
                  <a:srgbClr val="FF0000"/>
                </a:solidFill>
              </a:rPr>
              <a:t> July 2017 to completion</a:t>
            </a:r>
            <a:r>
              <a:rPr lang="en-IN" sz="2000" dirty="0">
                <a:solidFill>
                  <a:schemeClr val="bg1"/>
                </a:solidFill>
              </a:rPr>
              <a:t> / first occupation of project, whichever is earlier. </a:t>
            </a: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r>
              <a:rPr lang="en-IN" sz="2000" dirty="0">
                <a:solidFill>
                  <a:schemeClr val="bg1"/>
                </a:solidFill>
              </a:rPr>
              <a:t>Such final calculations to be made </a:t>
            </a:r>
            <a:r>
              <a:rPr lang="en-IN" sz="2000" dirty="0">
                <a:solidFill>
                  <a:srgbClr val="FF0000"/>
                </a:solidFill>
              </a:rPr>
              <a:t>before the due date for furnishing the return for </a:t>
            </a:r>
            <a:r>
              <a:rPr lang="en-IN" sz="2000" dirty="0" err="1">
                <a:solidFill>
                  <a:srgbClr val="FF0000"/>
                </a:solidFill>
              </a:rPr>
              <a:t>sep</a:t>
            </a:r>
            <a:r>
              <a:rPr lang="en-IN" sz="2000" dirty="0">
                <a:solidFill>
                  <a:srgbClr val="FF0000"/>
                </a:solidFill>
              </a:rPr>
              <a:t> month following the end of FY in which completion</a:t>
            </a:r>
            <a:r>
              <a:rPr lang="en-IN" sz="2000" dirty="0">
                <a:solidFill>
                  <a:schemeClr val="bg1"/>
                </a:solidFill>
              </a:rPr>
              <a:t>/ first occupation of the project takes place. </a:t>
            </a: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r>
              <a:rPr lang="en-IN" sz="2000" dirty="0">
                <a:solidFill>
                  <a:schemeClr val="bg1"/>
                </a:solidFill>
              </a:rPr>
              <a:t>If revised calculations exceed the monthly ones – </a:t>
            </a:r>
          </a:p>
          <a:p>
            <a:pPr marL="800100" lvl="1" indent="-342900">
              <a:buFont typeface="Arial" panose="020B0604020202020204" pitchFamily="34" charset="0"/>
              <a:buChar char="•"/>
            </a:pPr>
            <a:r>
              <a:rPr lang="en-IN" sz="2000" dirty="0">
                <a:solidFill>
                  <a:schemeClr val="bg1"/>
                </a:solidFill>
              </a:rPr>
              <a:t>reverse the balance in 3B or DRC-3, </a:t>
            </a:r>
          </a:p>
          <a:p>
            <a:pPr marL="800100" lvl="1" indent="-342900">
              <a:buFont typeface="Arial" panose="020B0604020202020204" pitchFamily="34" charset="0"/>
              <a:buChar char="•"/>
            </a:pPr>
            <a:r>
              <a:rPr lang="en-IN" sz="2000" dirty="0">
                <a:solidFill>
                  <a:schemeClr val="bg1"/>
                </a:solidFill>
              </a:rPr>
              <a:t>not later than the said Sep month</a:t>
            </a:r>
          </a:p>
          <a:p>
            <a:pPr marL="800100" lvl="1" indent="-342900">
              <a:buFont typeface="Arial" panose="020B0604020202020204" pitchFamily="34" charset="0"/>
              <a:buChar char="•"/>
            </a:pPr>
            <a:r>
              <a:rPr lang="en-IN" sz="2000" dirty="0">
                <a:solidFill>
                  <a:schemeClr val="bg1"/>
                </a:solidFill>
              </a:rPr>
              <a:t>along with interest u/s 50 (1) </a:t>
            </a:r>
          </a:p>
          <a:p>
            <a:pPr marL="800100" lvl="1" indent="-342900">
              <a:buFont typeface="Arial" panose="020B0604020202020204" pitchFamily="34" charset="0"/>
              <a:buChar char="•"/>
            </a:pPr>
            <a:r>
              <a:rPr lang="en-IN" sz="2000" dirty="0">
                <a:solidFill>
                  <a:schemeClr val="bg1"/>
                </a:solidFill>
              </a:rPr>
              <a:t>from April of said year till date of payment </a:t>
            </a:r>
          </a:p>
        </p:txBody>
      </p:sp>
    </p:spTree>
    <p:extLst>
      <p:ext uri="{BB962C8B-B14F-4D97-AF65-F5344CB8AC3E}">
        <p14:creationId xmlns:p14="http://schemas.microsoft.com/office/powerpoint/2010/main" val="2086217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Apportionment of Credit – Rule 42</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28</a:t>
            </a:fld>
            <a:endParaRPr lang="en-US"/>
          </a:p>
        </p:txBody>
      </p:sp>
      <p:sp>
        <p:nvSpPr>
          <p:cNvPr id="7" name="TextBox 6"/>
          <p:cNvSpPr txBox="1"/>
          <p:nvPr/>
        </p:nvSpPr>
        <p:spPr>
          <a:xfrm>
            <a:off x="1260764" y="1482136"/>
            <a:ext cx="9379527" cy="4401205"/>
          </a:xfrm>
          <a:prstGeom prst="rect">
            <a:avLst/>
          </a:prstGeom>
          <a:noFill/>
          <a:ln>
            <a:solidFill>
              <a:srgbClr val="000000"/>
            </a:solidFill>
          </a:ln>
        </p:spPr>
        <p:txBody>
          <a:bodyPr wrap="square" rtlCol="0">
            <a:spAutoFit/>
          </a:bodyPr>
          <a:lstStyle/>
          <a:p>
            <a:r>
              <a:rPr lang="en-IN" sz="2000" b="1" dirty="0">
                <a:solidFill>
                  <a:schemeClr val="bg1"/>
                </a:solidFill>
              </a:rPr>
              <a:t>Steps in calculation of eligible credit: </a:t>
            </a:r>
          </a:p>
          <a:p>
            <a:endParaRPr lang="en-IN" sz="2000" dirty="0">
              <a:solidFill>
                <a:schemeClr val="bg1"/>
              </a:solidFill>
            </a:endParaRPr>
          </a:p>
          <a:p>
            <a:pPr marL="342900" indent="-342900">
              <a:buFont typeface="Wingdings" panose="05000000000000000000" pitchFamily="2" charset="2"/>
              <a:buChar char="Ø"/>
            </a:pPr>
            <a:r>
              <a:rPr lang="en-IN" sz="2000" dirty="0">
                <a:solidFill>
                  <a:schemeClr val="bg1"/>
                </a:solidFill>
              </a:rPr>
              <a:t>If revised calculations are lesser than the monthly ones – </a:t>
            </a:r>
          </a:p>
          <a:p>
            <a:pPr marL="800100" lvl="1" indent="-342900">
              <a:buFont typeface="Arial" panose="020B0604020202020204" pitchFamily="34" charset="0"/>
              <a:buChar char="•"/>
            </a:pPr>
            <a:r>
              <a:rPr lang="en-IN" sz="2000" dirty="0">
                <a:solidFill>
                  <a:schemeClr val="bg1"/>
                </a:solidFill>
              </a:rPr>
              <a:t>Avail of balance ITC in 3B, </a:t>
            </a:r>
          </a:p>
          <a:p>
            <a:pPr marL="800100" lvl="1" indent="-342900">
              <a:buFont typeface="Arial" panose="020B0604020202020204" pitchFamily="34" charset="0"/>
              <a:buChar char="•"/>
            </a:pPr>
            <a:r>
              <a:rPr lang="en-IN" sz="2000" dirty="0">
                <a:solidFill>
                  <a:schemeClr val="bg1"/>
                </a:solidFill>
              </a:rPr>
              <a:t>not later than the said Sep month.</a:t>
            </a:r>
          </a:p>
          <a:p>
            <a:pPr marL="800100" lvl="1" indent="-342900">
              <a:buFont typeface="Arial" panose="020B0604020202020204" pitchFamily="34" charset="0"/>
              <a:buChar char="•"/>
            </a:pPr>
            <a:endParaRPr lang="en-IN" sz="2000" dirty="0">
              <a:solidFill>
                <a:schemeClr val="bg1"/>
              </a:solidFill>
            </a:endParaRPr>
          </a:p>
          <a:p>
            <a:r>
              <a:rPr lang="en-IN" sz="2000" dirty="0">
                <a:solidFill>
                  <a:schemeClr val="bg1"/>
                </a:solidFill>
              </a:rPr>
              <a:t>E = </a:t>
            </a:r>
            <a:r>
              <a:rPr lang="en-IN" sz="2000" dirty="0">
                <a:solidFill>
                  <a:srgbClr val="FF0000"/>
                </a:solidFill>
              </a:rPr>
              <a:t>exempted</a:t>
            </a:r>
            <a:r>
              <a:rPr lang="en-IN" sz="2000" dirty="0">
                <a:solidFill>
                  <a:schemeClr val="bg1"/>
                </a:solidFill>
              </a:rPr>
              <a:t> apartments’ carpet Area + </a:t>
            </a:r>
            <a:r>
              <a:rPr lang="en-IN" sz="2000" dirty="0" err="1">
                <a:solidFill>
                  <a:srgbClr val="FF0000"/>
                </a:solidFill>
              </a:rPr>
              <a:t>Unbooked</a:t>
            </a:r>
            <a:r>
              <a:rPr lang="en-IN" sz="2000" dirty="0">
                <a:solidFill>
                  <a:schemeClr val="bg1"/>
                </a:solidFill>
              </a:rPr>
              <a:t> apartments’ carpet area till the date of issuance of completion certificate (CC) or first occupation, whichever is earlier</a:t>
            </a:r>
          </a:p>
          <a:p>
            <a:endParaRPr lang="en-IN" sz="2000" dirty="0">
              <a:solidFill>
                <a:schemeClr val="bg1"/>
              </a:solidFill>
            </a:endParaRPr>
          </a:p>
          <a:p>
            <a:r>
              <a:rPr lang="en-IN" sz="2000" dirty="0">
                <a:solidFill>
                  <a:schemeClr val="bg1"/>
                </a:solidFill>
              </a:rPr>
              <a:t>F = </a:t>
            </a:r>
            <a:r>
              <a:rPr lang="en-IN" sz="2000" dirty="0">
                <a:solidFill>
                  <a:srgbClr val="FF0000"/>
                </a:solidFill>
              </a:rPr>
              <a:t>aggregate</a:t>
            </a:r>
            <a:r>
              <a:rPr lang="en-IN" sz="2000" dirty="0">
                <a:solidFill>
                  <a:schemeClr val="bg1"/>
                </a:solidFill>
              </a:rPr>
              <a:t> carpet area of apartments in the project </a:t>
            </a:r>
          </a:p>
          <a:p>
            <a:endParaRPr lang="en-IN" sz="2000" dirty="0">
              <a:solidFill>
                <a:schemeClr val="bg1"/>
              </a:solidFill>
            </a:endParaRPr>
          </a:p>
          <a:p>
            <a:pPr marL="342900" indent="-342900">
              <a:buFont typeface="Wingdings" panose="05000000000000000000" pitchFamily="2" charset="2"/>
              <a:buChar char="Ø"/>
            </a:pPr>
            <a:r>
              <a:rPr lang="en-IN" sz="2000" dirty="0">
                <a:solidFill>
                  <a:srgbClr val="FF0000"/>
                </a:solidFill>
              </a:rPr>
              <a:t>ITC common to more than one pr0ject </a:t>
            </a:r>
            <a:r>
              <a:rPr lang="en-IN" sz="2000" dirty="0">
                <a:solidFill>
                  <a:schemeClr val="bg1"/>
                </a:solidFill>
              </a:rPr>
              <a:t>to be assigned to each project on a </a:t>
            </a:r>
            <a:r>
              <a:rPr lang="en-IN" sz="2000" dirty="0">
                <a:solidFill>
                  <a:srgbClr val="FF0000"/>
                </a:solidFill>
              </a:rPr>
              <a:t>reasonable basis </a:t>
            </a:r>
            <a:r>
              <a:rPr lang="en-IN" sz="2000" dirty="0">
                <a:solidFill>
                  <a:schemeClr val="bg1"/>
                </a:solidFill>
              </a:rPr>
              <a:t>and thereafter credit reversal calculations to be made. </a:t>
            </a:r>
          </a:p>
        </p:txBody>
      </p:sp>
    </p:spTree>
    <p:extLst>
      <p:ext uri="{BB962C8B-B14F-4D97-AF65-F5344CB8AC3E}">
        <p14:creationId xmlns:p14="http://schemas.microsoft.com/office/powerpoint/2010/main" val="688514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4509" y="500043"/>
            <a:ext cx="9434946" cy="604829"/>
          </a:xfrm>
        </p:spPr>
        <p:txBody>
          <a:bodyPr>
            <a:normAutofit fontScale="90000"/>
          </a:bodyPr>
          <a:lstStyle/>
          <a:p>
            <a:r>
              <a:rPr lang="en-US" sz="3200" dirty="0"/>
              <a:t>BUSINESS VS NON BUSINESS USE - Section 17 (1) to 17 (3) </a:t>
            </a:r>
            <a:endParaRPr lang="en-IN" sz="3200" dirty="0"/>
          </a:p>
        </p:txBody>
      </p:sp>
      <p:sp>
        <p:nvSpPr>
          <p:cNvPr id="3" name="Subtitle 2"/>
          <p:cNvSpPr>
            <a:spLocks noGrp="1"/>
          </p:cNvSpPr>
          <p:nvPr>
            <p:ph type="subTitle" idx="1"/>
          </p:nvPr>
        </p:nvSpPr>
        <p:spPr>
          <a:xfrm>
            <a:off x="4595802" y="2079417"/>
            <a:ext cx="1857388" cy="285752"/>
          </a:xfrm>
          <a:ln>
            <a:solidFill>
              <a:srgbClr val="000000"/>
            </a:solidFill>
          </a:ln>
        </p:spPr>
        <p:txBody>
          <a:bodyPr anchor="ctr" anchorCtr="0">
            <a:normAutofit fontScale="55000" lnSpcReduction="20000"/>
          </a:bodyPr>
          <a:lstStyle/>
          <a:p>
            <a:pPr algn="ctr"/>
            <a:r>
              <a:rPr lang="en-US" b="1" dirty="0">
                <a:solidFill>
                  <a:schemeClr val="bg1"/>
                </a:solidFill>
              </a:rPr>
              <a:t>INPUT TAX</a:t>
            </a:r>
            <a:endParaRPr lang="en-IN" b="1" dirty="0">
              <a:solidFill>
                <a:schemeClr val="bg1"/>
              </a:solidFill>
            </a:endParaRPr>
          </a:p>
        </p:txBody>
      </p:sp>
      <p:sp>
        <p:nvSpPr>
          <p:cNvPr id="27" name="Slide Number Placeholder 26"/>
          <p:cNvSpPr>
            <a:spLocks noGrp="1"/>
          </p:cNvSpPr>
          <p:nvPr>
            <p:ph type="sldNum" sz="quarter" idx="12"/>
          </p:nvPr>
        </p:nvSpPr>
        <p:spPr/>
        <p:txBody>
          <a:bodyPr/>
          <a:lstStyle/>
          <a:p>
            <a:fld id="{4619E636-755F-486F-B613-27EF5348AC25}" type="slidenum">
              <a:rPr lang="en-US" smtClean="0"/>
              <a:pPr/>
              <a:t>29</a:t>
            </a:fld>
            <a:endParaRPr lang="en-US"/>
          </a:p>
        </p:txBody>
      </p:sp>
      <p:sp>
        <p:nvSpPr>
          <p:cNvPr id="5" name="Subtitle 2"/>
          <p:cNvSpPr txBox="1">
            <a:spLocks/>
          </p:cNvSpPr>
          <p:nvPr/>
        </p:nvSpPr>
        <p:spPr>
          <a:xfrm>
            <a:off x="2738414" y="3079549"/>
            <a:ext cx="1857388" cy="285752"/>
          </a:xfrm>
          <a:prstGeom prst="rect">
            <a:avLst/>
          </a:prstGeom>
          <a:ln>
            <a:solidFill>
              <a:srgbClr val="000000"/>
            </a:solidFill>
          </a:ln>
        </p:spPr>
        <p:txBody>
          <a:bodyPr vert="horz" lIns="45720" rIns="45720">
            <a:normAutofit fontScale="55000" lnSpcReduction="20000"/>
          </a:bodyPr>
          <a:lstStyle/>
          <a:p>
            <a:pPr marR="64008" algn="ctr">
              <a:spcBef>
                <a:spcPts val="400"/>
              </a:spcBef>
              <a:buClr>
                <a:schemeClr val="accent1"/>
              </a:buClr>
              <a:buSzPct val="68000"/>
              <a:defRPr/>
            </a:pPr>
            <a:r>
              <a:rPr lang="en-US" sz="2700" b="1" dirty="0">
                <a:solidFill>
                  <a:schemeClr val="bg1"/>
                </a:solidFill>
              </a:rPr>
              <a:t>BUSINESS</a:t>
            </a:r>
            <a:endParaRPr lang="en-IN" sz="2700" b="1" dirty="0">
              <a:solidFill>
                <a:schemeClr val="bg1"/>
              </a:solidFill>
            </a:endParaRPr>
          </a:p>
        </p:txBody>
      </p:sp>
      <p:sp>
        <p:nvSpPr>
          <p:cNvPr id="6" name="Subtitle 2"/>
          <p:cNvSpPr txBox="1">
            <a:spLocks/>
          </p:cNvSpPr>
          <p:nvPr/>
        </p:nvSpPr>
        <p:spPr>
          <a:xfrm>
            <a:off x="6953256" y="3008111"/>
            <a:ext cx="1857388" cy="285752"/>
          </a:xfrm>
          <a:prstGeom prst="rect">
            <a:avLst/>
          </a:prstGeom>
          <a:ln>
            <a:solidFill>
              <a:srgbClr val="000000"/>
            </a:solidFill>
          </a:ln>
        </p:spPr>
        <p:txBody>
          <a:bodyPr vert="horz" lIns="45720" rIns="45720">
            <a:normAutofit fontScale="55000" lnSpcReduction="20000"/>
          </a:bodyPr>
          <a:lstStyle/>
          <a:p>
            <a:pPr marR="64008" algn="ctr">
              <a:spcBef>
                <a:spcPts val="400"/>
              </a:spcBef>
              <a:buClr>
                <a:schemeClr val="accent1"/>
              </a:buClr>
              <a:buSzPct val="68000"/>
              <a:defRPr/>
            </a:pPr>
            <a:r>
              <a:rPr lang="en-US" sz="2700" b="1" dirty="0">
                <a:solidFill>
                  <a:schemeClr val="bg1"/>
                </a:solidFill>
              </a:rPr>
              <a:t>NON-BUSINESS</a:t>
            </a:r>
            <a:endParaRPr lang="en-IN" sz="2700" b="1" dirty="0">
              <a:solidFill>
                <a:schemeClr val="bg1"/>
              </a:solidFill>
            </a:endParaRPr>
          </a:p>
        </p:txBody>
      </p:sp>
      <p:sp>
        <p:nvSpPr>
          <p:cNvPr id="7" name="Subtitle 2"/>
          <p:cNvSpPr txBox="1">
            <a:spLocks/>
          </p:cNvSpPr>
          <p:nvPr/>
        </p:nvSpPr>
        <p:spPr>
          <a:xfrm>
            <a:off x="1666844" y="3936805"/>
            <a:ext cx="1857388" cy="500066"/>
          </a:xfrm>
          <a:prstGeom prst="rect">
            <a:avLst/>
          </a:prstGeom>
          <a:ln>
            <a:solidFill>
              <a:srgbClr val="000000"/>
            </a:solidFill>
          </a:ln>
        </p:spPr>
        <p:txBody>
          <a:bodyPr vert="horz" lIns="45720" rIns="45720">
            <a:normAutofit fontScale="55000" lnSpcReduction="20000"/>
          </a:bodyPr>
          <a:lstStyle/>
          <a:p>
            <a:pPr marR="64008" algn="ctr">
              <a:spcBef>
                <a:spcPts val="400"/>
              </a:spcBef>
              <a:buClr>
                <a:schemeClr val="accent1"/>
              </a:buClr>
              <a:buSzPct val="68000"/>
              <a:defRPr/>
            </a:pPr>
            <a:r>
              <a:rPr lang="en-US" sz="2700" b="1" dirty="0">
                <a:solidFill>
                  <a:schemeClr val="bg1"/>
                </a:solidFill>
              </a:rPr>
              <a:t>WHOLLY TAXABLE SUPPLY</a:t>
            </a:r>
            <a:endParaRPr lang="en-IN" sz="2700" b="1" dirty="0">
              <a:solidFill>
                <a:schemeClr val="bg1"/>
              </a:solidFill>
            </a:endParaRPr>
          </a:p>
        </p:txBody>
      </p:sp>
      <p:sp>
        <p:nvSpPr>
          <p:cNvPr id="8" name="Subtitle 2"/>
          <p:cNvSpPr txBox="1">
            <a:spLocks/>
          </p:cNvSpPr>
          <p:nvPr/>
        </p:nvSpPr>
        <p:spPr>
          <a:xfrm>
            <a:off x="3595670" y="3936805"/>
            <a:ext cx="1857388" cy="500066"/>
          </a:xfrm>
          <a:prstGeom prst="rect">
            <a:avLst/>
          </a:prstGeom>
          <a:ln>
            <a:solidFill>
              <a:srgbClr val="000000"/>
            </a:solidFill>
          </a:ln>
        </p:spPr>
        <p:txBody>
          <a:bodyPr vert="horz" lIns="45720" rIns="45720">
            <a:normAutofit fontScale="55000" lnSpcReduction="20000"/>
          </a:bodyPr>
          <a:lstStyle/>
          <a:p>
            <a:pPr marR="64008" algn="ctr">
              <a:spcBef>
                <a:spcPts val="400"/>
              </a:spcBef>
              <a:buClr>
                <a:schemeClr val="accent1"/>
              </a:buClr>
              <a:buSzPct val="68000"/>
              <a:defRPr/>
            </a:pPr>
            <a:r>
              <a:rPr lang="en-US" sz="2700" b="1" dirty="0">
                <a:solidFill>
                  <a:schemeClr val="bg1"/>
                </a:solidFill>
              </a:rPr>
              <a:t>PARTLY TAXABLE SUPPLY</a:t>
            </a:r>
            <a:endParaRPr lang="en-IN" sz="2700" b="1" dirty="0">
              <a:solidFill>
                <a:schemeClr val="bg1"/>
              </a:solidFill>
            </a:endParaRPr>
          </a:p>
        </p:txBody>
      </p:sp>
      <p:sp>
        <p:nvSpPr>
          <p:cNvPr id="9" name="Subtitle 2"/>
          <p:cNvSpPr txBox="1">
            <a:spLocks/>
          </p:cNvSpPr>
          <p:nvPr/>
        </p:nvSpPr>
        <p:spPr>
          <a:xfrm>
            <a:off x="5667372" y="3936805"/>
            <a:ext cx="1857388" cy="500066"/>
          </a:xfrm>
          <a:prstGeom prst="rect">
            <a:avLst/>
          </a:prstGeom>
          <a:ln>
            <a:solidFill>
              <a:srgbClr val="000000"/>
            </a:solidFill>
          </a:ln>
        </p:spPr>
        <p:txBody>
          <a:bodyPr vert="horz" lIns="45720" rIns="45720">
            <a:normAutofit fontScale="55000" lnSpcReduction="20000"/>
          </a:bodyPr>
          <a:lstStyle/>
          <a:p>
            <a:pPr marR="64008" algn="ctr">
              <a:spcBef>
                <a:spcPts val="400"/>
              </a:spcBef>
              <a:buClr>
                <a:schemeClr val="accent1"/>
              </a:buClr>
              <a:buSzPct val="68000"/>
              <a:defRPr/>
            </a:pPr>
            <a:r>
              <a:rPr lang="en-US" sz="2700" b="1" dirty="0">
                <a:solidFill>
                  <a:schemeClr val="bg1"/>
                </a:solidFill>
              </a:rPr>
              <a:t>PARTLY EXEMPT SUPPLY</a:t>
            </a:r>
            <a:endParaRPr lang="en-IN" sz="2700" b="1" dirty="0">
              <a:solidFill>
                <a:schemeClr val="bg1"/>
              </a:solidFill>
            </a:endParaRPr>
          </a:p>
        </p:txBody>
      </p:sp>
      <p:sp>
        <p:nvSpPr>
          <p:cNvPr id="10" name="Subtitle 2"/>
          <p:cNvSpPr txBox="1">
            <a:spLocks/>
          </p:cNvSpPr>
          <p:nvPr/>
        </p:nvSpPr>
        <p:spPr>
          <a:xfrm>
            <a:off x="7667636" y="3936805"/>
            <a:ext cx="1857388" cy="500066"/>
          </a:xfrm>
          <a:prstGeom prst="rect">
            <a:avLst/>
          </a:prstGeom>
          <a:ln>
            <a:solidFill>
              <a:srgbClr val="000000"/>
            </a:solidFill>
          </a:ln>
        </p:spPr>
        <p:txBody>
          <a:bodyPr vert="horz" lIns="45720" rIns="45720">
            <a:normAutofit fontScale="55000" lnSpcReduction="20000"/>
          </a:bodyPr>
          <a:lstStyle/>
          <a:p>
            <a:pPr marR="64008" algn="ctr">
              <a:spcBef>
                <a:spcPts val="400"/>
              </a:spcBef>
              <a:buClr>
                <a:schemeClr val="accent1"/>
              </a:buClr>
              <a:buSzPct val="68000"/>
              <a:defRPr/>
            </a:pPr>
            <a:r>
              <a:rPr lang="en-US" sz="2700" b="1" dirty="0">
                <a:solidFill>
                  <a:schemeClr val="bg1"/>
                </a:solidFill>
              </a:rPr>
              <a:t>WHOLLY EMEMPT SUPPLY</a:t>
            </a:r>
            <a:endParaRPr lang="en-IN" sz="2700" b="1" dirty="0">
              <a:solidFill>
                <a:schemeClr val="bg1"/>
              </a:solidFill>
            </a:endParaRPr>
          </a:p>
        </p:txBody>
      </p:sp>
      <p:sp>
        <p:nvSpPr>
          <p:cNvPr id="11" name="Subtitle 2"/>
          <p:cNvSpPr txBox="1">
            <a:spLocks/>
          </p:cNvSpPr>
          <p:nvPr/>
        </p:nvSpPr>
        <p:spPr>
          <a:xfrm>
            <a:off x="2961389" y="4986298"/>
            <a:ext cx="1857388" cy="285752"/>
          </a:xfrm>
          <a:prstGeom prst="rect">
            <a:avLst/>
          </a:prstGeom>
          <a:ln>
            <a:solidFill>
              <a:srgbClr val="000000"/>
            </a:solidFill>
          </a:ln>
        </p:spPr>
        <p:txBody>
          <a:bodyPr vert="horz" lIns="45720" rIns="45720">
            <a:normAutofit fontScale="55000" lnSpcReduction="20000"/>
          </a:bodyPr>
          <a:lstStyle/>
          <a:p>
            <a:pPr marR="64008" algn="ctr">
              <a:spcBef>
                <a:spcPts val="400"/>
              </a:spcBef>
              <a:buClr>
                <a:schemeClr val="accent1"/>
              </a:buClr>
              <a:buSzPct val="68000"/>
              <a:defRPr/>
            </a:pPr>
            <a:r>
              <a:rPr lang="en-US" sz="2700" b="1" dirty="0">
                <a:solidFill>
                  <a:schemeClr val="bg1"/>
                </a:solidFill>
              </a:rPr>
              <a:t>CLAIMABLE</a:t>
            </a:r>
            <a:endParaRPr lang="en-IN" sz="2700" b="1" dirty="0">
              <a:solidFill>
                <a:schemeClr val="bg1"/>
              </a:solidFill>
            </a:endParaRPr>
          </a:p>
        </p:txBody>
      </p:sp>
      <p:sp>
        <p:nvSpPr>
          <p:cNvPr id="12" name="Subtitle 2"/>
          <p:cNvSpPr txBox="1">
            <a:spLocks/>
          </p:cNvSpPr>
          <p:nvPr/>
        </p:nvSpPr>
        <p:spPr>
          <a:xfrm>
            <a:off x="6547143" y="4986299"/>
            <a:ext cx="1857388" cy="285752"/>
          </a:xfrm>
          <a:prstGeom prst="rect">
            <a:avLst/>
          </a:prstGeom>
          <a:ln>
            <a:solidFill>
              <a:srgbClr val="000000"/>
            </a:solidFill>
          </a:ln>
        </p:spPr>
        <p:txBody>
          <a:bodyPr vert="horz" lIns="45720" rIns="45720">
            <a:normAutofit fontScale="55000" lnSpcReduction="20000"/>
          </a:bodyPr>
          <a:lstStyle/>
          <a:p>
            <a:pPr marR="64008" algn="r">
              <a:spcBef>
                <a:spcPts val="400"/>
              </a:spcBef>
              <a:buClr>
                <a:schemeClr val="accent1"/>
              </a:buClr>
              <a:buSzPct val="68000"/>
              <a:defRPr/>
            </a:pPr>
            <a:r>
              <a:rPr lang="en-US" sz="2700" b="1" dirty="0">
                <a:solidFill>
                  <a:schemeClr val="bg1"/>
                </a:solidFill>
              </a:rPr>
              <a:t>NON-CLAIMABLE</a:t>
            </a:r>
            <a:endParaRPr lang="en-IN" sz="2700" b="1" dirty="0">
              <a:solidFill>
                <a:schemeClr val="bg1"/>
              </a:solidFill>
            </a:endParaRPr>
          </a:p>
        </p:txBody>
      </p:sp>
      <p:cxnSp>
        <p:nvCxnSpPr>
          <p:cNvPr id="19" name="Straight Arrow Connector 18"/>
          <p:cNvCxnSpPr/>
          <p:nvPr/>
        </p:nvCxnSpPr>
        <p:spPr>
          <a:xfrm rot="16200000" flipH="1">
            <a:off x="4185293" y="4706090"/>
            <a:ext cx="418234" cy="22669"/>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3" name="Straight Arrow Connector 22"/>
          <p:cNvCxnSpPr/>
          <p:nvPr/>
        </p:nvCxnSpPr>
        <p:spPr>
          <a:xfrm rot="16200000" flipH="1">
            <a:off x="6419852" y="4613084"/>
            <a:ext cx="388359" cy="321683"/>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4" name="Straight Arrow Connector 23"/>
          <p:cNvCxnSpPr/>
          <p:nvPr/>
        </p:nvCxnSpPr>
        <p:spPr>
          <a:xfrm rot="16200000" flipH="1">
            <a:off x="7892264" y="4713897"/>
            <a:ext cx="445148" cy="3556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26" name="Straight Arrow Connector 25"/>
          <p:cNvCxnSpPr/>
          <p:nvPr/>
        </p:nvCxnSpPr>
        <p:spPr>
          <a:xfrm>
            <a:off x="2740580" y="4482765"/>
            <a:ext cx="570656" cy="499195"/>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34" name="Straight Arrow Connector 33"/>
          <p:cNvCxnSpPr>
            <a:stCxn id="5" idx="2"/>
          </p:cNvCxnSpPr>
          <p:nvPr/>
        </p:nvCxnSpPr>
        <p:spPr>
          <a:xfrm rot="5400000">
            <a:off x="3559951" y="3472458"/>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238348" y="3579615"/>
            <a:ext cx="650085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2105790" y="3712173"/>
            <a:ext cx="275434" cy="103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4275125" y="3685978"/>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6346827" y="3685978"/>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8632843" y="3685978"/>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667108" y="2650921"/>
            <a:ext cx="43577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5400000">
            <a:off x="7881950" y="2793797"/>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rot="5400000">
            <a:off x="3524232" y="2793797"/>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cxnSpLocks/>
            <a:stCxn id="3" idx="2"/>
          </p:cNvCxnSpPr>
          <p:nvPr/>
        </p:nvCxnSpPr>
        <p:spPr>
          <a:xfrm rot="5400000">
            <a:off x="5417339" y="2472326"/>
            <a:ext cx="21431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xmlns="" id="{FFC7EAF9-D24F-45F4-8F2F-0008B7AD4AB3}"/>
              </a:ext>
            </a:extLst>
          </p:cNvPr>
          <p:cNvCxnSpPr>
            <a:cxnSpLocks/>
          </p:cNvCxnSpPr>
          <p:nvPr/>
        </p:nvCxnSpPr>
        <p:spPr>
          <a:xfrm flipH="1">
            <a:off x="7667636" y="3364507"/>
            <a:ext cx="305358" cy="1562035"/>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02964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72273" y="791547"/>
            <a:ext cx="6429420" cy="923330"/>
          </a:xfrm>
          <a:prstGeom prst="rect">
            <a:avLst/>
          </a:prstGeom>
          <a:noFill/>
        </p:spPr>
        <p:txBody>
          <a:bodyPr wrap="square" rtlCol="0">
            <a:spAutoFit/>
          </a:bodyPr>
          <a:lstStyle/>
          <a:p>
            <a:pPr algn="ctr"/>
            <a:r>
              <a:rPr lang="en-US" sz="5400" dirty="0">
                <a:solidFill>
                  <a:schemeClr val="bg1"/>
                </a:solidFill>
              </a:rPr>
              <a:t>INPUT</a:t>
            </a:r>
            <a:endParaRPr lang="en-IN" sz="5400" dirty="0">
              <a:solidFill>
                <a:schemeClr val="bg1"/>
              </a:solidFill>
            </a:endParaRPr>
          </a:p>
        </p:txBody>
      </p:sp>
      <p:sp>
        <p:nvSpPr>
          <p:cNvPr id="6" name="TextBox 5"/>
          <p:cNvSpPr txBox="1"/>
          <p:nvPr/>
        </p:nvSpPr>
        <p:spPr>
          <a:xfrm>
            <a:off x="1077686" y="1627792"/>
            <a:ext cx="9753600" cy="2308324"/>
          </a:xfrm>
          <a:prstGeom prst="rect">
            <a:avLst/>
          </a:prstGeom>
          <a:noFill/>
          <a:ln>
            <a:solidFill>
              <a:srgbClr val="000000"/>
            </a:solidFill>
          </a:ln>
        </p:spPr>
        <p:txBody>
          <a:bodyPr wrap="square" rtlCol="0">
            <a:spAutoFit/>
          </a:bodyPr>
          <a:lstStyle/>
          <a:p>
            <a:pPr algn="just"/>
            <a:r>
              <a:rPr lang="en-IN" dirty="0">
                <a:solidFill>
                  <a:schemeClr val="bg1"/>
                </a:solidFill>
              </a:rPr>
              <a:t>“Input” has been defined in section 2 (59) of the CGST Act. </a:t>
            </a:r>
          </a:p>
          <a:p>
            <a:pPr algn="just"/>
            <a:endParaRPr lang="en-IN" b="1" dirty="0">
              <a:solidFill>
                <a:schemeClr val="bg1"/>
              </a:solidFill>
            </a:endParaRPr>
          </a:p>
          <a:p>
            <a:pPr algn="just"/>
            <a:r>
              <a:rPr lang="en-IN" b="1" dirty="0">
                <a:solidFill>
                  <a:schemeClr val="bg1"/>
                </a:solidFill>
              </a:rPr>
              <a:t>Input means </a:t>
            </a:r>
          </a:p>
          <a:p>
            <a:pPr marL="285750" indent="-285750" algn="just">
              <a:buFont typeface="Arial" panose="020B0604020202020204" pitchFamily="34" charset="0"/>
              <a:buChar char="•"/>
            </a:pPr>
            <a:r>
              <a:rPr lang="en-IN" dirty="0">
                <a:solidFill>
                  <a:srgbClr val="FF0000"/>
                </a:solidFill>
              </a:rPr>
              <a:t>ANY</a:t>
            </a:r>
            <a:r>
              <a:rPr lang="en-IN" dirty="0">
                <a:solidFill>
                  <a:schemeClr val="bg1"/>
                </a:solidFill>
              </a:rPr>
              <a:t> </a:t>
            </a:r>
            <a:r>
              <a:rPr lang="en-IN" dirty="0">
                <a:solidFill>
                  <a:srgbClr val="FF0000"/>
                </a:solidFill>
              </a:rPr>
              <a:t>goods</a:t>
            </a:r>
          </a:p>
          <a:p>
            <a:pPr marL="285750" indent="-285750" algn="just">
              <a:buFont typeface="Arial" panose="020B0604020202020204" pitchFamily="34" charset="0"/>
              <a:buChar char="•"/>
            </a:pPr>
            <a:r>
              <a:rPr lang="en-IN" dirty="0">
                <a:solidFill>
                  <a:srgbClr val="FF0000"/>
                </a:solidFill>
              </a:rPr>
              <a:t>Other than</a:t>
            </a:r>
            <a:r>
              <a:rPr lang="en-IN" dirty="0">
                <a:solidFill>
                  <a:schemeClr val="bg1"/>
                </a:solidFill>
              </a:rPr>
              <a:t> capital goods</a:t>
            </a:r>
          </a:p>
          <a:p>
            <a:pPr marL="285750" indent="-285750" algn="just">
              <a:buFont typeface="Arial" panose="020B0604020202020204" pitchFamily="34" charset="0"/>
              <a:buChar char="•"/>
            </a:pPr>
            <a:r>
              <a:rPr lang="en-IN" dirty="0">
                <a:solidFill>
                  <a:srgbClr val="FF0000"/>
                </a:solidFill>
              </a:rPr>
              <a:t>Used or intended to be used</a:t>
            </a:r>
          </a:p>
          <a:p>
            <a:pPr marL="285750" indent="-285750" algn="just">
              <a:buFont typeface="Arial" panose="020B0604020202020204" pitchFamily="34" charset="0"/>
              <a:buChar char="•"/>
            </a:pPr>
            <a:r>
              <a:rPr lang="en-IN" dirty="0">
                <a:solidFill>
                  <a:schemeClr val="bg1"/>
                </a:solidFill>
              </a:rPr>
              <a:t>By a supplier</a:t>
            </a:r>
          </a:p>
          <a:p>
            <a:pPr marL="285750" indent="-285750" algn="just">
              <a:buFont typeface="Arial" panose="020B0604020202020204" pitchFamily="34" charset="0"/>
              <a:buChar char="•"/>
            </a:pPr>
            <a:r>
              <a:rPr lang="en-IN" dirty="0">
                <a:solidFill>
                  <a:srgbClr val="FF0000"/>
                </a:solidFill>
              </a:rPr>
              <a:t>In the course or furtherance of business.</a:t>
            </a:r>
          </a:p>
        </p:txBody>
      </p:sp>
      <p:sp>
        <p:nvSpPr>
          <p:cNvPr id="8" name="Slide Number Placeholder 7"/>
          <p:cNvSpPr>
            <a:spLocks noGrp="1"/>
          </p:cNvSpPr>
          <p:nvPr>
            <p:ph type="sldNum" sz="quarter" idx="12"/>
          </p:nvPr>
        </p:nvSpPr>
        <p:spPr/>
        <p:txBody>
          <a:bodyPr/>
          <a:lstStyle/>
          <a:p>
            <a:fld id="{4619E636-755F-486F-B613-27EF5348AC25}" type="slidenum">
              <a:rPr lang="en-US" smtClean="0"/>
              <a:pPr/>
              <a:t>3</a:t>
            </a:fld>
            <a:endParaRPr lang="en-US"/>
          </a:p>
        </p:txBody>
      </p:sp>
      <p:sp>
        <p:nvSpPr>
          <p:cNvPr id="7" name="TextBox 6">
            <a:extLst>
              <a:ext uri="{FF2B5EF4-FFF2-40B4-BE49-F238E27FC236}">
                <a16:creationId xmlns:a16="http://schemas.microsoft.com/office/drawing/2014/main" xmlns="" id="{03A450B6-F6A5-414F-ADFA-2975E17F90B1}"/>
              </a:ext>
            </a:extLst>
          </p:cNvPr>
          <p:cNvSpPr txBox="1"/>
          <p:nvPr/>
        </p:nvSpPr>
        <p:spPr>
          <a:xfrm>
            <a:off x="1077685" y="4142946"/>
            <a:ext cx="9753599" cy="2585323"/>
          </a:xfrm>
          <a:prstGeom prst="rect">
            <a:avLst/>
          </a:prstGeom>
          <a:noFill/>
          <a:ln>
            <a:solidFill>
              <a:srgbClr val="000000"/>
            </a:solidFill>
          </a:ln>
        </p:spPr>
        <p:txBody>
          <a:bodyPr wrap="square" rtlCol="0">
            <a:spAutoFit/>
          </a:bodyPr>
          <a:lstStyle/>
          <a:p>
            <a:pPr algn="just"/>
            <a:r>
              <a:rPr lang="en-IN" dirty="0">
                <a:solidFill>
                  <a:schemeClr val="bg1"/>
                </a:solidFill>
              </a:rPr>
              <a:t>“goods” has been defined in section 2 (52) of the CGST Act. </a:t>
            </a:r>
          </a:p>
          <a:p>
            <a:pPr algn="just"/>
            <a:endParaRPr lang="en-IN" b="1" dirty="0">
              <a:solidFill>
                <a:schemeClr val="bg1"/>
              </a:solidFill>
            </a:endParaRPr>
          </a:p>
          <a:p>
            <a:pPr algn="just"/>
            <a:r>
              <a:rPr lang="en-IN" b="1" dirty="0">
                <a:solidFill>
                  <a:schemeClr val="bg1"/>
                </a:solidFill>
              </a:rPr>
              <a:t>Goods means </a:t>
            </a:r>
          </a:p>
          <a:p>
            <a:pPr marL="285750" indent="-285750" algn="just">
              <a:buFont typeface="Arial" panose="020B0604020202020204" pitchFamily="34" charset="0"/>
              <a:buChar char="•"/>
            </a:pPr>
            <a:r>
              <a:rPr lang="en-IN" dirty="0">
                <a:solidFill>
                  <a:srgbClr val="FF0000"/>
                </a:solidFill>
              </a:rPr>
              <a:t>Every kind of moveable property</a:t>
            </a:r>
          </a:p>
          <a:p>
            <a:pPr marL="285750" indent="-285750" algn="just">
              <a:buFont typeface="Arial" panose="020B0604020202020204" pitchFamily="34" charset="0"/>
              <a:buChar char="•"/>
            </a:pPr>
            <a:r>
              <a:rPr lang="en-IN" dirty="0">
                <a:solidFill>
                  <a:srgbClr val="FF0000"/>
                </a:solidFill>
              </a:rPr>
              <a:t>Other than</a:t>
            </a:r>
            <a:r>
              <a:rPr lang="en-IN" dirty="0">
                <a:solidFill>
                  <a:schemeClr val="bg1"/>
                </a:solidFill>
              </a:rPr>
              <a:t> money and securities</a:t>
            </a:r>
          </a:p>
          <a:p>
            <a:pPr marL="285750" indent="-285750" algn="just">
              <a:buFont typeface="Arial" panose="020B0604020202020204" pitchFamily="34" charset="0"/>
              <a:buChar char="•"/>
            </a:pPr>
            <a:r>
              <a:rPr lang="en-IN" dirty="0">
                <a:solidFill>
                  <a:schemeClr val="bg1"/>
                </a:solidFill>
              </a:rPr>
              <a:t>But includes</a:t>
            </a:r>
          </a:p>
          <a:p>
            <a:pPr marL="742950" lvl="1" indent="-285750" algn="just">
              <a:buFont typeface="Arial" panose="020B0604020202020204" pitchFamily="34" charset="0"/>
              <a:buChar char="•"/>
            </a:pPr>
            <a:r>
              <a:rPr lang="en-IN" dirty="0">
                <a:solidFill>
                  <a:schemeClr val="bg1"/>
                </a:solidFill>
              </a:rPr>
              <a:t>Actionable claim</a:t>
            </a:r>
          </a:p>
          <a:p>
            <a:pPr marL="742950" lvl="1" indent="-285750" algn="just">
              <a:buFont typeface="Arial" panose="020B0604020202020204" pitchFamily="34" charset="0"/>
              <a:buChar char="•"/>
            </a:pPr>
            <a:r>
              <a:rPr lang="en-IN" dirty="0">
                <a:solidFill>
                  <a:schemeClr val="bg1"/>
                </a:solidFill>
              </a:rPr>
              <a:t>Growing crop, grass and things attached to or forming part of land which are agreed to be severed before supply or under a contract of supply</a:t>
            </a:r>
            <a:endParaRPr lang="en-IN" dirty="0">
              <a:solidFill>
                <a:srgbClr val="FF0000"/>
              </a:solidFill>
            </a:endParaRPr>
          </a:p>
        </p:txBody>
      </p:sp>
    </p:spTree>
    <p:extLst>
      <p:ext uri="{BB962C8B-B14F-4D97-AF65-F5344CB8AC3E}">
        <p14:creationId xmlns:p14="http://schemas.microsoft.com/office/powerpoint/2010/main" val="471190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Apportionment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30</a:t>
            </a:fld>
            <a:endParaRPr lang="en-US"/>
          </a:p>
        </p:txBody>
      </p:sp>
      <p:sp>
        <p:nvSpPr>
          <p:cNvPr id="7" name="TextBox 6"/>
          <p:cNvSpPr txBox="1"/>
          <p:nvPr/>
        </p:nvSpPr>
        <p:spPr>
          <a:xfrm>
            <a:off x="478971" y="1384162"/>
            <a:ext cx="10983685" cy="4462760"/>
          </a:xfrm>
          <a:prstGeom prst="rect">
            <a:avLst/>
          </a:prstGeom>
          <a:noFill/>
          <a:ln>
            <a:solidFill>
              <a:srgbClr val="000000"/>
            </a:solidFill>
          </a:ln>
        </p:spPr>
        <p:txBody>
          <a:bodyPr wrap="square" rtlCol="0">
            <a:spAutoFit/>
          </a:bodyPr>
          <a:lstStyle/>
          <a:p>
            <a:r>
              <a:rPr lang="en-IN" sz="2000" b="1" dirty="0">
                <a:solidFill>
                  <a:schemeClr val="bg1"/>
                </a:solidFill>
              </a:rPr>
              <a:t>[2020] 117 taxmann.com 475 (AAAR-MAHARASHTRA) </a:t>
            </a:r>
            <a:endParaRPr lang="en-US" sz="2000" dirty="0">
              <a:solidFill>
                <a:schemeClr val="bg1"/>
              </a:solidFill>
            </a:endParaRPr>
          </a:p>
          <a:p>
            <a:r>
              <a:rPr lang="en-IN" sz="2000" b="1" dirty="0">
                <a:solidFill>
                  <a:schemeClr val="bg1"/>
                </a:solidFill>
              </a:rPr>
              <a:t>APPELLATE AUTHORITY FOR ADVANCE RULING</a:t>
            </a:r>
            <a:endParaRPr lang="en-US" sz="2000" dirty="0">
              <a:solidFill>
                <a:schemeClr val="bg1"/>
              </a:solidFill>
            </a:endParaRPr>
          </a:p>
          <a:p>
            <a:r>
              <a:rPr lang="en-IN" sz="2000" b="1" dirty="0">
                <a:solidFill>
                  <a:schemeClr val="bg1"/>
                </a:solidFill>
              </a:rPr>
              <a:t>Ordnance Factory</a:t>
            </a:r>
            <a:endParaRPr lang="en-IN" sz="2800" b="1" dirty="0">
              <a:solidFill>
                <a:schemeClr val="bg1"/>
              </a:solidFill>
            </a:endParaRPr>
          </a:p>
          <a:p>
            <a:r>
              <a:rPr lang="en-IN" sz="2800" b="1" dirty="0">
                <a:solidFill>
                  <a:schemeClr val="bg1"/>
                </a:solidFill>
              </a:rPr>
              <a:t>Facts:</a:t>
            </a:r>
            <a:r>
              <a:rPr lang="en-IN" sz="2400" b="1" dirty="0">
                <a:solidFill>
                  <a:schemeClr val="bg1"/>
                </a:solidFill>
              </a:rPr>
              <a:t> </a:t>
            </a:r>
          </a:p>
          <a:p>
            <a:r>
              <a:rPr lang="en-IN" sz="2000" b="1" dirty="0">
                <a:solidFill>
                  <a:schemeClr val="bg1"/>
                </a:solidFill>
              </a:rPr>
              <a:t>appellant was an organization </a:t>
            </a:r>
            <a:r>
              <a:rPr lang="en-IN" sz="2000" b="1" dirty="0">
                <a:solidFill>
                  <a:srgbClr val="FF0000"/>
                </a:solidFill>
              </a:rPr>
              <a:t>manufacturing propellants and commercial explosives</a:t>
            </a:r>
            <a:r>
              <a:rPr lang="en-IN" sz="2000" b="1" dirty="0">
                <a:solidFill>
                  <a:schemeClr val="bg1"/>
                </a:solidFill>
              </a:rPr>
              <a:t>, a unit of Ordnance Factories Board functioning under Department of Defence Production and Supply of Ministry of Defence, Government of India and all its activities including administrative, executive etc. were carried out for and on behalf of President of India</a:t>
            </a:r>
            <a:endParaRPr lang="en-IN" sz="2800" b="1" dirty="0">
              <a:solidFill>
                <a:schemeClr val="bg1"/>
              </a:solidFill>
            </a:endParaRPr>
          </a:p>
          <a:p>
            <a:endParaRPr lang="en-IN" sz="2800" b="1" dirty="0">
              <a:solidFill>
                <a:schemeClr val="bg1"/>
              </a:solidFill>
            </a:endParaRPr>
          </a:p>
          <a:p>
            <a:r>
              <a:rPr lang="en-IN" sz="2800" b="1" dirty="0">
                <a:solidFill>
                  <a:schemeClr val="bg1"/>
                </a:solidFill>
              </a:rPr>
              <a:t>Question raised:</a:t>
            </a:r>
            <a:r>
              <a:rPr lang="en-IN" sz="2400" b="1" dirty="0">
                <a:solidFill>
                  <a:schemeClr val="bg1"/>
                </a:solidFill>
              </a:rPr>
              <a:t> </a:t>
            </a:r>
          </a:p>
          <a:p>
            <a:r>
              <a:rPr lang="en-IN" sz="2000" b="1" dirty="0">
                <a:solidFill>
                  <a:schemeClr val="bg1"/>
                </a:solidFill>
              </a:rPr>
              <a:t>Whether therefore, </a:t>
            </a:r>
            <a:r>
              <a:rPr lang="en-IN" sz="2000" b="1" dirty="0">
                <a:solidFill>
                  <a:srgbClr val="FF0000"/>
                </a:solidFill>
              </a:rPr>
              <a:t>no ITC is available against expenditure related to maintenance and upkeep of guest houses</a:t>
            </a:r>
            <a:r>
              <a:rPr lang="en-IN" sz="2000" b="1" dirty="0">
                <a:solidFill>
                  <a:schemeClr val="bg1"/>
                </a:solidFill>
              </a:rPr>
              <a:t> maintained by appellant in terms of provision of section 17(2)</a:t>
            </a:r>
            <a:endParaRPr lang="en-IN" sz="2800" b="1"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p:txBody>
      </p:sp>
    </p:spTree>
    <p:extLst>
      <p:ext uri="{BB962C8B-B14F-4D97-AF65-F5344CB8AC3E}">
        <p14:creationId xmlns:p14="http://schemas.microsoft.com/office/powerpoint/2010/main" val="3701256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Apportionment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31</a:t>
            </a:fld>
            <a:endParaRPr lang="en-US"/>
          </a:p>
        </p:txBody>
      </p:sp>
      <p:sp>
        <p:nvSpPr>
          <p:cNvPr id="7" name="TextBox 6"/>
          <p:cNvSpPr txBox="1"/>
          <p:nvPr/>
        </p:nvSpPr>
        <p:spPr>
          <a:xfrm>
            <a:off x="478971" y="1384162"/>
            <a:ext cx="10983685" cy="5262979"/>
          </a:xfrm>
          <a:prstGeom prst="rect">
            <a:avLst/>
          </a:prstGeom>
          <a:noFill/>
          <a:ln>
            <a:solidFill>
              <a:srgbClr val="000000"/>
            </a:solidFill>
          </a:ln>
        </p:spPr>
        <p:txBody>
          <a:bodyPr wrap="square" rtlCol="0">
            <a:spAutoFit/>
          </a:bodyPr>
          <a:lstStyle/>
          <a:p>
            <a:r>
              <a:rPr lang="en-IN" b="1" dirty="0">
                <a:solidFill>
                  <a:schemeClr val="bg1"/>
                </a:solidFill>
              </a:rPr>
              <a:t>[2020] 117 taxmann.com 475 (AAAR-MAHARASHTRA) </a:t>
            </a:r>
            <a:endParaRPr lang="en-US" dirty="0">
              <a:solidFill>
                <a:schemeClr val="bg1"/>
              </a:solidFill>
            </a:endParaRPr>
          </a:p>
          <a:p>
            <a:r>
              <a:rPr lang="en-IN" b="1" dirty="0">
                <a:solidFill>
                  <a:schemeClr val="bg1"/>
                </a:solidFill>
              </a:rPr>
              <a:t>APPELLATE AUTHORITY FOR ADVANCE RULING</a:t>
            </a:r>
            <a:endParaRPr lang="en-US" dirty="0">
              <a:solidFill>
                <a:schemeClr val="bg1"/>
              </a:solidFill>
            </a:endParaRPr>
          </a:p>
          <a:p>
            <a:r>
              <a:rPr lang="en-IN" b="1" dirty="0">
                <a:solidFill>
                  <a:schemeClr val="bg1"/>
                </a:solidFill>
              </a:rPr>
              <a:t>Ordnance Factory</a:t>
            </a:r>
            <a:endParaRPr lang="en-IN" sz="2400" b="1" dirty="0">
              <a:solidFill>
                <a:schemeClr val="bg1"/>
              </a:solidFill>
            </a:endParaRPr>
          </a:p>
          <a:p>
            <a:r>
              <a:rPr lang="en-IN" sz="2400" b="1" dirty="0">
                <a:solidFill>
                  <a:schemeClr val="bg1"/>
                </a:solidFill>
              </a:rPr>
              <a:t>Decision/Ruling:</a:t>
            </a:r>
            <a:r>
              <a:rPr lang="en-IN" sz="2000" b="1" dirty="0">
                <a:solidFill>
                  <a:schemeClr val="bg1"/>
                </a:solidFill>
              </a:rPr>
              <a:t> </a:t>
            </a:r>
          </a:p>
          <a:p>
            <a:pPr marL="342900" indent="-342900">
              <a:buFont typeface="Wingdings" panose="05000000000000000000" pitchFamily="2" charset="2"/>
              <a:buChar char="Ø"/>
            </a:pPr>
            <a:r>
              <a:rPr lang="en-IN" dirty="0">
                <a:solidFill>
                  <a:srgbClr val="FF0000"/>
                </a:solidFill>
              </a:rPr>
              <a:t>Held – Yes (Against the </a:t>
            </a:r>
            <a:r>
              <a:rPr lang="en-IN" dirty="0" err="1">
                <a:solidFill>
                  <a:srgbClr val="FF0000"/>
                </a:solidFill>
              </a:rPr>
              <a:t>aseesee</a:t>
            </a:r>
            <a:r>
              <a:rPr lang="en-IN" dirty="0">
                <a:solidFill>
                  <a:srgbClr val="FF0000"/>
                </a:solidFill>
              </a:rPr>
              <a:t>)</a:t>
            </a:r>
          </a:p>
          <a:p>
            <a:pPr marL="342900" indent="-342900">
              <a:buFont typeface="Wingdings" panose="05000000000000000000" pitchFamily="2" charset="2"/>
              <a:buChar char="Ø"/>
            </a:pPr>
            <a:r>
              <a:rPr lang="en-IN" sz="2000" b="1" dirty="0">
                <a:solidFill>
                  <a:schemeClr val="bg1"/>
                </a:solidFill>
              </a:rPr>
              <a:t>it was to be held that </a:t>
            </a:r>
            <a:r>
              <a:rPr lang="en-IN" sz="2000" b="1" dirty="0">
                <a:solidFill>
                  <a:srgbClr val="FF0000"/>
                </a:solidFill>
              </a:rPr>
              <a:t>appellant was nothing but 'Central Government'</a:t>
            </a:r>
            <a:r>
              <a:rPr lang="en-IN" sz="2000" b="1" dirty="0">
                <a:solidFill>
                  <a:schemeClr val="bg1"/>
                </a:solidFill>
              </a:rPr>
              <a:t> in accordance with provision of section 2(53) read with clause(8) of section 3 of General Clauses Act, read with Articles 53 and 77 of Constitution of India </a:t>
            </a: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r>
              <a:rPr lang="en-IN" sz="2000" dirty="0">
                <a:solidFill>
                  <a:schemeClr val="bg1"/>
                </a:solidFill>
              </a:rPr>
              <a:t>the appellant </a:t>
            </a:r>
            <a:r>
              <a:rPr lang="en-IN" sz="2000" dirty="0">
                <a:solidFill>
                  <a:srgbClr val="FF0000"/>
                </a:solidFill>
              </a:rPr>
              <a:t>was charging rent/consideration from their employees for providing accommodation facility in residential colony</a:t>
            </a:r>
            <a:r>
              <a:rPr lang="en-IN" sz="2000" dirty="0">
                <a:solidFill>
                  <a:schemeClr val="bg1"/>
                </a:solidFill>
              </a:rPr>
              <a:t> maintained by it, activity of appellant was supply of residential services which was an </a:t>
            </a:r>
            <a:r>
              <a:rPr lang="en-IN" sz="2000" dirty="0">
                <a:solidFill>
                  <a:srgbClr val="FF0000"/>
                </a:solidFill>
              </a:rPr>
              <a:t>exempt supply </a:t>
            </a:r>
            <a:r>
              <a:rPr lang="en-IN" sz="2000" dirty="0">
                <a:solidFill>
                  <a:schemeClr val="bg1"/>
                </a:solidFill>
              </a:rPr>
              <a:t>in terms of Sr. No. 12 of Notification No. 12/2017-Central Tax (Rate) dated 28-6-2017</a:t>
            </a: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r>
              <a:rPr lang="en-IN" sz="2000" dirty="0">
                <a:solidFill>
                  <a:srgbClr val="FF0000"/>
                </a:solidFill>
              </a:rPr>
              <a:t>therefore, any inputs or input services </a:t>
            </a:r>
            <a:r>
              <a:rPr lang="en-IN" sz="2000" i="1" dirty="0">
                <a:solidFill>
                  <a:schemeClr val="bg1"/>
                </a:solidFill>
              </a:rPr>
              <a:t>viz</a:t>
            </a:r>
            <a:r>
              <a:rPr lang="en-IN" sz="2000" dirty="0">
                <a:solidFill>
                  <a:schemeClr val="bg1"/>
                </a:solidFill>
              </a:rPr>
              <a:t>. expenditure related to maintenance and upkeep of guest houses </a:t>
            </a:r>
            <a:r>
              <a:rPr lang="en-IN" sz="2000" dirty="0">
                <a:solidFill>
                  <a:srgbClr val="FF0000"/>
                </a:solidFill>
              </a:rPr>
              <a:t>will not be available to appellant for ITC in accordance with provision of section 17(2 )</a:t>
            </a:r>
            <a:endParaRPr lang="en-IN" sz="2400" dirty="0">
              <a:solidFill>
                <a:schemeClr val="bg1"/>
              </a:solidFill>
            </a:endParaRPr>
          </a:p>
        </p:txBody>
      </p:sp>
    </p:spTree>
    <p:extLst>
      <p:ext uri="{BB962C8B-B14F-4D97-AF65-F5344CB8AC3E}">
        <p14:creationId xmlns:p14="http://schemas.microsoft.com/office/powerpoint/2010/main" val="41912561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apportionment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32</a:t>
            </a:fld>
            <a:endParaRPr lang="en-US"/>
          </a:p>
        </p:txBody>
      </p:sp>
      <p:sp>
        <p:nvSpPr>
          <p:cNvPr id="7" name="TextBox 6"/>
          <p:cNvSpPr txBox="1"/>
          <p:nvPr/>
        </p:nvSpPr>
        <p:spPr>
          <a:xfrm>
            <a:off x="478971" y="1384162"/>
            <a:ext cx="10983685" cy="5078313"/>
          </a:xfrm>
          <a:prstGeom prst="rect">
            <a:avLst/>
          </a:prstGeom>
          <a:noFill/>
          <a:ln>
            <a:solidFill>
              <a:srgbClr val="000000"/>
            </a:solidFill>
          </a:ln>
        </p:spPr>
        <p:txBody>
          <a:bodyPr wrap="square" rtlCol="0">
            <a:spAutoFit/>
          </a:bodyPr>
          <a:lstStyle/>
          <a:p>
            <a:r>
              <a:rPr lang="en-IN" sz="2000" b="1" dirty="0">
                <a:solidFill>
                  <a:schemeClr val="bg1"/>
                </a:solidFill>
              </a:rPr>
              <a:t>[2020] 117 taxmann.com 475 (AAAR-MAHARASHTRA) </a:t>
            </a:r>
            <a:endParaRPr lang="en-US" sz="2000" dirty="0">
              <a:solidFill>
                <a:schemeClr val="bg1"/>
              </a:solidFill>
            </a:endParaRPr>
          </a:p>
          <a:p>
            <a:r>
              <a:rPr lang="en-IN" sz="2000" b="1" dirty="0">
                <a:solidFill>
                  <a:schemeClr val="bg1"/>
                </a:solidFill>
              </a:rPr>
              <a:t>APPELLATE AUTHORITY FOR ADVANCE RULING</a:t>
            </a:r>
            <a:endParaRPr lang="en-US" sz="2000" dirty="0">
              <a:solidFill>
                <a:schemeClr val="bg1"/>
              </a:solidFill>
            </a:endParaRPr>
          </a:p>
          <a:p>
            <a:r>
              <a:rPr lang="en-IN" sz="2000" b="1" dirty="0">
                <a:solidFill>
                  <a:schemeClr val="bg1"/>
                </a:solidFill>
              </a:rPr>
              <a:t>Ordnance Factory</a:t>
            </a:r>
            <a:endParaRPr lang="en-IN" sz="2800" b="1" dirty="0">
              <a:solidFill>
                <a:schemeClr val="bg1"/>
              </a:solidFill>
            </a:endParaRPr>
          </a:p>
          <a:p>
            <a:r>
              <a:rPr lang="en-IN" sz="2800" b="1" dirty="0">
                <a:solidFill>
                  <a:schemeClr val="bg1"/>
                </a:solidFill>
              </a:rPr>
              <a:t>Facts:</a:t>
            </a:r>
            <a:r>
              <a:rPr lang="en-IN" sz="2400" b="1" dirty="0">
                <a:solidFill>
                  <a:schemeClr val="bg1"/>
                </a:solidFill>
              </a:rPr>
              <a:t> </a:t>
            </a:r>
          </a:p>
          <a:p>
            <a:r>
              <a:rPr lang="en-IN" sz="2000" b="1" dirty="0">
                <a:solidFill>
                  <a:schemeClr val="bg1"/>
                </a:solidFill>
              </a:rPr>
              <a:t>appellant was an organization </a:t>
            </a:r>
            <a:r>
              <a:rPr lang="en-IN" sz="2000" b="1" dirty="0">
                <a:solidFill>
                  <a:srgbClr val="FF0000"/>
                </a:solidFill>
              </a:rPr>
              <a:t>manufacturing propellants and commercial explosives</a:t>
            </a:r>
            <a:r>
              <a:rPr lang="en-IN" sz="2000" b="1" dirty="0">
                <a:solidFill>
                  <a:schemeClr val="bg1"/>
                </a:solidFill>
              </a:rPr>
              <a:t>, a unit of Ordnance Factories Board functioning under Department of Defence Production and Supply of Ministry of Defence, Government of India and all its activities including administrative, executive etc. were carried out for and on behalf of President of India</a:t>
            </a:r>
            <a:endParaRPr lang="en-IN" sz="2800" b="1" dirty="0">
              <a:solidFill>
                <a:schemeClr val="bg1"/>
              </a:solidFill>
            </a:endParaRPr>
          </a:p>
          <a:p>
            <a:endParaRPr lang="en-IN" sz="2800" b="1" dirty="0">
              <a:solidFill>
                <a:schemeClr val="bg1"/>
              </a:solidFill>
            </a:endParaRPr>
          </a:p>
          <a:p>
            <a:r>
              <a:rPr lang="en-IN" sz="2800" b="1" dirty="0">
                <a:solidFill>
                  <a:schemeClr val="bg1"/>
                </a:solidFill>
              </a:rPr>
              <a:t>Question raised:</a:t>
            </a:r>
            <a:r>
              <a:rPr lang="en-IN" sz="2400" b="1" dirty="0">
                <a:solidFill>
                  <a:schemeClr val="bg1"/>
                </a:solidFill>
              </a:rPr>
              <a:t> </a:t>
            </a:r>
            <a:endParaRPr lang="en-IN" sz="2400" dirty="0">
              <a:solidFill>
                <a:schemeClr val="bg1"/>
              </a:solidFill>
            </a:endParaRPr>
          </a:p>
          <a:p>
            <a:r>
              <a:rPr lang="en-IN" sz="2000" dirty="0">
                <a:solidFill>
                  <a:schemeClr val="bg1"/>
                </a:solidFill>
              </a:rPr>
              <a:t>Whether </a:t>
            </a:r>
            <a:r>
              <a:rPr lang="en-IN" sz="2000" dirty="0">
                <a:solidFill>
                  <a:srgbClr val="FF0000"/>
                </a:solidFill>
              </a:rPr>
              <a:t>any inputs or input services </a:t>
            </a:r>
            <a:r>
              <a:rPr lang="en-IN" sz="2000" i="1" dirty="0">
                <a:solidFill>
                  <a:srgbClr val="FF0000"/>
                </a:solidFill>
              </a:rPr>
              <a:t>viz</a:t>
            </a:r>
            <a:r>
              <a:rPr lang="en-IN" sz="2000" dirty="0">
                <a:solidFill>
                  <a:srgbClr val="FF0000"/>
                </a:solidFill>
              </a:rPr>
              <a:t>. Maintenance and upkeep activities relating to gardens, parks, playground, factory school for children of employees, hall for recreational activities, residential quarter buildings of employees, roads, footpaths, street lightings and other parts of estate area that are located outside the factory premises but within the factory estate </a:t>
            </a:r>
            <a:r>
              <a:rPr lang="en-IN" sz="2000" dirty="0">
                <a:solidFill>
                  <a:schemeClr val="bg1"/>
                </a:solidFill>
              </a:rPr>
              <a:t>will </a:t>
            </a:r>
            <a:r>
              <a:rPr lang="en-IN" sz="2000" dirty="0">
                <a:solidFill>
                  <a:srgbClr val="FF0000"/>
                </a:solidFill>
              </a:rPr>
              <a:t>not be available </a:t>
            </a:r>
            <a:r>
              <a:rPr lang="en-IN" sz="2000" dirty="0">
                <a:solidFill>
                  <a:schemeClr val="bg1"/>
                </a:solidFill>
              </a:rPr>
              <a:t>to appellant for ITC in accordance with provision of section 17(2 )</a:t>
            </a:r>
            <a:endParaRPr lang="en-IN" sz="2800" dirty="0">
              <a:solidFill>
                <a:schemeClr val="bg1"/>
              </a:solidFill>
            </a:endParaRPr>
          </a:p>
        </p:txBody>
      </p:sp>
    </p:spTree>
    <p:extLst>
      <p:ext uri="{BB962C8B-B14F-4D97-AF65-F5344CB8AC3E}">
        <p14:creationId xmlns:p14="http://schemas.microsoft.com/office/powerpoint/2010/main" val="363246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 calcmode="lin" valueType="num">
                                      <p:cBhvr additive="base">
                                        <p:cTn id="31"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 calcmode="lin" valueType="num">
                                      <p:cBhvr additive="base">
                                        <p:cTn id="35"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apportionment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33</a:t>
            </a:fld>
            <a:endParaRPr lang="en-US"/>
          </a:p>
        </p:txBody>
      </p:sp>
      <p:sp>
        <p:nvSpPr>
          <p:cNvPr id="7" name="TextBox 6"/>
          <p:cNvSpPr txBox="1"/>
          <p:nvPr/>
        </p:nvSpPr>
        <p:spPr>
          <a:xfrm>
            <a:off x="478971" y="1384162"/>
            <a:ext cx="10983685" cy="5170646"/>
          </a:xfrm>
          <a:prstGeom prst="rect">
            <a:avLst/>
          </a:prstGeom>
          <a:noFill/>
          <a:ln>
            <a:solidFill>
              <a:srgbClr val="000000"/>
            </a:solidFill>
          </a:ln>
        </p:spPr>
        <p:txBody>
          <a:bodyPr wrap="square" rtlCol="0">
            <a:spAutoFit/>
          </a:bodyPr>
          <a:lstStyle/>
          <a:p>
            <a:r>
              <a:rPr lang="en-IN" b="1" dirty="0">
                <a:solidFill>
                  <a:schemeClr val="bg1"/>
                </a:solidFill>
              </a:rPr>
              <a:t>[2020] 117 taxmann.com 475 (AAAR-MAHARASHTRA) </a:t>
            </a:r>
            <a:endParaRPr lang="en-US" dirty="0">
              <a:solidFill>
                <a:schemeClr val="bg1"/>
              </a:solidFill>
            </a:endParaRPr>
          </a:p>
          <a:p>
            <a:r>
              <a:rPr lang="en-IN" b="1" dirty="0">
                <a:solidFill>
                  <a:schemeClr val="bg1"/>
                </a:solidFill>
              </a:rPr>
              <a:t>APPELLATE AUTHORITY FOR ADVANCE RULING</a:t>
            </a:r>
            <a:endParaRPr lang="en-US" dirty="0">
              <a:solidFill>
                <a:schemeClr val="bg1"/>
              </a:solidFill>
            </a:endParaRPr>
          </a:p>
          <a:p>
            <a:r>
              <a:rPr lang="en-IN" b="1" dirty="0">
                <a:solidFill>
                  <a:schemeClr val="bg1"/>
                </a:solidFill>
              </a:rPr>
              <a:t>Ordnance Factory</a:t>
            </a:r>
            <a:endParaRPr lang="en-IN" sz="2400" b="1" dirty="0">
              <a:solidFill>
                <a:schemeClr val="bg1"/>
              </a:solidFill>
            </a:endParaRPr>
          </a:p>
          <a:p>
            <a:r>
              <a:rPr lang="en-IN" sz="2400" b="1" dirty="0">
                <a:solidFill>
                  <a:schemeClr val="bg1"/>
                </a:solidFill>
              </a:rPr>
              <a:t>Decision/Ruling:</a:t>
            </a:r>
            <a:r>
              <a:rPr lang="en-IN" sz="2000" b="1" dirty="0">
                <a:solidFill>
                  <a:schemeClr val="bg1"/>
                </a:solidFill>
              </a:rPr>
              <a:t> </a:t>
            </a:r>
          </a:p>
          <a:p>
            <a:pPr marL="342900" indent="-342900">
              <a:buFont typeface="Wingdings" panose="05000000000000000000" pitchFamily="2" charset="2"/>
              <a:buChar char="Ø"/>
            </a:pPr>
            <a:r>
              <a:rPr lang="en-IN" dirty="0">
                <a:solidFill>
                  <a:srgbClr val="FF0000"/>
                </a:solidFill>
              </a:rPr>
              <a:t>Held – Yes (against the </a:t>
            </a:r>
            <a:r>
              <a:rPr lang="en-IN" dirty="0" err="1">
                <a:solidFill>
                  <a:srgbClr val="FF0000"/>
                </a:solidFill>
              </a:rPr>
              <a:t>aseesee</a:t>
            </a:r>
            <a:r>
              <a:rPr lang="en-IN" dirty="0">
                <a:solidFill>
                  <a:srgbClr val="FF0000"/>
                </a:solidFill>
              </a:rPr>
              <a:t>)</a:t>
            </a:r>
            <a:endParaRPr lang="en-IN" dirty="0">
              <a:solidFill>
                <a:schemeClr val="bg1"/>
              </a:solidFill>
            </a:endParaRPr>
          </a:p>
          <a:p>
            <a:pPr marL="342900" indent="-342900">
              <a:buFont typeface="Wingdings" panose="05000000000000000000" pitchFamily="2" charset="2"/>
              <a:buChar char="Ø"/>
            </a:pPr>
            <a:r>
              <a:rPr lang="en-IN" b="1" dirty="0">
                <a:solidFill>
                  <a:schemeClr val="bg1"/>
                </a:solidFill>
              </a:rPr>
              <a:t>it was to be held that </a:t>
            </a:r>
            <a:r>
              <a:rPr lang="en-IN" b="1" dirty="0">
                <a:solidFill>
                  <a:srgbClr val="FF0000"/>
                </a:solidFill>
              </a:rPr>
              <a:t>appellant was nothing but 'Central Government'</a:t>
            </a:r>
            <a:r>
              <a:rPr lang="en-IN" b="1" dirty="0">
                <a:solidFill>
                  <a:schemeClr val="bg1"/>
                </a:solidFill>
              </a:rPr>
              <a:t> in accordance with provision of section 2(53) read with clause(8) of section 3 of General Clauses Act, read with Articles 53 and 77 of Constitution of India </a:t>
            </a:r>
          </a:p>
          <a:p>
            <a:pPr marL="342900" indent="-342900">
              <a:buFont typeface="Wingdings" panose="05000000000000000000" pitchFamily="2" charset="2"/>
              <a:buChar char="Ø"/>
            </a:pPr>
            <a:endParaRPr lang="en-IN" dirty="0">
              <a:solidFill>
                <a:schemeClr val="bg1"/>
              </a:solidFill>
            </a:endParaRPr>
          </a:p>
          <a:p>
            <a:pPr marL="342900" indent="-342900">
              <a:buFont typeface="Wingdings" panose="05000000000000000000" pitchFamily="2" charset="2"/>
              <a:buChar char="Ø"/>
            </a:pPr>
            <a:r>
              <a:rPr lang="en-IN" dirty="0">
                <a:solidFill>
                  <a:schemeClr val="bg1"/>
                </a:solidFill>
              </a:rPr>
              <a:t>the appellant </a:t>
            </a:r>
            <a:r>
              <a:rPr lang="en-IN" dirty="0">
                <a:solidFill>
                  <a:srgbClr val="FF0000"/>
                </a:solidFill>
              </a:rPr>
              <a:t>was charging rent/consideration from their employees for providing accommodation facility in residential colony</a:t>
            </a:r>
            <a:r>
              <a:rPr lang="en-IN" dirty="0">
                <a:solidFill>
                  <a:schemeClr val="bg1"/>
                </a:solidFill>
              </a:rPr>
              <a:t> maintained by it, activity of appellant was supply of residential services which was an </a:t>
            </a:r>
            <a:r>
              <a:rPr lang="en-IN" dirty="0">
                <a:solidFill>
                  <a:srgbClr val="FF0000"/>
                </a:solidFill>
              </a:rPr>
              <a:t>exempt supply </a:t>
            </a:r>
            <a:r>
              <a:rPr lang="en-IN" dirty="0">
                <a:solidFill>
                  <a:schemeClr val="bg1"/>
                </a:solidFill>
              </a:rPr>
              <a:t>in terms of Sr. No. 12 of Notification No. 12/2017-Central Tax (Rate) dated 28-6-2017</a:t>
            </a:r>
          </a:p>
          <a:p>
            <a:pPr marL="342900" indent="-342900">
              <a:buFont typeface="Wingdings" panose="05000000000000000000" pitchFamily="2" charset="2"/>
              <a:buChar char="Ø"/>
            </a:pPr>
            <a:endParaRPr lang="en-IN" dirty="0">
              <a:solidFill>
                <a:schemeClr val="bg1"/>
              </a:solidFill>
            </a:endParaRPr>
          </a:p>
          <a:p>
            <a:pPr marL="342900" indent="-342900">
              <a:buFont typeface="Wingdings" panose="05000000000000000000" pitchFamily="2" charset="2"/>
              <a:buChar char="Ø"/>
            </a:pPr>
            <a:r>
              <a:rPr lang="en-IN" dirty="0">
                <a:solidFill>
                  <a:srgbClr val="FF0000"/>
                </a:solidFill>
              </a:rPr>
              <a:t>therefore, any inputs or input services </a:t>
            </a:r>
            <a:r>
              <a:rPr lang="en-IN" i="1" dirty="0">
                <a:solidFill>
                  <a:schemeClr val="bg1"/>
                </a:solidFill>
              </a:rPr>
              <a:t>viz</a:t>
            </a:r>
            <a:r>
              <a:rPr lang="en-IN" dirty="0">
                <a:solidFill>
                  <a:schemeClr val="bg1"/>
                </a:solidFill>
              </a:rPr>
              <a:t>. Maintenance and upkeep activities relating to gardens, parks, playground, factory school for children of employees, hall for recreational activities, residential quarter buildings of employees, roads, footpaths, street lightings and other parts of estate area that are located outside the factory premises but within the factory estate </a:t>
            </a:r>
            <a:r>
              <a:rPr lang="en-IN" dirty="0">
                <a:solidFill>
                  <a:srgbClr val="FF0000"/>
                </a:solidFill>
              </a:rPr>
              <a:t>will not be available to appellant for ITC in accordance with provision of section 17(2 )</a:t>
            </a:r>
            <a:endParaRPr lang="en-IN" sz="2000" dirty="0">
              <a:solidFill>
                <a:srgbClr val="FF0000"/>
              </a:solidFill>
            </a:endParaRPr>
          </a:p>
        </p:txBody>
      </p:sp>
    </p:spTree>
    <p:extLst>
      <p:ext uri="{BB962C8B-B14F-4D97-AF65-F5344CB8AC3E}">
        <p14:creationId xmlns:p14="http://schemas.microsoft.com/office/powerpoint/2010/main" val="364818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xEl>
                                              <p:pRg st="5" end="5"/>
                                            </p:txEl>
                                          </p:spTgt>
                                        </p:tgtEl>
                                        <p:attrNameLst>
                                          <p:attrName>style.visibility</p:attrName>
                                        </p:attrNameLst>
                                      </p:cBhvr>
                                      <p:to>
                                        <p:strVal val="visible"/>
                                      </p:to>
                                    </p:set>
                                    <p:anim calcmode="lin" valueType="num">
                                      <p:cBhvr additive="base">
                                        <p:cTn id="2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 calcmode="lin" valueType="num">
                                      <p:cBhvr additive="base">
                                        <p:cTn id="33"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7">
                                            <p:txEl>
                                              <p:pRg st="9" end="9"/>
                                            </p:txEl>
                                          </p:spTgt>
                                        </p:tgtEl>
                                        <p:attrNameLst>
                                          <p:attrName>style.visibility</p:attrName>
                                        </p:attrNameLst>
                                      </p:cBhvr>
                                      <p:to>
                                        <p:strVal val="visible"/>
                                      </p:to>
                                    </p:set>
                                    <p:anim calcmode="lin" valueType="num">
                                      <p:cBhvr additive="base">
                                        <p:cTn id="37"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Apportionment of Credit – Sec 17 (4) and Rule 38</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34</a:t>
            </a:fld>
            <a:endParaRPr lang="en-US"/>
          </a:p>
        </p:txBody>
      </p:sp>
      <p:sp>
        <p:nvSpPr>
          <p:cNvPr id="7" name="TextBox 6"/>
          <p:cNvSpPr txBox="1"/>
          <p:nvPr/>
        </p:nvSpPr>
        <p:spPr>
          <a:xfrm>
            <a:off x="1260764" y="1482136"/>
            <a:ext cx="9379527" cy="5324535"/>
          </a:xfrm>
          <a:prstGeom prst="rect">
            <a:avLst/>
          </a:prstGeom>
          <a:noFill/>
          <a:ln>
            <a:solidFill>
              <a:srgbClr val="000000"/>
            </a:solidFill>
          </a:ln>
        </p:spPr>
        <p:txBody>
          <a:bodyPr wrap="square" rtlCol="0">
            <a:spAutoFit/>
          </a:bodyPr>
          <a:lstStyle/>
          <a:p>
            <a:r>
              <a:rPr lang="en-IN" sz="2000" b="1" dirty="0">
                <a:solidFill>
                  <a:schemeClr val="bg1"/>
                </a:solidFill>
              </a:rPr>
              <a:t>Banking Company or financial institution including NBFCs: </a:t>
            </a:r>
          </a:p>
          <a:p>
            <a:endParaRPr lang="en-IN" sz="2000" dirty="0">
              <a:solidFill>
                <a:schemeClr val="bg1"/>
              </a:solidFill>
            </a:endParaRPr>
          </a:p>
          <a:p>
            <a:pPr marL="342900" indent="-342900">
              <a:buFont typeface="Wingdings" panose="05000000000000000000" pitchFamily="2" charset="2"/>
              <a:buChar char="Ø"/>
            </a:pPr>
            <a:r>
              <a:rPr lang="en-IN" sz="2000" dirty="0">
                <a:solidFill>
                  <a:schemeClr val="bg1"/>
                </a:solidFill>
              </a:rPr>
              <a:t>A banking company or financial institution</a:t>
            </a:r>
          </a:p>
          <a:p>
            <a:pPr marL="800100" lvl="1" indent="-342900">
              <a:buFont typeface="Arial" panose="020B0604020202020204" pitchFamily="34" charset="0"/>
              <a:buChar char="•"/>
            </a:pPr>
            <a:r>
              <a:rPr lang="en-IN" sz="2000" dirty="0">
                <a:solidFill>
                  <a:schemeClr val="bg1"/>
                </a:solidFill>
              </a:rPr>
              <a:t>Engaged in supplying services by way of accepting deposits, extending loans or advances</a:t>
            </a:r>
          </a:p>
          <a:p>
            <a:pPr marL="800100" lvl="1" indent="-342900">
              <a:buFont typeface="Arial" panose="020B0604020202020204" pitchFamily="34" charset="0"/>
              <a:buChar char="•"/>
            </a:pPr>
            <a:r>
              <a:rPr lang="en-IN" sz="2000" dirty="0">
                <a:solidFill>
                  <a:schemeClr val="bg1"/>
                </a:solidFill>
              </a:rPr>
              <a:t>Shall have the option </a:t>
            </a:r>
          </a:p>
          <a:p>
            <a:pPr marL="800100" lvl="1" indent="-342900">
              <a:buFont typeface="Arial" panose="020B0604020202020204" pitchFamily="34" charset="0"/>
              <a:buChar char="•"/>
            </a:pPr>
            <a:r>
              <a:rPr lang="en-IN" sz="2000" dirty="0">
                <a:solidFill>
                  <a:schemeClr val="bg1"/>
                </a:solidFill>
              </a:rPr>
              <a:t>To either comply with Sec 17 (2) i.e., proportionate reversal system</a:t>
            </a:r>
          </a:p>
          <a:p>
            <a:pPr marL="800100" lvl="1" indent="-342900">
              <a:buFont typeface="Arial" panose="020B0604020202020204" pitchFamily="34" charset="0"/>
              <a:buChar char="•"/>
            </a:pPr>
            <a:r>
              <a:rPr lang="en-IN" sz="2000" dirty="0">
                <a:solidFill>
                  <a:srgbClr val="FF0000"/>
                </a:solidFill>
              </a:rPr>
              <a:t>Or avail of, every month, an amount equal to 50% of the eligible ITC</a:t>
            </a:r>
            <a:r>
              <a:rPr lang="en-IN" sz="2000" dirty="0">
                <a:solidFill>
                  <a:schemeClr val="bg1"/>
                </a:solidFill>
              </a:rPr>
              <a:t> on inputs, capital goods and input services in that month </a:t>
            </a:r>
            <a:r>
              <a:rPr lang="en-IN" sz="2000" dirty="0">
                <a:solidFill>
                  <a:srgbClr val="FF0000"/>
                </a:solidFill>
              </a:rPr>
              <a:t>and the rest shall lapse</a:t>
            </a:r>
            <a:r>
              <a:rPr lang="en-IN" sz="2000" dirty="0">
                <a:solidFill>
                  <a:schemeClr val="bg1"/>
                </a:solidFill>
              </a:rPr>
              <a:t>. </a:t>
            </a:r>
          </a:p>
          <a:p>
            <a:pPr marL="800100" lvl="1" indent="-342900">
              <a:buFont typeface="Arial" panose="020B0604020202020204" pitchFamily="34" charset="0"/>
              <a:buChar char="•"/>
            </a:pPr>
            <a:r>
              <a:rPr lang="en-IN" sz="2000" dirty="0">
                <a:solidFill>
                  <a:schemeClr val="bg1"/>
                </a:solidFill>
              </a:rPr>
              <a:t>ITC which can be claimed in second option = 50% of {Total ITC – (ITC </a:t>
            </a:r>
            <a:r>
              <a:rPr lang="en-IN" sz="2000" dirty="0" err="1">
                <a:solidFill>
                  <a:schemeClr val="bg1"/>
                </a:solidFill>
              </a:rPr>
              <a:t>wrt</a:t>
            </a:r>
            <a:r>
              <a:rPr lang="en-IN" sz="2000" dirty="0">
                <a:solidFill>
                  <a:schemeClr val="bg1"/>
                </a:solidFill>
              </a:rPr>
              <a:t> non-business purposes + Blocked Credit u/s 17 (5)+ Branch transfer cases)}+100% of ITC </a:t>
            </a:r>
            <a:r>
              <a:rPr lang="en-IN" sz="2000" dirty="0" err="1">
                <a:solidFill>
                  <a:schemeClr val="bg1"/>
                </a:solidFill>
              </a:rPr>
              <a:t>wrt</a:t>
            </a:r>
            <a:r>
              <a:rPr lang="en-IN" sz="2000" dirty="0">
                <a:solidFill>
                  <a:schemeClr val="bg1"/>
                </a:solidFill>
              </a:rPr>
              <a:t> branch transfers</a:t>
            </a: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r>
              <a:rPr lang="en-IN" sz="2000" dirty="0">
                <a:solidFill>
                  <a:srgbClr val="FF0000"/>
                </a:solidFill>
              </a:rPr>
              <a:t>50% restriction shall not apply for same PAN number cases </a:t>
            </a:r>
            <a:r>
              <a:rPr lang="en-IN" sz="2000" dirty="0">
                <a:solidFill>
                  <a:schemeClr val="bg1"/>
                </a:solidFill>
              </a:rPr>
              <a:t>i.e., branch transfers.</a:t>
            </a: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r>
              <a:rPr lang="en-IN" sz="2000" dirty="0">
                <a:solidFill>
                  <a:schemeClr val="bg1"/>
                </a:solidFill>
              </a:rPr>
              <a:t>Option once exercised can’t be withdrawn during the remaining part of FY</a:t>
            </a:r>
          </a:p>
        </p:txBody>
      </p:sp>
    </p:spTree>
    <p:extLst>
      <p:ext uri="{BB962C8B-B14F-4D97-AF65-F5344CB8AC3E}">
        <p14:creationId xmlns:p14="http://schemas.microsoft.com/office/powerpoint/2010/main" val="15377889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472" y="1562773"/>
            <a:ext cx="8229600" cy="1866227"/>
          </a:xfrm>
        </p:spPr>
        <p:txBody>
          <a:bodyPr>
            <a:normAutofit/>
          </a:bodyPr>
          <a:lstStyle/>
          <a:p>
            <a:pPr algn="ctr"/>
            <a:r>
              <a:rPr lang="en-IN" dirty="0"/>
              <a:t>Blocked Credit – </a:t>
            </a:r>
            <a:br>
              <a:rPr lang="en-IN" dirty="0"/>
            </a:br>
            <a:r>
              <a:rPr lang="en-IN" dirty="0"/>
              <a:t>Sec-17 (5)</a:t>
            </a:r>
          </a:p>
        </p:txBody>
      </p:sp>
      <p:sp>
        <p:nvSpPr>
          <p:cNvPr id="3" name="Slide Number Placeholder 2"/>
          <p:cNvSpPr>
            <a:spLocks noGrp="1"/>
          </p:cNvSpPr>
          <p:nvPr>
            <p:ph type="sldNum" sz="quarter" idx="12"/>
          </p:nvPr>
        </p:nvSpPr>
        <p:spPr/>
        <p:txBody>
          <a:bodyPr/>
          <a:lstStyle/>
          <a:p>
            <a:fld id="{4619E636-755F-486F-B613-27EF5348AC25}" type="slidenum">
              <a:rPr lang="en-US" smtClean="0"/>
              <a:pPr/>
              <a:t>35</a:t>
            </a:fld>
            <a:endParaRPr lang="en-US"/>
          </a:p>
        </p:txBody>
      </p:sp>
    </p:spTree>
    <p:extLst>
      <p:ext uri="{BB962C8B-B14F-4D97-AF65-F5344CB8AC3E}">
        <p14:creationId xmlns:p14="http://schemas.microsoft.com/office/powerpoint/2010/main" val="40307846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Blocked Credit – Sec 17 (5)</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36</a:t>
            </a:fld>
            <a:endParaRPr lang="en-US"/>
          </a:p>
        </p:txBody>
      </p:sp>
      <p:graphicFrame>
        <p:nvGraphicFramePr>
          <p:cNvPr id="2" name="Table 2">
            <a:extLst>
              <a:ext uri="{FF2B5EF4-FFF2-40B4-BE49-F238E27FC236}">
                <a16:creationId xmlns:a16="http://schemas.microsoft.com/office/drawing/2014/main" xmlns="" id="{16ECC0B5-B238-4DD2-AE96-82B3A4F3194B}"/>
              </a:ext>
            </a:extLst>
          </p:cNvPr>
          <p:cNvGraphicFramePr>
            <a:graphicFrameLocks noGrp="1"/>
          </p:cNvGraphicFramePr>
          <p:nvPr>
            <p:extLst>
              <p:ext uri="{D42A27DB-BD31-4B8C-83A1-F6EECF244321}">
                <p14:modId xmlns:p14="http://schemas.microsoft.com/office/powerpoint/2010/main" val="3380229105"/>
              </p:ext>
            </p:extLst>
          </p:nvPr>
        </p:nvGraphicFramePr>
        <p:xfrm>
          <a:off x="341523" y="2065285"/>
          <a:ext cx="11490594" cy="4534004"/>
        </p:xfrm>
        <a:graphic>
          <a:graphicData uri="http://schemas.openxmlformats.org/drawingml/2006/table">
            <a:tbl>
              <a:tblPr firstRow="1" bandRow="1">
                <a:tableStyleId>{5C22544A-7EE6-4342-B048-85BDC9FD1C3A}</a:tableStyleId>
              </a:tblPr>
              <a:tblGrid>
                <a:gridCol w="3456303">
                  <a:extLst>
                    <a:ext uri="{9D8B030D-6E8A-4147-A177-3AD203B41FA5}">
                      <a16:colId xmlns:a16="http://schemas.microsoft.com/office/drawing/2014/main" xmlns="" val="2201486174"/>
                    </a:ext>
                  </a:extLst>
                </a:gridCol>
                <a:gridCol w="3387863">
                  <a:extLst>
                    <a:ext uri="{9D8B030D-6E8A-4147-A177-3AD203B41FA5}">
                      <a16:colId xmlns:a16="http://schemas.microsoft.com/office/drawing/2014/main" xmlns="" val="4177334568"/>
                    </a:ext>
                  </a:extLst>
                </a:gridCol>
                <a:gridCol w="4646428">
                  <a:extLst>
                    <a:ext uri="{9D8B030D-6E8A-4147-A177-3AD203B41FA5}">
                      <a16:colId xmlns:a16="http://schemas.microsoft.com/office/drawing/2014/main" xmlns="" val="1902882952"/>
                    </a:ext>
                  </a:extLst>
                </a:gridCol>
              </a:tblGrid>
              <a:tr h="1180348">
                <a:tc>
                  <a:txBody>
                    <a:bodyPr/>
                    <a:lstStyle/>
                    <a:p>
                      <a:r>
                        <a:rPr lang="en-US" sz="1600" dirty="0"/>
                        <a:t>Motor vehicles for transportation of persons having approved seating capacity of </a:t>
                      </a:r>
                      <a:r>
                        <a:rPr lang="en-US" sz="1600" dirty="0" err="1"/>
                        <a:t>upto</a:t>
                      </a:r>
                      <a:r>
                        <a:rPr lang="en-US" sz="1600" dirty="0"/>
                        <a:t> 13 persons (clause a)</a:t>
                      </a:r>
                      <a:endParaRPr lang="hi-IN" sz="1600" dirty="0"/>
                    </a:p>
                  </a:txBody>
                  <a:tcPr/>
                </a:tc>
                <a:tc>
                  <a:txBody>
                    <a:bodyPr/>
                    <a:lstStyle/>
                    <a:p>
                      <a:r>
                        <a:rPr lang="en-US" sz="1700" dirty="0"/>
                        <a:t>Vessels and aircraft</a:t>
                      </a:r>
                    </a:p>
                    <a:p>
                      <a:r>
                        <a:rPr lang="en-US" sz="1700" dirty="0"/>
                        <a:t>(clause aa)</a:t>
                      </a:r>
                      <a:endParaRPr lang="hi-IN" sz="1700" dirty="0"/>
                    </a:p>
                  </a:txBody>
                  <a:tcPr/>
                </a:tc>
                <a:tc>
                  <a:txBody>
                    <a:bodyPr/>
                    <a:lstStyle/>
                    <a:p>
                      <a:r>
                        <a:rPr lang="en-US" sz="1700" dirty="0"/>
                        <a:t>Services of general insurance, servicing, repair and maintenance of motor vehicle, vessel or aircraft referred to in (a) and (aa)</a:t>
                      </a:r>
                    </a:p>
                    <a:p>
                      <a:r>
                        <a:rPr lang="en-US" sz="1700" dirty="0"/>
                        <a:t>(clause ab)</a:t>
                      </a:r>
                      <a:endParaRPr lang="hi-IN" sz="1700" dirty="0"/>
                    </a:p>
                  </a:txBody>
                  <a:tcPr/>
                </a:tc>
                <a:extLst>
                  <a:ext uri="{0D108BD9-81ED-4DB2-BD59-A6C34878D82A}">
                    <a16:rowId xmlns:a16="http://schemas.microsoft.com/office/drawing/2014/main" xmlns="" val="3174057413"/>
                  </a:ext>
                </a:extLst>
              </a:tr>
              <a:tr h="368228">
                <a:tc>
                  <a:txBody>
                    <a:bodyPr/>
                    <a:lstStyle/>
                    <a:p>
                      <a:r>
                        <a:rPr lang="en-US" sz="1700" dirty="0"/>
                        <a:t>Exceptions: </a:t>
                      </a:r>
                      <a:endParaRPr lang="hi-IN" sz="1700" dirty="0"/>
                    </a:p>
                  </a:txBody>
                  <a:tcPr/>
                </a:tc>
                <a:tc>
                  <a:txBody>
                    <a:bodyPr/>
                    <a:lstStyle/>
                    <a:p>
                      <a:r>
                        <a:rPr lang="en-US" sz="1700" dirty="0"/>
                        <a:t>Exceptions:</a:t>
                      </a:r>
                      <a:endParaRPr lang="hi-IN" sz="1700" dirty="0"/>
                    </a:p>
                  </a:txBody>
                  <a:tcPr/>
                </a:tc>
                <a:tc>
                  <a:txBody>
                    <a:bodyPr/>
                    <a:lstStyle/>
                    <a:p>
                      <a:r>
                        <a:rPr lang="en-US" sz="1700" dirty="0"/>
                        <a:t>Exceptions:</a:t>
                      </a:r>
                      <a:endParaRPr lang="hi-IN" sz="1700" dirty="0"/>
                    </a:p>
                  </a:txBody>
                  <a:tcPr/>
                </a:tc>
                <a:extLst>
                  <a:ext uri="{0D108BD9-81ED-4DB2-BD59-A6C34878D82A}">
                    <a16:rowId xmlns:a16="http://schemas.microsoft.com/office/drawing/2014/main" xmlns="" val="2106715554"/>
                  </a:ext>
                </a:extLst>
              </a:tr>
              <a:tr h="635572">
                <a:tc>
                  <a:txBody>
                    <a:bodyPr/>
                    <a:lstStyle/>
                    <a:p>
                      <a:r>
                        <a:rPr lang="en-US" sz="1700" dirty="0"/>
                        <a:t>1. Further supply of such motor vehicles</a:t>
                      </a:r>
                      <a:endParaRPr lang="hi-IN" sz="1700" dirty="0"/>
                    </a:p>
                  </a:txBody>
                  <a:tcPr/>
                </a:tc>
                <a:tc>
                  <a:txBody>
                    <a:bodyPr/>
                    <a:lstStyle/>
                    <a:p>
                      <a:r>
                        <a:rPr lang="en-US" sz="1700" dirty="0"/>
                        <a:t>1. Further supply of such vessels or aircraft</a:t>
                      </a:r>
                      <a:endParaRPr lang="hi-IN" sz="1700" dirty="0"/>
                    </a:p>
                  </a:txBody>
                  <a:tcPr/>
                </a:tc>
                <a:tc>
                  <a:txBody>
                    <a:bodyPr/>
                    <a:lstStyle/>
                    <a:p>
                      <a:r>
                        <a:rPr lang="en-US" sz="1700" dirty="0"/>
                        <a:t>1. Further supply</a:t>
                      </a:r>
                      <a:endParaRPr lang="hi-IN" sz="1700" dirty="0"/>
                    </a:p>
                  </a:txBody>
                  <a:tcPr/>
                </a:tc>
                <a:extLst>
                  <a:ext uri="{0D108BD9-81ED-4DB2-BD59-A6C34878D82A}">
                    <a16:rowId xmlns:a16="http://schemas.microsoft.com/office/drawing/2014/main" xmlns="" val="1662058661"/>
                  </a:ext>
                </a:extLst>
              </a:tr>
              <a:tr h="368228">
                <a:tc>
                  <a:txBody>
                    <a:bodyPr/>
                    <a:lstStyle/>
                    <a:p>
                      <a:r>
                        <a:rPr lang="en-US" sz="1700" dirty="0"/>
                        <a:t>2. Transportation of passengers</a:t>
                      </a:r>
                      <a:endParaRPr lang="hi-IN" sz="1700" dirty="0"/>
                    </a:p>
                  </a:txBody>
                  <a:tcPr/>
                </a:tc>
                <a:tc>
                  <a:txBody>
                    <a:bodyPr/>
                    <a:lstStyle/>
                    <a:p>
                      <a:r>
                        <a:rPr lang="en-US" sz="1700" dirty="0"/>
                        <a:t>2. Transportation of passengers</a:t>
                      </a:r>
                      <a:endParaRPr lang="hi-IN" sz="1700" dirty="0"/>
                    </a:p>
                  </a:txBody>
                  <a:tcPr/>
                </a:tc>
                <a:tc>
                  <a:txBody>
                    <a:bodyPr/>
                    <a:lstStyle/>
                    <a:p>
                      <a:r>
                        <a:rPr lang="en-US" sz="1700" dirty="0"/>
                        <a:t>2. Transportation of passengers</a:t>
                      </a:r>
                      <a:endParaRPr lang="hi-IN" sz="1700" dirty="0"/>
                    </a:p>
                  </a:txBody>
                  <a:tcPr/>
                </a:tc>
                <a:extLst>
                  <a:ext uri="{0D108BD9-81ED-4DB2-BD59-A6C34878D82A}">
                    <a16:rowId xmlns:a16="http://schemas.microsoft.com/office/drawing/2014/main" xmlns="" val="2223250245"/>
                  </a:ext>
                </a:extLst>
              </a:tr>
              <a:tr h="635572">
                <a:tc>
                  <a:txBody>
                    <a:bodyPr/>
                    <a:lstStyle/>
                    <a:p>
                      <a:r>
                        <a:rPr lang="en-US" sz="1700" dirty="0"/>
                        <a:t>3. Imparting training on driving such motor vehicles</a:t>
                      </a:r>
                      <a:endParaRPr lang="hi-IN" sz="1700" dirty="0"/>
                    </a:p>
                  </a:txBody>
                  <a:tcPr/>
                </a:tc>
                <a:tc>
                  <a:txBody>
                    <a:bodyPr/>
                    <a:lstStyle/>
                    <a:p>
                      <a:r>
                        <a:rPr lang="en-US" sz="1700" dirty="0"/>
                        <a:t>3. Imparting training on navigating/ flying</a:t>
                      </a:r>
                      <a:endParaRPr lang="hi-IN" sz="1700" dirty="0"/>
                    </a:p>
                  </a:txBody>
                  <a:tcPr/>
                </a:tc>
                <a:tc>
                  <a:txBody>
                    <a:bodyPr/>
                    <a:lstStyle/>
                    <a:p>
                      <a:r>
                        <a:rPr lang="en-US" sz="1700" dirty="0"/>
                        <a:t>3. Imparting training</a:t>
                      </a:r>
                      <a:endParaRPr lang="hi-IN" sz="1700" dirty="0"/>
                    </a:p>
                  </a:txBody>
                  <a:tcPr/>
                </a:tc>
                <a:extLst>
                  <a:ext uri="{0D108BD9-81ED-4DB2-BD59-A6C34878D82A}">
                    <a16:rowId xmlns:a16="http://schemas.microsoft.com/office/drawing/2014/main" xmlns="" val="2464327715"/>
                  </a:ext>
                </a:extLst>
              </a:tr>
              <a:tr h="368228">
                <a:tc>
                  <a:txBody>
                    <a:bodyPr/>
                    <a:lstStyle/>
                    <a:p>
                      <a:endParaRPr lang="hi-IN" sz="1700"/>
                    </a:p>
                  </a:txBody>
                  <a:tcPr/>
                </a:tc>
                <a:tc>
                  <a:txBody>
                    <a:bodyPr/>
                    <a:lstStyle/>
                    <a:p>
                      <a:r>
                        <a:rPr lang="en-US" sz="1700" dirty="0"/>
                        <a:t>4. Transportation of goods</a:t>
                      </a:r>
                      <a:endParaRPr lang="hi-IN" sz="1700" dirty="0"/>
                    </a:p>
                  </a:txBody>
                  <a:tcPr/>
                </a:tc>
                <a:tc>
                  <a:txBody>
                    <a:bodyPr/>
                    <a:lstStyle/>
                    <a:p>
                      <a:r>
                        <a:rPr lang="en-US" sz="1700" dirty="0"/>
                        <a:t>4. Transportation of goods by vessel or aircraft</a:t>
                      </a:r>
                      <a:endParaRPr lang="hi-IN" sz="1700" dirty="0"/>
                    </a:p>
                  </a:txBody>
                  <a:tcPr/>
                </a:tc>
                <a:extLst>
                  <a:ext uri="{0D108BD9-81ED-4DB2-BD59-A6C34878D82A}">
                    <a16:rowId xmlns:a16="http://schemas.microsoft.com/office/drawing/2014/main" xmlns="" val="2511305557"/>
                  </a:ext>
                </a:extLst>
              </a:tr>
              <a:tr h="368228">
                <a:tc>
                  <a:txBody>
                    <a:bodyPr/>
                    <a:lstStyle/>
                    <a:p>
                      <a:endParaRPr lang="hi-IN" sz="1700"/>
                    </a:p>
                  </a:txBody>
                  <a:tcPr/>
                </a:tc>
                <a:tc>
                  <a:txBody>
                    <a:bodyPr/>
                    <a:lstStyle/>
                    <a:p>
                      <a:endParaRPr lang="hi-IN" sz="1700"/>
                    </a:p>
                  </a:txBody>
                  <a:tcPr/>
                </a:tc>
                <a:tc>
                  <a:txBody>
                    <a:bodyPr/>
                    <a:lstStyle/>
                    <a:p>
                      <a:r>
                        <a:rPr lang="en-US" sz="1700" dirty="0"/>
                        <a:t>5. Manufacturer of motor vehicle/vessel/aircraft</a:t>
                      </a:r>
                      <a:endParaRPr lang="hi-IN" sz="1700" dirty="0"/>
                    </a:p>
                  </a:txBody>
                  <a:tcPr/>
                </a:tc>
                <a:extLst>
                  <a:ext uri="{0D108BD9-81ED-4DB2-BD59-A6C34878D82A}">
                    <a16:rowId xmlns:a16="http://schemas.microsoft.com/office/drawing/2014/main" xmlns="" val="2968176692"/>
                  </a:ext>
                </a:extLst>
              </a:tr>
              <a:tr h="368228">
                <a:tc>
                  <a:txBody>
                    <a:bodyPr/>
                    <a:lstStyle/>
                    <a:p>
                      <a:endParaRPr lang="hi-IN" sz="1700"/>
                    </a:p>
                  </a:txBody>
                  <a:tcPr/>
                </a:tc>
                <a:tc>
                  <a:txBody>
                    <a:bodyPr/>
                    <a:lstStyle/>
                    <a:p>
                      <a:endParaRPr lang="hi-IN" sz="1700"/>
                    </a:p>
                  </a:txBody>
                  <a:tcPr/>
                </a:tc>
                <a:tc>
                  <a:txBody>
                    <a:bodyPr/>
                    <a:lstStyle/>
                    <a:p>
                      <a:r>
                        <a:rPr lang="en-US" sz="1700" dirty="0"/>
                        <a:t>6. General insurer – in respect of motor vehicle/vessel/ aircraft insured by him</a:t>
                      </a:r>
                      <a:endParaRPr lang="hi-IN" sz="1700" dirty="0"/>
                    </a:p>
                  </a:txBody>
                  <a:tcPr/>
                </a:tc>
                <a:extLst>
                  <a:ext uri="{0D108BD9-81ED-4DB2-BD59-A6C34878D82A}">
                    <a16:rowId xmlns:a16="http://schemas.microsoft.com/office/drawing/2014/main" xmlns="" val="1668532458"/>
                  </a:ext>
                </a:extLst>
              </a:tr>
            </a:tbl>
          </a:graphicData>
        </a:graphic>
      </p:graphicFrame>
      <p:sp>
        <p:nvSpPr>
          <p:cNvPr id="9" name="TextBox 8">
            <a:extLst>
              <a:ext uri="{FF2B5EF4-FFF2-40B4-BE49-F238E27FC236}">
                <a16:creationId xmlns:a16="http://schemas.microsoft.com/office/drawing/2014/main" xmlns="" id="{646DF469-1BE6-4552-B875-CDBE4776229E}"/>
              </a:ext>
            </a:extLst>
          </p:cNvPr>
          <p:cNvSpPr txBox="1"/>
          <p:nvPr/>
        </p:nvSpPr>
        <p:spPr>
          <a:xfrm>
            <a:off x="1260764" y="1261796"/>
            <a:ext cx="9379527" cy="707886"/>
          </a:xfrm>
          <a:prstGeom prst="rect">
            <a:avLst/>
          </a:prstGeom>
          <a:noFill/>
          <a:ln>
            <a:solidFill>
              <a:srgbClr val="000000"/>
            </a:solidFill>
          </a:ln>
        </p:spPr>
        <p:txBody>
          <a:bodyPr wrap="square" rtlCol="0">
            <a:spAutoFit/>
          </a:bodyPr>
          <a:lstStyle/>
          <a:p>
            <a:r>
              <a:rPr lang="en-IN" sz="2000" b="1" dirty="0">
                <a:solidFill>
                  <a:srgbClr val="FF0000"/>
                </a:solidFill>
              </a:rPr>
              <a:t>Notwithstanding anything contained in section 16 (1) and sec 18 (1)</a:t>
            </a:r>
            <a:r>
              <a:rPr lang="en-IN" sz="2000" b="1" dirty="0">
                <a:solidFill>
                  <a:schemeClr val="bg1"/>
                </a:solidFill>
              </a:rPr>
              <a:t>, ITC shall </a:t>
            </a:r>
            <a:r>
              <a:rPr lang="en-IN" sz="2000" b="1" dirty="0">
                <a:solidFill>
                  <a:srgbClr val="FF0000"/>
                </a:solidFill>
              </a:rPr>
              <a:t>not be available in respect of the following</a:t>
            </a:r>
            <a:r>
              <a:rPr lang="en-IN" sz="2000" b="1" dirty="0">
                <a:solidFill>
                  <a:schemeClr val="bg1"/>
                </a:solidFill>
              </a:rPr>
              <a:t>: - clause (a) , (aa) and (ab)</a:t>
            </a:r>
            <a:endParaRPr lang="en-IN" sz="2000" dirty="0">
              <a:solidFill>
                <a:schemeClr val="bg1"/>
              </a:solidFill>
            </a:endParaRPr>
          </a:p>
        </p:txBody>
      </p:sp>
    </p:spTree>
    <p:extLst>
      <p:ext uri="{BB962C8B-B14F-4D97-AF65-F5344CB8AC3E}">
        <p14:creationId xmlns:p14="http://schemas.microsoft.com/office/powerpoint/2010/main" val="10772970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Blocked Credit – Sec 17 (5)</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37</a:t>
            </a:fld>
            <a:endParaRPr lang="en-US"/>
          </a:p>
        </p:txBody>
      </p:sp>
      <p:graphicFrame>
        <p:nvGraphicFramePr>
          <p:cNvPr id="2" name="Table 2">
            <a:extLst>
              <a:ext uri="{FF2B5EF4-FFF2-40B4-BE49-F238E27FC236}">
                <a16:creationId xmlns:a16="http://schemas.microsoft.com/office/drawing/2014/main" xmlns="" id="{16ECC0B5-B238-4DD2-AE96-82B3A4F3194B}"/>
              </a:ext>
            </a:extLst>
          </p:cNvPr>
          <p:cNvGraphicFramePr>
            <a:graphicFrameLocks noGrp="1"/>
          </p:cNvGraphicFramePr>
          <p:nvPr/>
        </p:nvGraphicFramePr>
        <p:xfrm>
          <a:off x="341523" y="2065285"/>
          <a:ext cx="11358390" cy="4737600"/>
        </p:xfrm>
        <a:graphic>
          <a:graphicData uri="http://schemas.openxmlformats.org/drawingml/2006/table">
            <a:tbl>
              <a:tblPr firstRow="1" bandRow="1">
                <a:tableStyleId>{5C22544A-7EE6-4342-B048-85BDC9FD1C3A}</a:tableStyleId>
              </a:tblPr>
              <a:tblGrid>
                <a:gridCol w="6433850">
                  <a:extLst>
                    <a:ext uri="{9D8B030D-6E8A-4147-A177-3AD203B41FA5}">
                      <a16:colId xmlns:a16="http://schemas.microsoft.com/office/drawing/2014/main" xmlns="" val="2201486174"/>
                    </a:ext>
                  </a:extLst>
                </a:gridCol>
                <a:gridCol w="4924540">
                  <a:extLst>
                    <a:ext uri="{9D8B030D-6E8A-4147-A177-3AD203B41FA5}">
                      <a16:colId xmlns:a16="http://schemas.microsoft.com/office/drawing/2014/main" xmlns="" val="4177334568"/>
                    </a:ext>
                  </a:extLst>
                </a:gridCol>
              </a:tblGrid>
              <a:tr h="1180348">
                <a:tc>
                  <a:txBody>
                    <a:bodyPr/>
                    <a:lstStyle/>
                    <a:p>
                      <a:pPr marL="285750" indent="-285750">
                        <a:buFont typeface="Arial" panose="020B0604020202020204" pitchFamily="34" charset="0"/>
                        <a:buChar char="•"/>
                      </a:pPr>
                      <a:r>
                        <a:rPr lang="en-US" sz="1700" dirty="0"/>
                        <a:t>Food and beverage, outdoor catering</a:t>
                      </a:r>
                    </a:p>
                    <a:p>
                      <a:pPr marL="285750" indent="-285750">
                        <a:buFont typeface="Arial" panose="020B0604020202020204" pitchFamily="34" charset="0"/>
                        <a:buChar char="•"/>
                      </a:pPr>
                      <a:r>
                        <a:rPr lang="en-US" sz="1700" dirty="0"/>
                        <a:t>Life insurance, health insurance</a:t>
                      </a:r>
                    </a:p>
                    <a:p>
                      <a:pPr marL="285750" indent="-285750">
                        <a:buFont typeface="Arial" panose="020B0604020202020204" pitchFamily="34" charset="0"/>
                        <a:buChar char="•"/>
                      </a:pPr>
                      <a:r>
                        <a:rPr lang="en-US" sz="1700" dirty="0"/>
                        <a:t>Renting/ leasing/ hiring of motor vehicle/vessel/aircraft referred to in (a) and (aa</a:t>
                      </a:r>
                      <a:r>
                        <a:rPr lang="en-US" sz="1700"/>
                        <a:t>) </a:t>
                      </a:r>
                    </a:p>
                    <a:p>
                      <a:pPr marL="285750" indent="-285750">
                        <a:buFont typeface="Arial" panose="020B0604020202020204" pitchFamily="34" charset="0"/>
                        <a:buChar char="•"/>
                      </a:pPr>
                      <a:r>
                        <a:rPr lang="en-US" sz="1700"/>
                        <a:t>Health </a:t>
                      </a:r>
                      <a:r>
                        <a:rPr lang="en-US" sz="1700" dirty="0"/>
                        <a:t>services</a:t>
                      </a:r>
                    </a:p>
                    <a:p>
                      <a:pPr marL="285750" indent="-285750">
                        <a:buFont typeface="Arial" panose="020B0604020202020204" pitchFamily="34" charset="0"/>
                        <a:buChar char="•"/>
                      </a:pPr>
                      <a:r>
                        <a:rPr lang="en-US" sz="1700" dirty="0"/>
                        <a:t>Beauty treatment, cosmetic and plastic surgery</a:t>
                      </a:r>
                      <a:endParaRPr lang="hi-IN" sz="1700" dirty="0"/>
                    </a:p>
                  </a:txBody>
                  <a:tcPr/>
                </a:tc>
                <a:tc>
                  <a:txBody>
                    <a:bodyPr/>
                    <a:lstStyle/>
                    <a:p>
                      <a:pPr marL="285750" indent="-285750">
                        <a:buFont typeface="Arial" panose="020B0604020202020204" pitchFamily="34" charset="0"/>
                        <a:buChar char="•"/>
                      </a:pPr>
                      <a:r>
                        <a:rPr lang="en-US" sz="1700" dirty="0"/>
                        <a:t>Membership of club, health and fitness </a:t>
                      </a:r>
                      <a:r>
                        <a:rPr lang="en-US" sz="1700" dirty="0" err="1"/>
                        <a:t>centre</a:t>
                      </a:r>
                      <a:endParaRPr lang="en-US" sz="1700" dirty="0"/>
                    </a:p>
                    <a:p>
                      <a:pPr marL="285750" indent="-285750">
                        <a:buFont typeface="Arial" panose="020B0604020202020204" pitchFamily="34" charset="0"/>
                        <a:buChar char="•"/>
                      </a:pPr>
                      <a:r>
                        <a:rPr lang="en-US" sz="1700" dirty="0"/>
                        <a:t>Travel benefits extended to employees on vacation such as LTC</a:t>
                      </a:r>
                      <a:endParaRPr lang="hi-IN" sz="1700" dirty="0"/>
                    </a:p>
                  </a:txBody>
                  <a:tcPr/>
                </a:tc>
                <a:extLst>
                  <a:ext uri="{0D108BD9-81ED-4DB2-BD59-A6C34878D82A}">
                    <a16:rowId xmlns:a16="http://schemas.microsoft.com/office/drawing/2014/main" xmlns="" val="3174057413"/>
                  </a:ext>
                </a:extLst>
              </a:tr>
              <a:tr h="368228">
                <a:tc>
                  <a:txBody>
                    <a:bodyPr/>
                    <a:lstStyle/>
                    <a:p>
                      <a:r>
                        <a:rPr lang="en-US" sz="1700" dirty="0"/>
                        <a:t>Exceptions: </a:t>
                      </a:r>
                      <a:endParaRPr lang="hi-IN" sz="17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Exceptions: </a:t>
                      </a:r>
                      <a:endParaRPr lang="hi-IN" sz="1700" dirty="0"/>
                    </a:p>
                    <a:p>
                      <a:endParaRPr lang="hi-IN" sz="1700" dirty="0"/>
                    </a:p>
                  </a:txBody>
                  <a:tcPr/>
                </a:tc>
                <a:extLst>
                  <a:ext uri="{0D108BD9-81ED-4DB2-BD59-A6C34878D82A}">
                    <a16:rowId xmlns:a16="http://schemas.microsoft.com/office/drawing/2014/main" xmlns="" val="2106715554"/>
                  </a:ext>
                </a:extLst>
              </a:tr>
              <a:tr h="635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1. </a:t>
                      </a:r>
                      <a:r>
                        <a:rPr lang="en-US" sz="1700" dirty="0">
                          <a:solidFill>
                            <a:srgbClr val="FF0000"/>
                          </a:solidFill>
                        </a:rPr>
                        <a:t>Legal obligation </a:t>
                      </a:r>
                      <a:r>
                        <a:rPr lang="en-US" sz="1700" dirty="0"/>
                        <a:t>on employer to provide the same to its employees under any law for the time being in force</a:t>
                      </a:r>
                      <a:endParaRPr lang="hi-IN" sz="1700" dirty="0"/>
                    </a:p>
                    <a:p>
                      <a:endParaRPr lang="hi-IN" sz="17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1. </a:t>
                      </a:r>
                      <a:r>
                        <a:rPr lang="en-US" sz="1700" dirty="0">
                          <a:solidFill>
                            <a:srgbClr val="FF0000"/>
                          </a:solidFill>
                        </a:rPr>
                        <a:t>Legal obligation </a:t>
                      </a:r>
                      <a:r>
                        <a:rPr lang="en-US" sz="1700" dirty="0"/>
                        <a:t>on employer to provide the same to its employees under any law for the time being in force</a:t>
                      </a:r>
                      <a:endParaRPr lang="hi-IN" sz="1700" dirty="0"/>
                    </a:p>
                  </a:txBody>
                  <a:tcPr/>
                </a:tc>
                <a:extLst>
                  <a:ext uri="{0D108BD9-81ED-4DB2-BD59-A6C34878D82A}">
                    <a16:rowId xmlns:a16="http://schemas.microsoft.com/office/drawing/2014/main" xmlns="" val="1662058661"/>
                  </a:ext>
                </a:extLst>
              </a:tr>
              <a:tr h="3682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2. Used for making </a:t>
                      </a:r>
                      <a:r>
                        <a:rPr lang="en-US" sz="1700" dirty="0">
                          <a:solidFill>
                            <a:srgbClr val="FF0000"/>
                          </a:solidFill>
                        </a:rPr>
                        <a:t>same category </a:t>
                      </a:r>
                      <a:r>
                        <a:rPr lang="en-US" sz="1700" dirty="0"/>
                        <a:t>outward supply of goods/services or as an element of a taxable composite or mixed supply</a:t>
                      </a:r>
                      <a:endParaRPr lang="hi-IN" sz="1700" dirty="0"/>
                    </a:p>
                  </a:txBody>
                  <a:tcPr/>
                </a:tc>
                <a:tc>
                  <a:txBody>
                    <a:bodyPr/>
                    <a:lstStyle/>
                    <a:p>
                      <a:endParaRPr lang="hi-IN" sz="1700" dirty="0"/>
                    </a:p>
                  </a:txBody>
                  <a:tcPr/>
                </a:tc>
                <a:extLst>
                  <a:ext uri="{0D108BD9-81ED-4DB2-BD59-A6C34878D82A}">
                    <a16:rowId xmlns:a16="http://schemas.microsoft.com/office/drawing/2014/main" xmlns="" val="2223250245"/>
                  </a:ext>
                </a:extLst>
              </a:tr>
              <a:tr h="635572">
                <a:tc>
                  <a:txBody>
                    <a:bodyPr/>
                    <a:lstStyle/>
                    <a:p>
                      <a:r>
                        <a:rPr lang="en-US" sz="1700" dirty="0"/>
                        <a:t>3. For renting/ leasing/ hiring of motor vehicle, vessel/ aircraft – purposes specified in clause (a) and (aa). </a:t>
                      </a:r>
                      <a:endParaRPr lang="hi-IN" sz="1700" dirty="0"/>
                    </a:p>
                  </a:txBody>
                  <a:tcPr/>
                </a:tc>
                <a:tc>
                  <a:txBody>
                    <a:bodyPr/>
                    <a:lstStyle/>
                    <a:p>
                      <a:endParaRPr lang="hi-IN" sz="1700" dirty="0"/>
                    </a:p>
                  </a:txBody>
                  <a:tcPr/>
                </a:tc>
                <a:extLst>
                  <a:ext uri="{0D108BD9-81ED-4DB2-BD59-A6C34878D82A}">
                    <a16:rowId xmlns:a16="http://schemas.microsoft.com/office/drawing/2014/main" xmlns="" val="2464327715"/>
                  </a:ext>
                </a:extLst>
              </a:tr>
              <a:tr h="368228">
                <a:tc>
                  <a:txBody>
                    <a:bodyPr/>
                    <a:lstStyle/>
                    <a:p>
                      <a:endParaRPr lang="hi-IN" sz="1700" dirty="0"/>
                    </a:p>
                  </a:txBody>
                  <a:tcPr/>
                </a:tc>
                <a:tc>
                  <a:txBody>
                    <a:bodyPr/>
                    <a:lstStyle/>
                    <a:p>
                      <a:endParaRPr lang="hi-IN" sz="1700" dirty="0"/>
                    </a:p>
                  </a:txBody>
                  <a:tcPr/>
                </a:tc>
                <a:extLst>
                  <a:ext uri="{0D108BD9-81ED-4DB2-BD59-A6C34878D82A}">
                    <a16:rowId xmlns:a16="http://schemas.microsoft.com/office/drawing/2014/main" xmlns="" val="2511305557"/>
                  </a:ext>
                </a:extLst>
              </a:tr>
            </a:tbl>
          </a:graphicData>
        </a:graphic>
      </p:graphicFrame>
      <p:sp>
        <p:nvSpPr>
          <p:cNvPr id="9" name="TextBox 8">
            <a:extLst>
              <a:ext uri="{FF2B5EF4-FFF2-40B4-BE49-F238E27FC236}">
                <a16:creationId xmlns:a16="http://schemas.microsoft.com/office/drawing/2014/main" xmlns="" id="{646DF469-1BE6-4552-B875-CDBE4776229E}"/>
              </a:ext>
            </a:extLst>
          </p:cNvPr>
          <p:cNvSpPr txBox="1"/>
          <p:nvPr/>
        </p:nvSpPr>
        <p:spPr>
          <a:xfrm>
            <a:off x="1260764" y="1261796"/>
            <a:ext cx="9379527" cy="707886"/>
          </a:xfrm>
          <a:prstGeom prst="rect">
            <a:avLst/>
          </a:prstGeom>
          <a:noFill/>
          <a:ln>
            <a:solidFill>
              <a:srgbClr val="000000"/>
            </a:solidFill>
          </a:ln>
        </p:spPr>
        <p:txBody>
          <a:bodyPr wrap="square" rtlCol="0">
            <a:spAutoFit/>
          </a:bodyPr>
          <a:lstStyle/>
          <a:p>
            <a:r>
              <a:rPr lang="en-IN" sz="2000" b="1" dirty="0">
                <a:solidFill>
                  <a:srgbClr val="FF0000"/>
                </a:solidFill>
              </a:rPr>
              <a:t>Notwithstanding anything contained in section 16 (1) </a:t>
            </a:r>
            <a:r>
              <a:rPr lang="en-IN" sz="2000" b="1" dirty="0">
                <a:solidFill>
                  <a:schemeClr val="bg1"/>
                </a:solidFill>
              </a:rPr>
              <a:t>and sec 18 (1), ITC shall not be available in respect of the following: - clause (b)</a:t>
            </a:r>
            <a:endParaRPr lang="en-IN" sz="2000" dirty="0">
              <a:solidFill>
                <a:schemeClr val="bg1"/>
              </a:solidFill>
            </a:endParaRPr>
          </a:p>
        </p:txBody>
      </p:sp>
    </p:spTree>
    <p:extLst>
      <p:ext uri="{BB962C8B-B14F-4D97-AF65-F5344CB8AC3E}">
        <p14:creationId xmlns:p14="http://schemas.microsoft.com/office/powerpoint/2010/main" val="7355158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Blocked Credit – Sec 17 (5)</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38</a:t>
            </a:fld>
            <a:endParaRPr lang="en-US"/>
          </a:p>
        </p:txBody>
      </p:sp>
      <p:graphicFrame>
        <p:nvGraphicFramePr>
          <p:cNvPr id="2" name="Table 2">
            <a:extLst>
              <a:ext uri="{FF2B5EF4-FFF2-40B4-BE49-F238E27FC236}">
                <a16:creationId xmlns:a16="http://schemas.microsoft.com/office/drawing/2014/main" xmlns="" id="{16ECC0B5-B238-4DD2-AE96-82B3A4F3194B}"/>
              </a:ext>
            </a:extLst>
          </p:cNvPr>
          <p:cNvGraphicFramePr>
            <a:graphicFrameLocks noGrp="1"/>
          </p:cNvGraphicFramePr>
          <p:nvPr>
            <p:extLst>
              <p:ext uri="{D42A27DB-BD31-4B8C-83A1-F6EECF244321}">
                <p14:modId xmlns:p14="http://schemas.microsoft.com/office/powerpoint/2010/main" val="1075895412"/>
              </p:ext>
            </p:extLst>
          </p:nvPr>
        </p:nvGraphicFramePr>
        <p:xfrm>
          <a:off x="341523" y="2065285"/>
          <a:ext cx="11632304" cy="4574788"/>
        </p:xfrm>
        <a:graphic>
          <a:graphicData uri="http://schemas.openxmlformats.org/drawingml/2006/table">
            <a:tbl>
              <a:tblPr firstRow="1" bandRow="1">
                <a:tableStyleId>{5C22544A-7EE6-4342-B048-85BDC9FD1C3A}</a:tableStyleId>
              </a:tblPr>
              <a:tblGrid>
                <a:gridCol w="4738669">
                  <a:extLst>
                    <a:ext uri="{9D8B030D-6E8A-4147-A177-3AD203B41FA5}">
                      <a16:colId xmlns:a16="http://schemas.microsoft.com/office/drawing/2014/main" xmlns="" val="2201486174"/>
                    </a:ext>
                  </a:extLst>
                </a:gridCol>
                <a:gridCol w="6893635">
                  <a:extLst>
                    <a:ext uri="{9D8B030D-6E8A-4147-A177-3AD203B41FA5}">
                      <a16:colId xmlns:a16="http://schemas.microsoft.com/office/drawing/2014/main" xmlns="" val="4177334568"/>
                    </a:ext>
                  </a:extLst>
                </a:gridCol>
              </a:tblGrid>
              <a:tr h="1180348">
                <a:tc>
                  <a:txBody>
                    <a:bodyPr/>
                    <a:lstStyle/>
                    <a:p>
                      <a:pPr marL="285750" indent="-285750">
                        <a:buFont typeface="Arial" panose="020B0604020202020204" pitchFamily="34" charset="0"/>
                        <a:buChar char="•"/>
                      </a:pPr>
                      <a:r>
                        <a:rPr lang="en-US" sz="1700" dirty="0"/>
                        <a:t>Work contract services when supplied for construction of an immovable property (other than P &amp;  M) </a:t>
                      </a:r>
                      <a:endParaRPr lang="hi-IN" sz="1700" dirty="0"/>
                    </a:p>
                  </a:txBody>
                  <a:tcPr/>
                </a:tc>
                <a:tc>
                  <a:txBody>
                    <a:bodyPr/>
                    <a:lstStyle/>
                    <a:p>
                      <a:pPr marL="285750" indent="-285750">
                        <a:buFont typeface="Arial" panose="020B0604020202020204" pitchFamily="34" charset="0"/>
                        <a:buChar char="•"/>
                      </a:pPr>
                      <a:r>
                        <a:rPr lang="en-US" sz="1700" dirty="0"/>
                        <a:t>Goods/ services received by a taxable person for construction of an immovable property (other than P &amp; M) on his own account including when such goods/ services are used in the course or furtherance of business </a:t>
                      </a:r>
                      <a:endParaRPr lang="hi-IN" sz="1700" dirty="0"/>
                    </a:p>
                  </a:txBody>
                  <a:tcPr/>
                </a:tc>
                <a:extLst>
                  <a:ext uri="{0D108BD9-81ED-4DB2-BD59-A6C34878D82A}">
                    <a16:rowId xmlns:a16="http://schemas.microsoft.com/office/drawing/2014/main" xmlns="" val="3174057413"/>
                  </a:ext>
                </a:extLst>
              </a:tr>
              <a:tr h="368228">
                <a:tc>
                  <a:txBody>
                    <a:bodyPr/>
                    <a:lstStyle/>
                    <a:p>
                      <a:r>
                        <a:rPr lang="en-US" sz="1700" dirty="0"/>
                        <a:t>Exceptions: </a:t>
                      </a:r>
                      <a:endParaRPr lang="hi-IN" sz="1700" dirty="0"/>
                    </a:p>
                  </a:txBody>
                  <a:tcPr/>
                </a:tc>
                <a:tc>
                  <a:txBody>
                    <a:bodyPr/>
                    <a:lstStyle/>
                    <a:p>
                      <a:endParaRPr lang="hi-IN" sz="1700" dirty="0"/>
                    </a:p>
                  </a:txBody>
                  <a:tcPr/>
                </a:tc>
                <a:extLst>
                  <a:ext uri="{0D108BD9-81ED-4DB2-BD59-A6C34878D82A}">
                    <a16:rowId xmlns:a16="http://schemas.microsoft.com/office/drawing/2014/main" xmlns="" val="2106715554"/>
                  </a:ext>
                </a:extLst>
              </a:tr>
              <a:tr h="6355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solidFill>
                            <a:schemeClr val="bg1"/>
                          </a:solidFill>
                        </a:rPr>
                        <a:t>1. </a:t>
                      </a:r>
                      <a:r>
                        <a:rPr lang="en-US" sz="1700" dirty="0">
                          <a:solidFill>
                            <a:srgbClr val="FF0000"/>
                          </a:solidFill>
                        </a:rPr>
                        <a:t>Where it is an input service for further supply </a:t>
                      </a:r>
                      <a:r>
                        <a:rPr lang="en-US" sz="1700" dirty="0">
                          <a:solidFill>
                            <a:schemeClr val="bg1"/>
                          </a:solidFill>
                        </a:rPr>
                        <a:t>of works contract service</a:t>
                      </a:r>
                      <a:endParaRPr lang="hi-IN" sz="17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hi-IN" sz="1700" dirty="0"/>
                    </a:p>
                  </a:txBody>
                  <a:tcPr/>
                </a:tc>
                <a:extLst>
                  <a:ext uri="{0D108BD9-81ED-4DB2-BD59-A6C34878D82A}">
                    <a16:rowId xmlns:a16="http://schemas.microsoft.com/office/drawing/2014/main" xmlns="" val="1662058661"/>
                  </a:ext>
                </a:extLst>
              </a:tr>
              <a:tr h="36822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700" dirty="0"/>
                        <a:t>Explanation for clause c and d:</a:t>
                      </a:r>
                      <a:endParaRPr lang="hi-IN" sz="1700" dirty="0"/>
                    </a:p>
                  </a:txBody>
                  <a:tcPr/>
                </a:tc>
                <a:tc hMerge="1">
                  <a:txBody>
                    <a:bodyPr/>
                    <a:lstStyle/>
                    <a:p>
                      <a:endParaRPr lang="hi-IN" sz="1700" dirty="0"/>
                    </a:p>
                  </a:txBody>
                  <a:tcPr/>
                </a:tc>
                <a:extLst>
                  <a:ext uri="{0D108BD9-81ED-4DB2-BD59-A6C34878D82A}">
                    <a16:rowId xmlns:a16="http://schemas.microsoft.com/office/drawing/2014/main" xmlns="" val="2223250245"/>
                  </a:ext>
                </a:extLst>
              </a:tr>
              <a:tr h="635572">
                <a:tc gridSpan="2">
                  <a:txBody>
                    <a:bodyPr/>
                    <a:lstStyle/>
                    <a:p>
                      <a:r>
                        <a:rPr lang="en-US" sz="1700" dirty="0"/>
                        <a:t>C0nstrcution includes re-construction, renovation, additions or alteration or repairs to the extent of capitalization.</a:t>
                      </a:r>
                      <a:endParaRPr lang="hi-IN" sz="1700" dirty="0"/>
                    </a:p>
                  </a:txBody>
                  <a:tcPr/>
                </a:tc>
                <a:tc hMerge="1">
                  <a:txBody>
                    <a:bodyPr/>
                    <a:lstStyle/>
                    <a:p>
                      <a:endParaRPr lang="hi-IN" sz="1700" dirty="0"/>
                    </a:p>
                  </a:txBody>
                  <a:tcPr/>
                </a:tc>
                <a:extLst>
                  <a:ext uri="{0D108BD9-81ED-4DB2-BD59-A6C34878D82A}">
                    <a16:rowId xmlns:a16="http://schemas.microsoft.com/office/drawing/2014/main" xmlns="" val="2464327715"/>
                  </a:ext>
                </a:extLst>
              </a:tr>
              <a:tr h="635572">
                <a:tc gridSpan="2">
                  <a:txBody>
                    <a:bodyPr/>
                    <a:lstStyle/>
                    <a:p>
                      <a:r>
                        <a:rPr lang="en-US" sz="1700" dirty="0"/>
                        <a:t>Plant and machinery </a:t>
                      </a:r>
                      <a:r>
                        <a:rPr lang="en-US" sz="1700" dirty="0">
                          <a:solidFill>
                            <a:srgbClr val="FF0000"/>
                          </a:solidFill>
                        </a:rPr>
                        <a:t>means apparatus, equipment and machinery fixed to earth by foundation or structural support </a:t>
                      </a:r>
                      <a:r>
                        <a:rPr lang="en-US" sz="1700" dirty="0"/>
                        <a:t>that are used for making outward supply of goods/ services </a:t>
                      </a:r>
                      <a:r>
                        <a:rPr lang="en-US" sz="1700" dirty="0">
                          <a:solidFill>
                            <a:srgbClr val="FF0000"/>
                          </a:solidFill>
                        </a:rPr>
                        <a:t>and includes such foundation and structural support but excludes:</a:t>
                      </a:r>
                    </a:p>
                    <a:p>
                      <a:pPr marL="400050" indent="-400050">
                        <a:buAutoNum type="romanLcParenBoth"/>
                      </a:pPr>
                      <a:r>
                        <a:rPr lang="en-US" sz="1700" dirty="0"/>
                        <a:t>land, building or any other </a:t>
                      </a:r>
                      <a:r>
                        <a:rPr lang="en-US" sz="1700" dirty="0">
                          <a:solidFill>
                            <a:srgbClr val="FF0000"/>
                          </a:solidFill>
                        </a:rPr>
                        <a:t>civil structures</a:t>
                      </a:r>
                    </a:p>
                    <a:p>
                      <a:pPr marL="400050" indent="-400050">
                        <a:buAutoNum type="romanLcParenBoth"/>
                      </a:pPr>
                      <a:r>
                        <a:rPr lang="en-US" sz="1700" dirty="0"/>
                        <a:t>Telecommunication towers</a:t>
                      </a:r>
                    </a:p>
                    <a:p>
                      <a:pPr marL="400050" indent="-400050">
                        <a:buAutoNum type="romanLcParenBoth"/>
                      </a:pPr>
                      <a:r>
                        <a:rPr lang="en-US" sz="1700" dirty="0"/>
                        <a:t>Pipelines laid outside the factory premises</a:t>
                      </a:r>
                      <a:endParaRPr lang="hi-IN" sz="1700" dirty="0"/>
                    </a:p>
                  </a:txBody>
                  <a:tcPr/>
                </a:tc>
                <a:tc hMerge="1">
                  <a:txBody>
                    <a:bodyPr/>
                    <a:lstStyle/>
                    <a:p>
                      <a:endParaRPr lang="hi-IN"/>
                    </a:p>
                  </a:txBody>
                  <a:tcPr/>
                </a:tc>
                <a:extLst>
                  <a:ext uri="{0D108BD9-81ED-4DB2-BD59-A6C34878D82A}">
                    <a16:rowId xmlns:a16="http://schemas.microsoft.com/office/drawing/2014/main" xmlns="" val="2556401523"/>
                  </a:ext>
                </a:extLst>
              </a:tr>
            </a:tbl>
          </a:graphicData>
        </a:graphic>
      </p:graphicFrame>
      <p:sp>
        <p:nvSpPr>
          <p:cNvPr id="9" name="TextBox 8">
            <a:extLst>
              <a:ext uri="{FF2B5EF4-FFF2-40B4-BE49-F238E27FC236}">
                <a16:creationId xmlns:a16="http://schemas.microsoft.com/office/drawing/2014/main" xmlns="" id="{646DF469-1BE6-4552-B875-CDBE4776229E}"/>
              </a:ext>
            </a:extLst>
          </p:cNvPr>
          <p:cNvSpPr txBox="1"/>
          <p:nvPr/>
        </p:nvSpPr>
        <p:spPr>
          <a:xfrm>
            <a:off x="1260764" y="1261796"/>
            <a:ext cx="9379527" cy="707886"/>
          </a:xfrm>
          <a:prstGeom prst="rect">
            <a:avLst/>
          </a:prstGeom>
          <a:noFill/>
          <a:ln>
            <a:solidFill>
              <a:srgbClr val="000000"/>
            </a:solidFill>
          </a:ln>
        </p:spPr>
        <p:txBody>
          <a:bodyPr wrap="square" rtlCol="0">
            <a:spAutoFit/>
          </a:bodyPr>
          <a:lstStyle/>
          <a:p>
            <a:r>
              <a:rPr lang="en-IN" sz="2000" b="1" dirty="0">
                <a:solidFill>
                  <a:srgbClr val="FF0000"/>
                </a:solidFill>
              </a:rPr>
              <a:t>Notwithstanding anything contained in section 16 (1) </a:t>
            </a:r>
            <a:r>
              <a:rPr lang="en-IN" sz="2000" b="1" dirty="0">
                <a:solidFill>
                  <a:schemeClr val="bg1"/>
                </a:solidFill>
              </a:rPr>
              <a:t>and sec 18 (1), ITC shall not be available in respect of the following: - clause (c) and (d)</a:t>
            </a:r>
            <a:endParaRPr lang="en-IN" sz="2000" dirty="0">
              <a:solidFill>
                <a:schemeClr val="bg1"/>
              </a:solidFill>
            </a:endParaRPr>
          </a:p>
        </p:txBody>
      </p:sp>
    </p:spTree>
    <p:extLst>
      <p:ext uri="{BB962C8B-B14F-4D97-AF65-F5344CB8AC3E}">
        <p14:creationId xmlns:p14="http://schemas.microsoft.com/office/powerpoint/2010/main" val="12219120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Blocked Credit – Sec 17 (5)</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39</a:t>
            </a:fld>
            <a:endParaRPr lang="en-US"/>
          </a:p>
        </p:txBody>
      </p:sp>
      <p:sp>
        <p:nvSpPr>
          <p:cNvPr id="9" name="TextBox 8">
            <a:extLst>
              <a:ext uri="{FF2B5EF4-FFF2-40B4-BE49-F238E27FC236}">
                <a16:creationId xmlns:a16="http://schemas.microsoft.com/office/drawing/2014/main" xmlns="" id="{646DF469-1BE6-4552-B875-CDBE4776229E}"/>
              </a:ext>
            </a:extLst>
          </p:cNvPr>
          <p:cNvSpPr txBox="1"/>
          <p:nvPr/>
        </p:nvSpPr>
        <p:spPr>
          <a:xfrm>
            <a:off x="1260764" y="1261796"/>
            <a:ext cx="9379527" cy="707886"/>
          </a:xfrm>
          <a:prstGeom prst="rect">
            <a:avLst/>
          </a:prstGeom>
          <a:noFill/>
          <a:ln>
            <a:solidFill>
              <a:srgbClr val="000000"/>
            </a:solidFill>
          </a:ln>
        </p:spPr>
        <p:txBody>
          <a:bodyPr wrap="square" rtlCol="0">
            <a:spAutoFit/>
          </a:bodyPr>
          <a:lstStyle/>
          <a:p>
            <a:r>
              <a:rPr lang="en-IN" sz="2000" b="1" dirty="0">
                <a:solidFill>
                  <a:srgbClr val="FF0000"/>
                </a:solidFill>
              </a:rPr>
              <a:t>Notwithstanding anything contained in section 16 (1)</a:t>
            </a:r>
            <a:r>
              <a:rPr lang="en-IN" sz="2000" b="1" dirty="0">
                <a:solidFill>
                  <a:schemeClr val="bg1"/>
                </a:solidFill>
              </a:rPr>
              <a:t> and sec 18 (1), ITC shall not be available in respect of the following: - clause (c) and (d)</a:t>
            </a:r>
            <a:endParaRPr lang="en-IN" sz="2000" dirty="0">
              <a:solidFill>
                <a:schemeClr val="bg1"/>
              </a:solidFill>
            </a:endParaRPr>
          </a:p>
        </p:txBody>
      </p:sp>
      <p:sp>
        <p:nvSpPr>
          <p:cNvPr id="6" name="TextBox 5">
            <a:extLst>
              <a:ext uri="{FF2B5EF4-FFF2-40B4-BE49-F238E27FC236}">
                <a16:creationId xmlns:a16="http://schemas.microsoft.com/office/drawing/2014/main" xmlns="" id="{432C844D-84DD-43DA-BCB8-C784938E0637}"/>
              </a:ext>
            </a:extLst>
          </p:cNvPr>
          <p:cNvSpPr txBox="1"/>
          <p:nvPr/>
        </p:nvSpPr>
        <p:spPr>
          <a:xfrm>
            <a:off x="1260764" y="2284529"/>
            <a:ext cx="9379527" cy="2862322"/>
          </a:xfrm>
          <a:prstGeom prst="rect">
            <a:avLst/>
          </a:prstGeom>
          <a:noFill/>
          <a:ln>
            <a:solidFill>
              <a:srgbClr val="000000"/>
            </a:solidFill>
          </a:ln>
        </p:spPr>
        <p:txBody>
          <a:bodyPr wrap="square" rtlCol="0">
            <a:spAutoFit/>
          </a:bodyPr>
          <a:lstStyle/>
          <a:p>
            <a:r>
              <a:rPr lang="en-IN" sz="2000" b="1" dirty="0">
                <a:solidFill>
                  <a:schemeClr val="bg1"/>
                </a:solidFill>
              </a:rPr>
              <a:t>e) Goods/ services on which tax has been paid under sec 10 i.e., </a:t>
            </a:r>
            <a:r>
              <a:rPr lang="en-IN" sz="2000" b="1" dirty="0">
                <a:solidFill>
                  <a:srgbClr val="FF0000"/>
                </a:solidFill>
              </a:rPr>
              <a:t>composition levy </a:t>
            </a:r>
          </a:p>
          <a:p>
            <a:r>
              <a:rPr lang="en-IN" sz="2000" b="1" dirty="0">
                <a:solidFill>
                  <a:schemeClr val="bg1"/>
                </a:solidFill>
              </a:rPr>
              <a:t>f) Goods/ services used by non-resident taxable person except on goods imported by him</a:t>
            </a:r>
          </a:p>
          <a:p>
            <a:r>
              <a:rPr lang="en-IN" sz="2000" b="1" dirty="0">
                <a:solidFill>
                  <a:schemeClr val="bg1"/>
                </a:solidFill>
              </a:rPr>
              <a:t>g) goods/ services used for </a:t>
            </a:r>
            <a:r>
              <a:rPr lang="en-IN" sz="2000" b="1" dirty="0">
                <a:solidFill>
                  <a:srgbClr val="FF0000"/>
                </a:solidFill>
              </a:rPr>
              <a:t>personal consumption</a:t>
            </a:r>
          </a:p>
          <a:p>
            <a:r>
              <a:rPr lang="en-IN" sz="2000" b="1" dirty="0">
                <a:solidFill>
                  <a:schemeClr val="bg1"/>
                </a:solidFill>
              </a:rPr>
              <a:t>h) </a:t>
            </a:r>
            <a:r>
              <a:rPr lang="en-IN" sz="2000" b="1" dirty="0">
                <a:solidFill>
                  <a:srgbClr val="FF0000"/>
                </a:solidFill>
              </a:rPr>
              <a:t>Goods lost, stolen, destroyed, written off or disposed of by way of gift or free samples</a:t>
            </a:r>
          </a:p>
          <a:p>
            <a:r>
              <a:rPr lang="en-IN" sz="2000" b="1" dirty="0" err="1">
                <a:solidFill>
                  <a:schemeClr val="bg1"/>
                </a:solidFill>
              </a:rPr>
              <a:t>i</a:t>
            </a:r>
            <a:r>
              <a:rPr lang="en-IN" sz="2000" b="1" dirty="0">
                <a:solidFill>
                  <a:schemeClr val="bg1"/>
                </a:solidFill>
              </a:rPr>
              <a:t>) Any tax paid under section 74, 129 and 130 </a:t>
            </a:r>
            <a:r>
              <a:rPr lang="en-IN" sz="2000" b="1" dirty="0" err="1">
                <a:solidFill>
                  <a:schemeClr val="bg1"/>
                </a:solidFill>
              </a:rPr>
              <a:t>i.e</a:t>
            </a:r>
            <a:r>
              <a:rPr lang="en-IN" sz="2000" b="1" dirty="0">
                <a:solidFill>
                  <a:schemeClr val="bg1"/>
                </a:solidFill>
              </a:rPr>
              <a:t>,</a:t>
            </a:r>
            <a:r>
              <a:rPr lang="en-IN" sz="2000" b="1" dirty="0">
                <a:solidFill>
                  <a:srgbClr val="FF0000"/>
                </a:solidFill>
              </a:rPr>
              <a:t> non-compliance cases</a:t>
            </a:r>
          </a:p>
          <a:p>
            <a:endParaRPr lang="en-IN" sz="2000" dirty="0">
              <a:solidFill>
                <a:schemeClr val="bg1"/>
              </a:solidFill>
            </a:endParaRPr>
          </a:p>
        </p:txBody>
      </p:sp>
    </p:spTree>
    <p:extLst>
      <p:ext uri="{BB962C8B-B14F-4D97-AF65-F5344CB8AC3E}">
        <p14:creationId xmlns:p14="http://schemas.microsoft.com/office/powerpoint/2010/main" val="2402031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72273" y="791547"/>
            <a:ext cx="6429420" cy="646331"/>
          </a:xfrm>
          <a:prstGeom prst="rect">
            <a:avLst/>
          </a:prstGeom>
          <a:noFill/>
        </p:spPr>
        <p:txBody>
          <a:bodyPr wrap="square" rtlCol="0">
            <a:spAutoFit/>
          </a:bodyPr>
          <a:lstStyle/>
          <a:p>
            <a:pPr algn="ctr"/>
            <a:r>
              <a:rPr lang="en-US" sz="3600" dirty="0">
                <a:solidFill>
                  <a:schemeClr val="bg1"/>
                </a:solidFill>
              </a:rPr>
              <a:t>capital goods</a:t>
            </a:r>
            <a:endParaRPr lang="en-IN" sz="3600"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4</a:t>
            </a:fld>
            <a:endParaRPr lang="en-US"/>
          </a:p>
        </p:txBody>
      </p:sp>
      <p:sp>
        <p:nvSpPr>
          <p:cNvPr id="7" name="TextBox 6">
            <a:extLst>
              <a:ext uri="{FF2B5EF4-FFF2-40B4-BE49-F238E27FC236}">
                <a16:creationId xmlns:a16="http://schemas.microsoft.com/office/drawing/2014/main" xmlns="" id="{03A450B6-F6A5-414F-ADFA-2975E17F90B1}"/>
              </a:ext>
            </a:extLst>
          </p:cNvPr>
          <p:cNvSpPr txBox="1"/>
          <p:nvPr/>
        </p:nvSpPr>
        <p:spPr>
          <a:xfrm>
            <a:off x="903513" y="1813403"/>
            <a:ext cx="9753599" cy="2031325"/>
          </a:xfrm>
          <a:prstGeom prst="rect">
            <a:avLst/>
          </a:prstGeom>
          <a:noFill/>
          <a:ln>
            <a:solidFill>
              <a:srgbClr val="000000"/>
            </a:solidFill>
          </a:ln>
        </p:spPr>
        <p:txBody>
          <a:bodyPr wrap="square" rtlCol="0">
            <a:spAutoFit/>
          </a:bodyPr>
          <a:lstStyle/>
          <a:p>
            <a:pPr algn="just"/>
            <a:r>
              <a:rPr lang="en-IN" dirty="0">
                <a:solidFill>
                  <a:schemeClr val="bg1"/>
                </a:solidFill>
              </a:rPr>
              <a:t>“Capital goods” has been defined in section 2 (52) of the CGST Act. </a:t>
            </a:r>
          </a:p>
          <a:p>
            <a:pPr algn="just"/>
            <a:endParaRPr lang="en-IN" b="1" dirty="0">
              <a:solidFill>
                <a:schemeClr val="bg1"/>
              </a:solidFill>
            </a:endParaRPr>
          </a:p>
          <a:p>
            <a:pPr algn="just"/>
            <a:r>
              <a:rPr lang="en-IN" b="1" dirty="0">
                <a:solidFill>
                  <a:schemeClr val="bg1"/>
                </a:solidFill>
              </a:rPr>
              <a:t>Capital Goods means </a:t>
            </a:r>
          </a:p>
          <a:p>
            <a:pPr marL="285750" indent="-285750" algn="just">
              <a:buFont typeface="Arial" panose="020B0604020202020204" pitchFamily="34" charset="0"/>
              <a:buChar char="•"/>
            </a:pPr>
            <a:r>
              <a:rPr lang="en-IN" dirty="0">
                <a:solidFill>
                  <a:srgbClr val="FF0000"/>
                </a:solidFill>
              </a:rPr>
              <a:t>Goods</a:t>
            </a:r>
          </a:p>
          <a:p>
            <a:pPr marL="285750" indent="-285750" algn="just">
              <a:buFont typeface="Arial" panose="020B0604020202020204" pitchFamily="34" charset="0"/>
              <a:buChar char="•"/>
            </a:pPr>
            <a:r>
              <a:rPr lang="en-IN" dirty="0">
                <a:solidFill>
                  <a:schemeClr val="bg1"/>
                </a:solidFill>
              </a:rPr>
              <a:t>The value of which is </a:t>
            </a:r>
            <a:r>
              <a:rPr lang="en-IN" dirty="0">
                <a:solidFill>
                  <a:srgbClr val="FF0000"/>
                </a:solidFill>
              </a:rPr>
              <a:t>capitalised in the books of accounts </a:t>
            </a:r>
            <a:r>
              <a:rPr lang="en-IN" dirty="0">
                <a:solidFill>
                  <a:schemeClr val="bg1"/>
                </a:solidFill>
              </a:rPr>
              <a:t>of the person claiming ITC</a:t>
            </a:r>
          </a:p>
          <a:p>
            <a:pPr marL="285750" indent="-285750" algn="just">
              <a:buFont typeface="Arial" panose="020B0604020202020204" pitchFamily="34" charset="0"/>
              <a:buChar char="•"/>
            </a:pPr>
            <a:r>
              <a:rPr lang="en-IN" dirty="0">
                <a:solidFill>
                  <a:schemeClr val="bg1"/>
                </a:solidFill>
              </a:rPr>
              <a:t>And which are </a:t>
            </a:r>
            <a:r>
              <a:rPr lang="en-IN" dirty="0">
                <a:solidFill>
                  <a:srgbClr val="FF0000"/>
                </a:solidFill>
              </a:rPr>
              <a:t>used or intended to be used</a:t>
            </a:r>
          </a:p>
          <a:p>
            <a:pPr marL="285750" indent="-285750" algn="just">
              <a:buFont typeface="Arial" panose="020B0604020202020204" pitchFamily="34" charset="0"/>
              <a:buChar char="•"/>
            </a:pPr>
            <a:r>
              <a:rPr lang="en-IN" dirty="0">
                <a:solidFill>
                  <a:srgbClr val="FF0000"/>
                </a:solidFill>
              </a:rPr>
              <a:t>In the course or furtherance of business </a:t>
            </a:r>
          </a:p>
        </p:txBody>
      </p:sp>
    </p:spTree>
    <p:extLst>
      <p:ext uri="{BB962C8B-B14F-4D97-AF65-F5344CB8AC3E}">
        <p14:creationId xmlns:p14="http://schemas.microsoft.com/office/powerpoint/2010/main" val="24112832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110 taxmann.com 288 (AAR - KARNATAKA) </a:t>
            </a:r>
            <a:r>
              <a:rPr lang="en-IN" sz="2800" dirty="0"/>
              <a:t/>
            </a:r>
            <a:br>
              <a:rPr lang="en-IN" sz="2800" dirty="0"/>
            </a:br>
            <a:r>
              <a:rPr lang="en-IN" sz="2800" b="1" dirty="0"/>
              <a:t>AUTHORITY FOR ADVANCE RULINGS, KARNATAKA </a:t>
            </a:r>
            <a:r>
              <a:rPr lang="en-IN" sz="2800" dirty="0"/>
              <a:t/>
            </a:r>
            <a:br>
              <a:rPr lang="en-IN" sz="2800" dirty="0"/>
            </a:br>
            <a:r>
              <a:rPr lang="en-IN" sz="2800" b="1" dirty="0" err="1"/>
              <a:t>Wework</a:t>
            </a:r>
            <a:r>
              <a:rPr lang="en-IN" sz="2800" b="1" dirty="0"/>
              <a:t> India Management (P.) Ltd., </a:t>
            </a:r>
            <a:endParaRPr lang="en-IN" sz="2800" dirty="0"/>
          </a:p>
        </p:txBody>
      </p:sp>
      <p:sp>
        <p:nvSpPr>
          <p:cNvPr id="3" name="Content Placeholder 2"/>
          <p:cNvSpPr>
            <a:spLocks noGrp="1"/>
          </p:cNvSpPr>
          <p:nvPr>
            <p:ph idx="1"/>
          </p:nvPr>
        </p:nvSpPr>
        <p:spPr/>
        <p:txBody>
          <a:bodyPr>
            <a:normAutofit fontScale="92500" lnSpcReduction="10000"/>
          </a:bodyPr>
          <a:lstStyle/>
          <a:p>
            <a:r>
              <a:rPr lang="en-US" dirty="0"/>
              <a:t>FACTS :-</a:t>
            </a:r>
          </a:p>
          <a:p>
            <a:pPr lvl="1"/>
            <a:r>
              <a:rPr lang="en-IN" dirty="0"/>
              <a:t>The applicant is engaged in business of </a:t>
            </a:r>
            <a:r>
              <a:rPr lang="en-IN" dirty="0">
                <a:solidFill>
                  <a:srgbClr val="FF0000"/>
                </a:solidFill>
              </a:rPr>
              <a:t>supplying shared workspace/office space to the freelancers, </a:t>
            </a:r>
            <a:r>
              <a:rPr lang="en-IN" dirty="0" err="1">
                <a:solidFill>
                  <a:srgbClr val="FF0000"/>
                </a:solidFill>
              </a:rPr>
              <a:t>startups</a:t>
            </a:r>
            <a:r>
              <a:rPr lang="en-IN" dirty="0">
                <a:solidFill>
                  <a:srgbClr val="FF0000"/>
                </a:solidFill>
              </a:rPr>
              <a:t>, small businesses </a:t>
            </a:r>
            <a:r>
              <a:rPr lang="en-IN" dirty="0"/>
              <a:t>and large enterprises</a:t>
            </a:r>
            <a:r>
              <a:rPr lang="en-IN" dirty="0" smtClean="0"/>
              <a:t>.</a:t>
            </a:r>
          </a:p>
          <a:p>
            <a:pPr lvl="1"/>
            <a:r>
              <a:rPr lang="en-IN" dirty="0" smtClean="0"/>
              <a:t>It </a:t>
            </a:r>
            <a:r>
              <a:rPr lang="en-IN" dirty="0">
                <a:solidFill>
                  <a:srgbClr val="FF0000"/>
                </a:solidFill>
              </a:rPr>
              <a:t>procures goods and services from various contractors for fitting out </a:t>
            </a:r>
            <a:r>
              <a:rPr lang="en-IN" dirty="0"/>
              <a:t>of the workspaces and </a:t>
            </a:r>
            <a:r>
              <a:rPr lang="en-IN" dirty="0">
                <a:solidFill>
                  <a:srgbClr val="FF0000"/>
                </a:solidFill>
              </a:rPr>
              <a:t>provides the said workspace on rent</a:t>
            </a:r>
            <a:r>
              <a:rPr lang="en-IN" dirty="0"/>
              <a:t>, to various companies and individuals as sharing work-spaces and it has paid GST on the inputs procured.</a:t>
            </a:r>
          </a:p>
          <a:p>
            <a:pPr marL="393192" lvl="1" indent="0">
              <a:buNone/>
            </a:pPr>
            <a:endParaRPr lang="en-US" dirty="0"/>
          </a:p>
          <a:p>
            <a:pPr marL="393192" lvl="1" indent="0">
              <a:buNone/>
            </a:pPr>
            <a:r>
              <a:rPr lang="en-US" dirty="0"/>
              <a:t>QUESTION :-</a:t>
            </a:r>
          </a:p>
          <a:p>
            <a:pPr marL="393192" lvl="1" indent="0">
              <a:buNone/>
            </a:pPr>
            <a:r>
              <a:rPr lang="en-IN" dirty="0"/>
              <a:t>It seeks advance ruling in respect of issue </a:t>
            </a:r>
            <a:r>
              <a:rPr lang="en-IN" dirty="0">
                <a:solidFill>
                  <a:srgbClr val="FF0000"/>
                </a:solidFill>
              </a:rPr>
              <a:t>whether input GST credit can be availed </a:t>
            </a:r>
            <a:r>
              <a:rPr lang="en-IN" dirty="0"/>
              <a:t>by the applicant </a:t>
            </a:r>
            <a:r>
              <a:rPr lang="en-IN" dirty="0">
                <a:solidFill>
                  <a:srgbClr val="FF0000"/>
                </a:solidFill>
              </a:rPr>
              <a:t>on the detachable 14mm Engineered Wood with Oak top Wooden Flooring and detachable sliding and stacking glass partition which is movable in nature and capitalized as 'furniture and fixture'</a:t>
            </a:r>
            <a:r>
              <a:rPr lang="en-IN" dirty="0"/>
              <a:t>, and is not capitalized as 'immovable property'?</a:t>
            </a:r>
          </a:p>
        </p:txBody>
      </p:sp>
      <p:sp>
        <p:nvSpPr>
          <p:cNvPr id="4" name="Slide Number Placeholder 3"/>
          <p:cNvSpPr>
            <a:spLocks noGrp="1"/>
          </p:cNvSpPr>
          <p:nvPr>
            <p:ph type="sldNum" sz="quarter" idx="12"/>
          </p:nvPr>
        </p:nvSpPr>
        <p:spPr/>
        <p:txBody>
          <a:bodyPr/>
          <a:lstStyle/>
          <a:p>
            <a:fld id="{4619E636-755F-486F-B613-27EF5348AC25}" type="slidenum">
              <a:rPr lang="en-US" smtClean="0"/>
              <a:pPr/>
              <a:t>40</a:t>
            </a:fld>
            <a:endParaRPr lang="en-US"/>
          </a:p>
        </p:txBody>
      </p:sp>
    </p:spTree>
    <p:extLst>
      <p:ext uri="{BB962C8B-B14F-4D97-AF65-F5344CB8AC3E}">
        <p14:creationId xmlns:p14="http://schemas.microsoft.com/office/powerpoint/2010/main" val="2469841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110 taxmann.com 288 (AAR - KARNATAKA) </a:t>
            </a:r>
            <a:r>
              <a:rPr lang="en-IN" sz="2800" dirty="0"/>
              <a:t/>
            </a:r>
            <a:br>
              <a:rPr lang="en-IN" sz="2800" dirty="0"/>
            </a:br>
            <a:r>
              <a:rPr lang="en-IN" sz="2800" b="1" dirty="0"/>
              <a:t>AUTHORITY FOR ADVANCE RULINGS, KARNATAKA </a:t>
            </a:r>
            <a:r>
              <a:rPr lang="en-IN" sz="2800" dirty="0"/>
              <a:t/>
            </a:r>
            <a:br>
              <a:rPr lang="en-IN" sz="2800" dirty="0"/>
            </a:br>
            <a:r>
              <a:rPr lang="en-IN" sz="2800" b="1" dirty="0" err="1"/>
              <a:t>Wework</a:t>
            </a:r>
            <a:r>
              <a:rPr lang="en-IN" sz="2800" b="1" dirty="0"/>
              <a:t> India Management (P.) Ltd.,  </a:t>
            </a:r>
            <a:r>
              <a:rPr lang="en-IN" sz="2800" b="1" dirty="0" err="1"/>
              <a:t>Contd</a:t>
            </a:r>
            <a:r>
              <a:rPr lang="en-IN" sz="2800" b="1" dirty="0"/>
              <a:t>….</a:t>
            </a:r>
            <a:endParaRPr lang="en-IN" sz="2800" dirty="0"/>
          </a:p>
        </p:txBody>
      </p:sp>
      <p:sp>
        <p:nvSpPr>
          <p:cNvPr id="3" name="Content Placeholder 2"/>
          <p:cNvSpPr>
            <a:spLocks noGrp="1"/>
          </p:cNvSpPr>
          <p:nvPr>
            <p:ph idx="1"/>
          </p:nvPr>
        </p:nvSpPr>
        <p:spPr/>
        <p:txBody>
          <a:bodyPr>
            <a:normAutofit fontScale="92500" lnSpcReduction="20000"/>
          </a:bodyPr>
          <a:lstStyle/>
          <a:p>
            <a:r>
              <a:rPr lang="en-US" dirty="0"/>
              <a:t>HELD :-</a:t>
            </a:r>
          </a:p>
          <a:p>
            <a:pPr lvl="1">
              <a:buFont typeface="Wingdings" pitchFamily="2" charset="2"/>
              <a:buChar char="Ø"/>
            </a:pPr>
            <a:r>
              <a:rPr lang="en-IN" dirty="0" smtClean="0"/>
              <a:t>The detachable </a:t>
            </a:r>
            <a:r>
              <a:rPr lang="en-IN" dirty="0"/>
              <a:t>sliding and stacking glass </a:t>
            </a:r>
            <a:r>
              <a:rPr lang="en-IN" dirty="0" smtClean="0"/>
              <a:t>partition </a:t>
            </a:r>
            <a:r>
              <a:rPr lang="en-IN" dirty="0" smtClean="0">
                <a:solidFill>
                  <a:srgbClr val="FF0000"/>
                </a:solidFill>
              </a:rPr>
              <a:t>are </a:t>
            </a:r>
            <a:r>
              <a:rPr lang="en-IN" dirty="0">
                <a:solidFill>
                  <a:srgbClr val="FF0000"/>
                </a:solidFill>
              </a:rPr>
              <a:t>fixed to the building</a:t>
            </a:r>
            <a:r>
              <a:rPr lang="en-IN" dirty="0"/>
              <a:t> to create the office </a:t>
            </a:r>
            <a:r>
              <a:rPr lang="en-IN" dirty="0" smtClean="0"/>
              <a:t>spaces. </a:t>
            </a:r>
            <a:r>
              <a:rPr lang="en-IN" dirty="0"/>
              <a:t>There cannot be office space unless these are fixed and, hence, it can be said to be </a:t>
            </a:r>
            <a:r>
              <a:rPr lang="en-IN" dirty="0">
                <a:solidFill>
                  <a:srgbClr val="FF0000"/>
                </a:solidFill>
              </a:rPr>
              <a:t>permanently fastened to the building</a:t>
            </a:r>
            <a:r>
              <a:rPr lang="en-IN" dirty="0"/>
              <a:t>. Hence, the fixing of sliding and stacking glass partitions </a:t>
            </a:r>
            <a:r>
              <a:rPr lang="en-IN" dirty="0">
                <a:solidFill>
                  <a:srgbClr val="FF0000"/>
                </a:solidFill>
              </a:rPr>
              <a:t>amounts to addition or alteration to an immovable property</a:t>
            </a:r>
            <a:r>
              <a:rPr lang="en-IN" dirty="0"/>
              <a:t> and, hence, are used for the construction of an immovable property and </a:t>
            </a:r>
            <a:r>
              <a:rPr lang="en-IN" dirty="0">
                <a:solidFill>
                  <a:srgbClr val="FF0000"/>
                </a:solidFill>
              </a:rPr>
              <a:t>input tax credit shall not be</a:t>
            </a:r>
            <a:r>
              <a:rPr lang="en-IN" dirty="0"/>
              <a:t> available on same</a:t>
            </a:r>
            <a:r>
              <a:rPr lang="en-IN" dirty="0" smtClean="0"/>
              <a:t>.</a:t>
            </a:r>
          </a:p>
          <a:p>
            <a:pPr lvl="1">
              <a:buFont typeface="Wingdings" pitchFamily="2" charset="2"/>
              <a:buChar char="Ø"/>
            </a:pPr>
            <a:r>
              <a:rPr lang="en-IN" dirty="0" smtClean="0"/>
              <a:t>The </a:t>
            </a:r>
            <a:r>
              <a:rPr lang="en-IN" dirty="0"/>
              <a:t>wooden flooring in this case </a:t>
            </a:r>
            <a:r>
              <a:rPr lang="en-IN" dirty="0">
                <a:solidFill>
                  <a:srgbClr val="FF0000"/>
                </a:solidFill>
              </a:rPr>
              <a:t>can be easily detached and reused</a:t>
            </a:r>
            <a:r>
              <a:rPr lang="en-IN" dirty="0" smtClean="0"/>
              <a:t>. Also the </a:t>
            </a:r>
            <a:r>
              <a:rPr lang="en-IN" dirty="0"/>
              <a:t>wooden flooring which is detachable </a:t>
            </a:r>
            <a:r>
              <a:rPr lang="en-IN" dirty="0">
                <a:solidFill>
                  <a:srgbClr val="FF0000"/>
                </a:solidFill>
              </a:rPr>
              <a:t>can be removed and replaced without affecting the office space</a:t>
            </a:r>
            <a:r>
              <a:rPr lang="en-IN" dirty="0"/>
              <a:t>. Further, there is </a:t>
            </a:r>
            <a:r>
              <a:rPr lang="en-IN" dirty="0">
                <a:solidFill>
                  <a:srgbClr val="FF0000"/>
                </a:solidFill>
              </a:rPr>
              <a:t>no permanence involved</a:t>
            </a:r>
            <a:r>
              <a:rPr lang="en-IN" dirty="0"/>
              <a:t> in this fastening </a:t>
            </a:r>
            <a:r>
              <a:rPr lang="en-IN" dirty="0">
                <a:solidFill>
                  <a:srgbClr val="FF0000"/>
                </a:solidFill>
              </a:rPr>
              <a:t>nor any damage is done</a:t>
            </a:r>
            <a:r>
              <a:rPr lang="en-IN" dirty="0"/>
              <a:t> to the property, either to the building or to the wooden flooring </a:t>
            </a:r>
            <a:r>
              <a:rPr lang="en-IN" dirty="0">
                <a:solidFill>
                  <a:srgbClr val="FF0000"/>
                </a:solidFill>
              </a:rPr>
              <a:t>at the time of detachment of this flooring</a:t>
            </a:r>
            <a:r>
              <a:rPr lang="en-IN" dirty="0"/>
              <a:t> and, hence, </a:t>
            </a:r>
            <a:r>
              <a:rPr lang="en-IN" dirty="0" smtClean="0"/>
              <a:t>would </a:t>
            </a:r>
            <a:r>
              <a:rPr lang="en-IN" dirty="0"/>
              <a:t>not be covered under 'construction of immovable property'. Hence, </a:t>
            </a:r>
            <a:r>
              <a:rPr lang="en-IN" dirty="0">
                <a:solidFill>
                  <a:srgbClr val="FF0000"/>
                </a:solidFill>
              </a:rPr>
              <a:t>input tax credit</a:t>
            </a:r>
            <a:r>
              <a:rPr lang="en-IN" dirty="0"/>
              <a:t> relating to detachable 14mm Engineered wood with Oak top Wooden flooring is </a:t>
            </a:r>
            <a:r>
              <a:rPr lang="en-IN" dirty="0">
                <a:solidFill>
                  <a:srgbClr val="FF0000"/>
                </a:solidFill>
              </a:rPr>
              <a:t>not restricted</a:t>
            </a:r>
            <a:r>
              <a:rPr lang="en-IN" dirty="0"/>
              <a:t> under section 17(5)</a:t>
            </a:r>
            <a:endParaRPr lang="en-US"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41</a:t>
            </a:fld>
            <a:endParaRPr lang="en-US"/>
          </a:p>
        </p:txBody>
      </p:sp>
    </p:spTree>
    <p:extLst>
      <p:ext uri="{BB962C8B-B14F-4D97-AF65-F5344CB8AC3E}">
        <p14:creationId xmlns:p14="http://schemas.microsoft.com/office/powerpoint/2010/main" val="21339150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000" dirty="0"/>
              <a:t>116 taxmann.com 736 (AAAR-KARNATAKA) – M/s </a:t>
            </a:r>
            <a:r>
              <a:rPr lang="en-IN" sz="4000" dirty="0" err="1"/>
              <a:t>Wework</a:t>
            </a:r>
            <a:r>
              <a:rPr lang="en-IN" sz="4000" dirty="0"/>
              <a:t> India Management Private Limited</a:t>
            </a:r>
          </a:p>
        </p:txBody>
      </p:sp>
      <p:sp>
        <p:nvSpPr>
          <p:cNvPr id="3" name="Content Placeholder 2"/>
          <p:cNvSpPr>
            <a:spLocks noGrp="1"/>
          </p:cNvSpPr>
          <p:nvPr>
            <p:ph idx="1"/>
          </p:nvPr>
        </p:nvSpPr>
        <p:spPr/>
        <p:txBody>
          <a:bodyPr>
            <a:normAutofit fontScale="77500" lnSpcReduction="20000"/>
          </a:bodyPr>
          <a:lstStyle/>
          <a:p>
            <a:r>
              <a:rPr lang="en-US" dirty="0"/>
              <a:t>ISSUE </a:t>
            </a:r>
            <a:r>
              <a:rPr lang="en-US" dirty="0">
                <a:solidFill>
                  <a:srgbClr val="FF0000"/>
                </a:solidFill>
              </a:rPr>
              <a:t>:- INPUT TAX CREDIT ON DETACHABLE SLIDINGS AND STACKABLE GLASS PARTITION</a:t>
            </a:r>
          </a:p>
          <a:p>
            <a:pPr>
              <a:buFont typeface="Wingdings" pitchFamily="2" charset="2"/>
              <a:buChar char="Ø"/>
            </a:pPr>
            <a:r>
              <a:rPr lang="en-US" dirty="0"/>
              <a:t>Lower authority denied credit  --   saying that these are fixed to building to create office space and amounts to immovable property.</a:t>
            </a:r>
          </a:p>
          <a:p>
            <a:pPr>
              <a:buFont typeface="Wingdings" pitchFamily="2" charset="2"/>
              <a:buChar char="Ø"/>
            </a:pPr>
            <a:r>
              <a:rPr lang="en-US" dirty="0"/>
              <a:t>Rational by Appellate Authority –</a:t>
            </a:r>
          </a:p>
          <a:p>
            <a:r>
              <a:rPr lang="en-US" sz="2800" dirty="0">
                <a:solidFill>
                  <a:srgbClr val="FF0000"/>
                </a:solidFill>
              </a:rPr>
              <a:t>The General Clauses Act, 1987 defines </a:t>
            </a:r>
            <a:r>
              <a:rPr lang="en-US" sz="2800" b="1" dirty="0">
                <a:solidFill>
                  <a:srgbClr val="FF0000"/>
                </a:solidFill>
              </a:rPr>
              <a:t>"immovable property"</a:t>
            </a:r>
            <a:r>
              <a:rPr lang="en-US" sz="2800" dirty="0">
                <a:solidFill>
                  <a:srgbClr val="FF0000"/>
                </a:solidFill>
              </a:rPr>
              <a:t> as to include land, </a:t>
            </a:r>
            <a:r>
              <a:rPr lang="en-US" sz="2800" dirty="0">
                <a:solidFill>
                  <a:srgbClr val="FF0000"/>
                </a:solidFill>
              </a:rPr>
              <a:t>benefits to arise out of land, </a:t>
            </a:r>
            <a:r>
              <a:rPr lang="en-US" sz="2800" dirty="0">
                <a:solidFill>
                  <a:srgbClr val="FF0000"/>
                </a:solidFill>
              </a:rPr>
              <a:t>and </a:t>
            </a:r>
            <a:r>
              <a:rPr lang="en-US" sz="2800" b="1" dirty="0">
                <a:solidFill>
                  <a:srgbClr val="FF0000"/>
                </a:solidFill>
              </a:rPr>
              <a:t>things attached to the earth</a:t>
            </a:r>
            <a:r>
              <a:rPr lang="en-US" sz="2800" dirty="0">
                <a:solidFill>
                  <a:srgbClr val="FF0000"/>
                </a:solidFill>
              </a:rPr>
              <a:t>, or </a:t>
            </a:r>
            <a:r>
              <a:rPr lang="en-US" sz="2800" b="1" dirty="0">
                <a:solidFill>
                  <a:srgbClr val="FF0000"/>
                </a:solidFill>
              </a:rPr>
              <a:t>permanently fastened to anything attached to the earth</a:t>
            </a:r>
            <a:r>
              <a:rPr lang="en-US" sz="2800" dirty="0">
                <a:solidFill>
                  <a:srgbClr val="FF0000"/>
                </a:solidFill>
              </a:rPr>
              <a:t>.</a:t>
            </a:r>
          </a:p>
          <a:p>
            <a:r>
              <a:rPr lang="en-US" sz="2800" dirty="0">
                <a:solidFill>
                  <a:srgbClr val="FF0000"/>
                </a:solidFill>
              </a:rPr>
              <a:t>Attached to Earth is defined in Section 3 of Transfer of Property Act as meaning</a:t>
            </a:r>
            <a:r>
              <a:rPr lang="en-US" sz="2800" dirty="0"/>
              <a:t> “ (a) rooted in the earth , as in the case of tree and shrubs ; (b) imbedded in the earth, as in the case of walls and buildings ; or ( c) </a:t>
            </a:r>
            <a:r>
              <a:rPr lang="en-US" sz="2800" b="1" dirty="0">
                <a:solidFill>
                  <a:srgbClr val="FF0000"/>
                </a:solidFill>
              </a:rPr>
              <a:t>attached to what is so embedded</a:t>
            </a:r>
            <a:r>
              <a:rPr lang="en-US" sz="2800" dirty="0">
                <a:solidFill>
                  <a:srgbClr val="FF0000"/>
                </a:solidFill>
              </a:rPr>
              <a:t> for the </a:t>
            </a:r>
            <a:r>
              <a:rPr lang="en-US" sz="2800" b="1" dirty="0">
                <a:solidFill>
                  <a:srgbClr val="FF0000"/>
                </a:solidFill>
              </a:rPr>
              <a:t>permanent beneficial enjoyment</a:t>
            </a:r>
            <a:r>
              <a:rPr lang="en-US" sz="2800" dirty="0">
                <a:solidFill>
                  <a:srgbClr val="FF0000"/>
                </a:solidFill>
              </a:rPr>
              <a:t> of that to which it is attached</a:t>
            </a:r>
            <a:r>
              <a:rPr lang="en-US" sz="2800" dirty="0"/>
              <a:t>.</a:t>
            </a:r>
          </a:p>
          <a:p>
            <a:r>
              <a:rPr lang="en-US" sz="2800" dirty="0"/>
              <a:t>To ascertain </a:t>
            </a:r>
            <a:r>
              <a:rPr lang="en-US" sz="2800" dirty="0">
                <a:solidFill>
                  <a:srgbClr val="FF0000"/>
                </a:solidFill>
              </a:rPr>
              <a:t>whether the item is </a:t>
            </a:r>
            <a:r>
              <a:rPr lang="en-US" sz="2800" b="1" dirty="0">
                <a:solidFill>
                  <a:srgbClr val="FF0000"/>
                </a:solidFill>
              </a:rPr>
              <a:t>permanently attached to earth</a:t>
            </a:r>
            <a:r>
              <a:rPr lang="en-US" sz="2800" dirty="0"/>
              <a:t>, many courts have used consistently </a:t>
            </a:r>
            <a:r>
              <a:rPr lang="en-US" sz="2800" dirty="0">
                <a:solidFill>
                  <a:srgbClr val="FF0000"/>
                </a:solidFill>
              </a:rPr>
              <a:t>two fold test – (1)  The extent of annexation    and (2) The object of annexation.</a:t>
            </a:r>
            <a:endParaRPr lang="en-IN" sz="1800" dirty="0">
              <a:solidFill>
                <a:srgbClr val="FF0000"/>
              </a:solidFill>
            </a:endParaRPr>
          </a:p>
        </p:txBody>
      </p:sp>
      <p:sp>
        <p:nvSpPr>
          <p:cNvPr id="4" name="Slide Number Placeholder 3"/>
          <p:cNvSpPr>
            <a:spLocks noGrp="1"/>
          </p:cNvSpPr>
          <p:nvPr>
            <p:ph type="sldNum" sz="quarter" idx="12"/>
          </p:nvPr>
        </p:nvSpPr>
        <p:spPr/>
        <p:txBody>
          <a:bodyPr/>
          <a:lstStyle/>
          <a:p>
            <a:fld id="{4619E636-755F-486F-B613-27EF5348AC25}" type="slidenum">
              <a:rPr lang="en-US" smtClean="0"/>
              <a:pPr/>
              <a:t>42</a:t>
            </a:fld>
            <a:endParaRPr lang="en-US"/>
          </a:p>
        </p:txBody>
      </p:sp>
    </p:spTree>
    <p:extLst>
      <p:ext uri="{BB962C8B-B14F-4D97-AF65-F5344CB8AC3E}">
        <p14:creationId xmlns:p14="http://schemas.microsoft.com/office/powerpoint/2010/main" val="14635118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116 taxmann.com 736 (AAAR-KARNATAKA) – M/s </a:t>
            </a:r>
            <a:r>
              <a:rPr lang="en-IN" sz="3600" dirty="0" err="1"/>
              <a:t>Wework</a:t>
            </a:r>
            <a:r>
              <a:rPr lang="en-IN" sz="3600" dirty="0"/>
              <a:t> India Management Private Limited             </a:t>
            </a:r>
            <a:r>
              <a:rPr lang="en-IN" sz="3600" dirty="0" err="1"/>
              <a:t>Contd</a:t>
            </a:r>
            <a:r>
              <a:rPr lang="en-IN" sz="3600" dirty="0"/>
              <a:t> …..</a:t>
            </a:r>
          </a:p>
        </p:txBody>
      </p:sp>
      <p:sp>
        <p:nvSpPr>
          <p:cNvPr id="3" name="Content Placeholder 2"/>
          <p:cNvSpPr>
            <a:spLocks noGrp="1"/>
          </p:cNvSpPr>
          <p:nvPr>
            <p:ph idx="1"/>
          </p:nvPr>
        </p:nvSpPr>
        <p:spPr/>
        <p:txBody>
          <a:bodyPr>
            <a:normAutofit fontScale="85000" lnSpcReduction="10000"/>
          </a:bodyPr>
          <a:lstStyle/>
          <a:p>
            <a:r>
              <a:rPr lang="en-US" dirty="0"/>
              <a:t>The object of annexation test lays down that where a movable property gets annexed with an immovable property, </a:t>
            </a:r>
          </a:p>
          <a:p>
            <a:pPr lvl="1"/>
            <a:r>
              <a:rPr lang="en-US" dirty="0"/>
              <a:t>if the </a:t>
            </a:r>
            <a:r>
              <a:rPr lang="en-US" dirty="0">
                <a:solidFill>
                  <a:srgbClr val="FF0000"/>
                </a:solidFill>
              </a:rPr>
              <a:t>intent of annexation is permanent beneficial enjoyment of immovable property </a:t>
            </a:r>
            <a:r>
              <a:rPr lang="en-US" dirty="0"/>
              <a:t>, then the fixtures becomes an immovable property.</a:t>
            </a:r>
          </a:p>
          <a:p>
            <a:pPr lvl="1"/>
            <a:r>
              <a:rPr lang="en-US" dirty="0"/>
              <a:t>if the </a:t>
            </a:r>
            <a:r>
              <a:rPr lang="en-US" dirty="0">
                <a:solidFill>
                  <a:srgbClr val="FF0000"/>
                </a:solidFill>
              </a:rPr>
              <a:t>intent of annexation is the beneficial enjoyment of movable property </a:t>
            </a:r>
            <a:r>
              <a:rPr lang="en-US" dirty="0"/>
              <a:t>, then the property still remains movable.</a:t>
            </a:r>
          </a:p>
          <a:p>
            <a:endParaRPr lang="en-US" dirty="0"/>
          </a:p>
          <a:p>
            <a:r>
              <a:rPr lang="en-US" b="1" u="sng" dirty="0"/>
              <a:t>DECISION :-</a:t>
            </a:r>
          </a:p>
          <a:p>
            <a:r>
              <a:rPr lang="en-US" dirty="0">
                <a:solidFill>
                  <a:srgbClr val="FF0000"/>
                </a:solidFill>
              </a:rPr>
              <a:t>Applying the above test, the Authority finds that the glass partitions are not Permanent and not embedded to earth. They can dismantled without demolishing the civil structure. There fore DETACHABLE SLIDINGS AND STACKABLE GLASS PARTITION do not qualify as immovable property and credit allowed.</a:t>
            </a:r>
          </a:p>
          <a:p>
            <a:r>
              <a:rPr lang="en-US" dirty="0"/>
              <a:t>   	</a:t>
            </a:r>
            <a:endParaRPr lang="en-IN"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43</a:t>
            </a:fld>
            <a:endParaRPr lang="en-US"/>
          </a:p>
        </p:txBody>
      </p:sp>
    </p:spTree>
    <p:extLst>
      <p:ext uri="{BB962C8B-B14F-4D97-AF65-F5344CB8AC3E}">
        <p14:creationId xmlns:p14="http://schemas.microsoft.com/office/powerpoint/2010/main" val="14738248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1" dirty="0"/>
              <a:t>[2019] 105 taxmann.com 324 (Orissa)  HIGH COURT OF ORISSA </a:t>
            </a:r>
            <a:r>
              <a:rPr lang="en-IN" sz="3200" dirty="0"/>
              <a:t/>
            </a:r>
            <a:br>
              <a:rPr lang="en-IN" sz="3200" dirty="0"/>
            </a:br>
            <a:r>
              <a:rPr lang="en-IN" sz="3200" b="1" dirty="0"/>
              <a:t>Safari Retreats (P.) Ltd.   </a:t>
            </a:r>
            <a:r>
              <a:rPr lang="en-IN" sz="3200" b="1" i="1" dirty="0"/>
              <a:t>v. </a:t>
            </a:r>
            <a:r>
              <a:rPr lang="en-IN" sz="3200" b="1" dirty="0"/>
              <a:t>Chief Commissioner of CGST</a:t>
            </a:r>
            <a:endParaRPr lang="en-IN" sz="3200" dirty="0"/>
          </a:p>
        </p:txBody>
      </p:sp>
      <p:sp>
        <p:nvSpPr>
          <p:cNvPr id="3" name="Content Placeholder 2"/>
          <p:cNvSpPr>
            <a:spLocks noGrp="1"/>
          </p:cNvSpPr>
          <p:nvPr>
            <p:ph idx="1"/>
          </p:nvPr>
        </p:nvSpPr>
        <p:spPr/>
        <p:txBody>
          <a:bodyPr>
            <a:normAutofit fontScale="85000" lnSpcReduction="10000"/>
          </a:bodyPr>
          <a:lstStyle/>
          <a:p>
            <a:r>
              <a:rPr lang="en-IN" b="1" cap="all" dirty="0"/>
              <a:t>FACTS</a:t>
            </a:r>
          </a:p>
          <a:p>
            <a:pPr lvl="1">
              <a:buFont typeface="Wingdings" pitchFamily="2" charset="2"/>
              <a:buChar char="Ø"/>
            </a:pPr>
            <a:r>
              <a:rPr lang="en-IN" dirty="0"/>
              <a:t>The petitioners were mainly </a:t>
            </a:r>
            <a:r>
              <a:rPr lang="en-IN" dirty="0">
                <a:solidFill>
                  <a:srgbClr val="FF0000"/>
                </a:solidFill>
              </a:rPr>
              <a:t>carrying on business activity of constructing shopping malls for the purpose of letting out of the same to numerous tenants</a:t>
            </a:r>
            <a:r>
              <a:rPr lang="en-IN" dirty="0"/>
              <a:t> and lessees.</a:t>
            </a:r>
          </a:p>
          <a:p>
            <a:pPr lvl="1">
              <a:buFont typeface="Wingdings" pitchFamily="2" charset="2"/>
              <a:buChar char="Ø"/>
            </a:pPr>
            <a:r>
              <a:rPr lang="en-IN" dirty="0" smtClean="0"/>
              <a:t>The </a:t>
            </a:r>
            <a:r>
              <a:rPr lang="en-IN" dirty="0"/>
              <a:t>petitioner having accumulated input Credit of GST in respect of purchases of inputs in the form of goods and services was desirous of availing of the credit of input tax charged on the purchase/supply of </a:t>
            </a:r>
            <a:r>
              <a:rPr lang="en-IN" dirty="0">
                <a:solidFill>
                  <a:srgbClr val="FF0000"/>
                </a:solidFill>
              </a:rPr>
              <a:t>goods and services which were consumed and used in the construction of the said shopping mall in order to utilise the said input credits to discharge and pay the CGST and OGST payable on the rentals received </a:t>
            </a:r>
            <a:r>
              <a:rPr lang="en-IN" dirty="0"/>
              <a:t>by the petitioner from the tenants of the said shopping mall and approached the revenue authorities in this regard. </a:t>
            </a:r>
            <a:endParaRPr lang="en-IN" dirty="0" smtClean="0"/>
          </a:p>
          <a:p>
            <a:pPr lvl="1">
              <a:buFont typeface="Wingdings" pitchFamily="2" charset="2"/>
              <a:buChar char="Ø"/>
            </a:pPr>
            <a:r>
              <a:rPr lang="en-IN" dirty="0" smtClean="0"/>
              <a:t>However</a:t>
            </a:r>
            <a:r>
              <a:rPr lang="en-IN" dirty="0"/>
              <a:t>, the petitioner was advised to deposit the CGST and OGST collected without taking input credit in view of restrictions placed as per section 17(5)(</a:t>
            </a:r>
            <a:r>
              <a:rPr lang="en-IN" i="1" dirty="0"/>
              <a:t>d</a:t>
            </a:r>
            <a:r>
              <a:rPr lang="en-IN" dirty="0"/>
              <a:t>) and was warned of penal consequences if it did not do so.</a:t>
            </a:r>
          </a:p>
          <a:p>
            <a:pPr lvl="1">
              <a:buFont typeface="Wingdings" pitchFamily="2" charset="2"/>
              <a:buChar char="Ø"/>
            </a:pPr>
            <a:r>
              <a:rPr lang="en-IN" dirty="0"/>
              <a:t>The petitioners filed </a:t>
            </a:r>
            <a:r>
              <a:rPr lang="en-IN" dirty="0">
                <a:solidFill>
                  <a:srgbClr val="FF0000"/>
                </a:solidFill>
              </a:rPr>
              <a:t>instant writ petition </a:t>
            </a:r>
            <a:r>
              <a:rPr lang="en-IN" dirty="0"/>
              <a:t>challenging the action of the opposite </a:t>
            </a:r>
            <a:r>
              <a:rPr lang="en-IN" dirty="0" smtClean="0"/>
              <a:t>parties.</a:t>
            </a:r>
            <a:endParaRPr lang="en-IN"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44</a:t>
            </a:fld>
            <a:endParaRPr lang="en-US"/>
          </a:p>
        </p:txBody>
      </p:sp>
    </p:spTree>
    <p:extLst>
      <p:ext uri="{BB962C8B-B14F-4D97-AF65-F5344CB8AC3E}">
        <p14:creationId xmlns:p14="http://schemas.microsoft.com/office/powerpoint/2010/main" val="227924825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t>[2019] 105 taxmann.com 324 (Orissa)  HIGH COURT OF ORISSA </a:t>
            </a:r>
            <a:r>
              <a:rPr lang="en-IN" sz="3200" dirty="0"/>
              <a:t/>
            </a:r>
            <a:br>
              <a:rPr lang="en-IN" sz="3200" dirty="0"/>
            </a:br>
            <a:r>
              <a:rPr lang="en-IN" sz="3200" b="1" dirty="0"/>
              <a:t>Safari Retreats (P.) Ltd.   </a:t>
            </a:r>
            <a:r>
              <a:rPr lang="en-IN" sz="3200" b="1" i="1" dirty="0"/>
              <a:t>v. </a:t>
            </a:r>
            <a:r>
              <a:rPr lang="en-IN" sz="3200" b="1" dirty="0"/>
              <a:t>Chief Commissioner of CGST     </a:t>
            </a:r>
            <a:r>
              <a:rPr lang="en-IN" sz="3200" b="1" dirty="0" err="1"/>
              <a:t>Cont</a:t>
            </a:r>
            <a:r>
              <a:rPr lang="en-IN" sz="3200" b="1" dirty="0"/>
              <a:t>….</a:t>
            </a:r>
            <a:endParaRPr lang="en-IN" sz="3200" dirty="0"/>
          </a:p>
        </p:txBody>
      </p:sp>
      <p:sp>
        <p:nvSpPr>
          <p:cNvPr id="3" name="Content Placeholder 2"/>
          <p:cNvSpPr>
            <a:spLocks noGrp="1"/>
          </p:cNvSpPr>
          <p:nvPr>
            <p:ph idx="1"/>
          </p:nvPr>
        </p:nvSpPr>
        <p:spPr/>
        <p:txBody>
          <a:bodyPr>
            <a:normAutofit fontScale="77500" lnSpcReduction="20000"/>
          </a:bodyPr>
          <a:lstStyle/>
          <a:p>
            <a:r>
              <a:rPr lang="en-IN" dirty="0"/>
              <a:t>The </a:t>
            </a:r>
            <a:r>
              <a:rPr lang="en-IN" dirty="0">
                <a:solidFill>
                  <a:srgbClr val="FF0000"/>
                </a:solidFill>
              </a:rPr>
              <a:t>sale of immovable property post issuance of completion certificate </a:t>
            </a:r>
            <a:r>
              <a:rPr lang="en-IN" dirty="0"/>
              <a:t>does not attract any levy of GST. Consequently, in such a situation, there is a </a:t>
            </a:r>
            <a:r>
              <a:rPr lang="en-IN" dirty="0">
                <a:solidFill>
                  <a:srgbClr val="FF0000"/>
                </a:solidFill>
              </a:rPr>
              <a:t>break in the tax chain </a:t>
            </a:r>
            <a:r>
              <a:rPr lang="en-IN" dirty="0"/>
              <a:t>and, therefore, there is full justification for denial of input tax credit as, on the completion of the transaction, no GST would at all be payable and, therefore, no set-off of the input tax credit would be required or warranted or justified.</a:t>
            </a:r>
          </a:p>
          <a:p>
            <a:r>
              <a:rPr lang="en-IN" dirty="0">
                <a:solidFill>
                  <a:srgbClr val="FF0000"/>
                </a:solidFill>
              </a:rPr>
              <a:t>But the position is totally different </a:t>
            </a:r>
            <a:r>
              <a:rPr lang="en-IN" dirty="0"/>
              <a:t>where the immovable property is constructed for the purpose of letting out the same, because, in that event, </a:t>
            </a:r>
            <a:r>
              <a:rPr lang="en-IN" b="1" i="1" dirty="0">
                <a:solidFill>
                  <a:srgbClr val="FF0000"/>
                </a:solidFill>
              </a:rPr>
              <a:t>the </a:t>
            </a:r>
            <a:r>
              <a:rPr lang="en-IN" b="1" dirty="0">
                <a:solidFill>
                  <a:srgbClr val="FF0000"/>
                </a:solidFill>
              </a:rPr>
              <a:t>tax chain is not broken </a:t>
            </a:r>
            <a:r>
              <a:rPr lang="en-IN" dirty="0"/>
              <a:t>and, on the contrary, the construction of the </a:t>
            </a:r>
            <a:r>
              <a:rPr lang="en-IN" dirty="0">
                <a:solidFill>
                  <a:srgbClr val="FF0000"/>
                </a:solidFill>
              </a:rPr>
              <a:t>building will result in a fresh stream of GST revenues to the Exchequer </a:t>
            </a:r>
            <a:r>
              <a:rPr lang="en-IN" dirty="0"/>
              <a:t>on the rentals generated by the building. </a:t>
            </a:r>
            <a:r>
              <a:rPr lang="en-IN" dirty="0">
                <a:solidFill>
                  <a:srgbClr val="FF0000"/>
                </a:solidFill>
              </a:rPr>
              <a:t>The </a:t>
            </a:r>
            <a:r>
              <a:rPr lang="en-IN" b="1" dirty="0">
                <a:solidFill>
                  <a:srgbClr val="FF0000"/>
                </a:solidFill>
              </a:rPr>
              <a:t>denial of input tax credit </a:t>
            </a:r>
            <a:r>
              <a:rPr lang="en-IN" dirty="0">
                <a:solidFill>
                  <a:srgbClr val="FF0000"/>
                </a:solidFill>
              </a:rPr>
              <a:t>in such a situation would be completely arbitrary, unjust and oppressive and would be directly </a:t>
            </a:r>
            <a:r>
              <a:rPr lang="en-IN" b="1" dirty="0">
                <a:solidFill>
                  <a:srgbClr val="FF0000"/>
                </a:solidFill>
              </a:rPr>
              <a:t>opposed to the basic rationale of GST</a:t>
            </a:r>
            <a:r>
              <a:rPr lang="en-IN" dirty="0">
                <a:solidFill>
                  <a:srgbClr val="FF0000"/>
                </a:solidFill>
              </a:rPr>
              <a:t> itself, which is to prevent the cascading effect </a:t>
            </a:r>
            <a:r>
              <a:rPr lang="en-IN" dirty="0"/>
              <a:t>of multi-stage taxation and the inevitable increase in costs which would have to be borne by the consumer at the end of the day.</a:t>
            </a:r>
          </a:p>
          <a:p>
            <a:r>
              <a:rPr lang="en-IN" dirty="0" smtClean="0"/>
              <a:t>Further, the denial of the input tax credit in respect of a </a:t>
            </a:r>
            <a:r>
              <a:rPr lang="en-IN" b="1" dirty="0" smtClean="0">
                <a:solidFill>
                  <a:srgbClr val="FF0000"/>
                </a:solidFill>
              </a:rPr>
              <a:t>building which is meant and intended to be let out would amount to treat it as identical to a building which is meant and intended to be sold</a:t>
            </a:r>
            <a:r>
              <a:rPr lang="en-IN" dirty="0" smtClean="0"/>
              <a:t>.</a:t>
            </a:r>
            <a:endParaRPr lang="en-IN"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45</a:t>
            </a:fld>
            <a:endParaRPr lang="en-US"/>
          </a:p>
        </p:txBody>
      </p:sp>
    </p:spTree>
    <p:extLst>
      <p:ext uri="{BB962C8B-B14F-4D97-AF65-F5344CB8AC3E}">
        <p14:creationId xmlns:p14="http://schemas.microsoft.com/office/powerpoint/2010/main" val="27537839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t>[2019] 105 taxmann.com 324 (Orissa)  HIGH COURT OF ORISSA </a:t>
            </a:r>
            <a:r>
              <a:rPr lang="en-IN" sz="3200" dirty="0"/>
              <a:t/>
            </a:r>
            <a:br>
              <a:rPr lang="en-IN" sz="3200" dirty="0"/>
            </a:br>
            <a:r>
              <a:rPr lang="en-IN" sz="3200" b="1" dirty="0"/>
              <a:t>Safari Retreats (P.) Ltd.   </a:t>
            </a:r>
            <a:r>
              <a:rPr lang="en-IN" sz="3200" b="1" i="1" dirty="0"/>
              <a:t>v. </a:t>
            </a:r>
            <a:r>
              <a:rPr lang="en-IN" sz="3200" b="1" dirty="0"/>
              <a:t>Chief Commissioner of CGST     </a:t>
            </a:r>
            <a:r>
              <a:rPr lang="en-IN" sz="3200" b="1" dirty="0" err="1"/>
              <a:t>Cont</a:t>
            </a:r>
            <a:r>
              <a:rPr lang="en-IN" sz="3200" b="1" dirty="0"/>
              <a:t>….</a:t>
            </a:r>
            <a:endParaRPr lang="en-IN" sz="3200" dirty="0"/>
          </a:p>
        </p:txBody>
      </p:sp>
      <p:sp>
        <p:nvSpPr>
          <p:cNvPr id="3" name="Content Placeholder 2"/>
          <p:cNvSpPr>
            <a:spLocks noGrp="1"/>
          </p:cNvSpPr>
          <p:nvPr>
            <p:ph idx="1"/>
          </p:nvPr>
        </p:nvSpPr>
        <p:spPr/>
        <p:txBody>
          <a:bodyPr>
            <a:normAutofit fontScale="70000" lnSpcReduction="20000"/>
          </a:bodyPr>
          <a:lstStyle/>
          <a:p>
            <a:r>
              <a:rPr lang="en-IN" dirty="0">
                <a:solidFill>
                  <a:srgbClr val="FF0000"/>
                </a:solidFill>
              </a:rPr>
              <a:t>The treatment of these two different types of buildings as one for the purpose of GST is itself contrary to the basic principles regarding classification of subject-matter for the levy of tax and, therefore, </a:t>
            </a:r>
            <a:r>
              <a:rPr lang="en-IN" dirty="0" err="1">
                <a:solidFill>
                  <a:srgbClr val="FF0000"/>
                </a:solidFill>
              </a:rPr>
              <a:t>violative</a:t>
            </a:r>
            <a:r>
              <a:rPr lang="en-IN" dirty="0">
                <a:solidFill>
                  <a:srgbClr val="FF0000"/>
                </a:solidFill>
              </a:rPr>
              <a:t> of Article 14 of the Constitution</a:t>
            </a:r>
            <a:r>
              <a:rPr lang="en-IN" dirty="0"/>
              <a:t>. Such a classification also constitutes the treatment of </a:t>
            </a:r>
            <a:r>
              <a:rPr lang="en-IN" dirty="0" err="1"/>
              <a:t>assessees</a:t>
            </a:r>
            <a:r>
              <a:rPr lang="en-IN" dirty="0"/>
              <a:t> like the Petitioner on a totally different footing as compared with other </a:t>
            </a:r>
            <a:r>
              <a:rPr lang="en-IN" dirty="0" err="1"/>
              <a:t>assessees</a:t>
            </a:r>
            <a:r>
              <a:rPr lang="en-IN" dirty="0"/>
              <a:t> who have a continuous business and an unbroken tax chain like the Petitioner and grant of input tax credit to others while denying it to the Petitioner. Thus, the same is </a:t>
            </a:r>
            <a:r>
              <a:rPr lang="en-IN" dirty="0" err="1"/>
              <a:t>violative</a:t>
            </a:r>
            <a:r>
              <a:rPr lang="en-IN" dirty="0"/>
              <a:t> of the </a:t>
            </a:r>
            <a:r>
              <a:rPr lang="en-IN" b="1" dirty="0">
                <a:solidFill>
                  <a:srgbClr val="FF0000"/>
                </a:solidFill>
              </a:rPr>
              <a:t>Petitioners' fundamental right to equality guaranteed by and under Article 14</a:t>
            </a:r>
            <a:r>
              <a:rPr lang="en-IN" dirty="0"/>
              <a:t> of the Constitution, on this distinct and independent ground also.</a:t>
            </a:r>
          </a:p>
          <a:p>
            <a:r>
              <a:rPr lang="en-IN" dirty="0"/>
              <a:t>Further, such an interpretation of Section 17(5)(d) of both CGST and OGST Act </a:t>
            </a:r>
            <a:r>
              <a:rPr lang="en-IN" b="1" dirty="0">
                <a:solidFill>
                  <a:srgbClr val="FF0000"/>
                </a:solidFill>
              </a:rPr>
              <a:t>leads to double taxation</a:t>
            </a:r>
            <a:r>
              <a:rPr lang="en-IN" dirty="0"/>
              <a:t>, i.e., firstly, on the inputs consumed in the construction of the building and secondly, on the rentals generated by the same building. It is also a settled principle of interpretation of tax statutes, that </a:t>
            </a:r>
            <a:r>
              <a:rPr lang="en-IN" b="1" dirty="0">
                <a:solidFill>
                  <a:srgbClr val="FF0000"/>
                </a:solidFill>
              </a:rPr>
              <a:t>interpretation should be adopted which avoids or obviates double taxation</a:t>
            </a:r>
            <a:r>
              <a:rPr lang="en-IN" dirty="0"/>
              <a:t>. This principle is also directly applicable to the present case. It would also be </a:t>
            </a:r>
            <a:r>
              <a:rPr lang="en-IN" b="1" dirty="0" err="1">
                <a:solidFill>
                  <a:srgbClr val="FF0000"/>
                </a:solidFill>
              </a:rPr>
              <a:t>violative</a:t>
            </a:r>
            <a:r>
              <a:rPr lang="en-IN" b="1" dirty="0">
                <a:solidFill>
                  <a:srgbClr val="FF0000"/>
                </a:solidFill>
              </a:rPr>
              <a:t> of </a:t>
            </a:r>
            <a:r>
              <a:rPr lang="en-IN" dirty="0"/>
              <a:t>the Petitioners' </a:t>
            </a:r>
            <a:r>
              <a:rPr lang="en-IN" b="1" dirty="0">
                <a:solidFill>
                  <a:srgbClr val="FF0000"/>
                </a:solidFill>
              </a:rPr>
              <a:t>fundamental right to carry on business under Article 19(1)(g)</a:t>
            </a:r>
            <a:r>
              <a:rPr lang="en-IN" dirty="0"/>
              <a:t> of the Constitution </a:t>
            </a:r>
            <a:r>
              <a:rPr lang="en-IN" dirty="0">
                <a:solidFill>
                  <a:srgbClr val="FF0000"/>
                </a:solidFill>
              </a:rPr>
              <a:t>as it would impose </a:t>
            </a:r>
            <a:r>
              <a:rPr lang="en-IN" dirty="0"/>
              <a:t>a wholly unwarranted and unreasonable and arbitrary </a:t>
            </a:r>
            <a:r>
              <a:rPr lang="en-IN" b="1" dirty="0">
                <a:solidFill>
                  <a:srgbClr val="FF0000"/>
                </a:solidFill>
              </a:rPr>
              <a:t>restriction which would render buildings now constructed for letting out uncompetitive</a:t>
            </a:r>
            <a:r>
              <a:rPr lang="en-IN" dirty="0"/>
              <a:t>, by imposing the burden of double taxation of GST on such buildings, i.e., firstly, on the inputs consumed in the construction and, thereafter, on the rentals generated by the building.</a:t>
            </a:r>
          </a:p>
        </p:txBody>
      </p:sp>
      <p:sp>
        <p:nvSpPr>
          <p:cNvPr id="4" name="Slide Number Placeholder 3"/>
          <p:cNvSpPr>
            <a:spLocks noGrp="1"/>
          </p:cNvSpPr>
          <p:nvPr>
            <p:ph type="sldNum" sz="quarter" idx="12"/>
          </p:nvPr>
        </p:nvSpPr>
        <p:spPr/>
        <p:txBody>
          <a:bodyPr/>
          <a:lstStyle/>
          <a:p>
            <a:fld id="{4619E636-755F-486F-B613-27EF5348AC25}" type="slidenum">
              <a:rPr lang="en-US" smtClean="0"/>
              <a:pPr/>
              <a:t>46</a:t>
            </a:fld>
            <a:endParaRPr lang="en-US"/>
          </a:p>
        </p:txBody>
      </p:sp>
    </p:spTree>
    <p:extLst>
      <p:ext uri="{BB962C8B-B14F-4D97-AF65-F5344CB8AC3E}">
        <p14:creationId xmlns:p14="http://schemas.microsoft.com/office/powerpoint/2010/main" val="35052637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t>[2019] 105 taxmann.com 324 (Orissa)  HIGH COURT OF ORISSA </a:t>
            </a:r>
            <a:r>
              <a:rPr lang="en-IN" sz="3200" dirty="0"/>
              <a:t/>
            </a:r>
            <a:br>
              <a:rPr lang="en-IN" sz="3200" dirty="0"/>
            </a:br>
            <a:r>
              <a:rPr lang="en-IN" sz="3200" b="1" dirty="0"/>
              <a:t>Safari Retreats (P.) Ltd.   </a:t>
            </a:r>
            <a:r>
              <a:rPr lang="en-IN" sz="3200" b="1" i="1" dirty="0"/>
              <a:t>v. </a:t>
            </a:r>
            <a:r>
              <a:rPr lang="en-IN" sz="3200" b="1" dirty="0"/>
              <a:t>Chief Commissioner of CGST     </a:t>
            </a:r>
            <a:r>
              <a:rPr lang="en-IN" sz="3200" b="1" dirty="0" err="1"/>
              <a:t>Cont</a:t>
            </a:r>
            <a:r>
              <a:rPr lang="en-IN" sz="3200" b="1" dirty="0"/>
              <a:t>….</a:t>
            </a:r>
            <a:endParaRPr lang="en-IN" sz="3200" dirty="0"/>
          </a:p>
        </p:txBody>
      </p:sp>
      <p:sp>
        <p:nvSpPr>
          <p:cNvPr id="3" name="Content Placeholder 2"/>
          <p:cNvSpPr>
            <a:spLocks noGrp="1"/>
          </p:cNvSpPr>
          <p:nvPr>
            <p:ph idx="1"/>
          </p:nvPr>
        </p:nvSpPr>
        <p:spPr/>
        <p:txBody>
          <a:bodyPr>
            <a:normAutofit fontScale="77500" lnSpcReduction="20000"/>
          </a:bodyPr>
          <a:lstStyle/>
          <a:p>
            <a:r>
              <a:rPr lang="en-IN" dirty="0"/>
              <a:t>it is a well settled law that in constructing fiscal statute and in determining the liability of a subject to tax, one must have regard to the strict letter of law and </a:t>
            </a:r>
            <a:r>
              <a:rPr lang="en-IN" dirty="0">
                <a:solidFill>
                  <a:srgbClr val="FF0000"/>
                </a:solidFill>
              </a:rPr>
              <a:t>no words can be added to a statute</a:t>
            </a:r>
            <a:r>
              <a:rPr lang="en-IN" dirty="0"/>
              <a:t> or read into it which are not there Legislature has also imposed another condition in Section 17(5) (d) of both the aforesaid Act which reads as when such goods or services or both are used in the course or furtherance of business' </a:t>
            </a:r>
            <a:r>
              <a:rPr lang="en-IN" b="1" dirty="0">
                <a:solidFill>
                  <a:srgbClr val="FF0000"/>
                </a:solidFill>
              </a:rPr>
              <a:t>this condition is applicable only when the immovable property is constructed 'on his own account</a:t>
            </a:r>
            <a:r>
              <a:rPr lang="en-IN" dirty="0"/>
              <a:t>' as appearing in that sections, which means that the taxable person on whose account the said immovable property is constructed. The said condition cannot be applied to any other cases far less when the construction of the immovable property is intended for letting out.</a:t>
            </a:r>
          </a:p>
          <a:p>
            <a:r>
              <a:rPr lang="en-IN" dirty="0"/>
              <a:t>If the benefit of taking credit of input tax under Section 16 of the </a:t>
            </a:r>
            <a:r>
              <a:rPr lang="en-IN" dirty="0" smtClean="0"/>
              <a:t>Act </a:t>
            </a:r>
            <a:r>
              <a:rPr lang="en-IN" dirty="0"/>
              <a:t>is denied to the petitioner </a:t>
            </a:r>
            <a:r>
              <a:rPr lang="en-IN" dirty="0" smtClean="0"/>
              <a:t>by </a:t>
            </a:r>
            <a:r>
              <a:rPr lang="en-IN" dirty="0"/>
              <a:t>invoking Section 17(5) (d) of the CGST Act and OGST Act, in that event, </a:t>
            </a:r>
            <a:r>
              <a:rPr lang="en-IN" dirty="0">
                <a:solidFill>
                  <a:srgbClr val="FF0000"/>
                </a:solidFill>
              </a:rPr>
              <a:t>the very object of enacting CGST Act and OGST Act for reducing the cascading effect</a:t>
            </a:r>
            <a:r>
              <a:rPr lang="en-IN" dirty="0"/>
              <a:t> of various indirect taxes and reduction of multiplicity, of indirect taxes, will be frustrated even when </a:t>
            </a:r>
            <a:r>
              <a:rPr lang="en-IN" b="1" dirty="0">
                <a:solidFill>
                  <a:srgbClr val="FF0000"/>
                </a:solidFill>
              </a:rPr>
              <a:t>the business of the petitioner</a:t>
            </a:r>
            <a:r>
              <a:rPr lang="en-IN" dirty="0"/>
              <a:t> </a:t>
            </a:r>
            <a:r>
              <a:rPr lang="en-IN" dirty="0" smtClean="0"/>
              <a:t>is </a:t>
            </a:r>
            <a:r>
              <a:rPr lang="en-IN" dirty="0"/>
              <a:t>a continuous one and </a:t>
            </a:r>
            <a:r>
              <a:rPr lang="en-IN" b="1" dirty="0">
                <a:solidFill>
                  <a:srgbClr val="FF0000"/>
                </a:solidFill>
              </a:rPr>
              <a:t>there is no break at any point of time</a:t>
            </a:r>
            <a:r>
              <a:rPr lang="en-IN" dirty="0"/>
              <a:t>. </a:t>
            </a:r>
            <a:r>
              <a:rPr lang="en-IN" dirty="0">
                <a:solidFill>
                  <a:srgbClr val="FF0000"/>
                </a:solidFill>
              </a:rPr>
              <a:t>It is a well settled law that the interpretation which defeat the very intention of the legislature should be avoided and that interpretation which advances the legislative intent will have to be accepted</a:t>
            </a:r>
            <a:r>
              <a:rPr lang="en-IN" dirty="0" smtClean="0"/>
              <a:t>.</a:t>
            </a:r>
          </a:p>
          <a:p>
            <a:pPr algn="ctr"/>
            <a:r>
              <a:rPr lang="en-US" b="1" dirty="0" smtClean="0">
                <a:solidFill>
                  <a:srgbClr val="FF0000"/>
                </a:solidFill>
              </a:rPr>
              <a:t>Finally Held – ITC allowed in the present case.</a:t>
            </a:r>
            <a:endParaRPr lang="en-IN" b="1" dirty="0">
              <a:solidFill>
                <a:srgbClr val="FF0000"/>
              </a:solidFill>
            </a:endParaRPr>
          </a:p>
        </p:txBody>
      </p:sp>
      <p:sp>
        <p:nvSpPr>
          <p:cNvPr id="4" name="Slide Number Placeholder 3"/>
          <p:cNvSpPr>
            <a:spLocks noGrp="1"/>
          </p:cNvSpPr>
          <p:nvPr>
            <p:ph type="sldNum" sz="quarter" idx="12"/>
          </p:nvPr>
        </p:nvSpPr>
        <p:spPr/>
        <p:txBody>
          <a:bodyPr/>
          <a:lstStyle/>
          <a:p>
            <a:fld id="{4619E636-755F-486F-B613-27EF5348AC25}" type="slidenum">
              <a:rPr lang="en-US" smtClean="0"/>
              <a:pPr/>
              <a:t>47</a:t>
            </a:fld>
            <a:endParaRPr lang="en-US"/>
          </a:p>
        </p:txBody>
      </p:sp>
    </p:spTree>
    <p:extLst>
      <p:ext uri="{BB962C8B-B14F-4D97-AF65-F5344CB8AC3E}">
        <p14:creationId xmlns:p14="http://schemas.microsoft.com/office/powerpoint/2010/main" val="33879742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[2020] 116 taxmann.com 203 (AAR - KARNATAKA) </a:t>
            </a:r>
            <a:r>
              <a:rPr lang="en-IN" sz="2800" dirty="0"/>
              <a:t/>
            </a:r>
            <a:br>
              <a:rPr lang="en-IN" sz="2800" dirty="0"/>
            </a:br>
            <a:r>
              <a:rPr lang="en-IN" sz="2800" b="1" dirty="0"/>
              <a:t>AUTHORITY FOR ADVANCE RULINGS</a:t>
            </a:r>
            <a:r>
              <a:rPr lang="en-IN" sz="2800" dirty="0"/>
              <a:t/>
            </a:r>
            <a:br>
              <a:rPr lang="en-IN" sz="2800" dirty="0"/>
            </a:br>
            <a:r>
              <a:rPr lang="en-IN" sz="2800" b="1" dirty="0"/>
              <a:t>Vikram Traders</a:t>
            </a:r>
            <a:endParaRPr lang="en-IN" sz="2800" dirty="0"/>
          </a:p>
        </p:txBody>
      </p:sp>
      <p:sp>
        <p:nvSpPr>
          <p:cNvPr id="3" name="Content Placeholder 2"/>
          <p:cNvSpPr>
            <a:spLocks noGrp="1"/>
          </p:cNvSpPr>
          <p:nvPr>
            <p:ph idx="1"/>
          </p:nvPr>
        </p:nvSpPr>
        <p:spPr/>
        <p:txBody>
          <a:bodyPr/>
          <a:lstStyle/>
          <a:p>
            <a:pPr algn="just"/>
            <a:r>
              <a:rPr lang="en-IN" b="1" dirty="0">
                <a:solidFill>
                  <a:srgbClr val="FF0000"/>
                </a:solidFill>
              </a:rPr>
              <a:t>Where applicant engaged in business of renting of immovable property </a:t>
            </a:r>
            <a:r>
              <a:rPr lang="en-IN" b="1" dirty="0"/>
              <a:t>and discharging GST on rental income is seeking advance ruling on its eligibility to </a:t>
            </a:r>
            <a:r>
              <a:rPr lang="en-IN" b="1" dirty="0">
                <a:solidFill>
                  <a:srgbClr val="FF0000"/>
                </a:solidFill>
              </a:rPr>
              <a:t>claim input tax credit on inputs attributable to renting of immovable property</a:t>
            </a:r>
            <a:r>
              <a:rPr lang="en-IN" b="1" dirty="0"/>
              <a:t>, application is to be </a:t>
            </a:r>
            <a:r>
              <a:rPr lang="en-IN" b="1" dirty="0">
                <a:solidFill>
                  <a:srgbClr val="FF0000"/>
                </a:solidFill>
              </a:rPr>
              <a:t>rejected as issue is pending in another case before Supreme Court </a:t>
            </a:r>
            <a:r>
              <a:rPr lang="en-IN" b="1" dirty="0"/>
              <a:t>of India and, hence, is sub-</a:t>
            </a:r>
            <a:r>
              <a:rPr lang="en-IN" b="1" dirty="0" err="1"/>
              <a:t>judice</a:t>
            </a:r>
            <a:r>
              <a:rPr lang="en-IN" b="1" dirty="0"/>
              <a:t>.</a:t>
            </a:r>
            <a:endParaRPr lang="en-IN"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48</a:t>
            </a:fld>
            <a:endParaRPr lang="en-US"/>
          </a:p>
        </p:txBody>
      </p:sp>
    </p:spTree>
    <p:extLst>
      <p:ext uri="{BB962C8B-B14F-4D97-AF65-F5344CB8AC3E}">
        <p14:creationId xmlns:p14="http://schemas.microsoft.com/office/powerpoint/2010/main" val="17013023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t>[2020] 113 taxmann.com 56 (AAR - TAMILNADU) </a:t>
            </a:r>
            <a:r>
              <a:rPr lang="en-IN" sz="2800" dirty="0"/>
              <a:t/>
            </a:r>
            <a:br>
              <a:rPr lang="en-IN" sz="2800" dirty="0"/>
            </a:br>
            <a:r>
              <a:rPr lang="en-IN" sz="2800" b="1" dirty="0"/>
              <a:t>AUTHORITY FOR ADVANCE RULINGS, TAMILNADU </a:t>
            </a:r>
            <a:r>
              <a:rPr lang="en-IN" sz="2800" dirty="0"/>
              <a:t/>
            </a:r>
            <a:br>
              <a:rPr lang="en-IN" sz="2800" dirty="0"/>
            </a:br>
            <a:r>
              <a:rPr lang="en-IN" sz="2800" b="1" dirty="0" err="1"/>
              <a:t>Sree</a:t>
            </a:r>
            <a:r>
              <a:rPr lang="en-IN" sz="2800" b="1" dirty="0"/>
              <a:t> </a:t>
            </a:r>
            <a:r>
              <a:rPr lang="en-IN" sz="2800" b="1" dirty="0" err="1"/>
              <a:t>Varalakshmi</a:t>
            </a:r>
            <a:r>
              <a:rPr lang="en-IN" sz="2800" b="1" dirty="0"/>
              <a:t> </a:t>
            </a:r>
            <a:r>
              <a:rPr lang="en-IN" sz="2800" b="1" dirty="0" err="1"/>
              <a:t>Mahaal</a:t>
            </a:r>
            <a:r>
              <a:rPr lang="en-IN" sz="2800" b="1" dirty="0"/>
              <a:t> LLP</a:t>
            </a:r>
            <a:endParaRPr lang="en-IN" sz="2800" dirty="0"/>
          </a:p>
        </p:txBody>
      </p:sp>
      <p:sp>
        <p:nvSpPr>
          <p:cNvPr id="3" name="Content Placeholder 2"/>
          <p:cNvSpPr>
            <a:spLocks noGrp="1"/>
          </p:cNvSpPr>
          <p:nvPr>
            <p:ph idx="1"/>
          </p:nvPr>
        </p:nvSpPr>
        <p:spPr/>
        <p:txBody>
          <a:bodyPr/>
          <a:lstStyle/>
          <a:p>
            <a:r>
              <a:rPr lang="en-US" dirty="0"/>
              <a:t>FACTS :-</a:t>
            </a:r>
          </a:p>
          <a:p>
            <a:pPr lvl="1"/>
            <a:r>
              <a:rPr lang="en-IN" dirty="0"/>
              <a:t>The applicant has </a:t>
            </a:r>
            <a:r>
              <a:rPr lang="en-IN" dirty="0">
                <a:solidFill>
                  <a:srgbClr val="FF0000"/>
                </a:solidFill>
              </a:rPr>
              <a:t>constructed a marriage hall on its own account for letting out to customers for occasions </a:t>
            </a:r>
            <a:r>
              <a:rPr lang="en-IN" dirty="0"/>
              <a:t>on which it charges GST.</a:t>
            </a:r>
          </a:p>
          <a:p>
            <a:pPr lvl="1"/>
            <a:r>
              <a:rPr lang="en-IN" dirty="0"/>
              <a:t>It has </a:t>
            </a:r>
            <a:r>
              <a:rPr lang="en-IN" dirty="0">
                <a:solidFill>
                  <a:srgbClr val="FF0000"/>
                </a:solidFill>
              </a:rPr>
              <a:t>received various materials such as cement, steel, wood, fittings, etc. along with various services from labour, architect, etc</a:t>
            </a:r>
            <a:r>
              <a:rPr lang="en-IN" dirty="0"/>
              <a:t>. which have been used to construct the marriage hall.</a:t>
            </a:r>
          </a:p>
          <a:p>
            <a:pPr marL="393192" lvl="1" indent="0">
              <a:buNone/>
            </a:pPr>
            <a:r>
              <a:rPr lang="en-US" dirty="0"/>
              <a:t>QUESTION :-</a:t>
            </a:r>
          </a:p>
          <a:p>
            <a:pPr marL="393192" lvl="1" indent="0">
              <a:buNone/>
            </a:pPr>
            <a:r>
              <a:rPr lang="en-US" dirty="0"/>
              <a:t>	</a:t>
            </a:r>
            <a:r>
              <a:rPr lang="en-IN" dirty="0"/>
              <a:t>Whether </a:t>
            </a:r>
            <a:r>
              <a:rPr lang="en-IN" dirty="0">
                <a:solidFill>
                  <a:srgbClr val="FF0000"/>
                </a:solidFill>
              </a:rPr>
              <a:t>input tax credit </a:t>
            </a:r>
            <a:r>
              <a:rPr lang="en-IN" dirty="0"/>
              <a:t>against purchases of materials and services used for </a:t>
            </a:r>
            <a:r>
              <a:rPr lang="en-IN" dirty="0">
                <a:solidFill>
                  <a:srgbClr val="FF0000"/>
                </a:solidFill>
              </a:rPr>
              <a:t>construction of building </a:t>
            </a:r>
            <a:r>
              <a:rPr lang="en-IN" dirty="0"/>
              <a:t>(constructed by it) can be claimed and utilized to pay GST on the outward supply of services of renting of the building.</a:t>
            </a:r>
          </a:p>
        </p:txBody>
      </p:sp>
      <p:sp>
        <p:nvSpPr>
          <p:cNvPr id="4" name="Slide Number Placeholder 3"/>
          <p:cNvSpPr>
            <a:spLocks noGrp="1"/>
          </p:cNvSpPr>
          <p:nvPr>
            <p:ph type="sldNum" sz="quarter" idx="12"/>
          </p:nvPr>
        </p:nvSpPr>
        <p:spPr/>
        <p:txBody>
          <a:bodyPr/>
          <a:lstStyle/>
          <a:p>
            <a:fld id="{4619E636-755F-486F-B613-27EF5348AC25}" type="slidenum">
              <a:rPr lang="en-US" smtClean="0"/>
              <a:pPr/>
              <a:t>49</a:t>
            </a:fld>
            <a:endParaRPr lang="en-US"/>
          </a:p>
        </p:txBody>
      </p:sp>
    </p:spTree>
    <p:extLst>
      <p:ext uri="{BB962C8B-B14F-4D97-AF65-F5344CB8AC3E}">
        <p14:creationId xmlns:p14="http://schemas.microsoft.com/office/powerpoint/2010/main" val="9250333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683676"/>
            <a:ext cx="10349346" cy="461665"/>
          </a:xfrm>
          <a:prstGeom prst="rect">
            <a:avLst/>
          </a:prstGeom>
          <a:noFill/>
        </p:spPr>
        <p:txBody>
          <a:bodyPr wrap="square" rtlCol="0">
            <a:spAutoFit/>
          </a:bodyPr>
          <a:lstStyle/>
          <a:p>
            <a:pPr algn="ctr"/>
            <a:r>
              <a:rPr lang="en-US" sz="2400" b="1" dirty="0">
                <a:solidFill>
                  <a:schemeClr val="bg1"/>
                </a:solidFill>
              </a:rPr>
              <a:t>Issue on availability of ITC</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5</a:t>
            </a:fld>
            <a:endParaRPr lang="en-US"/>
          </a:p>
        </p:txBody>
      </p:sp>
      <p:sp>
        <p:nvSpPr>
          <p:cNvPr id="7" name="TextBox 6"/>
          <p:cNvSpPr txBox="1"/>
          <p:nvPr/>
        </p:nvSpPr>
        <p:spPr>
          <a:xfrm>
            <a:off x="478971" y="1188215"/>
            <a:ext cx="10983685" cy="5047536"/>
          </a:xfrm>
          <a:prstGeom prst="rect">
            <a:avLst/>
          </a:prstGeom>
          <a:noFill/>
          <a:ln>
            <a:solidFill>
              <a:srgbClr val="000000"/>
            </a:solidFill>
          </a:ln>
        </p:spPr>
        <p:txBody>
          <a:bodyPr wrap="square" rtlCol="0">
            <a:spAutoFit/>
          </a:bodyPr>
          <a:lstStyle/>
          <a:p>
            <a:r>
              <a:rPr lang="en-IN" b="1" dirty="0">
                <a:solidFill>
                  <a:schemeClr val="bg1"/>
                </a:solidFill>
              </a:rPr>
              <a:t>[2018] 96 taxmann.com 292 (AAAR-MAHARASHTRA) </a:t>
            </a:r>
            <a:endParaRPr lang="en-US" dirty="0">
              <a:solidFill>
                <a:schemeClr val="bg1"/>
              </a:solidFill>
            </a:endParaRPr>
          </a:p>
          <a:p>
            <a:r>
              <a:rPr lang="en-IN" b="1" dirty="0">
                <a:solidFill>
                  <a:schemeClr val="bg1"/>
                </a:solidFill>
              </a:rPr>
              <a:t>APPELLATE AUTHORITY FOR ADVANCE RULING, MAHARASHTRA </a:t>
            </a:r>
            <a:endParaRPr lang="en-US" dirty="0">
              <a:solidFill>
                <a:schemeClr val="bg1"/>
              </a:solidFill>
            </a:endParaRPr>
          </a:p>
          <a:p>
            <a:r>
              <a:rPr lang="en-IN" b="1" dirty="0">
                <a:solidFill>
                  <a:schemeClr val="bg1"/>
                </a:solidFill>
              </a:rPr>
              <a:t>CMS Info Systems Ltd.</a:t>
            </a:r>
            <a:endParaRPr lang="en-IN" sz="2400" b="1" dirty="0">
              <a:solidFill>
                <a:schemeClr val="bg1"/>
              </a:solidFill>
            </a:endParaRPr>
          </a:p>
          <a:p>
            <a:r>
              <a:rPr lang="en-IN" sz="2400" b="1" dirty="0">
                <a:solidFill>
                  <a:schemeClr val="bg1"/>
                </a:solidFill>
              </a:rPr>
              <a:t>Facts:</a:t>
            </a:r>
            <a:r>
              <a:rPr lang="en-IN" sz="2000" b="1" dirty="0">
                <a:solidFill>
                  <a:schemeClr val="bg1"/>
                </a:solidFill>
              </a:rPr>
              <a:t> </a:t>
            </a:r>
            <a:endParaRPr lang="en-IN" sz="2000" dirty="0">
              <a:solidFill>
                <a:schemeClr val="bg1"/>
              </a:solidFill>
            </a:endParaRPr>
          </a:p>
          <a:p>
            <a:r>
              <a:rPr lang="en-IN" dirty="0">
                <a:solidFill>
                  <a:schemeClr val="bg1"/>
                </a:solidFill>
              </a:rPr>
              <a:t>Appellant is managing cash circulation through</a:t>
            </a:r>
            <a:r>
              <a:rPr lang="en-IN" dirty="0">
                <a:solidFill>
                  <a:srgbClr val="FF0000"/>
                </a:solidFill>
              </a:rPr>
              <a:t> transporting cash from currency chest to bank branche</a:t>
            </a:r>
            <a:r>
              <a:rPr lang="en-IN" dirty="0">
                <a:solidFill>
                  <a:schemeClr val="bg1"/>
                </a:solidFill>
              </a:rPr>
              <a:t>s - During course of providing </a:t>
            </a:r>
            <a:r>
              <a:rPr lang="en-IN" dirty="0">
                <a:solidFill>
                  <a:srgbClr val="FF0000"/>
                </a:solidFill>
              </a:rPr>
              <a:t>cash management services</a:t>
            </a:r>
            <a:r>
              <a:rPr lang="en-IN" dirty="0">
                <a:solidFill>
                  <a:schemeClr val="bg1"/>
                </a:solidFill>
              </a:rPr>
              <a:t>, appellant </a:t>
            </a:r>
            <a:r>
              <a:rPr lang="en-IN" dirty="0">
                <a:solidFill>
                  <a:srgbClr val="FF0000"/>
                </a:solidFill>
              </a:rPr>
              <a:t>purchases raw motor vehicles and after requisite fabrication get them converted to cash carry vans</a:t>
            </a:r>
            <a:r>
              <a:rPr lang="en-IN" dirty="0">
                <a:solidFill>
                  <a:schemeClr val="bg1"/>
                </a:solidFill>
              </a:rPr>
              <a:t> - Appellant also pays GST on fabrication - After proper usage, when vans cannot be used further, appellant sells those vans as scrap</a:t>
            </a:r>
            <a:endParaRPr lang="en-IN" sz="2400" dirty="0">
              <a:solidFill>
                <a:schemeClr val="bg1"/>
              </a:solidFill>
            </a:endParaRPr>
          </a:p>
          <a:p>
            <a:endParaRPr lang="en-IN" sz="2400" b="1" dirty="0">
              <a:solidFill>
                <a:schemeClr val="bg1"/>
              </a:solidFill>
            </a:endParaRPr>
          </a:p>
          <a:p>
            <a:r>
              <a:rPr lang="en-IN" sz="2400" b="1" dirty="0">
                <a:solidFill>
                  <a:schemeClr val="bg1"/>
                </a:solidFill>
              </a:rPr>
              <a:t>Question raised:</a:t>
            </a:r>
            <a:r>
              <a:rPr lang="en-IN" sz="2000" b="1" dirty="0">
                <a:solidFill>
                  <a:schemeClr val="bg1"/>
                </a:solidFill>
              </a:rPr>
              <a:t> </a:t>
            </a:r>
            <a:endParaRPr lang="en-IN" sz="2000" dirty="0">
              <a:solidFill>
                <a:schemeClr val="bg1"/>
              </a:solidFill>
            </a:endParaRPr>
          </a:p>
          <a:p>
            <a:r>
              <a:rPr lang="en-IN" dirty="0">
                <a:solidFill>
                  <a:schemeClr val="bg1"/>
                </a:solidFill>
              </a:rPr>
              <a:t>Appellant seeks advance ruling on the </a:t>
            </a:r>
            <a:r>
              <a:rPr lang="en-IN" dirty="0">
                <a:solidFill>
                  <a:srgbClr val="FF0000"/>
                </a:solidFill>
              </a:rPr>
              <a:t>availability of input tax credit of GST paid</a:t>
            </a:r>
            <a:r>
              <a:rPr lang="en-IN" dirty="0">
                <a:solidFill>
                  <a:schemeClr val="bg1"/>
                </a:solidFill>
              </a:rPr>
              <a:t> on purchase and fabrication of subject motor vehicles</a:t>
            </a:r>
            <a:endParaRPr lang="en-IN" sz="2400" dirty="0">
              <a:solidFill>
                <a:schemeClr val="bg1"/>
              </a:solidFill>
            </a:endParaRPr>
          </a:p>
          <a:p>
            <a:endParaRPr lang="en-IN" sz="2400" b="1" dirty="0">
              <a:solidFill>
                <a:schemeClr val="bg1"/>
              </a:solidFill>
            </a:endParaRPr>
          </a:p>
          <a:p>
            <a:r>
              <a:rPr lang="en-IN" sz="2400" b="1" dirty="0">
                <a:solidFill>
                  <a:schemeClr val="bg1"/>
                </a:solidFill>
              </a:rPr>
              <a:t>Decision/Ruling:</a:t>
            </a:r>
            <a:r>
              <a:rPr lang="en-IN" sz="2000" b="1" dirty="0">
                <a:solidFill>
                  <a:schemeClr val="bg1"/>
                </a:solidFill>
              </a:rPr>
              <a:t> </a:t>
            </a:r>
          </a:p>
          <a:p>
            <a:pPr marL="342900" indent="-342900">
              <a:buFont typeface="Wingdings" panose="05000000000000000000" pitchFamily="2" charset="2"/>
              <a:buChar char="Ø"/>
            </a:pPr>
            <a:r>
              <a:rPr lang="en-IN" dirty="0">
                <a:solidFill>
                  <a:srgbClr val="FF0000"/>
                </a:solidFill>
              </a:rPr>
              <a:t>Held – No (against the </a:t>
            </a:r>
            <a:r>
              <a:rPr lang="en-IN" dirty="0" err="1">
                <a:solidFill>
                  <a:srgbClr val="FF0000"/>
                </a:solidFill>
              </a:rPr>
              <a:t>assesee</a:t>
            </a:r>
            <a:r>
              <a:rPr lang="en-IN" dirty="0">
                <a:solidFill>
                  <a:srgbClr val="FF0000"/>
                </a:solidFill>
              </a:rPr>
              <a:t>) </a:t>
            </a:r>
            <a:r>
              <a:rPr lang="en-IN" dirty="0">
                <a:solidFill>
                  <a:schemeClr val="bg1"/>
                </a:solidFill>
              </a:rPr>
              <a:t>as</a:t>
            </a:r>
            <a:r>
              <a:rPr lang="en-IN" dirty="0">
                <a:solidFill>
                  <a:srgbClr val="FF0000"/>
                </a:solidFill>
              </a:rPr>
              <a:t> </a:t>
            </a:r>
            <a:r>
              <a:rPr lang="en-IN" sz="2000" dirty="0">
                <a:solidFill>
                  <a:schemeClr val="bg1"/>
                </a:solidFill>
              </a:rPr>
              <a:t>money being transported in cash carry vans can’t be construed as "goods" in view of specific exclusion from the definition of goods.</a:t>
            </a:r>
          </a:p>
        </p:txBody>
      </p:sp>
    </p:spTree>
    <p:extLst>
      <p:ext uri="{BB962C8B-B14F-4D97-AF65-F5344CB8AC3E}">
        <p14:creationId xmlns:p14="http://schemas.microsoft.com/office/powerpoint/2010/main" val="1565930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anim calcmode="lin" valueType="num">
                                      <p:cBhvr additive="base">
                                        <p:cTn id="31"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anim calcmode="lin" valueType="num">
                                      <p:cBhvr additive="base">
                                        <p:cTn id="35"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7">
                                            <p:txEl>
                                              <p:pRg st="9" end="9"/>
                                            </p:txEl>
                                          </p:spTgt>
                                        </p:tgtEl>
                                        <p:attrNameLst>
                                          <p:attrName>style.visibility</p:attrName>
                                        </p:attrNameLst>
                                      </p:cBhvr>
                                      <p:to>
                                        <p:strVal val="visible"/>
                                      </p:to>
                                    </p:set>
                                    <p:anim calcmode="lin" valueType="num">
                                      <p:cBhvr additive="base">
                                        <p:cTn id="41"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7">
                                            <p:txEl>
                                              <p:pRg st="10" end="10"/>
                                            </p:txEl>
                                          </p:spTgt>
                                        </p:tgtEl>
                                        <p:attrNameLst>
                                          <p:attrName>style.visibility</p:attrName>
                                        </p:attrNameLst>
                                      </p:cBhvr>
                                      <p:to>
                                        <p:strVal val="visible"/>
                                      </p:to>
                                    </p:set>
                                    <p:anim calcmode="lin" valueType="num">
                                      <p:cBhvr additive="base">
                                        <p:cTn id="45"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t>[2020] 113 taxmann.com 56 (AAR - TAMILNADU) </a:t>
            </a:r>
            <a:r>
              <a:rPr lang="en-IN" sz="2800" dirty="0"/>
              <a:t/>
            </a:r>
            <a:br>
              <a:rPr lang="en-IN" sz="2800" dirty="0"/>
            </a:br>
            <a:r>
              <a:rPr lang="en-IN" sz="2800" b="1" dirty="0"/>
              <a:t>AUTHORITY FOR ADVANCE RULINGS, TAMILNADU </a:t>
            </a:r>
            <a:r>
              <a:rPr lang="en-IN" sz="2800" dirty="0"/>
              <a:t/>
            </a:r>
            <a:br>
              <a:rPr lang="en-IN" sz="2800" dirty="0"/>
            </a:br>
            <a:r>
              <a:rPr lang="en-IN" sz="2800" b="1" dirty="0" err="1"/>
              <a:t>Sree</a:t>
            </a:r>
            <a:r>
              <a:rPr lang="en-IN" sz="2800" b="1" dirty="0"/>
              <a:t> </a:t>
            </a:r>
            <a:r>
              <a:rPr lang="en-IN" sz="2800" b="1" dirty="0" err="1"/>
              <a:t>Varalakshmi</a:t>
            </a:r>
            <a:r>
              <a:rPr lang="en-IN" sz="2800" b="1" dirty="0"/>
              <a:t> </a:t>
            </a:r>
            <a:r>
              <a:rPr lang="en-IN" sz="2800" b="1" dirty="0" err="1"/>
              <a:t>Mahaal</a:t>
            </a:r>
            <a:r>
              <a:rPr lang="en-IN" sz="2800" b="1" dirty="0"/>
              <a:t> LLP</a:t>
            </a:r>
            <a:endParaRPr lang="en-IN" sz="2800" dirty="0"/>
          </a:p>
        </p:txBody>
      </p:sp>
      <p:sp>
        <p:nvSpPr>
          <p:cNvPr id="3" name="Content Placeholder 2"/>
          <p:cNvSpPr>
            <a:spLocks noGrp="1"/>
          </p:cNvSpPr>
          <p:nvPr>
            <p:ph idx="1"/>
          </p:nvPr>
        </p:nvSpPr>
        <p:spPr/>
        <p:txBody>
          <a:bodyPr>
            <a:normAutofit/>
          </a:bodyPr>
          <a:lstStyle/>
          <a:p>
            <a:r>
              <a:rPr lang="en-US" dirty="0"/>
              <a:t>HELD:-</a:t>
            </a:r>
          </a:p>
          <a:p>
            <a:pPr lvl="1"/>
            <a:r>
              <a:rPr lang="en-IN" dirty="0">
                <a:solidFill>
                  <a:srgbClr val="FF0000"/>
                </a:solidFill>
              </a:rPr>
              <a:t>No input tax credit </a:t>
            </a:r>
            <a:r>
              <a:rPr lang="en-IN" dirty="0"/>
              <a:t>is available against any goods or services received by the applicant for construction of the marriage hall </a:t>
            </a:r>
            <a:r>
              <a:rPr lang="en-IN" b="1" dirty="0">
                <a:solidFill>
                  <a:srgbClr val="FF0000"/>
                </a:solidFill>
              </a:rPr>
              <a:t>on its own account </a:t>
            </a:r>
            <a:r>
              <a:rPr lang="en-IN" dirty="0"/>
              <a:t>even if used in course or furtherance of its business of renting the place.</a:t>
            </a:r>
          </a:p>
        </p:txBody>
      </p:sp>
      <p:sp>
        <p:nvSpPr>
          <p:cNvPr id="4" name="Slide Number Placeholder 3"/>
          <p:cNvSpPr>
            <a:spLocks noGrp="1"/>
          </p:cNvSpPr>
          <p:nvPr>
            <p:ph type="sldNum" sz="quarter" idx="12"/>
          </p:nvPr>
        </p:nvSpPr>
        <p:spPr/>
        <p:txBody>
          <a:bodyPr/>
          <a:lstStyle/>
          <a:p>
            <a:fld id="{4619E636-755F-486F-B613-27EF5348AC25}" type="slidenum">
              <a:rPr lang="en-US" smtClean="0"/>
              <a:pPr/>
              <a:t>50</a:t>
            </a:fld>
            <a:endParaRPr lang="en-US"/>
          </a:p>
        </p:txBody>
      </p:sp>
    </p:spTree>
    <p:extLst>
      <p:ext uri="{BB962C8B-B14F-4D97-AF65-F5344CB8AC3E}">
        <p14:creationId xmlns:p14="http://schemas.microsoft.com/office/powerpoint/2010/main" val="16984565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dirty="0"/>
              <a:t>[2019] 110 taxmann.com 285 (AAR - KARNATAKA) </a:t>
            </a:r>
            <a:r>
              <a:rPr lang="en-IN" sz="2800" dirty="0"/>
              <a:t/>
            </a:r>
            <a:br>
              <a:rPr lang="en-IN" sz="2800" dirty="0"/>
            </a:br>
            <a:r>
              <a:rPr lang="en-IN" sz="2800" b="1" dirty="0"/>
              <a:t>AUTHORITY FOR ADVANCE RULINGS, KARNATAKA </a:t>
            </a:r>
            <a:r>
              <a:rPr lang="en-IN" sz="2800" dirty="0"/>
              <a:t/>
            </a:r>
            <a:br>
              <a:rPr lang="en-IN" sz="2800" dirty="0"/>
            </a:br>
            <a:r>
              <a:rPr lang="en-IN" sz="2800" b="1" dirty="0" err="1"/>
              <a:t>Tarun</a:t>
            </a:r>
            <a:r>
              <a:rPr lang="en-IN" sz="2800" b="1" dirty="0"/>
              <a:t> Realtors (P.) Ltd.</a:t>
            </a:r>
            <a:endParaRPr lang="en-IN" sz="2800" dirty="0"/>
          </a:p>
        </p:txBody>
      </p:sp>
      <p:sp>
        <p:nvSpPr>
          <p:cNvPr id="3" name="Content Placeholder 2"/>
          <p:cNvSpPr>
            <a:spLocks noGrp="1"/>
          </p:cNvSpPr>
          <p:nvPr>
            <p:ph idx="1"/>
          </p:nvPr>
        </p:nvSpPr>
        <p:spPr/>
        <p:txBody>
          <a:bodyPr>
            <a:normAutofit fontScale="77500" lnSpcReduction="20000"/>
          </a:bodyPr>
          <a:lstStyle/>
          <a:p>
            <a:r>
              <a:rPr lang="en-US" dirty="0"/>
              <a:t>FACTS :-</a:t>
            </a:r>
          </a:p>
          <a:p>
            <a:pPr lvl="1"/>
            <a:r>
              <a:rPr lang="en-IN" dirty="0"/>
              <a:t>The applicant is </a:t>
            </a:r>
            <a:r>
              <a:rPr lang="en-IN" dirty="0">
                <a:solidFill>
                  <a:srgbClr val="FF0000"/>
                </a:solidFill>
              </a:rPr>
              <a:t>developing a shopping mall which will include a hypermarket, multiplex cinema theatre complex, departmental stores, retail shops and food courts</a:t>
            </a:r>
            <a:r>
              <a:rPr lang="en-IN" dirty="0"/>
              <a:t>. </a:t>
            </a:r>
            <a:r>
              <a:rPr lang="en-IN" dirty="0">
                <a:solidFill>
                  <a:srgbClr val="FF0000"/>
                </a:solidFill>
              </a:rPr>
              <a:t>It entered into various lease agreements with their customers</a:t>
            </a:r>
            <a:r>
              <a:rPr lang="en-IN" dirty="0"/>
              <a:t>/tenants (service recipients) and will be leasing all unit(s) at the mall together with the right to use the staircases, common areas and other common facilities.</a:t>
            </a:r>
          </a:p>
          <a:p>
            <a:pPr lvl="1"/>
            <a:r>
              <a:rPr lang="en-IN" dirty="0"/>
              <a:t>To undertake development of the said property, the applicant was and is required to procure numerous goods and avail numerous services including </a:t>
            </a:r>
            <a:r>
              <a:rPr lang="en-IN" dirty="0">
                <a:solidFill>
                  <a:srgbClr val="FF0000"/>
                </a:solidFill>
              </a:rPr>
              <a:t>works contract service </a:t>
            </a:r>
            <a:r>
              <a:rPr lang="en-IN" dirty="0"/>
              <a:t>from many suppliers. Accordingly, the applicant placed purchase order on various suppliers for goods and work order on various suppliers for services and the suppliers accordingly, raised invoices on the applicant.</a:t>
            </a:r>
          </a:p>
          <a:p>
            <a:pPr lvl="1"/>
            <a:r>
              <a:rPr lang="en-US" sz="2600" dirty="0"/>
              <a:t>QUESTION</a:t>
            </a:r>
            <a:r>
              <a:rPr lang="en-US" dirty="0"/>
              <a:t> :-</a:t>
            </a:r>
          </a:p>
          <a:p>
            <a:pPr marL="393192" lvl="1" indent="0">
              <a:buNone/>
            </a:pPr>
            <a:r>
              <a:rPr lang="en-US" dirty="0"/>
              <a:t>	</a:t>
            </a:r>
            <a:r>
              <a:rPr lang="en-IN" sz="2500" dirty="0"/>
              <a:t>Applicant has procured goods or services for </a:t>
            </a:r>
            <a:r>
              <a:rPr lang="en-IN" sz="2500" dirty="0">
                <a:solidFill>
                  <a:srgbClr val="FF0000"/>
                </a:solidFill>
              </a:rPr>
              <a:t>installation of </a:t>
            </a:r>
            <a:r>
              <a:rPr lang="en-IN" sz="2500" dirty="0" err="1">
                <a:solidFill>
                  <a:srgbClr val="FF0000"/>
                </a:solidFill>
              </a:rPr>
              <a:t>chillers</a:t>
            </a:r>
            <a:r>
              <a:rPr lang="en-IN" sz="2500" dirty="0">
                <a:solidFill>
                  <a:srgbClr val="FF0000"/>
                </a:solidFill>
              </a:rPr>
              <a:t>, air handling unit, lift, escalator, </a:t>
            </a:r>
            <a:r>
              <a:rPr lang="en-IN" sz="2500" dirty="0" err="1">
                <a:solidFill>
                  <a:srgbClr val="FF0000"/>
                </a:solidFill>
              </a:rPr>
              <a:t>travellator</a:t>
            </a:r>
            <a:r>
              <a:rPr lang="en-IN" sz="2500" dirty="0">
                <a:solidFill>
                  <a:srgbClr val="FF0000"/>
                </a:solidFill>
              </a:rPr>
              <a:t>, water treatment plant, sewage treatment plant, high-speed diesel yard, mechanical car park and indoor/outdoor surveillance system, DG Sets, transformers, electrical wiring and fixtures, public health engineering, fire-fighting and water-management pump system - </a:t>
            </a:r>
            <a:r>
              <a:rPr lang="en-IN" sz="2500" dirty="0"/>
              <a:t>Whether taxes paid on procurement of goods or services for installation of above are regarded as blocked credits under section 17(5)</a:t>
            </a:r>
          </a:p>
        </p:txBody>
      </p:sp>
      <p:sp>
        <p:nvSpPr>
          <p:cNvPr id="4" name="Slide Number Placeholder 3"/>
          <p:cNvSpPr>
            <a:spLocks noGrp="1"/>
          </p:cNvSpPr>
          <p:nvPr>
            <p:ph type="sldNum" sz="quarter" idx="12"/>
          </p:nvPr>
        </p:nvSpPr>
        <p:spPr/>
        <p:txBody>
          <a:bodyPr/>
          <a:lstStyle/>
          <a:p>
            <a:fld id="{4619E636-755F-486F-B613-27EF5348AC25}" type="slidenum">
              <a:rPr lang="en-US" smtClean="0"/>
              <a:pPr/>
              <a:t>51</a:t>
            </a:fld>
            <a:endParaRPr lang="en-US"/>
          </a:p>
        </p:txBody>
      </p:sp>
    </p:spTree>
    <p:extLst>
      <p:ext uri="{BB962C8B-B14F-4D97-AF65-F5344CB8AC3E}">
        <p14:creationId xmlns:p14="http://schemas.microsoft.com/office/powerpoint/2010/main" val="63812062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110 taxmann.com 285 (AAR - KARNATAKA) </a:t>
            </a:r>
            <a:r>
              <a:rPr lang="en-IN" sz="2800" dirty="0"/>
              <a:t/>
            </a:r>
            <a:br>
              <a:rPr lang="en-IN" sz="2800" dirty="0"/>
            </a:br>
            <a:r>
              <a:rPr lang="en-IN" sz="2800" b="1" dirty="0"/>
              <a:t>AUTHORITY FOR ADVANCE RULINGS, KARNATAKA </a:t>
            </a:r>
            <a:r>
              <a:rPr lang="en-IN" sz="2800" dirty="0"/>
              <a:t/>
            </a:r>
            <a:br>
              <a:rPr lang="en-IN" sz="2800" dirty="0"/>
            </a:br>
            <a:r>
              <a:rPr lang="en-IN" sz="2800" b="1" dirty="0" err="1"/>
              <a:t>Tarun</a:t>
            </a:r>
            <a:r>
              <a:rPr lang="en-IN" sz="2800" b="1" dirty="0"/>
              <a:t> Realtors (P.) Ltd.</a:t>
            </a:r>
            <a:endParaRPr lang="en-IN" sz="2800" dirty="0"/>
          </a:p>
        </p:txBody>
      </p:sp>
      <p:sp>
        <p:nvSpPr>
          <p:cNvPr id="3" name="Content Placeholder 2"/>
          <p:cNvSpPr>
            <a:spLocks noGrp="1"/>
          </p:cNvSpPr>
          <p:nvPr>
            <p:ph idx="1"/>
          </p:nvPr>
        </p:nvSpPr>
        <p:spPr/>
        <p:txBody>
          <a:bodyPr>
            <a:normAutofit fontScale="92500"/>
          </a:bodyPr>
          <a:lstStyle/>
          <a:p>
            <a:r>
              <a:rPr lang="en-US" dirty="0"/>
              <a:t>HELD :-</a:t>
            </a:r>
          </a:p>
          <a:p>
            <a:pPr lvl="1"/>
            <a:r>
              <a:rPr lang="en-IN" dirty="0"/>
              <a:t>The provision of facilities like transformers, Sewage Treatment Plant, Electrical Wiring and Fixtures, Surveillance Systems, D.G. Sets, Lifts, Air Handling Units etc. </a:t>
            </a:r>
            <a:r>
              <a:rPr lang="en-IN" dirty="0">
                <a:solidFill>
                  <a:srgbClr val="FF0000"/>
                </a:solidFill>
              </a:rPr>
              <a:t>are </a:t>
            </a:r>
            <a:r>
              <a:rPr lang="en-IN" i="1" dirty="0">
                <a:solidFill>
                  <a:srgbClr val="FF0000"/>
                </a:solidFill>
              </a:rPr>
              <a:t>sine qua non</a:t>
            </a:r>
            <a:r>
              <a:rPr lang="en-IN" dirty="0">
                <a:solidFill>
                  <a:srgbClr val="FF0000"/>
                </a:solidFill>
              </a:rPr>
              <a:t> for a commercial mall and hence cannot be considered separate from the building or civil structure. The provision of these are either statutory for a building or defines the nature of the building as a commercial mall.</a:t>
            </a:r>
            <a:r>
              <a:rPr lang="en-IN" dirty="0"/>
              <a:t> Hence, the input tax credit on the inward supplies of the goods or services involved in the construction of an immovable property which is a civil structure or building is </a:t>
            </a:r>
            <a:r>
              <a:rPr lang="en-IN" dirty="0">
                <a:solidFill>
                  <a:srgbClr val="FF0000"/>
                </a:solidFill>
              </a:rPr>
              <a:t>not available to the applicant and hence blocked</a:t>
            </a:r>
          </a:p>
          <a:p>
            <a:pPr lvl="1"/>
            <a:r>
              <a:rPr lang="en-IN" dirty="0"/>
              <a:t>The taxes paid on the procurement of goods and/or services for installation of the above facilities as listed in the application are regarded as blocked credits under section 17(5). </a:t>
            </a:r>
          </a:p>
        </p:txBody>
      </p:sp>
      <p:sp>
        <p:nvSpPr>
          <p:cNvPr id="4" name="Slide Number Placeholder 3"/>
          <p:cNvSpPr>
            <a:spLocks noGrp="1"/>
          </p:cNvSpPr>
          <p:nvPr>
            <p:ph type="sldNum" sz="quarter" idx="12"/>
          </p:nvPr>
        </p:nvSpPr>
        <p:spPr/>
        <p:txBody>
          <a:bodyPr/>
          <a:lstStyle/>
          <a:p>
            <a:fld id="{4619E636-755F-486F-B613-27EF5348AC25}" type="slidenum">
              <a:rPr lang="en-US" smtClean="0"/>
              <a:pPr/>
              <a:t>52</a:t>
            </a:fld>
            <a:endParaRPr lang="en-US"/>
          </a:p>
        </p:txBody>
      </p:sp>
    </p:spTree>
    <p:extLst>
      <p:ext uri="{BB962C8B-B14F-4D97-AF65-F5344CB8AC3E}">
        <p14:creationId xmlns:p14="http://schemas.microsoft.com/office/powerpoint/2010/main" val="41939826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105 taxmann.com 248 (AAAR-WEST BENGAL) </a:t>
            </a:r>
            <a:r>
              <a:rPr lang="en-IN" sz="2800" dirty="0"/>
              <a:t/>
            </a:r>
            <a:br>
              <a:rPr lang="en-IN" sz="2800" dirty="0"/>
            </a:br>
            <a:r>
              <a:rPr lang="en-IN" sz="2800" b="1" dirty="0"/>
              <a:t>APPELLATE AUTHORITY FOR ADVANCE RULING, WEST BENGAL </a:t>
            </a:r>
            <a:r>
              <a:rPr lang="en-IN" sz="2800" dirty="0"/>
              <a:t/>
            </a:r>
            <a:br>
              <a:rPr lang="en-IN" sz="2800" dirty="0"/>
            </a:br>
            <a:r>
              <a:rPr lang="en-IN" sz="2800" b="1" dirty="0"/>
              <a:t>GGL Hotel and Resort Company Ltd.</a:t>
            </a:r>
            <a:endParaRPr lang="en-IN" sz="2800" dirty="0"/>
          </a:p>
        </p:txBody>
      </p:sp>
      <p:sp>
        <p:nvSpPr>
          <p:cNvPr id="3" name="Content Placeholder 2"/>
          <p:cNvSpPr>
            <a:spLocks noGrp="1"/>
          </p:cNvSpPr>
          <p:nvPr>
            <p:ph idx="1"/>
          </p:nvPr>
        </p:nvSpPr>
        <p:spPr/>
        <p:txBody>
          <a:bodyPr>
            <a:normAutofit fontScale="85000" lnSpcReduction="10000"/>
          </a:bodyPr>
          <a:lstStyle/>
          <a:p>
            <a:r>
              <a:rPr lang="en-US" dirty="0"/>
              <a:t>FACTS :-</a:t>
            </a:r>
          </a:p>
          <a:p>
            <a:pPr lvl="1"/>
            <a:r>
              <a:rPr lang="en-IN" dirty="0"/>
              <a:t>The applicant/appellant for the </a:t>
            </a:r>
            <a:r>
              <a:rPr lang="en-IN" dirty="0">
                <a:solidFill>
                  <a:srgbClr val="FF0000"/>
                </a:solidFill>
              </a:rPr>
              <a:t>construction of Eco Resort on DBO (Design, Built and Operate) Mode</a:t>
            </a:r>
            <a:r>
              <a:rPr lang="en-IN" dirty="0"/>
              <a:t>l in ECO Park, New Town, Kolkata has taken certain land on lease from West Bengal Housing Infrastructure Development Corporation Limited (WBHIDCL) </a:t>
            </a:r>
            <a:r>
              <a:rPr lang="en-IN" dirty="0">
                <a:solidFill>
                  <a:srgbClr val="FF0000"/>
                </a:solidFill>
              </a:rPr>
              <a:t>for 32 years on a lease premium </a:t>
            </a:r>
            <a:r>
              <a:rPr lang="en-IN" dirty="0"/>
              <a:t>of </a:t>
            </a:r>
            <a:r>
              <a:rPr lang="en-IN" dirty="0" err="1"/>
              <a:t>Rs</a:t>
            </a:r>
            <a:r>
              <a:rPr lang="en-IN" dirty="0"/>
              <a:t>. 17.20 </a:t>
            </a:r>
            <a:r>
              <a:rPr lang="en-IN" dirty="0" err="1"/>
              <a:t>crores</a:t>
            </a:r>
            <a:r>
              <a:rPr lang="en-IN" dirty="0"/>
              <a:t> with an annual lease rent at the rate of 10 per cent of the lease premium for the first two years, which will be escalated at the rate of 5 per cent per annum in the subsequent years from the start of the third year over the last annual lease rent per annum. </a:t>
            </a:r>
            <a:r>
              <a:rPr lang="en-IN" dirty="0">
                <a:solidFill>
                  <a:srgbClr val="FF0000"/>
                </a:solidFill>
              </a:rPr>
              <a:t>The project is proposed to be completed within a period of 2 years and the lease rent paid during the pre-operative period shall be capitalized </a:t>
            </a:r>
            <a:r>
              <a:rPr lang="en-IN" dirty="0"/>
              <a:t>in the books of account by the appellant. The WBHIDCL will be charging GST at the rate of 18 per cent on the lease rent.</a:t>
            </a:r>
          </a:p>
          <a:p>
            <a:pPr lvl="1"/>
            <a:r>
              <a:rPr lang="en-US" sz="2600" dirty="0"/>
              <a:t>QUESTION</a:t>
            </a:r>
            <a:r>
              <a:rPr lang="en-US" dirty="0"/>
              <a:t> :-</a:t>
            </a:r>
          </a:p>
          <a:p>
            <a:pPr marL="393192" lvl="1" indent="0">
              <a:buNone/>
            </a:pPr>
            <a:r>
              <a:rPr lang="en-IN" dirty="0"/>
              <a:t>'Whether credit is available on input </a:t>
            </a:r>
            <a:r>
              <a:rPr lang="en-IN" dirty="0">
                <a:solidFill>
                  <a:srgbClr val="FF0000"/>
                </a:solidFill>
              </a:rPr>
              <a:t>tax paid on lease rent during pre-operative period for the leasehold land</a:t>
            </a:r>
            <a:r>
              <a:rPr lang="en-IN" dirty="0"/>
              <a:t> on which the resort is being constructed to be used for furtherance of business, when the same is capitalized and treated as capital expenditure.</a:t>
            </a:r>
            <a:endParaRPr lang="en-IN" sz="25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53</a:t>
            </a:fld>
            <a:endParaRPr lang="en-US"/>
          </a:p>
        </p:txBody>
      </p:sp>
    </p:spTree>
    <p:extLst>
      <p:ext uri="{BB962C8B-B14F-4D97-AF65-F5344CB8AC3E}">
        <p14:creationId xmlns:p14="http://schemas.microsoft.com/office/powerpoint/2010/main" val="6674926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105 taxmann.com 248 (AAAR-WEST BENGAL) </a:t>
            </a:r>
            <a:r>
              <a:rPr lang="en-IN" sz="2800" dirty="0"/>
              <a:t/>
            </a:r>
            <a:br>
              <a:rPr lang="en-IN" sz="2800" dirty="0"/>
            </a:br>
            <a:r>
              <a:rPr lang="en-IN" sz="2800" b="1" dirty="0"/>
              <a:t>APPELLATE AUTHORITY FOR ADVANCE RULING, WEST BENGAL </a:t>
            </a:r>
            <a:r>
              <a:rPr lang="en-IN" sz="2800" dirty="0"/>
              <a:t/>
            </a:r>
            <a:br>
              <a:rPr lang="en-IN" sz="2800" dirty="0"/>
            </a:br>
            <a:r>
              <a:rPr lang="en-IN" sz="2800" b="1" dirty="0"/>
              <a:t>GGL Hotel and Resort Company Ltd.</a:t>
            </a:r>
            <a:endParaRPr lang="en-IN" sz="2800" dirty="0"/>
          </a:p>
        </p:txBody>
      </p:sp>
      <p:sp>
        <p:nvSpPr>
          <p:cNvPr id="3" name="Content Placeholder 2"/>
          <p:cNvSpPr>
            <a:spLocks noGrp="1"/>
          </p:cNvSpPr>
          <p:nvPr>
            <p:ph idx="1"/>
          </p:nvPr>
        </p:nvSpPr>
        <p:spPr/>
        <p:txBody>
          <a:bodyPr>
            <a:normAutofit/>
          </a:bodyPr>
          <a:lstStyle/>
          <a:p>
            <a:r>
              <a:rPr lang="en-US" dirty="0"/>
              <a:t>HELD :-</a:t>
            </a:r>
          </a:p>
          <a:p>
            <a:pPr lvl="1"/>
            <a:r>
              <a:rPr lang="en-IN" dirty="0"/>
              <a:t>the moot question is whether input tax credit on lease rental paid is available in the pre-operative period. It transpires from the discussion that the appellant is constructing the Eco Resort on his own account in course of furtherance of its business of providing hospitality service, for which one of the input service availed is lease rental service. </a:t>
            </a:r>
            <a:r>
              <a:rPr lang="en-IN" dirty="0">
                <a:solidFill>
                  <a:srgbClr val="FF0000"/>
                </a:solidFill>
              </a:rPr>
              <a:t>The ambit of the blocked credit as per clause (d) of sub-section (5) of section 17 is broad </a:t>
            </a:r>
            <a:r>
              <a:rPr lang="en-IN" dirty="0"/>
              <a:t>as it includes such goods or services or both when used in the course of furtherance of business. So clause (d) of sub-section (5) of section 17 restricts the appellant from availing input tax credit on lease rental paid.</a:t>
            </a:r>
            <a:endParaRPr lang="en-IN" sz="25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54</a:t>
            </a:fld>
            <a:endParaRPr lang="en-US"/>
          </a:p>
        </p:txBody>
      </p:sp>
    </p:spTree>
    <p:extLst>
      <p:ext uri="{BB962C8B-B14F-4D97-AF65-F5344CB8AC3E}">
        <p14:creationId xmlns:p14="http://schemas.microsoft.com/office/powerpoint/2010/main" val="33070488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106 taxmann.com 172 (AAR- RAJASTHAN) </a:t>
            </a:r>
            <a:r>
              <a:rPr lang="en-IN" sz="2800" dirty="0"/>
              <a:t/>
            </a:r>
            <a:br>
              <a:rPr lang="en-IN" sz="2800" dirty="0"/>
            </a:br>
            <a:r>
              <a:rPr lang="en-IN" sz="2800" b="1" dirty="0"/>
              <a:t>AUTHORITY FOR ADVANCE RULINGS, RAJASTHAN </a:t>
            </a:r>
            <a:r>
              <a:rPr lang="en-IN" sz="2800" dirty="0"/>
              <a:t/>
            </a:r>
            <a:br>
              <a:rPr lang="en-IN" sz="2800" dirty="0"/>
            </a:br>
            <a:r>
              <a:rPr lang="en-IN" sz="2800" b="1" dirty="0" err="1"/>
              <a:t>Rambagh</a:t>
            </a:r>
            <a:r>
              <a:rPr lang="en-IN" sz="2800" b="1" dirty="0"/>
              <a:t> Palace Hotels (P.) Ltd.</a:t>
            </a:r>
            <a:endParaRPr lang="en-IN" sz="2800" dirty="0"/>
          </a:p>
        </p:txBody>
      </p:sp>
      <p:sp>
        <p:nvSpPr>
          <p:cNvPr id="3" name="Content Placeholder 2"/>
          <p:cNvSpPr>
            <a:spLocks noGrp="1"/>
          </p:cNvSpPr>
          <p:nvPr>
            <p:ph idx="1"/>
          </p:nvPr>
        </p:nvSpPr>
        <p:spPr/>
        <p:txBody>
          <a:bodyPr>
            <a:normAutofit fontScale="70000" lnSpcReduction="20000"/>
          </a:bodyPr>
          <a:lstStyle/>
          <a:p>
            <a:r>
              <a:rPr lang="en-US" dirty="0"/>
              <a:t>FACTS :-</a:t>
            </a:r>
          </a:p>
          <a:p>
            <a:pPr lvl="1"/>
            <a:r>
              <a:rPr lang="en-IN" dirty="0"/>
              <a:t>The applicant, </a:t>
            </a:r>
            <a:r>
              <a:rPr lang="en-IN" dirty="0">
                <a:solidFill>
                  <a:srgbClr val="FF0000"/>
                </a:solidFill>
              </a:rPr>
              <a:t>a hotelier, is engaged in supply of various services </a:t>
            </a:r>
            <a:r>
              <a:rPr lang="en-IN" i="1" dirty="0">
                <a:solidFill>
                  <a:srgbClr val="FF0000"/>
                </a:solidFill>
              </a:rPr>
              <a:t>viz.</a:t>
            </a:r>
            <a:r>
              <a:rPr lang="en-IN" dirty="0">
                <a:solidFill>
                  <a:srgbClr val="FF0000"/>
                </a:solidFill>
              </a:rPr>
              <a:t> short term accommodation service, Restaurant service, </a:t>
            </a:r>
            <a:r>
              <a:rPr lang="en-IN" dirty="0" err="1">
                <a:solidFill>
                  <a:srgbClr val="FF0000"/>
                </a:solidFill>
              </a:rPr>
              <a:t>Mandap</a:t>
            </a:r>
            <a:r>
              <a:rPr lang="en-IN" dirty="0">
                <a:solidFill>
                  <a:srgbClr val="FF0000"/>
                </a:solidFill>
              </a:rPr>
              <a:t> Keeper service, SPA and other club facilities, Renting of space or lawn, etc.</a:t>
            </a:r>
          </a:p>
          <a:p>
            <a:pPr lvl="1"/>
            <a:r>
              <a:rPr lang="en-IN" dirty="0"/>
              <a:t>It in routine manner or as and when required is involved in repair and maintenance of the building and its components in order to ensure that the high standards of hospitality service are maintained.</a:t>
            </a:r>
          </a:p>
          <a:p>
            <a:pPr marL="393192" lvl="1" indent="0">
              <a:buNone/>
            </a:pPr>
            <a:r>
              <a:rPr lang="en-US" sz="2600" dirty="0"/>
              <a:t>QUESTION</a:t>
            </a:r>
            <a:r>
              <a:rPr lang="en-US" dirty="0"/>
              <a:t> :-</a:t>
            </a:r>
          </a:p>
          <a:p>
            <a:pPr lvl="1">
              <a:buFont typeface="Wingdings" pitchFamily="2" charset="2"/>
              <a:buChar char="Ø"/>
            </a:pPr>
            <a:r>
              <a:rPr lang="en-IN" dirty="0"/>
              <a:t>Whether </a:t>
            </a:r>
            <a:r>
              <a:rPr lang="en-IN" dirty="0">
                <a:solidFill>
                  <a:srgbClr val="FF0000"/>
                </a:solidFill>
              </a:rPr>
              <a:t>GST paid on building materials such as cement, concrete, bricks, cement or marble or stone slabs or tiles, paint, polish and any other building materials meant for repair of building </a:t>
            </a:r>
            <a:r>
              <a:rPr lang="en-IN" dirty="0"/>
              <a:t>shall be available for input tax credit [ITC].</a:t>
            </a:r>
          </a:p>
          <a:p>
            <a:pPr lvl="1">
              <a:buFont typeface="Wingdings" pitchFamily="2" charset="2"/>
              <a:buChar char="Ø"/>
            </a:pPr>
            <a:r>
              <a:rPr lang="en-IN" dirty="0"/>
              <a:t>Whether </a:t>
            </a:r>
            <a:r>
              <a:rPr lang="en-IN" dirty="0">
                <a:solidFill>
                  <a:srgbClr val="FF0000"/>
                </a:solidFill>
              </a:rPr>
              <a:t>GST paid on labour supply for carrying out repair of building </a:t>
            </a:r>
            <a:r>
              <a:rPr lang="en-IN" dirty="0"/>
              <a:t>shall be available for ITC, where material and supervision are provided by the applicant.</a:t>
            </a:r>
          </a:p>
          <a:p>
            <a:pPr lvl="1">
              <a:buFont typeface="Wingdings" pitchFamily="2" charset="2"/>
              <a:buChar char="Ø"/>
            </a:pPr>
            <a:r>
              <a:rPr lang="en-IN" dirty="0"/>
              <a:t>Will it make any difference if aforementioned works are carried out in a composite manner as a </a:t>
            </a:r>
            <a:r>
              <a:rPr lang="en-IN" dirty="0">
                <a:solidFill>
                  <a:srgbClr val="FF0000"/>
                </a:solidFill>
              </a:rPr>
              <a:t>works contract,</a:t>
            </a:r>
            <a:r>
              <a:rPr lang="en-IN" dirty="0"/>
              <a:t> where material as well as labour are supplied by a contractor as a composite supply under works contract.</a:t>
            </a:r>
          </a:p>
          <a:p>
            <a:pPr lvl="1">
              <a:buFont typeface="Wingdings" pitchFamily="2" charset="2"/>
              <a:buChar char="Ø"/>
            </a:pPr>
            <a:r>
              <a:rPr lang="en-IN" dirty="0">
                <a:solidFill>
                  <a:srgbClr val="FF0000"/>
                </a:solidFill>
              </a:rPr>
              <a:t>+ cables, switches, NCB, and other electrical consumables meant for repair of existing electrical fittings +wood, board, mica, tapestry, paint, polish and other consumables meant for repair of existing furniture and fixtures</a:t>
            </a:r>
          </a:p>
          <a:p>
            <a:pPr marL="393192" lvl="1" indent="0">
              <a:buNone/>
            </a:pPr>
            <a:endParaRPr lang="en-IN" sz="25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55</a:t>
            </a:fld>
            <a:endParaRPr lang="en-US"/>
          </a:p>
        </p:txBody>
      </p:sp>
    </p:spTree>
    <p:extLst>
      <p:ext uri="{BB962C8B-B14F-4D97-AF65-F5344CB8AC3E}">
        <p14:creationId xmlns:p14="http://schemas.microsoft.com/office/powerpoint/2010/main" val="12319042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106 taxmann.com 172 (AAR- RAJASTHAN) </a:t>
            </a:r>
            <a:r>
              <a:rPr lang="en-IN" sz="2800" dirty="0"/>
              <a:t/>
            </a:r>
            <a:br>
              <a:rPr lang="en-IN" sz="2800" dirty="0"/>
            </a:br>
            <a:r>
              <a:rPr lang="en-IN" sz="2800" b="1" dirty="0"/>
              <a:t>AUTHORITY FOR ADVANCE RULINGS, RAJASTHAN </a:t>
            </a:r>
            <a:r>
              <a:rPr lang="en-IN" sz="2800" dirty="0"/>
              <a:t/>
            </a:r>
            <a:br>
              <a:rPr lang="en-IN" sz="2800" dirty="0"/>
            </a:br>
            <a:r>
              <a:rPr lang="en-IN" sz="2800" b="1" dirty="0" err="1"/>
              <a:t>Rambagh</a:t>
            </a:r>
            <a:r>
              <a:rPr lang="en-IN" sz="2800" b="1" dirty="0"/>
              <a:t> Palace Hotels (P.) Ltd.</a:t>
            </a:r>
            <a:endParaRPr lang="en-IN" sz="2800" dirty="0"/>
          </a:p>
        </p:txBody>
      </p:sp>
      <p:sp>
        <p:nvSpPr>
          <p:cNvPr id="3" name="Content Placeholder 2"/>
          <p:cNvSpPr>
            <a:spLocks noGrp="1"/>
          </p:cNvSpPr>
          <p:nvPr>
            <p:ph idx="1"/>
          </p:nvPr>
        </p:nvSpPr>
        <p:spPr/>
        <p:txBody>
          <a:bodyPr>
            <a:normAutofit/>
          </a:bodyPr>
          <a:lstStyle/>
          <a:p>
            <a:r>
              <a:rPr lang="en-US" dirty="0"/>
              <a:t>HELD :-</a:t>
            </a:r>
          </a:p>
          <a:p>
            <a:pPr lvl="1"/>
            <a:r>
              <a:rPr lang="en-IN" dirty="0"/>
              <a:t>The applicant is paying GST on building materials such as cement, concrete, bricks, cement or marble or stone slabs or tiles, paint, polish, etc. and on some services such as labour supply. The activity of repair and maintenance which encompasses supply of goods for a construction activity is of immovable nature. The provisions of ITC for the said supply of goods is covered under </a:t>
            </a:r>
            <a:r>
              <a:rPr lang="en-IN" dirty="0">
                <a:solidFill>
                  <a:srgbClr val="FF0000"/>
                </a:solidFill>
              </a:rPr>
              <a:t>section 17(5)(d)</a:t>
            </a:r>
            <a:r>
              <a:rPr lang="en-IN" dirty="0"/>
              <a:t> read with </a:t>
            </a:r>
            <a:r>
              <a:rPr lang="en-IN" i="1" dirty="0"/>
              <a:t>Explanation</a:t>
            </a:r>
            <a:r>
              <a:rPr lang="en-IN" dirty="0"/>
              <a:t> mentioned therein. Therefore, </a:t>
            </a:r>
            <a:r>
              <a:rPr lang="en-IN" dirty="0">
                <a:solidFill>
                  <a:srgbClr val="FF0000"/>
                </a:solidFill>
              </a:rPr>
              <a:t>ITC of GST paid on such goods will not be available to the extent of capitalisation of the said goods as mentioned in </a:t>
            </a:r>
            <a:r>
              <a:rPr lang="en-IN" i="1" dirty="0">
                <a:solidFill>
                  <a:srgbClr val="FF0000"/>
                </a:solidFill>
              </a:rPr>
              <a:t>Explanation</a:t>
            </a:r>
            <a:r>
              <a:rPr lang="en-IN" dirty="0">
                <a:solidFill>
                  <a:srgbClr val="FF0000"/>
                </a:solidFill>
              </a:rPr>
              <a:t> of section 17(5).</a:t>
            </a:r>
            <a:endParaRPr lang="en-IN" sz="2500" dirty="0">
              <a:solidFill>
                <a:srgbClr val="FF0000"/>
              </a:solidFill>
            </a:endParaRPr>
          </a:p>
        </p:txBody>
      </p:sp>
      <p:sp>
        <p:nvSpPr>
          <p:cNvPr id="4" name="Slide Number Placeholder 3"/>
          <p:cNvSpPr>
            <a:spLocks noGrp="1"/>
          </p:cNvSpPr>
          <p:nvPr>
            <p:ph type="sldNum" sz="quarter" idx="12"/>
          </p:nvPr>
        </p:nvSpPr>
        <p:spPr/>
        <p:txBody>
          <a:bodyPr/>
          <a:lstStyle/>
          <a:p>
            <a:fld id="{4619E636-755F-486F-B613-27EF5348AC25}" type="slidenum">
              <a:rPr lang="en-US" smtClean="0"/>
              <a:pPr/>
              <a:t>56</a:t>
            </a:fld>
            <a:endParaRPr lang="en-US"/>
          </a:p>
        </p:txBody>
      </p:sp>
    </p:spTree>
    <p:extLst>
      <p:ext uri="{BB962C8B-B14F-4D97-AF65-F5344CB8AC3E}">
        <p14:creationId xmlns:p14="http://schemas.microsoft.com/office/powerpoint/2010/main" val="88964756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102 taxmann.com 295 (AAR-WEST BENGAL) </a:t>
            </a:r>
            <a:r>
              <a:rPr lang="en-IN" sz="2800" dirty="0"/>
              <a:t/>
            </a:r>
            <a:br>
              <a:rPr lang="en-IN" sz="2800" dirty="0"/>
            </a:br>
            <a:r>
              <a:rPr lang="en-IN" sz="2800" b="1" dirty="0"/>
              <a:t>AUTHORITY FOR ADVANCE RULINGS, WEST BENGAL </a:t>
            </a:r>
            <a:r>
              <a:rPr lang="en-IN" sz="2800" dirty="0"/>
              <a:t/>
            </a:r>
            <a:br>
              <a:rPr lang="en-IN" sz="2800" dirty="0"/>
            </a:br>
            <a:r>
              <a:rPr lang="en-IN" sz="2800" b="1" dirty="0" err="1"/>
              <a:t>Tewari</a:t>
            </a:r>
            <a:r>
              <a:rPr lang="en-IN" sz="2800" b="1" dirty="0"/>
              <a:t> Warehousing Co. (P.) Ltd.</a:t>
            </a:r>
            <a:endParaRPr lang="en-IN" sz="2800" dirty="0"/>
          </a:p>
        </p:txBody>
      </p:sp>
      <p:sp>
        <p:nvSpPr>
          <p:cNvPr id="3" name="Content Placeholder 2"/>
          <p:cNvSpPr>
            <a:spLocks noGrp="1"/>
          </p:cNvSpPr>
          <p:nvPr>
            <p:ph idx="1"/>
          </p:nvPr>
        </p:nvSpPr>
        <p:spPr/>
        <p:txBody>
          <a:bodyPr>
            <a:normAutofit/>
          </a:bodyPr>
          <a:lstStyle/>
          <a:p>
            <a:r>
              <a:rPr lang="en-US" dirty="0"/>
              <a:t>FACTS :-</a:t>
            </a:r>
          </a:p>
          <a:p>
            <a:pPr lvl="1"/>
            <a:r>
              <a:rPr lang="en-IN" dirty="0"/>
              <a:t>The applicant is engaged in supplying warehousing services. It is </a:t>
            </a:r>
            <a:r>
              <a:rPr lang="en-IN" dirty="0">
                <a:solidFill>
                  <a:srgbClr val="FF0000"/>
                </a:solidFill>
              </a:rPr>
              <a:t>constructing a warehouse on leasehold land using pre-fabricated technology.</a:t>
            </a:r>
          </a:p>
          <a:p>
            <a:pPr marL="393192" lvl="1" indent="0">
              <a:buNone/>
            </a:pPr>
            <a:endParaRPr lang="en-IN" sz="2600" dirty="0"/>
          </a:p>
          <a:p>
            <a:pPr marL="393192" lvl="1" indent="0">
              <a:buNone/>
            </a:pPr>
            <a:r>
              <a:rPr lang="en-US" sz="2600" dirty="0"/>
              <a:t>QUESTION</a:t>
            </a:r>
            <a:r>
              <a:rPr lang="en-US" dirty="0"/>
              <a:t> :-</a:t>
            </a:r>
          </a:p>
          <a:p>
            <a:pPr lvl="1">
              <a:buFont typeface="Wingdings" pitchFamily="2" charset="2"/>
              <a:buChar char="Ø"/>
            </a:pPr>
            <a:r>
              <a:rPr lang="en-IN" dirty="0"/>
              <a:t>Whether the input tax credit is admissible on the </a:t>
            </a:r>
            <a:r>
              <a:rPr lang="en-IN" dirty="0">
                <a:solidFill>
                  <a:srgbClr val="FF0000"/>
                </a:solidFill>
              </a:rPr>
              <a:t>inward supplies for construction of the said warehouse.</a:t>
            </a:r>
          </a:p>
          <a:p>
            <a:pPr lvl="1">
              <a:buFont typeface="Wingdings" pitchFamily="2" charset="2"/>
              <a:buChar char="Ø"/>
            </a:pPr>
            <a:r>
              <a:rPr lang="en-IN" dirty="0"/>
              <a:t>In the written submission, the applicant describes the property under construction as 'Pre-fabricated Warehousing System' (the System). It is being purchased from </a:t>
            </a:r>
            <a:r>
              <a:rPr lang="en-IN" dirty="0" err="1"/>
              <a:t>Pennar</a:t>
            </a:r>
            <a:r>
              <a:rPr lang="en-IN" dirty="0"/>
              <a:t> Engineering Building System Ltd. (the Vendor).</a:t>
            </a:r>
            <a:endParaRPr lang="en-IN" sz="25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57</a:t>
            </a:fld>
            <a:endParaRPr lang="en-US"/>
          </a:p>
        </p:txBody>
      </p:sp>
    </p:spTree>
    <p:extLst>
      <p:ext uri="{BB962C8B-B14F-4D97-AF65-F5344CB8AC3E}">
        <p14:creationId xmlns:p14="http://schemas.microsoft.com/office/powerpoint/2010/main" val="106076796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102 taxmann.com 295 (AAR-WEST BENGAL) </a:t>
            </a:r>
            <a:r>
              <a:rPr lang="en-IN" sz="2800" dirty="0"/>
              <a:t/>
            </a:r>
            <a:br>
              <a:rPr lang="en-IN" sz="2800" dirty="0"/>
            </a:br>
            <a:r>
              <a:rPr lang="en-IN" sz="2800" b="1" dirty="0"/>
              <a:t>AUTHORITY FOR ADVANCE RULINGS, WEST BENGAL </a:t>
            </a:r>
            <a:r>
              <a:rPr lang="en-IN" sz="2800" dirty="0"/>
              <a:t/>
            </a:r>
            <a:br>
              <a:rPr lang="en-IN" sz="2800" dirty="0"/>
            </a:br>
            <a:r>
              <a:rPr lang="en-IN" sz="2800" b="1" dirty="0" err="1"/>
              <a:t>Tewari</a:t>
            </a:r>
            <a:r>
              <a:rPr lang="en-IN" sz="2800" b="1" dirty="0"/>
              <a:t> Warehousing Co. (P.) Ltd.</a:t>
            </a:r>
            <a:endParaRPr lang="en-IN" sz="2800" dirty="0"/>
          </a:p>
        </p:txBody>
      </p:sp>
      <p:sp>
        <p:nvSpPr>
          <p:cNvPr id="3" name="Content Placeholder 2"/>
          <p:cNvSpPr>
            <a:spLocks noGrp="1"/>
          </p:cNvSpPr>
          <p:nvPr>
            <p:ph idx="1"/>
          </p:nvPr>
        </p:nvSpPr>
        <p:spPr/>
        <p:txBody>
          <a:bodyPr>
            <a:normAutofit/>
          </a:bodyPr>
          <a:lstStyle/>
          <a:p>
            <a:r>
              <a:rPr lang="en-US" dirty="0"/>
              <a:t>HELD :-</a:t>
            </a:r>
          </a:p>
          <a:p>
            <a:pPr lvl="1"/>
            <a:r>
              <a:rPr lang="en-IN" dirty="0"/>
              <a:t>it is concluded that the applicant is constructing a warehouse that is intended to be used as a permanent structure and associated with beneficial enjoyment of the land on which it is being built. The technology used for the construction of the warehouse involves the application of pre-fabricated structures and also civil work for supporting the pre-fabricated structure and developing the floor of the warehouse. </a:t>
            </a:r>
            <a:r>
              <a:rPr lang="en-IN" dirty="0">
                <a:solidFill>
                  <a:srgbClr val="FF0000"/>
                </a:solidFill>
              </a:rPr>
              <a:t>The warehouse cannot be conceived without beneficial enjoyment of the civil structure embedded on earth. The warehouse being constructed is, therefore, an immovable property </a:t>
            </a:r>
            <a:r>
              <a:rPr lang="en-IN" dirty="0"/>
              <a:t>and the input tax credit is </a:t>
            </a:r>
            <a:r>
              <a:rPr lang="en-IN" dirty="0">
                <a:solidFill>
                  <a:srgbClr val="FF0000"/>
                </a:solidFill>
              </a:rPr>
              <a:t>not admissible </a:t>
            </a:r>
            <a:r>
              <a:rPr lang="en-IN" dirty="0"/>
              <a:t>on the inward supplies for its construction, as the credit of such tax is blocked under section 17(5)(</a:t>
            </a:r>
            <a:r>
              <a:rPr lang="en-IN" i="1" dirty="0"/>
              <a:t>d</a:t>
            </a:r>
            <a:r>
              <a:rPr lang="en-IN" dirty="0"/>
              <a:t>).</a:t>
            </a:r>
            <a:endParaRPr lang="en-IN" sz="25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58</a:t>
            </a:fld>
            <a:endParaRPr lang="en-US"/>
          </a:p>
        </p:txBody>
      </p:sp>
    </p:spTree>
    <p:extLst>
      <p:ext uri="{BB962C8B-B14F-4D97-AF65-F5344CB8AC3E}">
        <p14:creationId xmlns:p14="http://schemas.microsoft.com/office/powerpoint/2010/main" val="4898555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472" y="1562773"/>
            <a:ext cx="8229600" cy="1286305"/>
          </a:xfrm>
        </p:spPr>
        <p:txBody>
          <a:bodyPr>
            <a:normAutofit/>
          </a:bodyPr>
          <a:lstStyle/>
          <a:p>
            <a:pPr algn="ctr"/>
            <a:r>
              <a:rPr lang="en-IN" dirty="0"/>
              <a:t>Issues under ITC</a:t>
            </a:r>
          </a:p>
        </p:txBody>
      </p:sp>
      <p:sp>
        <p:nvSpPr>
          <p:cNvPr id="3" name="Slide Number Placeholder 2"/>
          <p:cNvSpPr>
            <a:spLocks noGrp="1"/>
          </p:cNvSpPr>
          <p:nvPr>
            <p:ph type="sldNum" sz="quarter" idx="12"/>
          </p:nvPr>
        </p:nvSpPr>
        <p:spPr/>
        <p:txBody>
          <a:bodyPr/>
          <a:lstStyle/>
          <a:p>
            <a:fld id="{4619E636-755F-486F-B613-27EF5348AC25}" type="slidenum">
              <a:rPr lang="en-US" smtClean="0"/>
              <a:pPr/>
              <a:t>59</a:t>
            </a:fld>
            <a:endParaRPr lang="en-US"/>
          </a:p>
        </p:txBody>
      </p:sp>
    </p:spTree>
    <p:extLst>
      <p:ext uri="{BB962C8B-B14F-4D97-AF65-F5344CB8AC3E}">
        <p14:creationId xmlns:p14="http://schemas.microsoft.com/office/powerpoint/2010/main" val="9229505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 on availability of ITC</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6</a:t>
            </a:fld>
            <a:endParaRPr lang="en-US"/>
          </a:p>
        </p:txBody>
      </p:sp>
      <p:sp>
        <p:nvSpPr>
          <p:cNvPr id="7" name="TextBox 6"/>
          <p:cNvSpPr txBox="1"/>
          <p:nvPr/>
        </p:nvSpPr>
        <p:spPr>
          <a:xfrm>
            <a:off x="403266" y="1345366"/>
            <a:ext cx="10983685" cy="5262979"/>
          </a:xfrm>
          <a:prstGeom prst="rect">
            <a:avLst/>
          </a:prstGeom>
          <a:noFill/>
          <a:ln>
            <a:solidFill>
              <a:srgbClr val="000000"/>
            </a:solidFill>
          </a:ln>
        </p:spPr>
        <p:txBody>
          <a:bodyPr wrap="square" rtlCol="0">
            <a:spAutoFit/>
          </a:bodyPr>
          <a:lstStyle/>
          <a:p>
            <a:r>
              <a:rPr lang="en-IN" b="1" dirty="0">
                <a:solidFill>
                  <a:schemeClr val="bg1"/>
                </a:solidFill>
              </a:rPr>
              <a:t>[2020] 117 taxmann.com 318 (AAAR-MAHARASHTRA) </a:t>
            </a:r>
            <a:endParaRPr lang="en-US" dirty="0">
              <a:solidFill>
                <a:schemeClr val="bg1"/>
              </a:solidFill>
            </a:endParaRPr>
          </a:p>
          <a:p>
            <a:r>
              <a:rPr lang="en-IN" b="1" dirty="0">
                <a:solidFill>
                  <a:schemeClr val="bg1"/>
                </a:solidFill>
              </a:rPr>
              <a:t>APPELLATE AUTHORITY FOR ADVANCE RULING, MAHARASHTRA</a:t>
            </a:r>
            <a:endParaRPr lang="en-US" dirty="0">
              <a:solidFill>
                <a:schemeClr val="bg1"/>
              </a:solidFill>
            </a:endParaRPr>
          </a:p>
          <a:p>
            <a:r>
              <a:rPr lang="en-IN" b="1" dirty="0">
                <a:solidFill>
                  <a:schemeClr val="bg1"/>
                </a:solidFill>
              </a:rPr>
              <a:t>CMS Info Systems Ltd. </a:t>
            </a:r>
          </a:p>
          <a:p>
            <a:r>
              <a:rPr lang="en-IN" sz="2400" b="1" dirty="0">
                <a:solidFill>
                  <a:schemeClr val="bg1"/>
                </a:solidFill>
              </a:rPr>
              <a:t>Facts:</a:t>
            </a:r>
            <a:r>
              <a:rPr lang="en-IN" sz="2000" b="1" dirty="0">
                <a:solidFill>
                  <a:schemeClr val="bg1"/>
                </a:solidFill>
              </a:rPr>
              <a:t> </a:t>
            </a:r>
            <a:endParaRPr lang="en-IN" sz="2000" dirty="0">
              <a:solidFill>
                <a:schemeClr val="bg1"/>
              </a:solidFill>
            </a:endParaRPr>
          </a:p>
          <a:p>
            <a:r>
              <a:rPr lang="en-IN" dirty="0">
                <a:solidFill>
                  <a:schemeClr val="bg1"/>
                </a:solidFill>
              </a:rPr>
              <a:t>Appellant is managing cash circulation through transporting cash from currency chest to bank branches - During course of providing cash management services, appellant purchases raw motor vehicles and after requisite fabrication get them converted to cash carry vans - Appellant also pays GST on fabrication - After proper usage, when vans cannot be used further, appellant sells those vans as scrap</a:t>
            </a:r>
            <a:endParaRPr lang="en-IN" sz="2400" dirty="0">
              <a:solidFill>
                <a:schemeClr val="bg1"/>
              </a:solidFill>
            </a:endParaRPr>
          </a:p>
          <a:p>
            <a:endParaRPr lang="en-IN" sz="2400" b="1" dirty="0">
              <a:solidFill>
                <a:schemeClr val="bg1"/>
              </a:solidFill>
            </a:endParaRPr>
          </a:p>
          <a:p>
            <a:r>
              <a:rPr lang="en-IN" sz="2400" b="1" dirty="0">
                <a:solidFill>
                  <a:schemeClr val="bg1"/>
                </a:solidFill>
              </a:rPr>
              <a:t>Question raised:</a:t>
            </a:r>
            <a:r>
              <a:rPr lang="en-IN" sz="2000" b="1" dirty="0">
                <a:solidFill>
                  <a:schemeClr val="bg1"/>
                </a:solidFill>
              </a:rPr>
              <a:t> </a:t>
            </a:r>
            <a:endParaRPr lang="en-IN" sz="2000" dirty="0">
              <a:solidFill>
                <a:schemeClr val="bg1"/>
              </a:solidFill>
            </a:endParaRPr>
          </a:p>
          <a:p>
            <a:r>
              <a:rPr lang="en-IN" dirty="0">
                <a:solidFill>
                  <a:schemeClr val="bg1"/>
                </a:solidFill>
              </a:rPr>
              <a:t>Appellant seeks advance ruling on question as to availability of input tax credit of GST paid on purchase and fabrication of subject motor vehicles</a:t>
            </a:r>
            <a:endParaRPr lang="en-IN" sz="2400" dirty="0">
              <a:solidFill>
                <a:schemeClr val="bg1"/>
              </a:solidFill>
            </a:endParaRPr>
          </a:p>
          <a:p>
            <a:endParaRPr lang="en-IN" sz="2400" b="1" dirty="0">
              <a:solidFill>
                <a:schemeClr val="bg1"/>
              </a:solidFill>
            </a:endParaRPr>
          </a:p>
          <a:p>
            <a:r>
              <a:rPr lang="en-IN" sz="2400" b="1" dirty="0">
                <a:solidFill>
                  <a:schemeClr val="bg1"/>
                </a:solidFill>
              </a:rPr>
              <a:t>Decision/Ruling:</a:t>
            </a:r>
            <a:r>
              <a:rPr lang="en-IN" sz="2000" b="1" dirty="0">
                <a:solidFill>
                  <a:schemeClr val="bg1"/>
                </a:solidFill>
              </a:rPr>
              <a:t> </a:t>
            </a:r>
          </a:p>
          <a:p>
            <a:pPr marL="342900" indent="-342900">
              <a:buFont typeface="Wingdings" panose="05000000000000000000" pitchFamily="2" charset="2"/>
              <a:buChar char="Ø"/>
            </a:pPr>
            <a:r>
              <a:rPr lang="en-IN" dirty="0">
                <a:solidFill>
                  <a:srgbClr val="FF0000"/>
                </a:solidFill>
              </a:rPr>
              <a:t>Held – Yes (in favour of the </a:t>
            </a:r>
            <a:r>
              <a:rPr lang="en-IN" dirty="0" err="1">
                <a:solidFill>
                  <a:srgbClr val="FF0000"/>
                </a:solidFill>
              </a:rPr>
              <a:t>aseesee</a:t>
            </a:r>
            <a:r>
              <a:rPr lang="en-IN" dirty="0">
                <a:solidFill>
                  <a:srgbClr val="FF0000"/>
                </a:solidFill>
              </a:rPr>
              <a:t>) </a:t>
            </a:r>
            <a:r>
              <a:rPr lang="en-IN" dirty="0">
                <a:solidFill>
                  <a:schemeClr val="bg1"/>
                </a:solidFill>
              </a:rPr>
              <a:t>as,</a:t>
            </a:r>
            <a:r>
              <a:rPr lang="en-IN" dirty="0">
                <a:solidFill>
                  <a:srgbClr val="FF0000"/>
                </a:solidFill>
              </a:rPr>
              <a:t> </a:t>
            </a:r>
            <a:r>
              <a:rPr lang="en-IN" b="1" dirty="0">
                <a:solidFill>
                  <a:schemeClr val="bg1"/>
                </a:solidFill>
              </a:rPr>
              <a:t>on facts, what is being transported by appellant in cash carry vans is not money but goods for them as they cannot use such money for any purpose , whatsoever. </a:t>
            </a:r>
            <a:endParaRPr lang="en-IN" sz="2000" dirty="0">
              <a:solidFill>
                <a:schemeClr val="bg1"/>
              </a:solidFill>
            </a:endParaRPr>
          </a:p>
        </p:txBody>
      </p:sp>
    </p:spTree>
    <p:extLst>
      <p:ext uri="{BB962C8B-B14F-4D97-AF65-F5344CB8AC3E}">
        <p14:creationId xmlns:p14="http://schemas.microsoft.com/office/powerpoint/2010/main" val="4134955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 calcmode="lin" valueType="num">
                                      <p:cBhvr additive="base">
                                        <p:cTn id="2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anim calcmode="lin" valueType="num">
                                      <p:cBhvr additive="base">
                                        <p:cTn id="29"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 calcmode="lin" valueType="num">
                                      <p:cBhvr additive="base">
                                        <p:cTn id="33"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7">
                                            <p:txEl>
                                              <p:pRg st="9" end="9"/>
                                            </p:txEl>
                                          </p:spTgt>
                                        </p:tgtEl>
                                        <p:attrNameLst>
                                          <p:attrName>style.visibility</p:attrName>
                                        </p:attrNameLst>
                                      </p:cBhvr>
                                      <p:to>
                                        <p:strVal val="visible"/>
                                      </p:to>
                                    </p:set>
                                    <p:anim calcmode="lin" valueType="num">
                                      <p:cBhvr additive="base">
                                        <p:cTn id="39"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anim calcmode="lin" valueType="num">
                                      <p:cBhvr additive="base">
                                        <p:cTn id="43"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Blocked Credit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60</a:t>
            </a:fld>
            <a:endParaRPr lang="en-US"/>
          </a:p>
        </p:txBody>
      </p:sp>
      <p:sp>
        <p:nvSpPr>
          <p:cNvPr id="7" name="TextBox 6"/>
          <p:cNvSpPr txBox="1"/>
          <p:nvPr/>
        </p:nvSpPr>
        <p:spPr>
          <a:xfrm>
            <a:off x="478971" y="1384162"/>
            <a:ext cx="10983685" cy="4678204"/>
          </a:xfrm>
          <a:prstGeom prst="rect">
            <a:avLst/>
          </a:prstGeom>
          <a:noFill/>
          <a:ln>
            <a:solidFill>
              <a:srgbClr val="000000"/>
            </a:solidFill>
          </a:ln>
        </p:spPr>
        <p:txBody>
          <a:bodyPr wrap="square" rtlCol="0">
            <a:spAutoFit/>
          </a:bodyPr>
          <a:lstStyle/>
          <a:p>
            <a:r>
              <a:rPr lang="en-IN" b="1" dirty="0">
                <a:solidFill>
                  <a:schemeClr val="bg1"/>
                </a:solidFill>
              </a:rPr>
              <a:t>[2019] 107 taxmann.com 293 (AAR - GOA) </a:t>
            </a:r>
            <a:endParaRPr lang="en-US" dirty="0">
              <a:solidFill>
                <a:schemeClr val="bg1"/>
              </a:solidFill>
            </a:endParaRPr>
          </a:p>
          <a:p>
            <a:r>
              <a:rPr lang="en-IN" b="1" dirty="0">
                <a:solidFill>
                  <a:schemeClr val="bg1"/>
                </a:solidFill>
              </a:rPr>
              <a:t>AUTHORITY FOR ADVANCE RULINGS, GOA </a:t>
            </a:r>
            <a:endParaRPr lang="en-US" dirty="0">
              <a:solidFill>
                <a:schemeClr val="bg1"/>
              </a:solidFill>
            </a:endParaRPr>
          </a:p>
          <a:p>
            <a:r>
              <a:rPr lang="en-IN" b="1" dirty="0" err="1">
                <a:solidFill>
                  <a:schemeClr val="bg1"/>
                </a:solidFill>
              </a:rPr>
              <a:t>Chowgule</a:t>
            </a:r>
            <a:r>
              <a:rPr lang="en-IN" b="1" dirty="0">
                <a:solidFill>
                  <a:schemeClr val="bg1"/>
                </a:solidFill>
              </a:rPr>
              <a:t> Industries (P.) Ltd.</a:t>
            </a:r>
            <a:endParaRPr lang="en-IN" sz="2400" b="1" dirty="0">
              <a:solidFill>
                <a:schemeClr val="bg1"/>
              </a:solidFill>
            </a:endParaRPr>
          </a:p>
          <a:p>
            <a:endParaRPr lang="en-IN" sz="2400" b="1" dirty="0">
              <a:solidFill>
                <a:schemeClr val="bg1"/>
              </a:solidFill>
            </a:endParaRPr>
          </a:p>
          <a:p>
            <a:r>
              <a:rPr lang="en-IN" sz="2400" b="1" dirty="0">
                <a:solidFill>
                  <a:schemeClr val="bg1"/>
                </a:solidFill>
              </a:rPr>
              <a:t>Facts:</a:t>
            </a:r>
            <a:r>
              <a:rPr lang="en-IN" sz="2000" b="1" dirty="0">
                <a:solidFill>
                  <a:schemeClr val="bg1"/>
                </a:solidFill>
              </a:rPr>
              <a:t> </a:t>
            </a:r>
          </a:p>
          <a:p>
            <a:pPr marL="285750" indent="-285750">
              <a:buFont typeface="Arial" panose="020B0604020202020204" pitchFamily="34" charset="0"/>
              <a:buChar char="•"/>
            </a:pPr>
            <a:r>
              <a:rPr lang="en-IN" b="1" dirty="0">
                <a:solidFill>
                  <a:schemeClr val="bg1"/>
                </a:solidFill>
              </a:rPr>
              <a:t>Applicant, authorised dealer of Maruti Suzuki, </a:t>
            </a:r>
          </a:p>
          <a:p>
            <a:pPr marL="285750" indent="-285750">
              <a:buFont typeface="Arial" panose="020B0604020202020204" pitchFamily="34" charset="0"/>
              <a:buChar char="•"/>
            </a:pPr>
            <a:r>
              <a:rPr lang="en-IN" b="1" dirty="0">
                <a:solidFill>
                  <a:schemeClr val="bg1"/>
                </a:solidFill>
              </a:rPr>
              <a:t>purchases </a:t>
            </a:r>
            <a:r>
              <a:rPr lang="en-IN" b="1" dirty="0">
                <a:solidFill>
                  <a:srgbClr val="FF0000"/>
                </a:solidFill>
              </a:rPr>
              <a:t>demo vehicles </a:t>
            </a:r>
            <a:r>
              <a:rPr lang="en-IN" b="1" dirty="0">
                <a:solidFill>
                  <a:schemeClr val="bg1"/>
                </a:solidFill>
              </a:rPr>
              <a:t>against tax invoices from supplier after paying taxes </a:t>
            </a:r>
          </a:p>
          <a:p>
            <a:pPr marL="285750" indent="-285750">
              <a:buFont typeface="Arial" panose="020B0604020202020204" pitchFamily="34" charset="0"/>
              <a:buChar char="•"/>
            </a:pPr>
            <a:r>
              <a:rPr lang="en-IN" b="1" dirty="0">
                <a:solidFill>
                  <a:schemeClr val="bg1"/>
                </a:solidFill>
              </a:rPr>
              <a:t>for promotion of sale by providing trial run to customer </a:t>
            </a:r>
          </a:p>
          <a:p>
            <a:pPr marL="285750" indent="-285750">
              <a:buFont typeface="Arial" panose="020B0604020202020204" pitchFamily="34" charset="0"/>
              <a:buChar char="•"/>
            </a:pPr>
            <a:r>
              <a:rPr lang="en-IN" b="1" dirty="0">
                <a:solidFill>
                  <a:schemeClr val="bg1"/>
                </a:solidFill>
              </a:rPr>
              <a:t>and </a:t>
            </a:r>
            <a:r>
              <a:rPr lang="en-IN" b="1" dirty="0">
                <a:solidFill>
                  <a:srgbClr val="FF0000"/>
                </a:solidFill>
              </a:rPr>
              <a:t>capitalizes purchase of such vehicles in books </a:t>
            </a:r>
            <a:r>
              <a:rPr lang="en-IN" b="1" dirty="0">
                <a:solidFill>
                  <a:schemeClr val="bg1"/>
                </a:solidFill>
              </a:rPr>
              <a:t>of account as capital goods</a:t>
            </a:r>
            <a:endParaRPr lang="en-IN" sz="2400" b="1" dirty="0">
              <a:solidFill>
                <a:schemeClr val="bg1"/>
              </a:solidFill>
            </a:endParaRPr>
          </a:p>
          <a:p>
            <a:endParaRPr lang="en-IN" sz="2400" b="1" dirty="0">
              <a:solidFill>
                <a:schemeClr val="bg1"/>
              </a:solidFill>
            </a:endParaRPr>
          </a:p>
          <a:p>
            <a:r>
              <a:rPr lang="en-IN" sz="2400" b="1" dirty="0">
                <a:solidFill>
                  <a:schemeClr val="bg1"/>
                </a:solidFill>
              </a:rPr>
              <a:t>Question raised:</a:t>
            </a:r>
            <a:r>
              <a:rPr lang="en-IN" sz="2000" b="1" dirty="0">
                <a:solidFill>
                  <a:schemeClr val="bg1"/>
                </a:solidFill>
              </a:rPr>
              <a:t> </a:t>
            </a:r>
          </a:p>
          <a:p>
            <a:pPr marL="342900" indent="-342900">
              <a:buFont typeface="Wingdings" panose="05000000000000000000" pitchFamily="2" charset="2"/>
              <a:buChar char="Ø"/>
            </a:pPr>
            <a:r>
              <a:rPr lang="en-IN" b="1" dirty="0">
                <a:solidFill>
                  <a:srgbClr val="FF0000"/>
                </a:solidFill>
              </a:rPr>
              <a:t>Whether input tax credit on motor vehicle purchased for demonstration purpose can be availed </a:t>
            </a:r>
            <a:r>
              <a:rPr lang="en-IN" b="1" dirty="0">
                <a:solidFill>
                  <a:schemeClr val="bg1"/>
                </a:solidFill>
              </a:rPr>
              <a:t>as input tax credit on capital goods and set off against output tax payable under GST </a:t>
            </a: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p:txBody>
      </p:sp>
    </p:spTree>
    <p:extLst>
      <p:ext uri="{BB962C8B-B14F-4D97-AF65-F5344CB8AC3E}">
        <p14:creationId xmlns:p14="http://schemas.microsoft.com/office/powerpoint/2010/main" val="467583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additive="base">
                                        <p:cTn id="2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anim calcmode="lin" valueType="num">
                                      <p:cBhvr additive="base">
                                        <p:cTn id="29"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 calcmode="lin" valueType="num">
                                      <p:cBhvr additive="base">
                                        <p:cTn id="33"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 calcmode="lin" valueType="num">
                                      <p:cBhvr additive="base">
                                        <p:cTn id="37"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anim calcmode="lin" valueType="num">
                                      <p:cBhvr additive="base">
                                        <p:cTn id="43"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
                                            <p:txEl>
                                              <p:pRg st="11" end="11"/>
                                            </p:txEl>
                                          </p:spTgt>
                                        </p:tgtEl>
                                        <p:attrNameLst>
                                          <p:attrName>style.visibility</p:attrName>
                                        </p:attrNameLst>
                                      </p:cBhvr>
                                      <p:to>
                                        <p:strVal val="visible"/>
                                      </p:to>
                                    </p:set>
                                    <p:anim calcmode="lin" valueType="num">
                                      <p:cBhvr additive="base">
                                        <p:cTn id="47"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Blocked Credit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61</a:t>
            </a:fld>
            <a:endParaRPr lang="en-US"/>
          </a:p>
        </p:txBody>
      </p:sp>
      <p:sp>
        <p:nvSpPr>
          <p:cNvPr id="7" name="TextBox 6"/>
          <p:cNvSpPr txBox="1"/>
          <p:nvPr/>
        </p:nvSpPr>
        <p:spPr>
          <a:xfrm>
            <a:off x="478971" y="1384162"/>
            <a:ext cx="10983685" cy="5293757"/>
          </a:xfrm>
          <a:prstGeom prst="rect">
            <a:avLst/>
          </a:prstGeom>
          <a:noFill/>
          <a:ln>
            <a:solidFill>
              <a:srgbClr val="000000"/>
            </a:solidFill>
          </a:ln>
        </p:spPr>
        <p:txBody>
          <a:bodyPr wrap="square" rtlCol="0">
            <a:spAutoFit/>
          </a:bodyPr>
          <a:lstStyle/>
          <a:p>
            <a:r>
              <a:rPr lang="en-IN" b="1" dirty="0">
                <a:solidFill>
                  <a:schemeClr val="bg1"/>
                </a:solidFill>
              </a:rPr>
              <a:t>[2019] 107 taxmann.com 293 (AAR - GOA) </a:t>
            </a:r>
            <a:endParaRPr lang="en-US" dirty="0">
              <a:solidFill>
                <a:schemeClr val="bg1"/>
              </a:solidFill>
            </a:endParaRPr>
          </a:p>
          <a:p>
            <a:r>
              <a:rPr lang="en-IN" b="1" dirty="0">
                <a:solidFill>
                  <a:schemeClr val="bg1"/>
                </a:solidFill>
              </a:rPr>
              <a:t>AUTHORITY FOR ADVANCE RULINGS, GOA </a:t>
            </a:r>
            <a:endParaRPr lang="en-US" dirty="0">
              <a:solidFill>
                <a:schemeClr val="bg1"/>
              </a:solidFill>
            </a:endParaRPr>
          </a:p>
          <a:p>
            <a:r>
              <a:rPr lang="en-IN" b="1" dirty="0" err="1">
                <a:solidFill>
                  <a:schemeClr val="bg1"/>
                </a:solidFill>
              </a:rPr>
              <a:t>Chowgule</a:t>
            </a:r>
            <a:r>
              <a:rPr lang="en-IN" b="1" dirty="0">
                <a:solidFill>
                  <a:schemeClr val="bg1"/>
                </a:solidFill>
              </a:rPr>
              <a:t> Industries (P.) Ltd.</a:t>
            </a:r>
            <a:endParaRPr lang="en-IN" sz="2400" b="1" dirty="0">
              <a:solidFill>
                <a:schemeClr val="bg1"/>
              </a:solidFill>
            </a:endParaRPr>
          </a:p>
          <a:p>
            <a:endParaRPr lang="en-IN" sz="2400" b="1" dirty="0">
              <a:solidFill>
                <a:schemeClr val="bg1"/>
              </a:solidFill>
            </a:endParaRPr>
          </a:p>
          <a:p>
            <a:r>
              <a:rPr lang="en-IN" sz="2400" b="1" dirty="0">
                <a:solidFill>
                  <a:schemeClr val="bg1"/>
                </a:solidFill>
              </a:rPr>
              <a:t>Decision/Ruling:</a:t>
            </a:r>
            <a:r>
              <a:rPr lang="en-IN" sz="2000" b="1" dirty="0">
                <a:solidFill>
                  <a:schemeClr val="bg1"/>
                </a:solidFill>
              </a:rPr>
              <a:t> </a:t>
            </a:r>
          </a:p>
          <a:p>
            <a:pPr marL="342900" indent="-342900">
              <a:buFont typeface="Wingdings" panose="05000000000000000000" pitchFamily="2" charset="2"/>
              <a:buChar char="Ø"/>
            </a:pPr>
            <a:r>
              <a:rPr lang="en-IN" dirty="0">
                <a:solidFill>
                  <a:srgbClr val="FF0000"/>
                </a:solidFill>
              </a:rPr>
              <a:t>Held – Yes (in favour of the </a:t>
            </a:r>
            <a:r>
              <a:rPr lang="en-IN" dirty="0" err="1">
                <a:solidFill>
                  <a:srgbClr val="FF0000"/>
                </a:solidFill>
              </a:rPr>
              <a:t>assessee</a:t>
            </a:r>
            <a:r>
              <a:rPr lang="en-IN" dirty="0">
                <a:solidFill>
                  <a:srgbClr val="FF0000"/>
                </a:solidFill>
              </a:rPr>
              <a:t>)</a:t>
            </a: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r>
              <a:rPr lang="en-IN" dirty="0">
                <a:solidFill>
                  <a:schemeClr val="bg1"/>
                </a:solidFill>
              </a:rPr>
              <a:t>the vehicles are used as demo cars for providing trial run to customers to understand the features of the vehicle. This is an </a:t>
            </a:r>
            <a:r>
              <a:rPr lang="en-IN" dirty="0">
                <a:solidFill>
                  <a:srgbClr val="FF0000"/>
                </a:solidFill>
              </a:rPr>
              <a:t>essential part of marketing and sales promotion to facilitate sale of cars. As per the dealership norms every sales outlet is bound to maintain at least one demo vehicle </a:t>
            </a:r>
            <a:r>
              <a:rPr lang="en-IN" dirty="0">
                <a:solidFill>
                  <a:schemeClr val="bg1"/>
                </a:solidFill>
              </a:rPr>
              <a:t>of each model per location. </a:t>
            </a:r>
            <a:r>
              <a:rPr lang="en-IN" dirty="0">
                <a:solidFill>
                  <a:srgbClr val="FF0000"/>
                </a:solidFill>
              </a:rPr>
              <a:t>As per section 16(1) </a:t>
            </a:r>
            <a:r>
              <a:rPr lang="en-IN" dirty="0">
                <a:solidFill>
                  <a:schemeClr val="bg1"/>
                </a:solidFill>
              </a:rPr>
              <a:t>of the GST Act, </a:t>
            </a:r>
            <a:r>
              <a:rPr lang="en-IN" dirty="0">
                <a:solidFill>
                  <a:srgbClr val="FF0000"/>
                </a:solidFill>
              </a:rPr>
              <a:t>every person shall be entitled to take input tax credit </a:t>
            </a:r>
            <a:r>
              <a:rPr lang="en-IN" dirty="0">
                <a:solidFill>
                  <a:schemeClr val="bg1"/>
                </a:solidFill>
              </a:rPr>
              <a:t>on every supply of goods or services or both which are </a:t>
            </a:r>
            <a:r>
              <a:rPr lang="en-IN" dirty="0">
                <a:solidFill>
                  <a:srgbClr val="FF0000"/>
                </a:solidFill>
              </a:rPr>
              <a:t>used or intended to be used in course or furtherance of business.</a:t>
            </a:r>
          </a:p>
          <a:p>
            <a:pPr marL="342900" indent="-342900">
              <a:buFont typeface="Wingdings" panose="05000000000000000000" pitchFamily="2" charset="2"/>
              <a:buChar char="Ø"/>
            </a:pPr>
            <a:endParaRPr lang="en-IN" dirty="0">
              <a:solidFill>
                <a:schemeClr val="bg1"/>
              </a:solidFill>
            </a:endParaRPr>
          </a:p>
          <a:p>
            <a:pPr marL="342900" indent="-342900">
              <a:buFont typeface="Wingdings" panose="05000000000000000000" pitchFamily="2" charset="2"/>
              <a:buChar char="Ø"/>
            </a:pPr>
            <a:r>
              <a:rPr lang="en-IN" dirty="0">
                <a:solidFill>
                  <a:srgbClr val="FF0000"/>
                </a:solidFill>
              </a:rPr>
              <a:t>The demo vehicles are being used only for a specified period. (two years or 40,000 KM whichever is earlier) Later on when the demo vehicles are sold </a:t>
            </a:r>
            <a:r>
              <a:rPr lang="en-IN" dirty="0">
                <a:solidFill>
                  <a:schemeClr val="bg1"/>
                </a:solidFill>
              </a:rPr>
              <a:t>at the written down value GST is charged at applicable rate at that point of time. </a:t>
            </a:r>
            <a:r>
              <a:rPr lang="en-IN" dirty="0">
                <a:solidFill>
                  <a:srgbClr val="FF0000"/>
                </a:solidFill>
              </a:rPr>
              <a:t>The GST Act does not prescribe the time within which time further supply is to be effected. Hence the provision of section 17(5) will not be applicable.</a:t>
            </a:r>
            <a:endParaRPr lang="en-IN" sz="2000" dirty="0">
              <a:solidFill>
                <a:schemeClr val="bg1"/>
              </a:solidFill>
            </a:endParaRPr>
          </a:p>
        </p:txBody>
      </p:sp>
    </p:spTree>
    <p:extLst>
      <p:ext uri="{BB962C8B-B14F-4D97-AF65-F5344CB8AC3E}">
        <p14:creationId xmlns:p14="http://schemas.microsoft.com/office/powerpoint/2010/main" val="408025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 calcmode="lin" valueType="num">
                                      <p:cBhvr additive="base">
                                        <p:cTn id="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anim calcmode="lin" valueType="num">
                                      <p:cBhvr additive="base">
                                        <p:cTn id="11"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7" end="7"/>
                                            </p:txEl>
                                          </p:spTgt>
                                        </p:tgtEl>
                                        <p:attrNameLst>
                                          <p:attrName>style.visibility</p:attrName>
                                        </p:attrNameLst>
                                      </p:cBhvr>
                                      <p:to>
                                        <p:strVal val="visible"/>
                                      </p:to>
                                    </p:set>
                                    <p:anim calcmode="lin" valueType="num">
                                      <p:cBhvr additive="base">
                                        <p:cTn id="17"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9" end="9"/>
                                            </p:txEl>
                                          </p:spTgt>
                                        </p:tgtEl>
                                        <p:attrNameLst>
                                          <p:attrName>style.visibility</p:attrName>
                                        </p:attrNameLst>
                                      </p:cBhvr>
                                      <p:to>
                                        <p:strVal val="visible"/>
                                      </p:to>
                                    </p:set>
                                    <p:anim calcmode="lin" valueType="num">
                                      <p:cBhvr additive="base">
                                        <p:cTn id="23"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Blocked Credit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62</a:t>
            </a:fld>
            <a:endParaRPr lang="en-US"/>
          </a:p>
        </p:txBody>
      </p:sp>
      <p:sp>
        <p:nvSpPr>
          <p:cNvPr id="7" name="TextBox 6"/>
          <p:cNvSpPr txBox="1"/>
          <p:nvPr/>
        </p:nvSpPr>
        <p:spPr>
          <a:xfrm>
            <a:off x="478971" y="1384162"/>
            <a:ext cx="10983685" cy="5570756"/>
          </a:xfrm>
          <a:prstGeom prst="rect">
            <a:avLst/>
          </a:prstGeom>
          <a:noFill/>
          <a:ln>
            <a:solidFill>
              <a:srgbClr val="000000"/>
            </a:solidFill>
          </a:ln>
        </p:spPr>
        <p:txBody>
          <a:bodyPr wrap="square" rtlCol="0">
            <a:spAutoFit/>
          </a:bodyPr>
          <a:lstStyle/>
          <a:p>
            <a:r>
              <a:rPr lang="en-IN" b="1" dirty="0">
                <a:solidFill>
                  <a:schemeClr val="bg1"/>
                </a:solidFill>
              </a:rPr>
              <a:t>[2020] 117 taxmann.com 290 (AAAR-Haryana) </a:t>
            </a:r>
            <a:endParaRPr lang="en-US" dirty="0">
              <a:solidFill>
                <a:schemeClr val="bg1"/>
              </a:solidFill>
            </a:endParaRPr>
          </a:p>
          <a:p>
            <a:r>
              <a:rPr lang="en-IN" b="1" dirty="0">
                <a:solidFill>
                  <a:schemeClr val="bg1"/>
                </a:solidFill>
              </a:rPr>
              <a:t>APPELLATE AUTHORITY FOR ADVANCE RULING</a:t>
            </a:r>
            <a:endParaRPr lang="en-US" dirty="0">
              <a:solidFill>
                <a:schemeClr val="bg1"/>
              </a:solidFill>
            </a:endParaRPr>
          </a:p>
          <a:p>
            <a:r>
              <a:rPr lang="en-IN" b="1" dirty="0">
                <a:solidFill>
                  <a:schemeClr val="bg1"/>
                </a:solidFill>
              </a:rPr>
              <a:t>YKK India (P.) Ltd.</a:t>
            </a:r>
            <a:endParaRPr lang="en-IN" sz="2000" b="1" dirty="0">
              <a:solidFill>
                <a:schemeClr val="bg1"/>
              </a:solidFill>
            </a:endParaRPr>
          </a:p>
          <a:p>
            <a:r>
              <a:rPr lang="en-IN" sz="2400" b="1" dirty="0">
                <a:solidFill>
                  <a:schemeClr val="bg1"/>
                </a:solidFill>
              </a:rPr>
              <a:t>Facts:</a:t>
            </a:r>
            <a:r>
              <a:rPr lang="en-IN" sz="2000" b="1" dirty="0">
                <a:solidFill>
                  <a:schemeClr val="bg1"/>
                </a:solidFill>
              </a:rPr>
              <a:t> </a:t>
            </a:r>
          </a:p>
          <a:p>
            <a:r>
              <a:rPr lang="en-IN" b="1" dirty="0">
                <a:solidFill>
                  <a:schemeClr val="bg1"/>
                </a:solidFill>
              </a:rPr>
              <a:t>In order to carry out its business, applicant manufacturer had </a:t>
            </a:r>
            <a:r>
              <a:rPr lang="en-IN" b="1" dirty="0">
                <a:solidFill>
                  <a:srgbClr val="FF0000"/>
                </a:solidFill>
              </a:rPr>
              <a:t>engaged various transporter </a:t>
            </a:r>
            <a:r>
              <a:rPr lang="en-IN" b="1" dirty="0">
                <a:solidFill>
                  <a:schemeClr val="bg1"/>
                </a:solidFill>
              </a:rPr>
              <a:t>on contractual basis who provided transportation services </a:t>
            </a:r>
            <a:r>
              <a:rPr lang="en-IN" b="1" dirty="0">
                <a:solidFill>
                  <a:srgbClr val="FF0000"/>
                </a:solidFill>
              </a:rPr>
              <a:t>to ensure that employees of applicant reached factories situated in remote area in time</a:t>
            </a:r>
            <a:endParaRPr lang="en-IN" sz="2000" b="1" dirty="0">
              <a:solidFill>
                <a:srgbClr val="FF0000"/>
              </a:solidFill>
            </a:endParaRPr>
          </a:p>
          <a:p>
            <a:endParaRPr lang="en-IN" sz="2400" b="1" dirty="0">
              <a:solidFill>
                <a:schemeClr val="bg1"/>
              </a:solidFill>
            </a:endParaRPr>
          </a:p>
          <a:p>
            <a:r>
              <a:rPr lang="en-IN" sz="2400" b="1" dirty="0">
                <a:solidFill>
                  <a:schemeClr val="bg1"/>
                </a:solidFill>
              </a:rPr>
              <a:t>Question raised:</a:t>
            </a:r>
            <a:r>
              <a:rPr lang="en-IN" sz="2000" b="1" dirty="0">
                <a:solidFill>
                  <a:schemeClr val="bg1"/>
                </a:solidFill>
              </a:rPr>
              <a:t> </a:t>
            </a:r>
          </a:p>
          <a:p>
            <a:pPr marL="342900" indent="-342900">
              <a:buFont typeface="Wingdings" panose="05000000000000000000" pitchFamily="2" charset="2"/>
              <a:buChar char="Ø"/>
            </a:pPr>
            <a:r>
              <a:rPr lang="en-IN" b="1" dirty="0">
                <a:solidFill>
                  <a:srgbClr val="FF0000"/>
                </a:solidFill>
              </a:rPr>
              <a:t>Whether restrictions on 'Rent-a-Cab' service specified in Section l7(5)(b)(iii) </a:t>
            </a:r>
            <a:r>
              <a:rPr lang="en-IN" b="1" dirty="0">
                <a:solidFill>
                  <a:schemeClr val="bg1"/>
                </a:solidFill>
              </a:rPr>
              <a:t>is applicable to input tax credit on GST charged by contractor for </a:t>
            </a:r>
            <a:r>
              <a:rPr lang="en-IN" b="1" dirty="0">
                <a:solidFill>
                  <a:srgbClr val="FF0000"/>
                </a:solidFill>
              </a:rPr>
              <a:t>hiring of cars for transportation of employees</a:t>
            </a:r>
            <a:r>
              <a:rPr lang="en-IN" b="1" dirty="0">
                <a:solidFill>
                  <a:schemeClr val="bg1"/>
                </a:solidFill>
              </a:rPr>
              <a:t>; further, even after amendment of CGST Act, with effect from 30-8-2018, input tax credit is not available on GST charged by contractor for hiring/renting of motor vehicles having approved seating capacity of not more than thirteen persons (including Driver) for Transportation of passengers</a:t>
            </a:r>
          </a:p>
          <a:p>
            <a:pPr marL="342900" indent="-342900">
              <a:buFont typeface="Wingdings" panose="05000000000000000000" pitchFamily="2" charset="2"/>
              <a:buChar char="Ø"/>
            </a:pPr>
            <a:endParaRPr lang="en-IN" sz="2400" b="1" dirty="0">
              <a:solidFill>
                <a:schemeClr val="bg1"/>
              </a:solidFill>
            </a:endParaRPr>
          </a:p>
          <a:p>
            <a:r>
              <a:rPr lang="en-IN" sz="2400" b="1" dirty="0">
                <a:solidFill>
                  <a:schemeClr val="bg1"/>
                </a:solidFill>
              </a:rPr>
              <a:t>Decision/Ruling:</a:t>
            </a:r>
            <a:r>
              <a:rPr lang="en-IN" sz="2000" b="1" dirty="0">
                <a:solidFill>
                  <a:schemeClr val="bg1"/>
                </a:solidFill>
              </a:rPr>
              <a:t> </a:t>
            </a:r>
          </a:p>
          <a:p>
            <a:pPr marL="342900" indent="-342900">
              <a:buFont typeface="Wingdings" panose="05000000000000000000" pitchFamily="2" charset="2"/>
              <a:buChar char="Ø"/>
            </a:pPr>
            <a:r>
              <a:rPr lang="en-IN" dirty="0">
                <a:solidFill>
                  <a:srgbClr val="FF0000"/>
                </a:solidFill>
              </a:rPr>
              <a:t>Held – Yes (Against the taxpayer)</a:t>
            </a: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p:txBody>
      </p:sp>
    </p:spTree>
    <p:extLst>
      <p:ext uri="{BB962C8B-B14F-4D97-AF65-F5344CB8AC3E}">
        <p14:creationId xmlns:p14="http://schemas.microsoft.com/office/powerpoint/2010/main" val="2196064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anim calcmode="lin" valueType="num">
                                      <p:cBhvr additive="base">
                                        <p:cTn id="1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anim calcmode="lin" valueType="num">
                                      <p:cBhvr additive="base">
                                        <p:cTn id="1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anim calcmode="lin" valueType="num">
                                      <p:cBhvr additive="base">
                                        <p:cTn id="2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 calcmode="lin" valueType="num">
                                      <p:cBhvr additive="base">
                                        <p:cTn id="27"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10" end="10"/>
                                            </p:txEl>
                                          </p:spTgt>
                                        </p:tgtEl>
                                        <p:attrNameLst>
                                          <p:attrName>style.visibility</p:attrName>
                                        </p:attrNameLst>
                                      </p:cBhvr>
                                      <p:to>
                                        <p:strVal val="visible"/>
                                      </p:to>
                                    </p:set>
                                    <p:anim calcmode="lin" valueType="num">
                                      <p:cBhvr additive="base">
                                        <p:cTn id="31"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Blocked Credit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63</a:t>
            </a:fld>
            <a:endParaRPr lang="en-US"/>
          </a:p>
        </p:txBody>
      </p:sp>
      <p:sp>
        <p:nvSpPr>
          <p:cNvPr id="7" name="TextBox 6"/>
          <p:cNvSpPr txBox="1"/>
          <p:nvPr/>
        </p:nvSpPr>
        <p:spPr>
          <a:xfrm>
            <a:off x="478971" y="1482136"/>
            <a:ext cx="10983685" cy="6001643"/>
          </a:xfrm>
          <a:prstGeom prst="rect">
            <a:avLst/>
          </a:prstGeom>
          <a:noFill/>
          <a:ln>
            <a:solidFill>
              <a:srgbClr val="000000"/>
            </a:solidFill>
          </a:ln>
        </p:spPr>
        <p:txBody>
          <a:bodyPr wrap="square" rtlCol="0">
            <a:spAutoFit/>
          </a:bodyPr>
          <a:lstStyle/>
          <a:p>
            <a:r>
              <a:rPr lang="en-IN" dirty="0">
                <a:solidFill>
                  <a:schemeClr val="bg1"/>
                </a:solidFill>
              </a:rPr>
              <a:t>[2020] 117 taxmann.com 394 (AAR-HIMACHAL PRADESH) </a:t>
            </a:r>
            <a:endParaRPr lang="en-US" dirty="0">
              <a:solidFill>
                <a:schemeClr val="bg1"/>
              </a:solidFill>
            </a:endParaRPr>
          </a:p>
          <a:p>
            <a:r>
              <a:rPr lang="en-IN" dirty="0">
                <a:solidFill>
                  <a:schemeClr val="bg1"/>
                </a:solidFill>
              </a:rPr>
              <a:t>AUTHORITY FOR ADVANCE RULINGS, HIMACHAL PRADESH</a:t>
            </a:r>
            <a:endParaRPr lang="en-US" dirty="0">
              <a:solidFill>
                <a:schemeClr val="bg1"/>
              </a:solidFill>
            </a:endParaRPr>
          </a:p>
          <a:p>
            <a:r>
              <a:rPr lang="en-IN" b="1" dirty="0" err="1">
                <a:solidFill>
                  <a:schemeClr val="bg1"/>
                </a:solidFill>
              </a:rPr>
              <a:t>Prasar</a:t>
            </a:r>
            <a:r>
              <a:rPr lang="en-IN" b="1" dirty="0">
                <a:solidFill>
                  <a:schemeClr val="bg1"/>
                </a:solidFill>
              </a:rPr>
              <a:t> Bharti Broadcasting </a:t>
            </a:r>
            <a:r>
              <a:rPr lang="en-IN" b="1" dirty="0" err="1">
                <a:solidFill>
                  <a:schemeClr val="bg1"/>
                </a:solidFill>
              </a:rPr>
              <a:t>Corpn</a:t>
            </a:r>
            <a:r>
              <a:rPr lang="en-IN" b="1" dirty="0">
                <a:solidFill>
                  <a:schemeClr val="bg1"/>
                </a:solidFill>
              </a:rPr>
              <a:t>. of India</a:t>
            </a:r>
            <a:r>
              <a:rPr lang="en-IN" sz="2000" b="1" dirty="0">
                <a:solidFill>
                  <a:schemeClr val="bg1"/>
                </a:solidFill>
              </a:rPr>
              <a:t>: </a:t>
            </a:r>
          </a:p>
          <a:p>
            <a:endParaRPr lang="en-IN" sz="2000" b="1" dirty="0">
              <a:solidFill>
                <a:schemeClr val="bg1"/>
              </a:solidFill>
            </a:endParaRPr>
          </a:p>
          <a:p>
            <a:r>
              <a:rPr lang="en-IN" sz="2400" b="1" dirty="0">
                <a:solidFill>
                  <a:schemeClr val="bg1"/>
                </a:solidFill>
              </a:rPr>
              <a:t>Facts:</a:t>
            </a:r>
            <a:r>
              <a:rPr lang="en-IN" sz="2000" b="1" dirty="0">
                <a:solidFill>
                  <a:schemeClr val="bg1"/>
                </a:solidFill>
              </a:rPr>
              <a:t> </a:t>
            </a:r>
          </a:p>
          <a:p>
            <a:r>
              <a:rPr lang="en-IN" sz="2000" dirty="0">
                <a:solidFill>
                  <a:schemeClr val="bg1"/>
                </a:solidFill>
              </a:rPr>
              <a:t>Applicant is a public service broadcaster. The taxpayer avails services of hiring taxies for different purposes including</a:t>
            </a:r>
          </a:p>
          <a:p>
            <a:pPr marL="800100" lvl="1" indent="-342900">
              <a:buFont typeface="Arial" panose="020B0604020202020204" pitchFamily="34" charset="0"/>
              <a:buChar char="•"/>
            </a:pPr>
            <a:r>
              <a:rPr lang="en-IN" sz="2000" dirty="0">
                <a:solidFill>
                  <a:schemeClr val="bg1"/>
                </a:solidFill>
              </a:rPr>
              <a:t>To pick/ drop shift duty staff in odd hours </a:t>
            </a:r>
          </a:p>
          <a:p>
            <a:pPr marL="800100" lvl="1" indent="-342900">
              <a:buFont typeface="Arial" panose="020B0604020202020204" pitchFamily="34" charset="0"/>
              <a:buChar char="•"/>
            </a:pPr>
            <a:r>
              <a:rPr lang="en-IN" sz="2000" dirty="0">
                <a:solidFill>
                  <a:schemeClr val="bg1"/>
                </a:solidFill>
              </a:rPr>
              <a:t>To pick/ drop lady-employees, handicapped and general employees</a:t>
            </a:r>
          </a:p>
          <a:p>
            <a:pPr marL="800100" lvl="1" indent="-342900">
              <a:buFont typeface="Arial" panose="020B0604020202020204" pitchFamily="34" charset="0"/>
              <a:buChar char="•"/>
            </a:pPr>
            <a:r>
              <a:rPr lang="en-IN" sz="2000" dirty="0">
                <a:solidFill>
                  <a:schemeClr val="bg1"/>
                </a:solidFill>
              </a:rPr>
              <a:t>For tour/ OB recordings etc.</a:t>
            </a:r>
          </a:p>
          <a:p>
            <a:pPr marL="800100" lvl="1" indent="-342900">
              <a:buFont typeface="Arial" panose="020B0604020202020204" pitchFamily="34" charset="0"/>
              <a:buChar char="•"/>
            </a:pPr>
            <a:endParaRPr lang="en-IN" sz="2000" b="1" dirty="0">
              <a:solidFill>
                <a:schemeClr val="bg1"/>
              </a:solidFill>
            </a:endParaRPr>
          </a:p>
          <a:p>
            <a:r>
              <a:rPr lang="en-IN" sz="2400" b="1" dirty="0">
                <a:solidFill>
                  <a:schemeClr val="bg1"/>
                </a:solidFill>
              </a:rPr>
              <a:t>Question raised:</a:t>
            </a:r>
            <a:r>
              <a:rPr lang="en-IN" sz="2000" b="1" dirty="0">
                <a:solidFill>
                  <a:schemeClr val="bg1"/>
                </a:solidFill>
              </a:rPr>
              <a:t> </a:t>
            </a:r>
          </a:p>
          <a:p>
            <a:pPr marL="342900" indent="-342900">
              <a:buFont typeface="Wingdings" panose="05000000000000000000" pitchFamily="2" charset="2"/>
              <a:buChar char="Ø"/>
            </a:pPr>
            <a:r>
              <a:rPr lang="en-IN" sz="2000" dirty="0">
                <a:solidFill>
                  <a:schemeClr val="bg1"/>
                </a:solidFill>
              </a:rPr>
              <a:t>Whether ITC is available to the applicant on the taxi hiring services availed for above purposes</a:t>
            </a:r>
          </a:p>
          <a:p>
            <a:pPr marL="342900" indent="-342900">
              <a:buFont typeface="Wingdings" panose="05000000000000000000" pitchFamily="2" charset="2"/>
              <a:buChar char="Ø"/>
            </a:pPr>
            <a:endParaRPr lang="en-IN" sz="2000" dirty="0">
              <a:solidFill>
                <a:schemeClr val="bg1"/>
              </a:solidFill>
            </a:endParaRPr>
          </a:p>
          <a:p>
            <a:r>
              <a:rPr lang="en-IN" sz="2400" b="1" dirty="0">
                <a:solidFill>
                  <a:schemeClr val="bg1"/>
                </a:solidFill>
              </a:rPr>
              <a:t>Decision/Ruling:</a:t>
            </a:r>
            <a:r>
              <a:rPr lang="en-IN" sz="2000" b="1" dirty="0">
                <a:solidFill>
                  <a:schemeClr val="bg1"/>
                </a:solidFill>
              </a:rPr>
              <a:t> </a:t>
            </a:r>
          </a:p>
          <a:p>
            <a:pPr marL="342900" indent="-342900">
              <a:buFont typeface="Wingdings" panose="05000000000000000000" pitchFamily="2" charset="2"/>
              <a:buChar char="Ø"/>
            </a:pPr>
            <a:r>
              <a:rPr lang="en-IN" dirty="0">
                <a:solidFill>
                  <a:srgbClr val="FF0000"/>
                </a:solidFill>
              </a:rPr>
              <a:t>since applicant fails to cite any law under which service of providing facility of transportation to its employees is obligatory </a:t>
            </a:r>
            <a:r>
              <a:rPr lang="en-IN" dirty="0">
                <a:solidFill>
                  <a:schemeClr val="bg1"/>
                </a:solidFill>
              </a:rPr>
              <a:t>, benefit of </a:t>
            </a:r>
            <a:r>
              <a:rPr lang="en-IN" dirty="0">
                <a:solidFill>
                  <a:srgbClr val="FF0000"/>
                </a:solidFill>
              </a:rPr>
              <a:t>ITC will not be available </a:t>
            </a:r>
            <a:r>
              <a:rPr lang="en-IN" dirty="0">
                <a:solidFill>
                  <a:schemeClr val="bg1"/>
                </a:solidFill>
              </a:rPr>
              <a:t>to it</a:t>
            </a: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p:txBody>
      </p:sp>
    </p:spTree>
    <p:extLst>
      <p:ext uri="{BB962C8B-B14F-4D97-AF65-F5344CB8AC3E}">
        <p14:creationId xmlns:p14="http://schemas.microsoft.com/office/powerpoint/2010/main" val="596150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additive="base">
                                        <p:cTn id="2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 calcmode="lin" valueType="num">
                                      <p:cBhvr additive="base">
                                        <p:cTn id="2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anim calcmode="lin" valueType="num">
                                      <p:cBhvr additive="base">
                                        <p:cTn id="29"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
                                            <p:txEl>
                                              <p:pRg st="7" end="7"/>
                                            </p:txEl>
                                          </p:spTgt>
                                        </p:tgtEl>
                                        <p:attrNameLst>
                                          <p:attrName>style.visibility</p:attrName>
                                        </p:attrNameLst>
                                      </p:cBhvr>
                                      <p:to>
                                        <p:strVal val="visible"/>
                                      </p:to>
                                    </p:set>
                                    <p:anim calcmode="lin" valueType="num">
                                      <p:cBhvr additive="base">
                                        <p:cTn id="33"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 calcmode="lin" valueType="num">
                                      <p:cBhvr additive="base">
                                        <p:cTn id="37"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10" end="10"/>
                                            </p:txEl>
                                          </p:spTgt>
                                        </p:tgtEl>
                                        <p:attrNameLst>
                                          <p:attrName>style.visibility</p:attrName>
                                        </p:attrNameLst>
                                      </p:cBhvr>
                                      <p:to>
                                        <p:strVal val="visible"/>
                                      </p:to>
                                    </p:set>
                                    <p:anim calcmode="lin" valueType="num">
                                      <p:cBhvr additive="base">
                                        <p:cTn id="43"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10" end="10"/>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7">
                                            <p:txEl>
                                              <p:pRg st="11" end="11"/>
                                            </p:txEl>
                                          </p:spTgt>
                                        </p:tgtEl>
                                        <p:attrNameLst>
                                          <p:attrName>style.visibility</p:attrName>
                                        </p:attrNameLst>
                                      </p:cBhvr>
                                      <p:to>
                                        <p:strVal val="visible"/>
                                      </p:to>
                                    </p:set>
                                    <p:anim calcmode="lin" valueType="num">
                                      <p:cBhvr additive="base">
                                        <p:cTn id="47"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7">
                                            <p:txEl>
                                              <p:pRg st="13" end="13"/>
                                            </p:txEl>
                                          </p:spTgt>
                                        </p:tgtEl>
                                        <p:attrNameLst>
                                          <p:attrName>style.visibility</p:attrName>
                                        </p:attrNameLst>
                                      </p:cBhvr>
                                      <p:to>
                                        <p:strVal val="visible"/>
                                      </p:to>
                                    </p:set>
                                    <p:anim calcmode="lin" valueType="num">
                                      <p:cBhvr additive="base">
                                        <p:cTn id="53" dur="500" fill="hold"/>
                                        <p:tgtEl>
                                          <p:spTgt spid="7">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7">
                                            <p:txEl>
                                              <p:pRg st="13" end="13"/>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7">
                                            <p:txEl>
                                              <p:pRg st="14" end="14"/>
                                            </p:txEl>
                                          </p:spTgt>
                                        </p:tgtEl>
                                        <p:attrNameLst>
                                          <p:attrName>style.visibility</p:attrName>
                                        </p:attrNameLst>
                                      </p:cBhvr>
                                      <p:to>
                                        <p:strVal val="visible"/>
                                      </p:to>
                                    </p:set>
                                    <p:anim calcmode="lin" valueType="num">
                                      <p:cBhvr additive="base">
                                        <p:cTn id="57" dur="500" fill="hold"/>
                                        <p:tgtEl>
                                          <p:spTgt spid="7">
                                            <p:txEl>
                                              <p:pRg st="14" end="1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7">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106 taxmann.com 387 (AAR - MAHARASHTRA) </a:t>
            </a:r>
            <a:r>
              <a:rPr lang="en-IN" sz="2800" dirty="0"/>
              <a:t/>
            </a:r>
            <a:br>
              <a:rPr lang="en-IN" sz="2800" dirty="0"/>
            </a:br>
            <a:r>
              <a:rPr lang="en-IN" sz="2800" b="1" dirty="0"/>
              <a:t>AUTHORITY FOR ADVANCE RULINGS, MAHARASHTRA </a:t>
            </a:r>
            <a:r>
              <a:rPr lang="en-IN" sz="2800" dirty="0"/>
              <a:t/>
            </a:r>
            <a:br>
              <a:rPr lang="en-IN" sz="2800" dirty="0"/>
            </a:br>
            <a:r>
              <a:rPr lang="en-IN" sz="2800" b="1" dirty="0" err="1"/>
              <a:t>Sanofi</a:t>
            </a:r>
            <a:r>
              <a:rPr lang="en-IN" sz="2800" b="1" dirty="0"/>
              <a:t> India Ltd</a:t>
            </a:r>
            <a:endParaRPr lang="en-IN" sz="2800" dirty="0"/>
          </a:p>
        </p:txBody>
      </p:sp>
      <p:sp>
        <p:nvSpPr>
          <p:cNvPr id="3" name="Content Placeholder 2"/>
          <p:cNvSpPr>
            <a:spLocks noGrp="1"/>
          </p:cNvSpPr>
          <p:nvPr>
            <p:ph idx="1"/>
          </p:nvPr>
        </p:nvSpPr>
        <p:spPr/>
        <p:txBody>
          <a:bodyPr>
            <a:normAutofit fontScale="70000" lnSpcReduction="20000"/>
          </a:bodyPr>
          <a:lstStyle/>
          <a:p>
            <a:r>
              <a:rPr lang="en-US" dirty="0"/>
              <a:t>FACTS :-</a:t>
            </a:r>
          </a:p>
          <a:p>
            <a:pPr lvl="1" algn="just"/>
            <a:r>
              <a:rPr lang="en-IN" dirty="0"/>
              <a:t>The applicant, a registered person under GST ACT is engaged in </a:t>
            </a:r>
            <a:r>
              <a:rPr lang="en-IN" dirty="0">
                <a:solidFill>
                  <a:srgbClr val="FF0000"/>
                </a:solidFill>
              </a:rPr>
              <a:t>business of sale of pharmaceutical goods </a:t>
            </a:r>
            <a:r>
              <a:rPr lang="en-IN" dirty="0"/>
              <a:t>and services through group entities during the course of which they incur various marketing and distribution expenses, </a:t>
            </a:r>
            <a:r>
              <a:rPr lang="en-IN" dirty="0">
                <a:solidFill>
                  <a:srgbClr val="FF0000"/>
                </a:solidFill>
              </a:rPr>
              <a:t>with a view to promote their brand/products and to enhance their sales under various schemes</a:t>
            </a:r>
            <a:r>
              <a:rPr lang="en-IN" dirty="0"/>
              <a:t>. The applicant distributes different type of products among its trade channels as </a:t>
            </a:r>
            <a:r>
              <a:rPr lang="en-IN" dirty="0">
                <a:solidFill>
                  <a:srgbClr val="FF0000"/>
                </a:solidFill>
              </a:rPr>
              <a:t>promotional items or brand reminders such as</a:t>
            </a:r>
            <a:r>
              <a:rPr lang="en-IN" dirty="0"/>
              <a:t> </a:t>
            </a:r>
            <a:r>
              <a:rPr lang="en-IN" dirty="0">
                <a:solidFill>
                  <a:srgbClr val="FF0000"/>
                </a:solidFill>
              </a:rPr>
              <a:t>pens, notepads, key-chains etc. with its name embossed on such items </a:t>
            </a:r>
          </a:p>
          <a:p>
            <a:pPr lvl="1" algn="just"/>
            <a:endParaRPr lang="en-IN" dirty="0"/>
          </a:p>
          <a:p>
            <a:pPr lvl="1" algn="just"/>
            <a:r>
              <a:rPr lang="en-IN" dirty="0"/>
              <a:t>Further, applicant also offers various promotional schemes such as </a:t>
            </a:r>
            <a:r>
              <a:rPr lang="en-IN" dirty="0" err="1"/>
              <a:t>Shubh</a:t>
            </a:r>
            <a:r>
              <a:rPr lang="en-IN" dirty="0"/>
              <a:t> </a:t>
            </a:r>
            <a:r>
              <a:rPr lang="en-IN" dirty="0" err="1"/>
              <a:t>Labh</a:t>
            </a:r>
            <a:r>
              <a:rPr lang="en-IN" dirty="0"/>
              <a:t> loyalty programme, etc. In case of </a:t>
            </a:r>
            <a:r>
              <a:rPr lang="en-IN" dirty="0" err="1">
                <a:solidFill>
                  <a:srgbClr val="FF0000"/>
                </a:solidFill>
              </a:rPr>
              <a:t>Shubh</a:t>
            </a:r>
            <a:r>
              <a:rPr lang="en-IN" dirty="0">
                <a:solidFill>
                  <a:srgbClr val="FF0000"/>
                </a:solidFill>
              </a:rPr>
              <a:t> </a:t>
            </a:r>
            <a:r>
              <a:rPr lang="en-IN" dirty="0" err="1">
                <a:solidFill>
                  <a:srgbClr val="FF0000"/>
                </a:solidFill>
              </a:rPr>
              <a:t>Labh</a:t>
            </a:r>
            <a:r>
              <a:rPr lang="en-IN" dirty="0">
                <a:solidFill>
                  <a:srgbClr val="FF0000"/>
                </a:solidFill>
              </a:rPr>
              <a:t> loyalty programme, the distributors/wholesalers get rewards based on the reward points earned on the basis of quantity of goods sold</a:t>
            </a:r>
            <a:r>
              <a:rPr lang="en-IN" dirty="0"/>
              <a:t> </a:t>
            </a:r>
            <a:r>
              <a:rPr lang="en-IN" dirty="0">
                <a:solidFill>
                  <a:srgbClr val="FF0000"/>
                </a:solidFill>
              </a:rPr>
              <a:t>by them </a:t>
            </a:r>
            <a:r>
              <a:rPr lang="en-IN" dirty="0" err="1">
                <a:solidFill>
                  <a:srgbClr val="FF0000"/>
                </a:solidFill>
              </a:rPr>
              <a:t>them</a:t>
            </a:r>
            <a:r>
              <a:rPr lang="en-IN" dirty="0">
                <a:solidFill>
                  <a:srgbClr val="FF0000"/>
                </a:solidFill>
              </a:rPr>
              <a:t> which later enable them for rewards such as free trip to Singapore, wrist watch etc.</a:t>
            </a:r>
          </a:p>
          <a:p>
            <a:pPr marL="393192" lvl="1" indent="0" algn="just">
              <a:buNone/>
            </a:pPr>
            <a:endParaRPr lang="en-IN" sz="2600" dirty="0"/>
          </a:p>
          <a:p>
            <a:pPr marL="393192" lvl="1" indent="0" algn="just">
              <a:buNone/>
            </a:pPr>
            <a:r>
              <a:rPr lang="en-US" sz="2600" dirty="0"/>
              <a:t>QUESTION</a:t>
            </a:r>
            <a:r>
              <a:rPr lang="en-US" dirty="0"/>
              <a:t> :-</a:t>
            </a:r>
          </a:p>
          <a:p>
            <a:pPr lvl="1" algn="just">
              <a:buFont typeface="Wingdings" pitchFamily="2" charset="2"/>
              <a:buChar char="Ø"/>
            </a:pPr>
            <a:r>
              <a:rPr lang="en-IN" dirty="0">
                <a:solidFill>
                  <a:srgbClr val="FF0000"/>
                </a:solidFill>
              </a:rPr>
              <a:t>Whether input tax credit is available </a:t>
            </a:r>
            <a:r>
              <a:rPr lang="en-IN" dirty="0"/>
              <a:t>of the GST paid </a:t>
            </a:r>
            <a:r>
              <a:rPr lang="en-IN" dirty="0">
                <a:solidFill>
                  <a:srgbClr val="FF0000"/>
                </a:solidFill>
              </a:rPr>
              <a:t>on expenses incurred towards promotional schemes of </a:t>
            </a:r>
            <a:r>
              <a:rPr lang="en-IN" dirty="0" err="1">
                <a:solidFill>
                  <a:srgbClr val="FF0000"/>
                </a:solidFill>
              </a:rPr>
              <a:t>Shubh</a:t>
            </a:r>
            <a:r>
              <a:rPr lang="en-IN" dirty="0">
                <a:solidFill>
                  <a:srgbClr val="FF0000"/>
                </a:solidFill>
              </a:rPr>
              <a:t> </a:t>
            </a:r>
            <a:r>
              <a:rPr lang="en-IN" dirty="0" err="1">
                <a:solidFill>
                  <a:srgbClr val="FF0000"/>
                </a:solidFill>
              </a:rPr>
              <a:t>Labh</a:t>
            </a:r>
            <a:r>
              <a:rPr lang="en-IN" dirty="0">
                <a:solidFill>
                  <a:srgbClr val="FF0000"/>
                </a:solidFill>
              </a:rPr>
              <a:t> Loyalty Programme?</a:t>
            </a:r>
          </a:p>
          <a:p>
            <a:pPr lvl="1" algn="just">
              <a:buFont typeface="Wingdings" pitchFamily="2" charset="2"/>
              <a:buChar char="Ø"/>
            </a:pPr>
            <a:r>
              <a:rPr lang="en-IN" dirty="0">
                <a:solidFill>
                  <a:srgbClr val="FF0000"/>
                </a:solidFill>
              </a:rPr>
              <a:t>Whether input tax credit is available </a:t>
            </a:r>
            <a:r>
              <a:rPr lang="en-IN" dirty="0"/>
              <a:t>of the GST paid on expenses incurred towards promotional schemes goods given as </a:t>
            </a:r>
            <a:r>
              <a:rPr lang="en-IN" dirty="0">
                <a:solidFill>
                  <a:srgbClr val="FF0000"/>
                </a:solidFill>
              </a:rPr>
              <a:t>brand reminders</a:t>
            </a:r>
            <a:r>
              <a:rPr lang="en-IN" dirty="0"/>
              <a:t>?</a:t>
            </a:r>
            <a:endParaRPr lang="en-IN" sz="25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64</a:t>
            </a:fld>
            <a:endParaRPr lang="en-US"/>
          </a:p>
        </p:txBody>
      </p:sp>
    </p:spTree>
    <p:extLst>
      <p:ext uri="{BB962C8B-B14F-4D97-AF65-F5344CB8AC3E}">
        <p14:creationId xmlns:p14="http://schemas.microsoft.com/office/powerpoint/2010/main" val="306723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106 taxmann.com 387 (AAR - MAHARASHTRA) </a:t>
            </a:r>
            <a:r>
              <a:rPr lang="en-IN" sz="2800" dirty="0"/>
              <a:t/>
            </a:r>
            <a:br>
              <a:rPr lang="en-IN" sz="2800" dirty="0"/>
            </a:br>
            <a:r>
              <a:rPr lang="en-IN" sz="2800" b="1" dirty="0"/>
              <a:t>AUTHORITY FOR ADVANCE RULINGS, MAHARASHTRA </a:t>
            </a:r>
            <a:r>
              <a:rPr lang="en-IN" sz="2800" dirty="0"/>
              <a:t/>
            </a:r>
            <a:br>
              <a:rPr lang="en-IN" sz="2800" dirty="0"/>
            </a:br>
            <a:r>
              <a:rPr lang="en-IN" sz="2800" b="1" dirty="0" err="1"/>
              <a:t>Sanofi</a:t>
            </a:r>
            <a:r>
              <a:rPr lang="en-IN" sz="2800" b="1" dirty="0"/>
              <a:t> India Ltd</a:t>
            </a:r>
            <a:endParaRPr lang="en-IN" sz="2800" dirty="0"/>
          </a:p>
        </p:txBody>
      </p:sp>
      <p:sp>
        <p:nvSpPr>
          <p:cNvPr id="3" name="Content Placeholder 2"/>
          <p:cNvSpPr>
            <a:spLocks noGrp="1"/>
          </p:cNvSpPr>
          <p:nvPr>
            <p:ph idx="1"/>
          </p:nvPr>
        </p:nvSpPr>
        <p:spPr>
          <a:xfrm>
            <a:off x="609600" y="1935480"/>
            <a:ext cx="10972800" cy="4785996"/>
          </a:xfrm>
        </p:spPr>
        <p:txBody>
          <a:bodyPr>
            <a:normAutofit fontScale="85000" lnSpcReduction="20000"/>
          </a:bodyPr>
          <a:lstStyle/>
          <a:p>
            <a:pPr marL="0" indent="0">
              <a:buNone/>
            </a:pPr>
            <a:r>
              <a:rPr lang="en-US" dirty="0"/>
              <a:t>HELD :-</a:t>
            </a:r>
          </a:p>
          <a:p>
            <a:pPr lvl="1" algn="just"/>
            <a:r>
              <a:rPr lang="en-IN" dirty="0"/>
              <a:t>The applicants should </a:t>
            </a:r>
            <a:r>
              <a:rPr lang="en-IN" dirty="0">
                <a:solidFill>
                  <a:srgbClr val="FF0000"/>
                </a:solidFill>
              </a:rPr>
              <a:t>not be entitled </a:t>
            </a:r>
            <a:r>
              <a:rPr lang="en-IN" dirty="0"/>
              <a:t>to ITC on GST paid on expenses incurred towards promotional schemes of </a:t>
            </a:r>
            <a:r>
              <a:rPr lang="en-IN" dirty="0" err="1">
                <a:solidFill>
                  <a:srgbClr val="FF0000"/>
                </a:solidFill>
              </a:rPr>
              <a:t>Shubh</a:t>
            </a:r>
            <a:r>
              <a:rPr lang="en-IN" dirty="0">
                <a:solidFill>
                  <a:srgbClr val="FF0000"/>
                </a:solidFill>
              </a:rPr>
              <a:t> </a:t>
            </a:r>
            <a:r>
              <a:rPr lang="en-IN" dirty="0" err="1">
                <a:solidFill>
                  <a:srgbClr val="FF0000"/>
                </a:solidFill>
              </a:rPr>
              <a:t>Labh</a:t>
            </a:r>
            <a:r>
              <a:rPr lang="en-IN" dirty="0">
                <a:solidFill>
                  <a:srgbClr val="FF0000"/>
                </a:solidFill>
              </a:rPr>
              <a:t> Loyalty Programme and goods given as brand reminders</a:t>
            </a:r>
          </a:p>
          <a:p>
            <a:pPr lvl="1" algn="just"/>
            <a:r>
              <a:rPr lang="en-IN" dirty="0"/>
              <a:t>It is found that promotional items are </a:t>
            </a:r>
            <a:r>
              <a:rPr lang="en-IN" dirty="0">
                <a:solidFill>
                  <a:srgbClr val="FF0000"/>
                </a:solidFill>
              </a:rPr>
              <a:t>not given to customers under any contractual obligation and are voluntarily given on certain conditions achieved by their customers. No contract/agreement has been signed by customers in writing accepting scheme </a:t>
            </a:r>
            <a:r>
              <a:rPr lang="en-IN" dirty="0"/>
              <a:t>floated by applicant - therefore, distribution of promotional articles by applicant is </a:t>
            </a:r>
            <a:r>
              <a:rPr lang="en-IN" dirty="0">
                <a:solidFill>
                  <a:srgbClr val="FF0000"/>
                </a:solidFill>
              </a:rPr>
              <a:t>nothing but gifts </a:t>
            </a:r>
            <a:r>
              <a:rPr lang="en-IN" dirty="0"/>
              <a:t>and </a:t>
            </a:r>
            <a:r>
              <a:rPr lang="en-IN" dirty="0">
                <a:solidFill>
                  <a:srgbClr val="FF0000"/>
                </a:solidFill>
              </a:rPr>
              <a:t>hence transaction is covered by provisions of section 17(5) </a:t>
            </a:r>
            <a:endParaRPr lang="en-IN" sz="2500" dirty="0">
              <a:solidFill>
                <a:srgbClr val="FF0000"/>
              </a:solidFill>
            </a:endParaRPr>
          </a:p>
          <a:p>
            <a:pPr lvl="1" algn="just"/>
            <a:endParaRPr lang="en-IN" dirty="0">
              <a:solidFill>
                <a:srgbClr val="FF0000"/>
              </a:solidFill>
            </a:endParaRPr>
          </a:p>
          <a:p>
            <a:pPr lvl="1" algn="just"/>
            <a:r>
              <a:rPr lang="en-IN" dirty="0">
                <a:solidFill>
                  <a:srgbClr val="FF0000"/>
                </a:solidFill>
              </a:rPr>
              <a:t>Under section 17(5), no ITC on any goods can be availed, if they are given as gifts, whether or not in course of furtherance of business.</a:t>
            </a:r>
            <a:r>
              <a:rPr lang="en-IN" dirty="0"/>
              <a:t> To sum up ITC on 'gifts' will not be available when no GST is being paid on their disposal. </a:t>
            </a:r>
            <a:r>
              <a:rPr lang="en-IN" dirty="0">
                <a:solidFill>
                  <a:srgbClr val="FF0000"/>
                </a:solidFill>
              </a:rPr>
              <a:t>Just because the applicant submits that they have satisfied section 16 (1) does not mean that they are entitled to credit since section 17(5) starts with 'Notwithstanding anything contained in sub-section (1) of section 16'.</a:t>
            </a:r>
            <a:r>
              <a:rPr lang="en-IN" dirty="0"/>
              <a:t> The implication is that in the subject case even if it seems, as per the applicant, that section 16 (1) is applicable in their case and allows them credit, section 17(5) shall block such credits.</a:t>
            </a:r>
          </a:p>
        </p:txBody>
      </p:sp>
      <p:sp>
        <p:nvSpPr>
          <p:cNvPr id="4" name="Slide Number Placeholder 3"/>
          <p:cNvSpPr>
            <a:spLocks noGrp="1"/>
          </p:cNvSpPr>
          <p:nvPr>
            <p:ph type="sldNum" sz="quarter" idx="12"/>
          </p:nvPr>
        </p:nvSpPr>
        <p:spPr/>
        <p:txBody>
          <a:bodyPr/>
          <a:lstStyle/>
          <a:p>
            <a:fld id="{4619E636-755F-486F-B613-27EF5348AC25}" type="slidenum">
              <a:rPr lang="en-US" smtClean="0"/>
              <a:pPr/>
              <a:t>65</a:t>
            </a:fld>
            <a:endParaRPr lang="en-US"/>
          </a:p>
        </p:txBody>
      </p:sp>
    </p:spTree>
    <p:extLst>
      <p:ext uri="{BB962C8B-B14F-4D97-AF65-F5344CB8AC3E}">
        <p14:creationId xmlns:p14="http://schemas.microsoft.com/office/powerpoint/2010/main" val="203452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106 taxmann.com 387 (AAR - MAHARASHTRA) </a:t>
            </a:r>
            <a:r>
              <a:rPr lang="en-IN" sz="2800" dirty="0"/>
              <a:t/>
            </a:r>
            <a:br>
              <a:rPr lang="en-IN" sz="2800" dirty="0"/>
            </a:br>
            <a:r>
              <a:rPr lang="en-IN" sz="2800" b="1" dirty="0"/>
              <a:t>AUTHORITY FOR ADVANCE RULINGS, MAHARASHTRA </a:t>
            </a:r>
            <a:r>
              <a:rPr lang="en-IN" sz="2800" dirty="0"/>
              <a:t/>
            </a:r>
            <a:br>
              <a:rPr lang="en-IN" sz="2800" dirty="0"/>
            </a:br>
            <a:r>
              <a:rPr lang="en-IN" sz="2800" b="1" dirty="0" err="1"/>
              <a:t>Sanofi</a:t>
            </a:r>
            <a:r>
              <a:rPr lang="en-IN" sz="2800" b="1" dirty="0"/>
              <a:t> India Ltd</a:t>
            </a:r>
            <a:endParaRPr lang="en-IN" sz="2800" dirty="0"/>
          </a:p>
        </p:txBody>
      </p:sp>
      <p:sp>
        <p:nvSpPr>
          <p:cNvPr id="3" name="Content Placeholder 2"/>
          <p:cNvSpPr>
            <a:spLocks noGrp="1"/>
          </p:cNvSpPr>
          <p:nvPr>
            <p:ph idx="1"/>
          </p:nvPr>
        </p:nvSpPr>
        <p:spPr>
          <a:xfrm>
            <a:off x="609600" y="1935480"/>
            <a:ext cx="10972800" cy="4785996"/>
          </a:xfrm>
        </p:spPr>
        <p:txBody>
          <a:bodyPr>
            <a:normAutofit fontScale="70000" lnSpcReduction="20000"/>
          </a:bodyPr>
          <a:lstStyle/>
          <a:p>
            <a:pPr marL="0" indent="0">
              <a:buNone/>
            </a:pPr>
            <a:r>
              <a:rPr lang="en-US" dirty="0"/>
              <a:t>HELD :-</a:t>
            </a:r>
          </a:p>
          <a:p>
            <a:pPr algn="just"/>
            <a:r>
              <a:rPr lang="en-IN" sz="2800" dirty="0">
                <a:solidFill>
                  <a:srgbClr val="FF0000"/>
                </a:solidFill>
              </a:rPr>
              <a:t>The word 'gift' has not been defined in the CGST Act. However the Gift-Tax Act (18 of 1858) has defined the word gift</a:t>
            </a:r>
            <a:r>
              <a:rPr lang="en-IN" sz="2800" dirty="0"/>
              <a:t> to mean transfer by one person to another of any existing movable or immovable property </a:t>
            </a:r>
            <a:r>
              <a:rPr lang="en-IN" sz="2800" dirty="0">
                <a:solidFill>
                  <a:srgbClr val="FF0000"/>
                </a:solidFill>
              </a:rPr>
              <a:t>voluntarily and without consideration in money or money's worth</a:t>
            </a:r>
            <a:r>
              <a:rPr lang="en-IN" sz="2800" dirty="0"/>
              <a:t>. It is seen from the definition that the transfer </a:t>
            </a:r>
            <a:r>
              <a:rPr lang="en-IN" sz="2800" i="1" dirty="0"/>
              <a:t>i.e</a:t>
            </a:r>
            <a:r>
              <a:rPr lang="en-IN" sz="2800" dirty="0"/>
              <a:t>. the gift given in such a case has to be voluntary. The </a:t>
            </a:r>
            <a:r>
              <a:rPr lang="en-IN" sz="2800" dirty="0">
                <a:solidFill>
                  <a:srgbClr val="FF0000"/>
                </a:solidFill>
              </a:rPr>
              <a:t>applicant has submitted that they have a contractual arrangement </a:t>
            </a:r>
            <a:r>
              <a:rPr lang="en-IN" sz="2800" dirty="0"/>
              <a:t>with the customer wherein if he purchases certain amount of company's product and uploads details of information by customer login on the companies prepared software on the website wherein specific terms and conditions are mentioned for the participation in the </a:t>
            </a:r>
            <a:r>
              <a:rPr lang="en-IN" sz="2800" dirty="0" err="1"/>
              <a:t>Shubh</a:t>
            </a:r>
            <a:r>
              <a:rPr lang="en-IN" sz="2800" dirty="0"/>
              <a:t> </a:t>
            </a:r>
            <a:r>
              <a:rPr lang="en-IN" sz="2800" dirty="0" err="1"/>
              <a:t>Labh</a:t>
            </a:r>
            <a:r>
              <a:rPr lang="en-IN" sz="2800" dirty="0"/>
              <a:t> Loyalty scheme, then he will be said to have accepted the terms and conditions and is entitled to a promotional products on the basis of reward points attributed on monthly/quarterly/yearly basis. </a:t>
            </a:r>
            <a:r>
              <a:rPr lang="en-IN" sz="2800" dirty="0">
                <a:solidFill>
                  <a:srgbClr val="FF0000"/>
                </a:solidFill>
              </a:rPr>
              <a:t>A contractual arrangement implies especially in view of the magnitude and area of the applicant's business that, it should also be agreed by the customer in writing</a:t>
            </a:r>
            <a:r>
              <a:rPr lang="en-IN" sz="2800" dirty="0"/>
              <a:t> to such scheme floated by the applicant. </a:t>
            </a:r>
            <a:r>
              <a:rPr lang="en-IN" sz="2800" dirty="0">
                <a:solidFill>
                  <a:srgbClr val="FF0000"/>
                </a:solidFill>
              </a:rPr>
              <a:t>We find that they have not submitted any such contract/agreement and in support of their contention, but they have only submitted a scheme of </a:t>
            </a:r>
            <a:r>
              <a:rPr lang="en-IN" sz="2800" dirty="0" err="1">
                <a:solidFill>
                  <a:srgbClr val="FF0000"/>
                </a:solidFill>
              </a:rPr>
              <a:t>Shubh</a:t>
            </a:r>
            <a:r>
              <a:rPr lang="en-IN" sz="2800" dirty="0">
                <a:solidFill>
                  <a:srgbClr val="FF0000"/>
                </a:solidFill>
              </a:rPr>
              <a:t> </a:t>
            </a:r>
            <a:r>
              <a:rPr lang="en-IN" sz="2800" dirty="0" err="1">
                <a:solidFill>
                  <a:srgbClr val="FF0000"/>
                </a:solidFill>
              </a:rPr>
              <a:t>labh</a:t>
            </a:r>
            <a:r>
              <a:rPr lang="en-IN" sz="2800" dirty="0">
                <a:solidFill>
                  <a:srgbClr val="FF0000"/>
                </a:solidFill>
              </a:rPr>
              <a:t> Loyalty is available on companies web site</a:t>
            </a:r>
            <a:r>
              <a:rPr lang="en-IN" sz="2800" dirty="0"/>
              <a:t> and interested customers can Login with details to avail the benefit of scheme from 2018 to Jan., 2019. </a:t>
            </a:r>
            <a:r>
              <a:rPr lang="en-IN" sz="2800" dirty="0">
                <a:solidFill>
                  <a:srgbClr val="FF0000"/>
                </a:solidFill>
              </a:rPr>
              <a:t>Hence we find that the promotional products are not given to their customers under any contractual obligation and are voluntarily</a:t>
            </a:r>
            <a:r>
              <a:rPr lang="en-IN" sz="2800" dirty="0"/>
              <a:t> given on certain conditions achieved by their customers.</a:t>
            </a:r>
            <a:endParaRPr lang="en-US" sz="18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66</a:t>
            </a:fld>
            <a:endParaRPr lang="en-US"/>
          </a:p>
        </p:txBody>
      </p:sp>
    </p:spTree>
    <p:extLst>
      <p:ext uri="{BB962C8B-B14F-4D97-AF65-F5344CB8AC3E}">
        <p14:creationId xmlns:p14="http://schemas.microsoft.com/office/powerpoint/2010/main" val="14823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104 taxmann.com 36 (AAR - KERALA) </a:t>
            </a:r>
            <a:r>
              <a:rPr lang="en-IN" sz="2800" dirty="0"/>
              <a:t/>
            </a:r>
            <a:br>
              <a:rPr lang="en-IN" sz="2800" dirty="0"/>
            </a:br>
            <a:r>
              <a:rPr lang="en-IN" sz="2800" b="1" dirty="0"/>
              <a:t>AUTHORITY FOR ADVANCE RULINGS, KERALA </a:t>
            </a:r>
            <a:r>
              <a:rPr lang="en-IN" sz="2800" dirty="0"/>
              <a:t/>
            </a:r>
            <a:br>
              <a:rPr lang="en-IN" sz="2800" dirty="0"/>
            </a:br>
            <a:r>
              <a:rPr lang="en-IN" sz="2800" b="1" dirty="0" err="1"/>
              <a:t>Polycab</a:t>
            </a:r>
            <a:r>
              <a:rPr lang="en-IN" sz="2800" b="1" dirty="0"/>
              <a:t> Wires (P.) Ltd.</a:t>
            </a:r>
            <a:endParaRPr lang="en-IN" sz="2800" dirty="0"/>
          </a:p>
        </p:txBody>
      </p:sp>
      <p:sp>
        <p:nvSpPr>
          <p:cNvPr id="3" name="Content Placeholder 2"/>
          <p:cNvSpPr>
            <a:spLocks noGrp="1"/>
          </p:cNvSpPr>
          <p:nvPr>
            <p:ph idx="1"/>
          </p:nvPr>
        </p:nvSpPr>
        <p:spPr/>
        <p:txBody>
          <a:bodyPr>
            <a:normAutofit fontScale="92500" lnSpcReduction="20000"/>
          </a:bodyPr>
          <a:lstStyle/>
          <a:p>
            <a:r>
              <a:rPr lang="en-US" dirty="0"/>
              <a:t>FACTS :-</a:t>
            </a:r>
          </a:p>
          <a:p>
            <a:pPr lvl="1"/>
            <a:r>
              <a:rPr lang="en-IN" dirty="0"/>
              <a:t>The applicant, </a:t>
            </a:r>
            <a:r>
              <a:rPr lang="en-IN" dirty="0">
                <a:solidFill>
                  <a:srgbClr val="FF0000"/>
                </a:solidFill>
              </a:rPr>
              <a:t>a dealer in electrical goods</a:t>
            </a:r>
            <a:r>
              <a:rPr lang="en-IN" dirty="0"/>
              <a:t>, had </a:t>
            </a:r>
            <a:r>
              <a:rPr lang="en-IN" dirty="0">
                <a:solidFill>
                  <a:srgbClr val="FF0000"/>
                </a:solidFill>
              </a:rPr>
              <a:t>supplied electrical items to Kerala State Electricity Board [KSEB] through its distributors </a:t>
            </a:r>
            <a:r>
              <a:rPr lang="en-IN" dirty="0"/>
              <a:t>spread across the State in connection with reinstating connectivity in the flood ridden areas as part of the </a:t>
            </a:r>
            <a:r>
              <a:rPr lang="en-IN" dirty="0">
                <a:solidFill>
                  <a:srgbClr val="FF0000"/>
                </a:solidFill>
              </a:rPr>
              <a:t>'mission reconnect' free of cost</a:t>
            </a:r>
            <a:r>
              <a:rPr lang="en-IN" dirty="0"/>
              <a:t>.</a:t>
            </a:r>
          </a:p>
          <a:p>
            <a:pPr lvl="1"/>
            <a:r>
              <a:rPr lang="en-IN" dirty="0"/>
              <a:t>In addition to this supply to KSEB, the applicant had </a:t>
            </a:r>
            <a:r>
              <a:rPr lang="en-IN" dirty="0">
                <a:solidFill>
                  <a:srgbClr val="FF0000"/>
                </a:solidFill>
              </a:rPr>
              <a:t>distributed electrical items like switches, fan, cables, etc. to flood affected people under CSR expenses on free basis </a:t>
            </a:r>
            <a:r>
              <a:rPr lang="en-IN" dirty="0"/>
              <a:t>without collecting any money.</a:t>
            </a:r>
          </a:p>
          <a:p>
            <a:pPr marL="393192" lvl="1" indent="0">
              <a:buNone/>
            </a:pPr>
            <a:r>
              <a:rPr lang="en-US" sz="2600" dirty="0"/>
              <a:t>QUESTION</a:t>
            </a:r>
            <a:r>
              <a:rPr lang="en-US" dirty="0"/>
              <a:t> :-</a:t>
            </a:r>
          </a:p>
          <a:p>
            <a:pPr lvl="1">
              <a:buFont typeface="Wingdings" pitchFamily="2" charset="2"/>
              <a:buChar char="Ø"/>
            </a:pPr>
            <a:r>
              <a:rPr lang="en-IN" dirty="0"/>
              <a:t>Determination of GST liability with respect to goods provided free of cost by the distributors of the applicant to KSEB for reinstating connectivity in flood ridden areas; and </a:t>
            </a:r>
            <a:r>
              <a:rPr lang="en-IN" dirty="0">
                <a:solidFill>
                  <a:srgbClr val="FF0000"/>
                </a:solidFill>
              </a:rPr>
              <a:t>admissibility of input tax credit in relation to such goods.</a:t>
            </a:r>
          </a:p>
          <a:p>
            <a:pPr lvl="1">
              <a:buFont typeface="Wingdings" pitchFamily="2" charset="2"/>
              <a:buChar char="Ø"/>
            </a:pPr>
            <a:r>
              <a:rPr lang="en-IN" dirty="0" err="1"/>
              <a:t>Applicablity</a:t>
            </a:r>
            <a:r>
              <a:rPr lang="en-IN" dirty="0"/>
              <a:t> of section 17(5) on CSR expenses.</a:t>
            </a:r>
            <a:endParaRPr lang="en-IN" sz="25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67</a:t>
            </a:fld>
            <a:endParaRPr lang="en-US"/>
          </a:p>
        </p:txBody>
      </p:sp>
    </p:spTree>
    <p:extLst>
      <p:ext uri="{BB962C8B-B14F-4D97-AF65-F5344CB8AC3E}">
        <p14:creationId xmlns:p14="http://schemas.microsoft.com/office/powerpoint/2010/main" val="228268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104 taxmann.com 36 (AAR - KERALA) </a:t>
            </a:r>
            <a:r>
              <a:rPr lang="en-IN" sz="2800" dirty="0"/>
              <a:t/>
            </a:r>
            <a:br>
              <a:rPr lang="en-IN" sz="2800" dirty="0"/>
            </a:br>
            <a:r>
              <a:rPr lang="en-IN" sz="2800" b="1" dirty="0"/>
              <a:t>AUTHORITY FOR ADVANCE RULINGS, KERALA </a:t>
            </a:r>
            <a:r>
              <a:rPr lang="en-IN" sz="2800" dirty="0"/>
              <a:t/>
            </a:r>
            <a:br>
              <a:rPr lang="en-IN" sz="2800" dirty="0"/>
            </a:br>
            <a:r>
              <a:rPr lang="en-IN" sz="2800" b="1" dirty="0" err="1"/>
              <a:t>Polycab</a:t>
            </a:r>
            <a:r>
              <a:rPr lang="en-IN" sz="2800" b="1" dirty="0"/>
              <a:t> Wires (P.) Ltd.</a:t>
            </a:r>
            <a:endParaRPr lang="en-IN" sz="2800" dirty="0"/>
          </a:p>
        </p:txBody>
      </p:sp>
      <p:sp>
        <p:nvSpPr>
          <p:cNvPr id="3" name="Content Placeholder 2"/>
          <p:cNvSpPr>
            <a:spLocks noGrp="1"/>
          </p:cNvSpPr>
          <p:nvPr>
            <p:ph idx="1"/>
          </p:nvPr>
        </p:nvSpPr>
        <p:spPr/>
        <p:txBody>
          <a:bodyPr>
            <a:normAutofit/>
          </a:bodyPr>
          <a:lstStyle/>
          <a:p>
            <a:r>
              <a:rPr lang="en-US" dirty="0"/>
              <a:t>HELD :-</a:t>
            </a:r>
          </a:p>
          <a:p>
            <a:pPr lvl="1" algn="just"/>
            <a:r>
              <a:rPr lang="en-IN" dirty="0"/>
              <a:t>the applicant has pointed out that with regard to billing of free of cost materials, </a:t>
            </a:r>
            <a:r>
              <a:rPr lang="en-IN" dirty="0">
                <a:solidFill>
                  <a:srgbClr val="FF0000"/>
                </a:solidFill>
              </a:rPr>
              <a:t>distributors issued tax invoices showing sale value, GST and total amount with 100 per cent discount </a:t>
            </a:r>
            <a:r>
              <a:rPr lang="en-IN" dirty="0"/>
              <a:t>and paid the GST liability to Government. In such scenario, </a:t>
            </a:r>
            <a:r>
              <a:rPr lang="en-IN" dirty="0">
                <a:solidFill>
                  <a:srgbClr val="FF0000"/>
                </a:solidFill>
              </a:rPr>
              <a:t>input tax credit can be availed only if the output tax liability towards the outward supply was remitted to the Government. </a:t>
            </a:r>
          </a:p>
          <a:p>
            <a:pPr lvl="1" algn="just"/>
            <a:r>
              <a:rPr lang="en-IN" dirty="0"/>
              <a:t>The applicant distributed electrical items like, switches, fan, cables, etc. to flood affected people under </a:t>
            </a:r>
            <a:r>
              <a:rPr lang="en-IN" dirty="0">
                <a:solidFill>
                  <a:srgbClr val="FF0000"/>
                </a:solidFill>
              </a:rPr>
              <a:t>CSR expenses on free basis </a:t>
            </a:r>
            <a:r>
              <a:rPr lang="en-IN" dirty="0"/>
              <a:t>without collecting any money. For these transactions, </a:t>
            </a:r>
            <a:r>
              <a:rPr lang="en-IN" dirty="0">
                <a:solidFill>
                  <a:srgbClr val="FF0000"/>
                </a:solidFill>
              </a:rPr>
              <a:t>input tax credit will not be available as per section 17(5)(</a:t>
            </a:r>
            <a:r>
              <a:rPr lang="en-IN" i="1" dirty="0">
                <a:solidFill>
                  <a:srgbClr val="FF0000"/>
                </a:solidFill>
              </a:rPr>
              <a:t>h</a:t>
            </a:r>
            <a:r>
              <a:rPr lang="en-IN" dirty="0">
                <a:solidFill>
                  <a:srgbClr val="FF0000"/>
                </a:solidFill>
              </a:rPr>
              <a:t>).</a:t>
            </a:r>
            <a:endParaRPr lang="en-IN" sz="2500" dirty="0">
              <a:solidFill>
                <a:srgbClr val="FF0000"/>
              </a:solidFill>
            </a:endParaRPr>
          </a:p>
        </p:txBody>
      </p:sp>
      <p:sp>
        <p:nvSpPr>
          <p:cNvPr id="4" name="Slide Number Placeholder 3"/>
          <p:cNvSpPr>
            <a:spLocks noGrp="1"/>
          </p:cNvSpPr>
          <p:nvPr>
            <p:ph type="sldNum" sz="quarter" idx="12"/>
          </p:nvPr>
        </p:nvSpPr>
        <p:spPr/>
        <p:txBody>
          <a:bodyPr/>
          <a:lstStyle/>
          <a:p>
            <a:fld id="{4619E636-755F-486F-B613-27EF5348AC25}" type="slidenum">
              <a:rPr lang="en-US" smtClean="0"/>
              <a:pPr/>
              <a:t>68</a:t>
            </a:fld>
            <a:endParaRPr lang="en-US"/>
          </a:p>
        </p:txBody>
      </p:sp>
    </p:spTree>
    <p:extLst>
      <p:ext uri="{BB962C8B-B14F-4D97-AF65-F5344CB8AC3E}">
        <p14:creationId xmlns:p14="http://schemas.microsoft.com/office/powerpoint/2010/main" val="152978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102 taxmann.com 371 (AAAR-ODISHA) </a:t>
            </a:r>
            <a:r>
              <a:rPr lang="en-IN" sz="2800" dirty="0"/>
              <a:t/>
            </a:r>
            <a:br>
              <a:rPr lang="en-IN" sz="2800" dirty="0"/>
            </a:br>
            <a:r>
              <a:rPr lang="en-IN" sz="2800" b="1" dirty="0"/>
              <a:t>APPELLATE AUTHORITY FOR ADVANCE RULING, ODISHA </a:t>
            </a:r>
            <a:r>
              <a:rPr lang="en-IN" sz="2800" dirty="0"/>
              <a:t/>
            </a:r>
            <a:br>
              <a:rPr lang="en-IN" sz="2800" dirty="0"/>
            </a:br>
            <a:r>
              <a:rPr lang="en-IN" sz="2800" b="1" dirty="0"/>
              <a:t>National Aluminium Company Ltd.</a:t>
            </a:r>
            <a:endParaRPr lang="en-IN" sz="2800" dirty="0"/>
          </a:p>
        </p:txBody>
      </p:sp>
      <p:sp>
        <p:nvSpPr>
          <p:cNvPr id="3" name="Content Placeholder 2"/>
          <p:cNvSpPr>
            <a:spLocks noGrp="1"/>
          </p:cNvSpPr>
          <p:nvPr>
            <p:ph idx="1"/>
          </p:nvPr>
        </p:nvSpPr>
        <p:spPr/>
        <p:txBody>
          <a:bodyPr>
            <a:normAutofit/>
          </a:bodyPr>
          <a:lstStyle/>
          <a:p>
            <a:r>
              <a:rPr lang="en-US" dirty="0"/>
              <a:t>FACTS :-</a:t>
            </a:r>
          </a:p>
          <a:p>
            <a:pPr lvl="1" algn="just"/>
            <a:r>
              <a:rPr lang="en-IN" dirty="0"/>
              <a:t>The appellant is engaged in the </a:t>
            </a:r>
            <a:r>
              <a:rPr lang="en-IN" dirty="0">
                <a:solidFill>
                  <a:srgbClr val="FF0000"/>
                </a:solidFill>
              </a:rPr>
              <a:t>manufacturer of aluminium metal </a:t>
            </a:r>
            <a:r>
              <a:rPr lang="en-IN" dirty="0"/>
              <a:t>through its refinery located at </a:t>
            </a:r>
            <a:r>
              <a:rPr lang="en-IN" dirty="0" err="1"/>
              <a:t>Damanjodi</a:t>
            </a:r>
            <a:r>
              <a:rPr lang="en-IN" dirty="0"/>
              <a:t> &amp; Smelter Plant at </a:t>
            </a:r>
            <a:r>
              <a:rPr lang="en-IN" dirty="0" err="1"/>
              <a:t>Angul</a:t>
            </a:r>
            <a:r>
              <a:rPr lang="en-IN" dirty="0"/>
              <a:t> (</a:t>
            </a:r>
            <a:r>
              <a:rPr lang="en-IN" dirty="0" err="1"/>
              <a:t>Odisha</a:t>
            </a:r>
            <a:r>
              <a:rPr lang="en-IN" dirty="0"/>
              <a:t>). It has townships at </a:t>
            </a:r>
            <a:r>
              <a:rPr lang="en-IN" dirty="0" err="1"/>
              <a:t>Angul</a:t>
            </a:r>
            <a:r>
              <a:rPr lang="en-IN" dirty="0"/>
              <a:t>, </a:t>
            </a:r>
            <a:r>
              <a:rPr lang="en-IN" dirty="0" err="1"/>
              <a:t>Damonjodi</a:t>
            </a:r>
            <a:r>
              <a:rPr lang="en-IN" dirty="0"/>
              <a:t> and </a:t>
            </a:r>
            <a:r>
              <a:rPr lang="en-IN" dirty="0" err="1"/>
              <a:t>Bhubneswar</a:t>
            </a:r>
            <a:r>
              <a:rPr lang="en-IN" dirty="0"/>
              <a:t> for its employees. It also </a:t>
            </a:r>
            <a:r>
              <a:rPr lang="en-IN" dirty="0">
                <a:solidFill>
                  <a:srgbClr val="FF0000"/>
                </a:solidFill>
              </a:rPr>
              <a:t>runs hospitals at </a:t>
            </a:r>
            <a:r>
              <a:rPr lang="en-IN" dirty="0" err="1">
                <a:solidFill>
                  <a:srgbClr val="FF0000"/>
                </a:solidFill>
              </a:rPr>
              <a:t>Damanjodi</a:t>
            </a:r>
            <a:r>
              <a:rPr lang="en-IN" dirty="0">
                <a:solidFill>
                  <a:srgbClr val="FF0000"/>
                </a:solidFill>
              </a:rPr>
              <a:t> and </a:t>
            </a:r>
            <a:r>
              <a:rPr lang="en-IN" dirty="0" err="1">
                <a:solidFill>
                  <a:srgbClr val="FF0000"/>
                </a:solidFill>
              </a:rPr>
              <a:t>Angul</a:t>
            </a:r>
            <a:r>
              <a:rPr lang="en-IN" dirty="0">
                <a:solidFill>
                  <a:srgbClr val="FF0000"/>
                </a:solidFill>
              </a:rPr>
              <a:t> for its employees </a:t>
            </a:r>
            <a:r>
              <a:rPr lang="en-IN" dirty="0"/>
              <a:t>and has </a:t>
            </a:r>
            <a:r>
              <a:rPr lang="en-IN" dirty="0">
                <a:solidFill>
                  <a:srgbClr val="FF0000"/>
                </a:solidFill>
              </a:rPr>
              <a:t>guest houses for touring employees and guests.</a:t>
            </a:r>
          </a:p>
          <a:p>
            <a:pPr lvl="1" algn="just"/>
            <a:r>
              <a:rPr lang="en-IN" dirty="0"/>
              <a:t>It sought advance ruling in respect of its entitlement of taking credit of tax paid on input and input services used for </a:t>
            </a:r>
            <a:r>
              <a:rPr lang="en-IN" dirty="0">
                <a:solidFill>
                  <a:srgbClr val="FF0000"/>
                </a:solidFill>
              </a:rPr>
              <a:t>maintenance of its townships/residential colony, guest house/transit house/training hostel, hospital, horticulture and maintenance and security service in townships </a:t>
            </a:r>
            <a:r>
              <a:rPr lang="en-IN" dirty="0"/>
              <a:t>claiming that these are </a:t>
            </a:r>
            <a:r>
              <a:rPr lang="en-IN" dirty="0">
                <a:solidFill>
                  <a:srgbClr val="FF0000"/>
                </a:solidFill>
              </a:rPr>
              <a:t>used in furtherance of its business.</a:t>
            </a:r>
          </a:p>
          <a:p>
            <a:pPr lvl="1">
              <a:buFont typeface="Wingdings" pitchFamily="2" charset="2"/>
              <a:buChar char="Ø"/>
            </a:pPr>
            <a:endParaRPr lang="en-IN" sz="25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69</a:t>
            </a:fld>
            <a:endParaRPr lang="en-US"/>
          </a:p>
        </p:txBody>
      </p:sp>
    </p:spTree>
    <p:extLst>
      <p:ext uri="{BB962C8B-B14F-4D97-AF65-F5344CB8AC3E}">
        <p14:creationId xmlns:p14="http://schemas.microsoft.com/office/powerpoint/2010/main" val="128910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72273" y="791547"/>
            <a:ext cx="6429420" cy="646331"/>
          </a:xfrm>
          <a:prstGeom prst="rect">
            <a:avLst/>
          </a:prstGeom>
          <a:noFill/>
        </p:spPr>
        <p:txBody>
          <a:bodyPr wrap="square" rtlCol="0">
            <a:spAutoFit/>
          </a:bodyPr>
          <a:lstStyle/>
          <a:p>
            <a:pPr algn="ctr"/>
            <a:r>
              <a:rPr lang="en-US" sz="3600" dirty="0">
                <a:solidFill>
                  <a:schemeClr val="bg1"/>
                </a:solidFill>
              </a:rPr>
              <a:t>Input service</a:t>
            </a:r>
            <a:endParaRPr lang="en-IN" sz="3600" dirty="0">
              <a:solidFill>
                <a:schemeClr val="bg1"/>
              </a:solidFill>
            </a:endParaRPr>
          </a:p>
        </p:txBody>
      </p:sp>
      <p:sp>
        <p:nvSpPr>
          <p:cNvPr id="6" name="TextBox 5"/>
          <p:cNvSpPr txBox="1"/>
          <p:nvPr/>
        </p:nvSpPr>
        <p:spPr>
          <a:xfrm>
            <a:off x="1077686" y="1453621"/>
            <a:ext cx="9753600" cy="2031325"/>
          </a:xfrm>
          <a:prstGeom prst="rect">
            <a:avLst/>
          </a:prstGeom>
          <a:noFill/>
          <a:ln>
            <a:solidFill>
              <a:srgbClr val="000000"/>
            </a:solidFill>
          </a:ln>
        </p:spPr>
        <p:txBody>
          <a:bodyPr wrap="square" rtlCol="0">
            <a:spAutoFit/>
          </a:bodyPr>
          <a:lstStyle/>
          <a:p>
            <a:pPr algn="just"/>
            <a:r>
              <a:rPr lang="en-IN" dirty="0">
                <a:solidFill>
                  <a:schemeClr val="bg1"/>
                </a:solidFill>
              </a:rPr>
              <a:t>“Input service” has been defined in section 2 (60) of the CGST Act. </a:t>
            </a:r>
          </a:p>
          <a:p>
            <a:pPr algn="just"/>
            <a:endParaRPr lang="en-IN" b="1" dirty="0">
              <a:solidFill>
                <a:schemeClr val="bg1"/>
              </a:solidFill>
            </a:endParaRPr>
          </a:p>
          <a:p>
            <a:pPr algn="just"/>
            <a:r>
              <a:rPr lang="en-IN" b="1" dirty="0">
                <a:solidFill>
                  <a:schemeClr val="bg1"/>
                </a:solidFill>
              </a:rPr>
              <a:t>Input service means </a:t>
            </a:r>
          </a:p>
          <a:p>
            <a:pPr marL="285750" indent="-285750" algn="just">
              <a:buFont typeface="Arial" panose="020B0604020202020204" pitchFamily="34" charset="0"/>
              <a:buChar char="•"/>
            </a:pPr>
            <a:r>
              <a:rPr lang="en-IN" dirty="0">
                <a:solidFill>
                  <a:srgbClr val="FF0000"/>
                </a:solidFill>
              </a:rPr>
              <a:t>Any</a:t>
            </a:r>
            <a:r>
              <a:rPr lang="en-IN" dirty="0">
                <a:solidFill>
                  <a:schemeClr val="bg1"/>
                </a:solidFill>
              </a:rPr>
              <a:t> </a:t>
            </a:r>
            <a:r>
              <a:rPr lang="en-IN" dirty="0">
                <a:solidFill>
                  <a:srgbClr val="FF0000"/>
                </a:solidFill>
              </a:rPr>
              <a:t>service</a:t>
            </a:r>
          </a:p>
          <a:p>
            <a:pPr marL="285750" indent="-285750" algn="just">
              <a:buFont typeface="Arial" panose="020B0604020202020204" pitchFamily="34" charset="0"/>
              <a:buChar char="•"/>
            </a:pPr>
            <a:r>
              <a:rPr lang="en-IN" dirty="0">
                <a:solidFill>
                  <a:srgbClr val="FF0000"/>
                </a:solidFill>
              </a:rPr>
              <a:t>Used or intended to be used</a:t>
            </a:r>
          </a:p>
          <a:p>
            <a:pPr marL="285750" indent="-285750" algn="just">
              <a:buFont typeface="Arial" panose="020B0604020202020204" pitchFamily="34" charset="0"/>
              <a:buChar char="•"/>
            </a:pPr>
            <a:r>
              <a:rPr lang="en-IN" dirty="0">
                <a:solidFill>
                  <a:schemeClr val="bg1"/>
                </a:solidFill>
              </a:rPr>
              <a:t>By a supplier</a:t>
            </a:r>
          </a:p>
          <a:p>
            <a:pPr marL="285750" indent="-285750" algn="just">
              <a:buFont typeface="Arial" panose="020B0604020202020204" pitchFamily="34" charset="0"/>
              <a:buChar char="•"/>
            </a:pPr>
            <a:r>
              <a:rPr lang="en-IN" dirty="0">
                <a:solidFill>
                  <a:srgbClr val="FF0000"/>
                </a:solidFill>
              </a:rPr>
              <a:t>In the course or furtherance of business.</a:t>
            </a:r>
          </a:p>
        </p:txBody>
      </p:sp>
      <p:sp>
        <p:nvSpPr>
          <p:cNvPr id="8" name="Slide Number Placeholder 7"/>
          <p:cNvSpPr>
            <a:spLocks noGrp="1"/>
          </p:cNvSpPr>
          <p:nvPr>
            <p:ph type="sldNum" sz="quarter" idx="12"/>
          </p:nvPr>
        </p:nvSpPr>
        <p:spPr/>
        <p:txBody>
          <a:bodyPr/>
          <a:lstStyle/>
          <a:p>
            <a:fld id="{4619E636-755F-486F-B613-27EF5348AC25}" type="slidenum">
              <a:rPr lang="en-US" smtClean="0"/>
              <a:pPr/>
              <a:t>7</a:t>
            </a:fld>
            <a:endParaRPr lang="en-US"/>
          </a:p>
        </p:txBody>
      </p:sp>
      <p:sp>
        <p:nvSpPr>
          <p:cNvPr id="7" name="TextBox 6">
            <a:extLst>
              <a:ext uri="{FF2B5EF4-FFF2-40B4-BE49-F238E27FC236}">
                <a16:creationId xmlns:a16="http://schemas.microsoft.com/office/drawing/2014/main" xmlns="" id="{03A450B6-F6A5-414F-ADFA-2975E17F90B1}"/>
              </a:ext>
            </a:extLst>
          </p:cNvPr>
          <p:cNvSpPr txBox="1"/>
          <p:nvPr/>
        </p:nvSpPr>
        <p:spPr>
          <a:xfrm>
            <a:off x="1077687" y="3732340"/>
            <a:ext cx="9753599" cy="3139321"/>
          </a:xfrm>
          <a:prstGeom prst="rect">
            <a:avLst/>
          </a:prstGeom>
          <a:noFill/>
          <a:ln>
            <a:solidFill>
              <a:srgbClr val="000000"/>
            </a:solidFill>
          </a:ln>
        </p:spPr>
        <p:txBody>
          <a:bodyPr wrap="square" rtlCol="0">
            <a:spAutoFit/>
          </a:bodyPr>
          <a:lstStyle/>
          <a:p>
            <a:pPr algn="just"/>
            <a:r>
              <a:rPr lang="en-IN" dirty="0">
                <a:solidFill>
                  <a:schemeClr val="bg1"/>
                </a:solidFill>
              </a:rPr>
              <a:t>“service” has been defined in section 2 (102) of the CGST Act. </a:t>
            </a:r>
          </a:p>
          <a:p>
            <a:pPr algn="just"/>
            <a:endParaRPr lang="en-IN" b="1" dirty="0">
              <a:solidFill>
                <a:schemeClr val="bg1"/>
              </a:solidFill>
            </a:endParaRPr>
          </a:p>
          <a:p>
            <a:pPr algn="just"/>
            <a:r>
              <a:rPr lang="en-IN" b="1" dirty="0">
                <a:solidFill>
                  <a:schemeClr val="bg1"/>
                </a:solidFill>
              </a:rPr>
              <a:t>Service means </a:t>
            </a:r>
          </a:p>
          <a:p>
            <a:pPr marL="285750" indent="-285750" algn="just">
              <a:buFont typeface="Arial" panose="020B0604020202020204" pitchFamily="34" charset="0"/>
              <a:buChar char="•"/>
            </a:pPr>
            <a:r>
              <a:rPr lang="en-IN" dirty="0">
                <a:solidFill>
                  <a:srgbClr val="FF0000"/>
                </a:solidFill>
              </a:rPr>
              <a:t>Anything other than Goods, money and securities </a:t>
            </a:r>
          </a:p>
          <a:p>
            <a:pPr marL="285750" indent="-285750" algn="just">
              <a:buFont typeface="Arial" panose="020B0604020202020204" pitchFamily="34" charset="0"/>
              <a:buChar char="•"/>
            </a:pPr>
            <a:r>
              <a:rPr lang="en-IN" dirty="0">
                <a:solidFill>
                  <a:srgbClr val="FF0000"/>
                </a:solidFill>
              </a:rPr>
              <a:t>But includes</a:t>
            </a:r>
          </a:p>
          <a:p>
            <a:pPr marL="742950" lvl="1" indent="-285750" algn="just">
              <a:buFont typeface="Arial" panose="020B0604020202020204" pitchFamily="34" charset="0"/>
              <a:buChar char="•"/>
            </a:pPr>
            <a:r>
              <a:rPr lang="en-IN" dirty="0">
                <a:solidFill>
                  <a:schemeClr val="bg1"/>
                </a:solidFill>
              </a:rPr>
              <a:t>Activities relating to use of money or </a:t>
            </a:r>
          </a:p>
          <a:p>
            <a:pPr marL="742950" lvl="1" indent="-285750" algn="just">
              <a:buFont typeface="Arial" panose="020B0604020202020204" pitchFamily="34" charset="0"/>
              <a:buChar char="•"/>
            </a:pPr>
            <a:r>
              <a:rPr lang="en-IN" dirty="0">
                <a:solidFill>
                  <a:schemeClr val="bg1"/>
                </a:solidFill>
              </a:rPr>
              <a:t>its conversion by cash or by any other mode, from one form, currency terms or denomination, to another form, currency or denomination for which a separate consideration is charged </a:t>
            </a:r>
          </a:p>
          <a:p>
            <a:pPr marL="742950" lvl="1" indent="-285750" algn="just">
              <a:buFont typeface="Arial" panose="020B0604020202020204" pitchFamily="34" charset="0"/>
              <a:buChar char="•"/>
            </a:pPr>
            <a:endParaRPr lang="en-IN" dirty="0">
              <a:solidFill>
                <a:schemeClr val="bg1"/>
              </a:solidFill>
            </a:endParaRPr>
          </a:p>
          <a:p>
            <a:pPr algn="just"/>
            <a:r>
              <a:rPr lang="en-IN" b="1" dirty="0">
                <a:solidFill>
                  <a:schemeClr val="bg1"/>
                </a:solidFill>
              </a:rPr>
              <a:t>Conclusion: Money and securities are neither goods, nor services.</a:t>
            </a:r>
            <a:endParaRPr lang="en-IN" dirty="0">
              <a:solidFill>
                <a:schemeClr val="bg1"/>
              </a:solidFill>
            </a:endParaRPr>
          </a:p>
        </p:txBody>
      </p:sp>
    </p:spTree>
    <p:extLst>
      <p:ext uri="{BB962C8B-B14F-4D97-AF65-F5344CB8AC3E}">
        <p14:creationId xmlns:p14="http://schemas.microsoft.com/office/powerpoint/2010/main" val="36092104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102 taxmann.com 371 (AAAR-ODISHA) </a:t>
            </a:r>
            <a:r>
              <a:rPr lang="en-IN" sz="2800" dirty="0"/>
              <a:t/>
            </a:r>
            <a:br>
              <a:rPr lang="en-IN" sz="2800" dirty="0"/>
            </a:br>
            <a:r>
              <a:rPr lang="en-IN" sz="2800" b="1" dirty="0"/>
              <a:t>APPELLATE AUTHORITY FOR ADVANCE RULING, ODISHA </a:t>
            </a:r>
            <a:r>
              <a:rPr lang="en-IN" sz="2800" dirty="0"/>
              <a:t/>
            </a:r>
            <a:br>
              <a:rPr lang="en-IN" sz="2800" dirty="0"/>
            </a:br>
            <a:r>
              <a:rPr lang="en-IN" sz="2800" b="1" dirty="0"/>
              <a:t>National Aluminium Company Ltd.</a:t>
            </a:r>
            <a:endParaRPr lang="en-IN" sz="2800" dirty="0"/>
          </a:p>
        </p:txBody>
      </p:sp>
      <p:sp>
        <p:nvSpPr>
          <p:cNvPr id="3" name="Content Placeholder 2"/>
          <p:cNvSpPr>
            <a:spLocks noGrp="1"/>
          </p:cNvSpPr>
          <p:nvPr>
            <p:ph idx="1"/>
          </p:nvPr>
        </p:nvSpPr>
        <p:spPr>
          <a:xfrm>
            <a:off x="609599" y="1935480"/>
            <a:ext cx="11096847" cy="4550380"/>
          </a:xfrm>
        </p:spPr>
        <p:txBody>
          <a:bodyPr>
            <a:noAutofit/>
          </a:bodyPr>
          <a:lstStyle/>
          <a:p>
            <a:pPr marL="393192" lvl="1" indent="0" algn="just">
              <a:buNone/>
            </a:pPr>
            <a:r>
              <a:rPr lang="en-US" sz="2000" dirty="0"/>
              <a:t>HELD BY AAR :-</a:t>
            </a:r>
          </a:p>
          <a:p>
            <a:pPr lvl="1" algn="just">
              <a:buFont typeface="Wingdings" pitchFamily="2" charset="2"/>
              <a:buChar char="Ø"/>
            </a:pPr>
            <a:r>
              <a:rPr lang="en-IN" sz="2000" dirty="0"/>
              <a:t>The inward supplies received by way of </a:t>
            </a:r>
            <a:r>
              <a:rPr lang="en-IN" sz="2000" dirty="0">
                <a:solidFill>
                  <a:srgbClr val="FF0000"/>
                </a:solidFill>
              </a:rPr>
              <a:t>management, repair, renovation, alteration or maintenance service or goods received for furnishing the residential colony</a:t>
            </a:r>
            <a:r>
              <a:rPr lang="en-IN" sz="2000" dirty="0"/>
              <a:t> shall </a:t>
            </a:r>
            <a:r>
              <a:rPr lang="en-IN" sz="2000" dirty="0">
                <a:solidFill>
                  <a:srgbClr val="FF0000"/>
                </a:solidFill>
              </a:rPr>
              <a:t>not qualify </a:t>
            </a:r>
            <a:r>
              <a:rPr lang="en-IN" sz="2000" dirty="0"/>
              <a:t>for input tax credit in terms of </a:t>
            </a:r>
            <a:r>
              <a:rPr lang="en-IN" sz="2000" dirty="0">
                <a:solidFill>
                  <a:srgbClr val="FF0000"/>
                </a:solidFill>
              </a:rPr>
              <a:t>section 17(2), </a:t>
            </a:r>
            <a:r>
              <a:rPr lang="en-IN" sz="2000" dirty="0"/>
              <a:t>as residential accommodation is an exempted supply. – Same View by AAAR</a:t>
            </a:r>
          </a:p>
          <a:p>
            <a:pPr lvl="1" algn="just">
              <a:buFont typeface="Wingdings" pitchFamily="2" charset="2"/>
              <a:buChar char="Ø"/>
            </a:pPr>
            <a:r>
              <a:rPr lang="en-IN" sz="2000" dirty="0"/>
              <a:t>Input tax credit shall not be available to the appellant in respect of </a:t>
            </a:r>
            <a:r>
              <a:rPr lang="en-IN" sz="2000" dirty="0">
                <a:solidFill>
                  <a:srgbClr val="FF0000"/>
                </a:solidFill>
              </a:rPr>
              <a:t>services and goods procured for maintenance of hospitals and pharmacy outlet, as such services, being </a:t>
            </a:r>
            <a:r>
              <a:rPr lang="en-IN" sz="2000" i="1" dirty="0">
                <a:solidFill>
                  <a:srgbClr val="FF0000"/>
                </a:solidFill>
              </a:rPr>
              <a:t>nil</a:t>
            </a:r>
            <a:r>
              <a:rPr lang="en-IN" sz="2000" dirty="0">
                <a:solidFill>
                  <a:srgbClr val="FF0000"/>
                </a:solidFill>
              </a:rPr>
              <a:t> rated, fall under exempt supplies</a:t>
            </a:r>
            <a:r>
              <a:rPr lang="en-IN" sz="2000" dirty="0"/>
              <a:t>. - Same View by AAAR</a:t>
            </a:r>
          </a:p>
          <a:p>
            <a:pPr lvl="1" algn="just">
              <a:buFont typeface="Wingdings" pitchFamily="2" charset="2"/>
              <a:buChar char="Ø"/>
            </a:pPr>
            <a:r>
              <a:rPr lang="en-IN" sz="2000" dirty="0">
                <a:solidFill>
                  <a:srgbClr val="FF0000"/>
                </a:solidFill>
              </a:rPr>
              <a:t>Plantation and maintenance of such plantation outside the plant area, being for non-business use, will not qualify</a:t>
            </a:r>
            <a:r>
              <a:rPr lang="en-IN" sz="2000" dirty="0"/>
              <a:t> for input tax credit in terms of </a:t>
            </a:r>
            <a:r>
              <a:rPr lang="en-IN" sz="2000" dirty="0">
                <a:solidFill>
                  <a:srgbClr val="FF0000"/>
                </a:solidFill>
              </a:rPr>
              <a:t>section 17(1). </a:t>
            </a:r>
            <a:r>
              <a:rPr lang="en-IN" sz="2000" dirty="0"/>
              <a:t>Similarly the service availed in relation to plant and garden in the residential colony will not qualify for input tax credit. - Same View by AAAR</a:t>
            </a:r>
          </a:p>
        </p:txBody>
      </p:sp>
      <p:sp>
        <p:nvSpPr>
          <p:cNvPr id="4" name="Slide Number Placeholder 3"/>
          <p:cNvSpPr>
            <a:spLocks noGrp="1"/>
          </p:cNvSpPr>
          <p:nvPr>
            <p:ph type="sldNum" sz="quarter" idx="12"/>
          </p:nvPr>
        </p:nvSpPr>
        <p:spPr/>
        <p:txBody>
          <a:bodyPr/>
          <a:lstStyle/>
          <a:p>
            <a:fld id="{4619E636-755F-486F-B613-27EF5348AC25}" type="slidenum">
              <a:rPr lang="en-US" smtClean="0"/>
              <a:pPr/>
              <a:t>70</a:t>
            </a:fld>
            <a:endParaRPr lang="en-US"/>
          </a:p>
        </p:txBody>
      </p:sp>
    </p:spTree>
    <p:extLst>
      <p:ext uri="{BB962C8B-B14F-4D97-AF65-F5344CB8AC3E}">
        <p14:creationId xmlns:p14="http://schemas.microsoft.com/office/powerpoint/2010/main" val="243792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102 taxmann.com 371 (AAAR-ODISHA) </a:t>
            </a:r>
            <a:r>
              <a:rPr lang="en-IN" sz="2800" dirty="0"/>
              <a:t/>
            </a:r>
            <a:br>
              <a:rPr lang="en-IN" sz="2800" dirty="0"/>
            </a:br>
            <a:r>
              <a:rPr lang="en-IN" sz="2800" b="1" dirty="0"/>
              <a:t>APPELLATE AUTHORITY FOR ADVANCE RULING, ODISHA </a:t>
            </a:r>
            <a:r>
              <a:rPr lang="en-IN" sz="2800" dirty="0"/>
              <a:t/>
            </a:r>
            <a:br>
              <a:rPr lang="en-IN" sz="2800" dirty="0"/>
            </a:br>
            <a:r>
              <a:rPr lang="en-IN" sz="2800" b="1" dirty="0"/>
              <a:t>National Aluminium Company Ltd.</a:t>
            </a:r>
            <a:endParaRPr lang="en-IN" sz="2800" dirty="0"/>
          </a:p>
        </p:txBody>
      </p:sp>
      <p:sp>
        <p:nvSpPr>
          <p:cNvPr id="3" name="Content Placeholder 2"/>
          <p:cNvSpPr>
            <a:spLocks noGrp="1"/>
          </p:cNvSpPr>
          <p:nvPr>
            <p:ph idx="1"/>
          </p:nvPr>
        </p:nvSpPr>
        <p:spPr>
          <a:xfrm>
            <a:off x="609599" y="1935480"/>
            <a:ext cx="11096847" cy="4550380"/>
          </a:xfrm>
        </p:spPr>
        <p:txBody>
          <a:bodyPr>
            <a:noAutofit/>
          </a:bodyPr>
          <a:lstStyle/>
          <a:p>
            <a:pPr marL="393192" lvl="1" indent="0" algn="just">
              <a:buNone/>
            </a:pPr>
            <a:r>
              <a:rPr lang="en-US" sz="2000" dirty="0"/>
              <a:t>HELD BY AAR :-</a:t>
            </a:r>
          </a:p>
          <a:p>
            <a:pPr lvl="1" algn="just">
              <a:buFont typeface="Wingdings" pitchFamily="2" charset="2"/>
              <a:buChar char="Ø"/>
            </a:pPr>
            <a:r>
              <a:rPr lang="en-IN" sz="2000" dirty="0"/>
              <a:t>The appellant is </a:t>
            </a:r>
            <a:r>
              <a:rPr lang="en-IN" sz="2000" dirty="0">
                <a:solidFill>
                  <a:srgbClr val="FF0000"/>
                </a:solidFill>
              </a:rPr>
              <a:t>entitled</a:t>
            </a:r>
            <a:r>
              <a:rPr lang="en-IN" sz="2000" dirty="0"/>
              <a:t> to input tax credit of the tax paid on inward supply of input and input service for </a:t>
            </a:r>
            <a:r>
              <a:rPr lang="en-IN" sz="2000" dirty="0">
                <a:solidFill>
                  <a:srgbClr val="FF0000"/>
                </a:solidFill>
              </a:rPr>
              <a:t>maintenance of the guest house, transit house and training hostel but excluding the food and beverages provided </a:t>
            </a:r>
            <a:r>
              <a:rPr lang="en-IN" sz="2000" dirty="0"/>
              <a:t>in such establishment. -  AAAR have reverse this and disallowed the credit as it cannot also be treated as an activity integrally related to the business and hence not in the course or furtherance of business. </a:t>
            </a:r>
          </a:p>
          <a:p>
            <a:pPr lvl="1" algn="just">
              <a:buFont typeface="Wingdings" pitchFamily="2" charset="2"/>
              <a:buChar char="Ø"/>
            </a:pPr>
            <a:r>
              <a:rPr lang="en-IN" sz="2000" dirty="0">
                <a:solidFill>
                  <a:srgbClr val="FF0000"/>
                </a:solidFill>
              </a:rPr>
              <a:t>Services availed in relation to plantation and gardening within the plant area </a:t>
            </a:r>
            <a:r>
              <a:rPr lang="en-IN" sz="2000" dirty="0"/>
              <a:t>including mining area and the premises of other business establishments will </a:t>
            </a:r>
            <a:r>
              <a:rPr lang="en-IN" sz="2000" dirty="0">
                <a:solidFill>
                  <a:srgbClr val="FF0000"/>
                </a:solidFill>
              </a:rPr>
              <a:t>qualify</a:t>
            </a:r>
            <a:r>
              <a:rPr lang="en-IN" sz="2000" dirty="0"/>
              <a:t> for input tax credit. - Same View by AAAR</a:t>
            </a:r>
          </a:p>
        </p:txBody>
      </p:sp>
      <p:sp>
        <p:nvSpPr>
          <p:cNvPr id="4" name="Slide Number Placeholder 3"/>
          <p:cNvSpPr>
            <a:spLocks noGrp="1"/>
          </p:cNvSpPr>
          <p:nvPr>
            <p:ph type="sldNum" sz="quarter" idx="12"/>
          </p:nvPr>
        </p:nvSpPr>
        <p:spPr/>
        <p:txBody>
          <a:bodyPr/>
          <a:lstStyle/>
          <a:p>
            <a:fld id="{4619E636-755F-486F-B613-27EF5348AC25}" type="slidenum">
              <a:rPr lang="en-US" smtClean="0"/>
              <a:pPr/>
              <a:t>71</a:t>
            </a:fld>
            <a:endParaRPr lang="en-US"/>
          </a:p>
        </p:txBody>
      </p:sp>
    </p:spTree>
    <p:extLst>
      <p:ext uri="{BB962C8B-B14F-4D97-AF65-F5344CB8AC3E}">
        <p14:creationId xmlns:p14="http://schemas.microsoft.com/office/powerpoint/2010/main" val="352469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103 taxmann.com 127 (AAR - MAHARASHTRA) </a:t>
            </a:r>
            <a:r>
              <a:rPr lang="en-IN" sz="2800" dirty="0"/>
              <a:t/>
            </a:r>
            <a:br>
              <a:rPr lang="en-IN" sz="2800" dirty="0"/>
            </a:br>
            <a:r>
              <a:rPr lang="en-IN" sz="2800" b="1" dirty="0"/>
              <a:t>AUTHORITY FOR ADVANCE RULINGS, MAHARASHTRA </a:t>
            </a:r>
            <a:r>
              <a:rPr lang="en-IN" sz="2800" dirty="0"/>
              <a:t/>
            </a:r>
            <a:br>
              <a:rPr lang="en-IN" sz="2800" dirty="0"/>
            </a:br>
            <a:r>
              <a:rPr lang="en-IN" sz="2800" b="1" dirty="0" err="1"/>
              <a:t>Biostadt</a:t>
            </a:r>
            <a:r>
              <a:rPr lang="en-IN" sz="2800" b="1" dirty="0"/>
              <a:t> India Ltd.</a:t>
            </a:r>
            <a:endParaRPr lang="en-IN" sz="2800" dirty="0"/>
          </a:p>
        </p:txBody>
      </p:sp>
      <p:sp>
        <p:nvSpPr>
          <p:cNvPr id="3" name="Content Placeholder 2"/>
          <p:cNvSpPr>
            <a:spLocks noGrp="1"/>
          </p:cNvSpPr>
          <p:nvPr>
            <p:ph idx="1"/>
          </p:nvPr>
        </p:nvSpPr>
        <p:spPr/>
        <p:txBody>
          <a:bodyPr>
            <a:normAutofit fontScale="92500" lnSpcReduction="20000"/>
          </a:bodyPr>
          <a:lstStyle/>
          <a:p>
            <a:r>
              <a:rPr lang="en-US" dirty="0"/>
              <a:t>FACTS :-</a:t>
            </a:r>
          </a:p>
          <a:p>
            <a:pPr lvl="1" algn="just"/>
            <a:r>
              <a:rPr lang="en-IN" dirty="0"/>
              <a:t>It has launched a </a:t>
            </a:r>
            <a:r>
              <a:rPr lang="en-IN" dirty="0">
                <a:solidFill>
                  <a:srgbClr val="FF0000"/>
                </a:solidFill>
              </a:rPr>
              <a:t>sales promotion scheme known as "</a:t>
            </a:r>
            <a:r>
              <a:rPr lang="en-IN" dirty="0" err="1">
                <a:solidFill>
                  <a:srgbClr val="FF0000"/>
                </a:solidFill>
              </a:rPr>
              <a:t>Kharif</a:t>
            </a:r>
            <a:r>
              <a:rPr lang="en-IN" dirty="0">
                <a:solidFill>
                  <a:srgbClr val="FF0000"/>
                </a:solidFill>
              </a:rPr>
              <a:t> Gold Scheme 2018'', for their customers. </a:t>
            </a:r>
            <a:r>
              <a:rPr lang="en-IN" dirty="0"/>
              <a:t>The scheme is of two types; As per first: </a:t>
            </a:r>
            <a:r>
              <a:rPr lang="en-IN" dirty="0">
                <a:solidFill>
                  <a:srgbClr val="FF0000"/>
                </a:solidFill>
              </a:rPr>
              <a:t>their customers who purchased certain products on or above certain quantity would be entitled to one 10 grams Gold coin.</a:t>
            </a:r>
            <a:r>
              <a:rPr lang="en-IN" dirty="0"/>
              <a:t> In the </a:t>
            </a:r>
            <a:r>
              <a:rPr lang="en-IN" dirty="0">
                <a:solidFill>
                  <a:srgbClr val="FF0000"/>
                </a:solidFill>
              </a:rPr>
              <a:t>second scenario, </a:t>
            </a:r>
            <a:r>
              <a:rPr lang="en-IN" dirty="0"/>
              <a:t>their customers who, after lifting the products from the applicant, </a:t>
            </a:r>
            <a:r>
              <a:rPr lang="en-IN" dirty="0">
                <a:solidFill>
                  <a:srgbClr val="FF0000"/>
                </a:solidFill>
              </a:rPr>
              <a:t>made certain minimum payments and above would be entitled to one 8 grams Gold coin.</a:t>
            </a:r>
          </a:p>
          <a:p>
            <a:pPr lvl="1" algn="just"/>
            <a:r>
              <a:rPr lang="en-IN" dirty="0"/>
              <a:t>Both the schemes were independent of each other. For both the schemes, gold coins will be procured from jewellers and since gold is </a:t>
            </a:r>
            <a:r>
              <a:rPr lang="en-IN" dirty="0" err="1"/>
              <a:t>leviable</a:t>
            </a:r>
            <a:r>
              <a:rPr lang="en-IN" dirty="0"/>
              <a:t> to GST at the rate of 3 </a:t>
            </a:r>
            <a:r>
              <a:rPr lang="en-IN" dirty="0" err="1"/>
              <a:t>percent</a:t>
            </a:r>
            <a:r>
              <a:rPr lang="en-IN" dirty="0"/>
              <a:t>, the applicant has raised the question, </a:t>
            </a:r>
            <a:r>
              <a:rPr lang="en-IN" i="1" dirty="0" err="1"/>
              <a:t>i.e</a:t>
            </a:r>
            <a:r>
              <a:rPr lang="en-IN" dirty="0"/>
              <a:t>, whether Input Tax Credit ("ITC") can be claimed by them on procurement of the said Gold coins. As per their submissions, the said Gold coins are inputs for them and GST levied on such </a:t>
            </a:r>
            <a:r>
              <a:rPr lang="en-IN" dirty="0">
                <a:solidFill>
                  <a:srgbClr val="FF0000"/>
                </a:solidFill>
              </a:rPr>
              <a:t>purchase qualifies to be an input tax </a:t>
            </a:r>
            <a:r>
              <a:rPr lang="en-IN" dirty="0"/>
              <a:t>for the purpose of section 16(1) read with section 2(62).</a:t>
            </a:r>
            <a:endParaRPr lang="en-IN" sz="2500" dirty="0"/>
          </a:p>
        </p:txBody>
      </p:sp>
      <p:sp>
        <p:nvSpPr>
          <p:cNvPr id="4" name="Slide Number Placeholder 3"/>
          <p:cNvSpPr>
            <a:spLocks noGrp="1"/>
          </p:cNvSpPr>
          <p:nvPr>
            <p:ph type="sldNum" sz="quarter" idx="12"/>
          </p:nvPr>
        </p:nvSpPr>
        <p:spPr/>
        <p:txBody>
          <a:bodyPr/>
          <a:lstStyle/>
          <a:p>
            <a:fld id="{4619E636-755F-486F-B613-27EF5348AC25}" type="slidenum">
              <a:rPr lang="en-US" smtClean="0"/>
              <a:pPr/>
              <a:t>72</a:t>
            </a:fld>
            <a:endParaRPr lang="en-US"/>
          </a:p>
        </p:txBody>
      </p:sp>
    </p:spTree>
    <p:extLst>
      <p:ext uri="{BB962C8B-B14F-4D97-AF65-F5344CB8AC3E}">
        <p14:creationId xmlns:p14="http://schemas.microsoft.com/office/powerpoint/2010/main" val="411819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2800" b="1" dirty="0"/>
              <a:t>[2019] 103 taxmann.com 127 (AAR - MAHARASHTRA) </a:t>
            </a:r>
            <a:r>
              <a:rPr lang="en-IN" sz="2800" dirty="0"/>
              <a:t/>
            </a:r>
            <a:br>
              <a:rPr lang="en-IN" sz="2800" dirty="0"/>
            </a:br>
            <a:r>
              <a:rPr lang="en-IN" sz="2800" b="1" dirty="0"/>
              <a:t>AUTHORITY FOR ADVANCE RULINGS, MAHARASHTRA </a:t>
            </a:r>
            <a:r>
              <a:rPr lang="en-IN" sz="2800" dirty="0"/>
              <a:t/>
            </a:r>
            <a:br>
              <a:rPr lang="en-IN" sz="2800" dirty="0"/>
            </a:br>
            <a:r>
              <a:rPr lang="en-IN" sz="2800" b="1" dirty="0" err="1"/>
              <a:t>Biostadt</a:t>
            </a:r>
            <a:r>
              <a:rPr lang="en-IN" sz="2800" b="1" dirty="0"/>
              <a:t> India Ltd.</a:t>
            </a:r>
            <a:endParaRPr lang="en-IN" sz="2800" dirty="0"/>
          </a:p>
        </p:txBody>
      </p:sp>
      <p:sp>
        <p:nvSpPr>
          <p:cNvPr id="3" name="Content Placeholder 2"/>
          <p:cNvSpPr>
            <a:spLocks noGrp="1"/>
          </p:cNvSpPr>
          <p:nvPr>
            <p:ph idx="1"/>
          </p:nvPr>
        </p:nvSpPr>
        <p:spPr/>
        <p:txBody>
          <a:bodyPr>
            <a:normAutofit/>
          </a:bodyPr>
          <a:lstStyle/>
          <a:p>
            <a:r>
              <a:rPr lang="en-US" dirty="0"/>
              <a:t>HELD :-</a:t>
            </a:r>
          </a:p>
          <a:p>
            <a:pPr lvl="1" algn="just"/>
            <a:r>
              <a:rPr lang="en-IN" dirty="0">
                <a:solidFill>
                  <a:srgbClr val="FF0000"/>
                </a:solidFill>
              </a:rPr>
              <a:t>ITC on "gifts" will not be available </a:t>
            </a:r>
            <a:r>
              <a:rPr lang="en-IN" dirty="0"/>
              <a:t>when no GST is being paid on their disposal. </a:t>
            </a:r>
            <a:r>
              <a:rPr lang="en-IN" dirty="0">
                <a:solidFill>
                  <a:srgbClr val="FF0000"/>
                </a:solidFill>
              </a:rPr>
              <a:t>Just because the applicant submits that they have satisfied section 16(1), it does not mean that they are entitled to credit since section 17(5) starts with "Notwithstanding anything contained in sub-section (1) of section 16 ". </a:t>
            </a:r>
            <a:r>
              <a:rPr lang="en-IN" dirty="0"/>
              <a:t>The implication is that in the subject case even if it seems, as per the applicant, that section 16 (1) is applicable in their case and allows them credit, section 17(5) shall block such credits</a:t>
            </a:r>
          </a:p>
          <a:p>
            <a:pPr lvl="1" algn="just"/>
            <a:r>
              <a:rPr lang="en-IN" dirty="0"/>
              <a:t>In view of the discussions made above the applicant </a:t>
            </a:r>
            <a:r>
              <a:rPr lang="en-IN" dirty="0">
                <a:solidFill>
                  <a:srgbClr val="FF0000"/>
                </a:solidFill>
              </a:rPr>
              <a:t>cannot claim ITC </a:t>
            </a:r>
            <a:r>
              <a:rPr lang="en-IN" dirty="0"/>
              <a:t>on procurement of Gold coins which are to be distributed to the customers</a:t>
            </a:r>
            <a:endParaRPr lang="en-IN" sz="2500" dirty="0">
              <a:solidFill>
                <a:schemeClr val="accent6">
                  <a:lumMod val="75000"/>
                </a:schemeClr>
              </a:solidFill>
            </a:endParaRPr>
          </a:p>
        </p:txBody>
      </p:sp>
      <p:sp>
        <p:nvSpPr>
          <p:cNvPr id="4" name="Slide Number Placeholder 3"/>
          <p:cNvSpPr>
            <a:spLocks noGrp="1"/>
          </p:cNvSpPr>
          <p:nvPr>
            <p:ph type="sldNum" sz="quarter" idx="12"/>
          </p:nvPr>
        </p:nvSpPr>
        <p:spPr/>
        <p:txBody>
          <a:bodyPr/>
          <a:lstStyle/>
          <a:p>
            <a:fld id="{4619E636-755F-486F-B613-27EF5348AC25}" type="slidenum">
              <a:rPr lang="en-US" smtClean="0"/>
              <a:pPr/>
              <a:t>73</a:t>
            </a:fld>
            <a:endParaRPr lang="en-US"/>
          </a:p>
        </p:txBody>
      </p:sp>
    </p:spTree>
    <p:extLst>
      <p:ext uri="{BB962C8B-B14F-4D97-AF65-F5344CB8AC3E}">
        <p14:creationId xmlns:p14="http://schemas.microsoft.com/office/powerpoint/2010/main" val="1580637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Blocked Credit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74</a:t>
            </a:fld>
            <a:endParaRPr lang="en-US"/>
          </a:p>
        </p:txBody>
      </p:sp>
      <p:sp>
        <p:nvSpPr>
          <p:cNvPr id="7" name="TextBox 6"/>
          <p:cNvSpPr txBox="1"/>
          <p:nvPr/>
        </p:nvSpPr>
        <p:spPr>
          <a:xfrm>
            <a:off x="478971" y="1384162"/>
            <a:ext cx="10983685" cy="5601533"/>
          </a:xfrm>
          <a:prstGeom prst="rect">
            <a:avLst/>
          </a:prstGeom>
          <a:noFill/>
          <a:ln>
            <a:solidFill>
              <a:srgbClr val="000000"/>
            </a:solidFill>
          </a:ln>
        </p:spPr>
        <p:txBody>
          <a:bodyPr wrap="square" rtlCol="0">
            <a:spAutoFit/>
          </a:bodyPr>
          <a:lstStyle/>
          <a:p>
            <a:r>
              <a:rPr lang="en-IN" b="1" dirty="0">
                <a:solidFill>
                  <a:schemeClr val="bg1"/>
                </a:solidFill>
              </a:rPr>
              <a:t>[2020] 117 taxmann.com 475 (AAAR-MAHARASHTRA) </a:t>
            </a:r>
            <a:endParaRPr lang="en-US" dirty="0">
              <a:solidFill>
                <a:schemeClr val="bg1"/>
              </a:solidFill>
            </a:endParaRPr>
          </a:p>
          <a:p>
            <a:r>
              <a:rPr lang="en-IN" b="1" dirty="0">
                <a:solidFill>
                  <a:schemeClr val="bg1"/>
                </a:solidFill>
              </a:rPr>
              <a:t>APPELLATE AUTHORITY FOR ADVANCE RULING</a:t>
            </a:r>
            <a:endParaRPr lang="en-US" dirty="0">
              <a:solidFill>
                <a:schemeClr val="bg1"/>
              </a:solidFill>
            </a:endParaRPr>
          </a:p>
          <a:p>
            <a:r>
              <a:rPr lang="en-IN" b="1" dirty="0">
                <a:solidFill>
                  <a:schemeClr val="bg1"/>
                </a:solidFill>
              </a:rPr>
              <a:t>Ordnance Factory</a:t>
            </a:r>
            <a:endParaRPr lang="en-IN" sz="2400" b="1" dirty="0">
              <a:solidFill>
                <a:schemeClr val="bg1"/>
              </a:solidFill>
            </a:endParaRPr>
          </a:p>
          <a:p>
            <a:r>
              <a:rPr lang="en-IN" sz="2400" b="1" dirty="0">
                <a:solidFill>
                  <a:schemeClr val="bg1"/>
                </a:solidFill>
              </a:rPr>
              <a:t>Facts:</a:t>
            </a:r>
            <a:r>
              <a:rPr lang="en-IN" sz="2000" b="1" dirty="0">
                <a:solidFill>
                  <a:schemeClr val="bg1"/>
                </a:solidFill>
              </a:rPr>
              <a:t> </a:t>
            </a:r>
          </a:p>
          <a:p>
            <a:pPr algn="just"/>
            <a:r>
              <a:rPr lang="en-IN" b="1" dirty="0">
                <a:solidFill>
                  <a:schemeClr val="bg1"/>
                </a:solidFill>
              </a:rPr>
              <a:t>appellant was an organization </a:t>
            </a:r>
            <a:r>
              <a:rPr lang="en-IN" b="1" dirty="0">
                <a:solidFill>
                  <a:srgbClr val="FF0000"/>
                </a:solidFill>
              </a:rPr>
              <a:t>manufacturing propellants and commercial explosives</a:t>
            </a:r>
            <a:r>
              <a:rPr lang="en-IN" b="1" dirty="0">
                <a:solidFill>
                  <a:schemeClr val="bg1"/>
                </a:solidFill>
              </a:rPr>
              <a:t>, a unit of Ordnance Factories Board </a:t>
            </a:r>
            <a:endParaRPr lang="en-IN" sz="2400" b="1" dirty="0">
              <a:solidFill>
                <a:schemeClr val="bg1"/>
              </a:solidFill>
            </a:endParaRPr>
          </a:p>
          <a:p>
            <a:pPr algn="just"/>
            <a:endParaRPr lang="en-IN" sz="2400" b="1" dirty="0">
              <a:solidFill>
                <a:schemeClr val="bg1"/>
              </a:solidFill>
            </a:endParaRPr>
          </a:p>
          <a:p>
            <a:pPr algn="just"/>
            <a:r>
              <a:rPr lang="en-IN" sz="2400" b="1" dirty="0">
                <a:solidFill>
                  <a:schemeClr val="bg1"/>
                </a:solidFill>
              </a:rPr>
              <a:t>Question raised:</a:t>
            </a:r>
            <a:r>
              <a:rPr lang="en-IN" sz="2000" b="1" dirty="0">
                <a:solidFill>
                  <a:schemeClr val="bg1"/>
                </a:solidFill>
              </a:rPr>
              <a:t> </a:t>
            </a:r>
          </a:p>
          <a:p>
            <a:pPr algn="just"/>
            <a:r>
              <a:rPr lang="en-IN" b="1" dirty="0">
                <a:solidFill>
                  <a:schemeClr val="bg1"/>
                </a:solidFill>
              </a:rPr>
              <a:t>Whether appellant are rightfully entitled to avail ITC in respect of all </a:t>
            </a:r>
            <a:r>
              <a:rPr lang="en-IN" b="1" dirty="0">
                <a:solidFill>
                  <a:srgbClr val="FF0000"/>
                </a:solidFill>
              </a:rPr>
              <a:t>inputs like medicines, equipment, furniture, etc. consumed in hospitals and input services like maintenance and upkeep of hospitals, etc., to provide health services to its employees </a:t>
            </a:r>
            <a:r>
              <a:rPr lang="en-IN" b="1" dirty="0">
                <a:solidFill>
                  <a:schemeClr val="bg1"/>
                </a:solidFill>
              </a:rPr>
              <a:t>and their dependents </a:t>
            </a:r>
            <a:r>
              <a:rPr lang="en-IN" b="1" dirty="0">
                <a:solidFill>
                  <a:srgbClr val="FF0000"/>
                </a:solidFill>
              </a:rPr>
              <a:t>as per terms of Ordnance Factory Medical Regulation </a:t>
            </a:r>
            <a:endParaRPr lang="en-IN" sz="2400" b="1" dirty="0">
              <a:solidFill>
                <a:srgbClr val="FF0000"/>
              </a:solidFill>
            </a:endParaRPr>
          </a:p>
          <a:p>
            <a:pPr algn="just"/>
            <a:endParaRPr lang="en-IN" sz="2400" b="1" dirty="0">
              <a:solidFill>
                <a:schemeClr val="bg1"/>
              </a:solidFill>
            </a:endParaRPr>
          </a:p>
          <a:p>
            <a:pPr algn="just"/>
            <a:r>
              <a:rPr lang="en-IN" sz="2400" b="1" dirty="0">
                <a:solidFill>
                  <a:schemeClr val="bg1"/>
                </a:solidFill>
              </a:rPr>
              <a:t>Decision/Ruling:</a:t>
            </a:r>
            <a:r>
              <a:rPr lang="en-IN" sz="2000" b="1" dirty="0">
                <a:solidFill>
                  <a:schemeClr val="bg1"/>
                </a:solidFill>
              </a:rPr>
              <a:t> </a:t>
            </a:r>
          </a:p>
          <a:p>
            <a:pPr marL="342900" indent="-342900" algn="just">
              <a:buFont typeface="Wingdings" panose="05000000000000000000" pitchFamily="2" charset="2"/>
              <a:buChar char="Ø"/>
            </a:pPr>
            <a:r>
              <a:rPr lang="en-IN" dirty="0">
                <a:solidFill>
                  <a:srgbClr val="FF0000"/>
                </a:solidFill>
              </a:rPr>
              <a:t>Held – Yes (In favour of the </a:t>
            </a:r>
            <a:r>
              <a:rPr lang="en-IN" dirty="0" err="1">
                <a:solidFill>
                  <a:srgbClr val="FF0000"/>
                </a:solidFill>
              </a:rPr>
              <a:t>aseesee</a:t>
            </a:r>
            <a:r>
              <a:rPr lang="en-IN" dirty="0">
                <a:solidFill>
                  <a:srgbClr val="FF0000"/>
                </a:solidFill>
              </a:rPr>
              <a:t>) as the terms of Ordnance Factory Medical regulation required such health services for the employees. </a:t>
            </a: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p:txBody>
      </p:sp>
    </p:spTree>
    <p:extLst>
      <p:ext uri="{BB962C8B-B14F-4D97-AF65-F5344CB8AC3E}">
        <p14:creationId xmlns:p14="http://schemas.microsoft.com/office/powerpoint/2010/main" val="216366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anim calcmode="lin" valueType="num">
                                      <p:cBhvr additive="base">
                                        <p:cTn id="1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anim calcmode="lin" valueType="num">
                                      <p:cBhvr additive="base">
                                        <p:cTn id="1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anim calcmode="lin" valueType="num">
                                      <p:cBhvr additive="base">
                                        <p:cTn id="2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 calcmode="lin" valueType="num">
                                      <p:cBhvr additive="base">
                                        <p:cTn id="27"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10" end="10"/>
                                            </p:txEl>
                                          </p:spTgt>
                                        </p:tgtEl>
                                        <p:attrNameLst>
                                          <p:attrName>style.visibility</p:attrName>
                                        </p:attrNameLst>
                                      </p:cBhvr>
                                      <p:to>
                                        <p:strVal val="visible"/>
                                      </p:to>
                                    </p:set>
                                    <p:anim calcmode="lin" valueType="num">
                                      <p:cBhvr additive="base">
                                        <p:cTn id="31"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Blocked Credit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75</a:t>
            </a:fld>
            <a:endParaRPr lang="en-US"/>
          </a:p>
        </p:txBody>
      </p:sp>
      <p:sp>
        <p:nvSpPr>
          <p:cNvPr id="7" name="TextBox 6"/>
          <p:cNvSpPr txBox="1"/>
          <p:nvPr/>
        </p:nvSpPr>
        <p:spPr>
          <a:xfrm>
            <a:off x="478971" y="1384162"/>
            <a:ext cx="10983685" cy="5601533"/>
          </a:xfrm>
          <a:prstGeom prst="rect">
            <a:avLst/>
          </a:prstGeom>
          <a:noFill/>
          <a:ln>
            <a:solidFill>
              <a:srgbClr val="000000"/>
            </a:solidFill>
          </a:ln>
        </p:spPr>
        <p:txBody>
          <a:bodyPr wrap="square" rtlCol="0">
            <a:spAutoFit/>
          </a:bodyPr>
          <a:lstStyle/>
          <a:p>
            <a:r>
              <a:rPr lang="en-IN" b="1" dirty="0">
                <a:solidFill>
                  <a:schemeClr val="bg1"/>
                </a:solidFill>
              </a:rPr>
              <a:t>[2020] 117 taxmann.com 475 (AAAR-MAHARASHTRA) </a:t>
            </a:r>
            <a:endParaRPr lang="en-US" dirty="0">
              <a:solidFill>
                <a:schemeClr val="bg1"/>
              </a:solidFill>
            </a:endParaRPr>
          </a:p>
          <a:p>
            <a:r>
              <a:rPr lang="en-IN" b="1" dirty="0">
                <a:solidFill>
                  <a:schemeClr val="bg1"/>
                </a:solidFill>
              </a:rPr>
              <a:t>APPELLATE AUTHORITY FOR ADVANCE RULING</a:t>
            </a:r>
            <a:endParaRPr lang="en-US" dirty="0">
              <a:solidFill>
                <a:schemeClr val="bg1"/>
              </a:solidFill>
            </a:endParaRPr>
          </a:p>
          <a:p>
            <a:r>
              <a:rPr lang="en-IN" b="1" dirty="0">
                <a:solidFill>
                  <a:schemeClr val="bg1"/>
                </a:solidFill>
              </a:rPr>
              <a:t>Ordnance Factory</a:t>
            </a:r>
            <a:endParaRPr lang="en-IN" sz="2400" b="1" dirty="0">
              <a:solidFill>
                <a:schemeClr val="bg1"/>
              </a:solidFill>
            </a:endParaRPr>
          </a:p>
          <a:p>
            <a:r>
              <a:rPr lang="en-IN" sz="2400" b="1" dirty="0">
                <a:solidFill>
                  <a:schemeClr val="bg1"/>
                </a:solidFill>
              </a:rPr>
              <a:t>Facts:</a:t>
            </a:r>
            <a:r>
              <a:rPr lang="en-IN" sz="2000" b="1" dirty="0">
                <a:solidFill>
                  <a:schemeClr val="bg1"/>
                </a:solidFill>
              </a:rPr>
              <a:t> </a:t>
            </a:r>
          </a:p>
          <a:p>
            <a:r>
              <a:rPr lang="en-IN" b="1" dirty="0">
                <a:solidFill>
                  <a:schemeClr val="bg1"/>
                </a:solidFill>
              </a:rPr>
              <a:t>appellant was an organization </a:t>
            </a:r>
            <a:r>
              <a:rPr lang="en-IN" b="1" dirty="0">
                <a:solidFill>
                  <a:srgbClr val="FF0000"/>
                </a:solidFill>
              </a:rPr>
              <a:t>manufacturing propellants and commercial explosives</a:t>
            </a:r>
            <a:r>
              <a:rPr lang="en-IN" b="1" dirty="0">
                <a:solidFill>
                  <a:schemeClr val="bg1"/>
                </a:solidFill>
              </a:rPr>
              <a:t>, a unit of Ordnance Factories Board </a:t>
            </a:r>
            <a:endParaRPr lang="en-IN" sz="2400" b="1" dirty="0">
              <a:solidFill>
                <a:schemeClr val="bg1"/>
              </a:solidFill>
            </a:endParaRPr>
          </a:p>
          <a:p>
            <a:endParaRPr lang="en-IN" sz="2400" b="1" dirty="0">
              <a:solidFill>
                <a:schemeClr val="bg1"/>
              </a:solidFill>
            </a:endParaRPr>
          </a:p>
          <a:p>
            <a:r>
              <a:rPr lang="en-IN" sz="2400" b="1" dirty="0">
                <a:solidFill>
                  <a:schemeClr val="bg1"/>
                </a:solidFill>
              </a:rPr>
              <a:t>Question raised:</a:t>
            </a:r>
            <a:r>
              <a:rPr lang="en-IN" sz="2000" b="1" dirty="0">
                <a:solidFill>
                  <a:schemeClr val="bg1"/>
                </a:solidFill>
              </a:rPr>
              <a:t> </a:t>
            </a:r>
          </a:p>
          <a:p>
            <a:r>
              <a:rPr lang="en-IN" b="1" dirty="0">
                <a:solidFill>
                  <a:srgbClr val="FF0000"/>
                </a:solidFill>
              </a:rPr>
              <a:t>Whether since it was mandated by Maharashtra Pollution Control Board to maintain garden </a:t>
            </a:r>
            <a:r>
              <a:rPr lang="en-IN" b="1" dirty="0">
                <a:solidFill>
                  <a:schemeClr val="bg1"/>
                </a:solidFill>
              </a:rPr>
              <a:t>in factory premises of appellant, and department had also not opposed to admissibility of ITC in respect of input services used by appellant </a:t>
            </a:r>
            <a:r>
              <a:rPr lang="en-IN" b="1" dirty="0">
                <a:solidFill>
                  <a:srgbClr val="FF0000"/>
                </a:solidFill>
              </a:rPr>
              <a:t>in maintenance of gardens inside factory premises</a:t>
            </a:r>
            <a:r>
              <a:rPr lang="en-IN" b="1" dirty="0">
                <a:solidFill>
                  <a:schemeClr val="bg1"/>
                </a:solidFill>
              </a:rPr>
              <a:t>, appellant will be eligible to avail ITC in respect of input services used to maintain gardens inside factory premises</a:t>
            </a:r>
          </a:p>
          <a:p>
            <a:endParaRPr lang="en-IN" sz="2400" b="1" dirty="0">
              <a:solidFill>
                <a:schemeClr val="bg1"/>
              </a:solidFill>
            </a:endParaRPr>
          </a:p>
          <a:p>
            <a:r>
              <a:rPr lang="en-IN" sz="2400" b="1" dirty="0">
                <a:solidFill>
                  <a:schemeClr val="bg1"/>
                </a:solidFill>
              </a:rPr>
              <a:t>Decision/Ruling:</a:t>
            </a:r>
            <a:r>
              <a:rPr lang="en-IN" sz="2000" b="1" dirty="0">
                <a:solidFill>
                  <a:schemeClr val="bg1"/>
                </a:solidFill>
              </a:rPr>
              <a:t> </a:t>
            </a:r>
          </a:p>
          <a:p>
            <a:pPr marL="342900" indent="-342900">
              <a:buFont typeface="Wingdings" panose="05000000000000000000" pitchFamily="2" charset="2"/>
              <a:buChar char="Ø"/>
            </a:pPr>
            <a:r>
              <a:rPr lang="en-IN" dirty="0">
                <a:solidFill>
                  <a:srgbClr val="FF0000"/>
                </a:solidFill>
              </a:rPr>
              <a:t>Held – Yes (in favour of the </a:t>
            </a:r>
            <a:r>
              <a:rPr lang="en-IN" dirty="0" err="1">
                <a:solidFill>
                  <a:srgbClr val="FF0000"/>
                </a:solidFill>
              </a:rPr>
              <a:t>aseesee</a:t>
            </a:r>
            <a:r>
              <a:rPr lang="en-IN" dirty="0">
                <a:solidFill>
                  <a:srgbClr val="FF0000"/>
                </a:solidFill>
              </a:rPr>
              <a:t>)</a:t>
            </a: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p:txBody>
      </p:sp>
    </p:spTree>
    <p:extLst>
      <p:ext uri="{BB962C8B-B14F-4D97-AF65-F5344CB8AC3E}">
        <p14:creationId xmlns:p14="http://schemas.microsoft.com/office/powerpoint/2010/main" val="107578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anim calcmode="lin" valueType="num">
                                      <p:cBhvr additive="base">
                                        <p:cTn id="1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anim calcmode="lin" valueType="num">
                                      <p:cBhvr additive="base">
                                        <p:cTn id="1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anim calcmode="lin" valueType="num">
                                      <p:cBhvr additive="base">
                                        <p:cTn id="2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 calcmode="lin" valueType="num">
                                      <p:cBhvr additive="base">
                                        <p:cTn id="27"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10" end="10"/>
                                            </p:txEl>
                                          </p:spTgt>
                                        </p:tgtEl>
                                        <p:attrNameLst>
                                          <p:attrName>style.visibility</p:attrName>
                                        </p:attrNameLst>
                                      </p:cBhvr>
                                      <p:to>
                                        <p:strVal val="visible"/>
                                      </p:to>
                                    </p:set>
                                    <p:anim calcmode="lin" valueType="num">
                                      <p:cBhvr additive="base">
                                        <p:cTn id="31"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461665"/>
          </a:xfrm>
          <a:prstGeom prst="rect">
            <a:avLst/>
          </a:prstGeom>
          <a:noFill/>
        </p:spPr>
        <p:txBody>
          <a:bodyPr wrap="square" rtlCol="0">
            <a:spAutoFit/>
          </a:bodyPr>
          <a:lstStyle/>
          <a:p>
            <a:pPr algn="ctr"/>
            <a:r>
              <a:rPr lang="en-US" sz="2400" b="1" dirty="0">
                <a:solidFill>
                  <a:schemeClr val="bg1"/>
                </a:solidFill>
              </a:rPr>
              <a:t>Issues under Blocked Credit</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76</a:t>
            </a:fld>
            <a:endParaRPr lang="en-US"/>
          </a:p>
        </p:txBody>
      </p:sp>
      <p:sp>
        <p:nvSpPr>
          <p:cNvPr id="7" name="TextBox 6"/>
          <p:cNvSpPr txBox="1"/>
          <p:nvPr/>
        </p:nvSpPr>
        <p:spPr>
          <a:xfrm>
            <a:off x="478971" y="1384162"/>
            <a:ext cx="10983685" cy="5324535"/>
          </a:xfrm>
          <a:prstGeom prst="rect">
            <a:avLst/>
          </a:prstGeom>
          <a:noFill/>
          <a:ln>
            <a:solidFill>
              <a:srgbClr val="000000"/>
            </a:solidFill>
          </a:ln>
        </p:spPr>
        <p:txBody>
          <a:bodyPr wrap="square" rtlCol="0">
            <a:spAutoFit/>
          </a:bodyPr>
          <a:lstStyle/>
          <a:p>
            <a:r>
              <a:rPr lang="en-IN" b="1" dirty="0">
                <a:solidFill>
                  <a:schemeClr val="bg1"/>
                </a:solidFill>
              </a:rPr>
              <a:t>[2020] 117 taxmann.com 475 (AAAR-MAHARASHTRA) </a:t>
            </a:r>
            <a:endParaRPr lang="en-US" dirty="0">
              <a:solidFill>
                <a:schemeClr val="bg1"/>
              </a:solidFill>
            </a:endParaRPr>
          </a:p>
          <a:p>
            <a:r>
              <a:rPr lang="en-IN" b="1" dirty="0">
                <a:solidFill>
                  <a:schemeClr val="bg1"/>
                </a:solidFill>
              </a:rPr>
              <a:t>APPELLATE AUTHORITY FOR ADVANCE RULING</a:t>
            </a:r>
            <a:endParaRPr lang="en-US" dirty="0">
              <a:solidFill>
                <a:schemeClr val="bg1"/>
              </a:solidFill>
            </a:endParaRPr>
          </a:p>
          <a:p>
            <a:r>
              <a:rPr lang="en-IN" b="1" dirty="0">
                <a:solidFill>
                  <a:schemeClr val="bg1"/>
                </a:solidFill>
              </a:rPr>
              <a:t>Ordnance Factory</a:t>
            </a:r>
            <a:endParaRPr lang="en-IN" sz="2400" b="1" dirty="0">
              <a:solidFill>
                <a:schemeClr val="bg1"/>
              </a:solidFill>
            </a:endParaRPr>
          </a:p>
          <a:p>
            <a:r>
              <a:rPr lang="en-IN" sz="2400" b="1" dirty="0">
                <a:solidFill>
                  <a:schemeClr val="bg1"/>
                </a:solidFill>
              </a:rPr>
              <a:t>Facts:</a:t>
            </a:r>
            <a:r>
              <a:rPr lang="en-IN" sz="2000" b="1" dirty="0">
                <a:solidFill>
                  <a:schemeClr val="bg1"/>
                </a:solidFill>
              </a:rPr>
              <a:t> </a:t>
            </a:r>
          </a:p>
          <a:p>
            <a:r>
              <a:rPr lang="en-IN" b="1" dirty="0">
                <a:solidFill>
                  <a:schemeClr val="bg1"/>
                </a:solidFill>
              </a:rPr>
              <a:t>appellant was an organization manufacturing propellants and commercial explosives, a unit of Ordnance Factories Board. Appellant's activities of supply of food and beverages at industrial canteen inside factory premises would attract NIL rate of GST as said supply was held to be exempt supply in terms of Sr. No. 6 of Notification no. 12/2017- Central Tax-(Rate) dated 28-6-2017</a:t>
            </a:r>
            <a:endParaRPr lang="en-IN" sz="2400" b="1" dirty="0">
              <a:solidFill>
                <a:schemeClr val="bg1"/>
              </a:solidFill>
            </a:endParaRPr>
          </a:p>
          <a:p>
            <a:endParaRPr lang="en-IN" sz="2400" b="1" dirty="0">
              <a:solidFill>
                <a:schemeClr val="bg1"/>
              </a:solidFill>
            </a:endParaRPr>
          </a:p>
          <a:p>
            <a:r>
              <a:rPr lang="en-IN" sz="2400" b="1" dirty="0">
                <a:solidFill>
                  <a:schemeClr val="bg1"/>
                </a:solidFill>
              </a:rPr>
              <a:t>Question raised:</a:t>
            </a:r>
            <a:r>
              <a:rPr lang="en-IN" sz="2000" b="1" dirty="0">
                <a:solidFill>
                  <a:schemeClr val="bg1"/>
                </a:solidFill>
              </a:rPr>
              <a:t> </a:t>
            </a:r>
          </a:p>
          <a:p>
            <a:r>
              <a:rPr lang="en-IN" b="1" dirty="0">
                <a:solidFill>
                  <a:schemeClr val="bg1"/>
                </a:solidFill>
              </a:rPr>
              <a:t>Whether therefore, ITC in respect of </a:t>
            </a:r>
            <a:r>
              <a:rPr lang="en-IN" b="1" dirty="0">
                <a:solidFill>
                  <a:srgbClr val="FF0000"/>
                </a:solidFill>
              </a:rPr>
              <a:t>LPG cylinders used in factory canteen of appellant will not be available</a:t>
            </a:r>
            <a:r>
              <a:rPr lang="en-IN" b="1" dirty="0">
                <a:solidFill>
                  <a:schemeClr val="bg1"/>
                </a:solidFill>
              </a:rPr>
              <a:t> to appellant in terms of section 17(2)</a:t>
            </a:r>
            <a:endParaRPr lang="en-IN" sz="2400" b="1" dirty="0">
              <a:solidFill>
                <a:schemeClr val="bg1"/>
              </a:solidFill>
            </a:endParaRPr>
          </a:p>
          <a:p>
            <a:endParaRPr lang="en-IN" sz="2400" b="1" dirty="0">
              <a:solidFill>
                <a:schemeClr val="bg1"/>
              </a:solidFill>
            </a:endParaRPr>
          </a:p>
          <a:p>
            <a:r>
              <a:rPr lang="en-IN" sz="2400" b="1" dirty="0">
                <a:solidFill>
                  <a:schemeClr val="bg1"/>
                </a:solidFill>
              </a:rPr>
              <a:t>Decision/Ruling:</a:t>
            </a:r>
            <a:r>
              <a:rPr lang="en-IN" sz="2000" b="1" dirty="0">
                <a:solidFill>
                  <a:schemeClr val="bg1"/>
                </a:solidFill>
              </a:rPr>
              <a:t> </a:t>
            </a:r>
          </a:p>
          <a:p>
            <a:pPr marL="342900" indent="-342900">
              <a:buFont typeface="Wingdings" panose="05000000000000000000" pitchFamily="2" charset="2"/>
              <a:buChar char="Ø"/>
            </a:pPr>
            <a:r>
              <a:rPr lang="en-IN" dirty="0">
                <a:solidFill>
                  <a:srgbClr val="FF0000"/>
                </a:solidFill>
              </a:rPr>
              <a:t>Held – Yes (Against the </a:t>
            </a:r>
            <a:r>
              <a:rPr lang="en-IN" dirty="0" err="1">
                <a:solidFill>
                  <a:srgbClr val="FF0000"/>
                </a:solidFill>
              </a:rPr>
              <a:t>aseesee</a:t>
            </a:r>
            <a:r>
              <a:rPr lang="en-IN" dirty="0">
                <a:solidFill>
                  <a:srgbClr val="FF0000"/>
                </a:solidFill>
              </a:rPr>
              <a:t>)</a:t>
            </a: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a:p>
            <a:pPr marL="342900" indent="-342900">
              <a:buFont typeface="Wingdings" panose="05000000000000000000" pitchFamily="2" charset="2"/>
              <a:buChar char="Ø"/>
            </a:pPr>
            <a:endParaRPr lang="en-IN" sz="2000" dirty="0">
              <a:solidFill>
                <a:schemeClr val="bg1"/>
              </a:solidFill>
            </a:endParaRPr>
          </a:p>
        </p:txBody>
      </p:sp>
    </p:spTree>
    <p:extLst>
      <p:ext uri="{BB962C8B-B14F-4D97-AF65-F5344CB8AC3E}">
        <p14:creationId xmlns:p14="http://schemas.microsoft.com/office/powerpoint/2010/main" val="30287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anim calcmode="lin" valueType="num">
                                      <p:cBhvr additive="base">
                                        <p:cTn id="1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anim calcmode="lin" valueType="num">
                                      <p:cBhvr additive="base">
                                        <p:cTn id="17"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6" end="6"/>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anim calcmode="lin" valueType="num">
                                      <p:cBhvr additive="base">
                                        <p:cTn id="21"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 calcmode="lin" valueType="num">
                                      <p:cBhvr additive="base">
                                        <p:cTn id="27"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10" end="10"/>
                                            </p:txEl>
                                          </p:spTgt>
                                        </p:tgtEl>
                                        <p:attrNameLst>
                                          <p:attrName>style.visibility</p:attrName>
                                        </p:attrNameLst>
                                      </p:cBhvr>
                                      <p:to>
                                        <p:strVal val="visible"/>
                                      </p:to>
                                    </p:set>
                                    <p:anim calcmode="lin" valueType="num">
                                      <p:cBhvr additive="base">
                                        <p:cTn id="31"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690233"/>
            <a:ext cx="10972800" cy="1143000"/>
          </a:xfrm>
        </p:spPr>
        <p:txBody>
          <a:bodyPr>
            <a:noAutofit/>
          </a:bodyPr>
          <a:lstStyle/>
          <a:p>
            <a:pPr algn="ctr"/>
            <a:r>
              <a:rPr lang="en-IN" sz="2800" b="1" dirty="0"/>
              <a:t>[2019] 108 taxmann.com 412 (AAAR-RAJASTHAN) </a:t>
            </a:r>
            <a:r>
              <a:rPr lang="en-IN" sz="2800" dirty="0"/>
              <a:t/>
            </a:r>
            <a:br>
              <a:rPr lang="en-IN" sz="2800" dirty="0"/>
            </a:br>
            <a:r>
              <a:rPr lang="en-IN" sz="2800" b="1" dirty="0"/>
              <a:t>APPELLATE AUTHORITY FOR ADVANCE RULING, RAJASTHAN </a:t>
            </a:r>
            <a:r>
              <a:rPr lang="en-IN" sz="2800" dirty="0"/>
              <a:t/>
            </a:r>
            <a:br>
              <a:rPr lang="en-IN" sz="2800" dirty="0"/>
            </a:br>
            <a:r>
              <a:rPr lang="en-IN" sz="2800" b="1" dirty="0"/>
              <a:t>IMF Cognitive Technology (P.) Ltd.</a:t>
            </a:r>
            <a:endParaRPr lang="en-IN" sz="2800" dirty="0"/>
          </a:p>
        </p:txBody>
      </p:sp>
      <p:sp>
        <p:nvSpPr>
          <p:cNvPr id="3" name="Content Placeholder 2"/>
          <p:cNvSpPr>
            <a:spLocks noGrp="1"/>
          </p:cNvSpPr>
          <p:nvPr>
            <p:ph idx="1"/>
          </p:nvPr>
        </p:nvSpPr>
        <p:spPr/>
        <p:txBody>
          <a:bodyPr>
            <a:normAutofit fontScale="85000" lnSpcReduction="10000"/>
          </a:bodyPr>
          <a:lstStyle/>
          <a:p>
            <a:r>
              <a:rPr lang="en-US" dirty="0"/>
              <a:t>FACTS :-</a:t>
            </a:r>
          </a:p>
          <a:p>
            <a:pPr lvl="1" algn="just"/>
            <a:r>
              <a:rPr lang="en-IN" dirty="0"/>
              <a:t>The applicant-company is engaged in </a:t>
            </a:r>
            <a:r>
              <a:rPr lang="en-IN" dirty="0">
                <a:solidFill>
                  <a:srgbClr val="FF0000"/>
                </a:solidFill>
              </a:rPr>
              <a:t>development, designing and trading of all types of computer software in State of Rajasthan</a:t>
            </a:r>
            <a:r>
              <a:rPr lang="en-IN" dirty="0"/>
              <a:t>. It procures services of </a:t>
            </a:r>
            <a:r>
              <a:rPr lang="en-IN" dirty="0">
                <a:solidFill>
                  <a:srgbClr val="FF0000"/>
                </a:solidFill>
              </a:rPr>
              <a:t>short term accommodation (</a:t>
            </a:r>
            <a:r>
              <a:rPr lang="en-IN" i="1" dirty="0">
                <a:solidFill>
                  <a:srgbClr val="FF0000"/>
                </a:solidFill>
              </a:rPr>
              <a:t>i.e.</a:t>
            </a:r>
            <a:r>
              <a:rPr lang="en-IN" dirty="0">
                <a:solidFill>
                  <a:srgbClr val="FF0000"/>
                </a:solidFill>
              </a:rPr>
              <a:t> Hotel) in Haryana, and the supplier (</a:t>
            </a:r>
            <a:r>
              <a:rPr lang="en-IN" i="1" dirty="0">
                <a:solidFill>
                  <a:srgbClr val="FF0000"/>
                </a:solidFill>
              </a:rPr>
              <a:t>i.e.</a:t>
            </a:r>
            <a:r>
              <a:rPr lang="en-IN" dirty="0">
                <a:solidFill>
                  <a:srgbClr val="FF0000"/>
                </a:solidFill>
              </a:rPr>
              <a:t> Hotel) charges</a:t>
            </a:r>
            <a:r>
              <a:rPr lang="en-IN" dirty="0"/>
              <a:t> Central GST &amp; State GST of that State.</a:t>
            </a:r>
          </a:p>
          <a:p>
            <a:pPr marL="393192" lvl="1" indent="0" algn="just">
              <a:buNone/>
            </a:pPr>
            <a:r>
              <a:rPr lang="en-US" dirty="0"/>
              <a:t>QUESTION- </a:t>
            </a:r>
            <a:endParaRPr lang="en-IN" dirty="0"/>
          </a:p>
          <a:p>
            <a:pPr lvl="1" algn="just"/>
            <a:r>
              <a:rPr lang="en-IN" dirty="0"/>
              <a:t>It seeks advance ruling on </a:t>
            </a:r>
            <a:r>
              <a:rPr lang="en-IN" dirty="0">
                <a:solidFill>
                  <a:srgbClr val="FF0000"/>
                </a:solidFill>
              </a:rPr>
              <a:t>availability of input tax credit of Central Tax paid in Haryana </a:t>
            </a:r>
            <a:r>
              <a:rPr lang="en-IN" dirty="0"/>
              <a:t>to the applicant.</a:t>
            </a:r>
          </a:p>
          <a:p>
            <a:pPr marL="393192" lvl="1" indent="0" algn="just">
              <a:buNone/>
            </a:pPr>
            <a:r>
              <a:rPr lang="en-IN" dirty="0"/>
              <a:t>HELD BY AAR – </a:t>
            </a:r>
          </a:p>
          <a:p>
            <a:pPr lvl="1" algn="just">
              <a:buFont typeface="Arial" pitchFamily="34" charset="0"/>
              <a:buChar char="•"/>
            </a:pPr>
            <a:r>
              <a:rPr lang="en-IN" dirty="0"/>
              <a:t>The Rajasthan Authority for Advance Ruling observed that in the GST regime, State GST and Central GST charged for the services provided and availed in a State would be eligible for ITC within that particular State where such services were provided and consumed. </a:t>
            </a:r>
            <a:r>
              <a:rPr lang="en-IN" dirty="0">
                <a:solidFill>
                  <a:srgbClr val="FF0000"/>
                </a:solidFill>
              </a:rPr>
              <a:t>As the supplier of services and place of supply both are outside</a:t>
            </a:r>
            <a:r>
              <a:rPr lang="en-IN" dirty="0"/>
              <a:t> the State of Rajasthan, Input tax credit of Central Tax paid in Haryana is not available to the applicant.</a:t>
            </a:r>
          </a:p>
        </p:txBody>
      </p:sp>
      <p:sp>
        <p:nvSpPr>
          <p:cNvPr id="4" name="Slide Number Placeholder 3"/>
          <p:cNvSpPr>
            <a:spLocks noGrp="1"/>
          </p:cNvSpPr>
          <p:nvPr>
            <p:ph type="sldNum" sz="quarter" idx="12"/>
          </p:nvPr>
        </p:nvSpPr>
        <p:spPr/>
        <p:txBody>
          <a:bodyPr/>
          <a:lstStyle/>
          <a:p>
            <a:fld id="{4619E636-755F-486F-B613-27EF5348AC25}" type="slidenum">
              <a:rPr lang="en-US" smtClean="0"/>
              <a:pPr/>
              <a:t>77</a:t>
            </a:fld>
            <a:endParaRPr lang="en-US"/>
          </a:p>
        </p:txBody>
      </p:sp>
    </p:spTree>
    <p:extLst>
      <p:ext uri="{BB962C8B-B14F-4D97-AF65-F5344CB8AC3E}">
        <p14:creationId xmlns:p14="http://schemas.microsoft.com/office/powerpoint/2010/main" val="103865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1701520"/>
            <a:ext cx="8229600" cy="3687762"/>
          </a:xfrm>
        </p:spPr>
        <p:txBody>
          <a:bodyPr>
            <a:noAutofit/>
          </a:bodyPr>
          <a:lstStyle/>
          <a:p>
            <a:pPr algn="ctr"/>
            <a:r>
              <a:rPr lang="en-US" sz="4800" b="1" dirty="0"/>
              <a:t/>
            </a:r>
            <a:br>
              <a:rPr lang="en-US" sz="4800" b="1" dirty="0"/>
            </a:br>
            <a:r>
              <a:rPr lang="en-US" sz="4800" b="1" dirty="0"/>
              <a:t>ITC in certain special circumstances</a:t>
            </a:r>
            <a:br>
              <a:rPr lang="en-US" sz="4800" b="1" dirty="0"/>
            </a:br>
            <a:r>
              <a:rPr lang="en-US" sz="4800" b="1" dirty="0"/>
              <a:t>Sec 18 and rule 40, 41 and 43</a:t>
            </a:r>
            <a:r>
              <a:rPr lang="en-IN" sz="4800" dirty="0"/>
              <a:t/>
            </a:r>
            <a:br>
              <a:rPr lang="en-IN" sz="4800" dirty="0"/>
            </a:br>
            <a:r>
              <a:rPr lang="en-US" sz="4800" dirty="0"/>
              <a:t/>
            </a:r>
            <a:br>
              <a:rPr lang="en-US" sz="4800" dirty="0"/>
            </a:br>
            <a:endParaRPr lang="en-US" sz="4800" dirty="0"/>
          </a:p>
        </p:txBody>
      </p:sp>
      <p:sp>
        <p:nvSpPr>
          <p:cNvPr id="3" name="Slide Number Placeholder 2"/>
          <p:cNvSpPr>
            <a:spLocks noGrp="1"/>
          </p:cNvSpPr>
          <p:nvPr>
            <p:ph type="sldNum" sz="quarter" idx="12"/>
          </p:nvPr>
        </p:nvSpPr>
        <p:spPr/>
        <p:txBody>
          <a:bodyPr/>
          <a:lstStyle/>
          <a:p>
            <a:fld id="{4619E636-755F-486F-B613-27EF5348AC25}" type="slidenum">
              <a:rPr lang="en-US" smtClean="0"/>
              <a:pPr/>
              <a:t>78</a:t>
            </a:fld>
            <a:endParaRPr lang="en-US"/>
          </a:p>
        </p:txBody>
      </p:sp>
    </p:spTree>
    <p:extLst>
      <p:ext uri="{BB962C8B-B14F-4D97-AF65-F5344CB8AC3E}">
        <p14:creationId xmlns:p14="http://schemas.microsoft.com/office/powerpoint/2010/main" val="123002051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23308" y="500042"/>
            <a:ext cx="6383977" cy="830997"/>
          </a:xfrm>
          <a:prstGeom prst="rect">
            <a:avLst/>
          </a:prstGeom>
          <a:noFill/>
        </p:spPr>
        <p:txBody>
          <a:bodyPr wrap="square" rtlCol="0">
            <a:spAutoFit/>
          </a:bodyPr>
          <a:lstStyle/>
          <a:p>
            <a:pPr algn="ctr"/>
            <a:r>
              <a:rPr lang="en-IN" sz="2800" dirty="0">
                <a:solidFill>
                  <a:schemeClr val="bg1"/>
                </a:solidFill>
              </a:rPr>
              <a:t>Availing ITC In Special Circumstances</a:t>
            </a:r>
          </a:p>
          <a:p>
            <a:pPr algn="ctr"/>
            <a:endParaRPr lang="en-IN" sz="2000" dirty="0"/>
          </a:p>
        </p:txBody>
      </p:sp>
      <p:sp>
        <p:nvSpPr>
          <p:cNvPr id="6" name="TextBox 5"/>
          <p:cNvSpPr txBox="1"/>
          <p:nvPr/>
        </p:nvSpPr>
        <p:spPr>
          <a:xfrm>
            <a:off x="1036178" y="1500174"/>
            <a:ext cx="1857388" cy="369332"/>
          </a:xfrm>
          <a:prstGeom prst="rect">
            <a:avLst/>
          </a:prstGeom>
          <a:noFill/>
          <a:ln>
            <a:solidFill>
              <a:srgbClr val="000000"/>
            </a:solidFill>
          </a:ln>
        </p:spPr>
        <p:txBody>
          <a:bodyPr wrap="square" rtlCol="0">
            <a:spAutoFit/>
          </a:bodyPr>
          <a:lstStyle/>
          <a:p>
            <a:pPr algn="ctr"/>
            <a:r>
              <a:rPr lang="en-US" dirty="0">
                <a:solidFill>
                  <a:schemeClr val="bg1"/>
                </a:solidFill>
              </a:rPr>
              <a:t>Section 18(1)(a)</a:t>
            </a:r>
            <a:endParaRPr lang="en-IN" dirty="0">
              <a:solidFill>
                <a:schemeClr val="bg1"/>
              </a:solidFill>
            </a:endParaRPr>
          </a:p>
        </p:txBody>
      </p:sp>
      <p:sp>
        <p:nvSpPr>
          <p:cNvPr id="7" name="TextBox 6"/>
          <p:cNvSpPr txBox="1"/>
          <p:nvPr/>
        </p:nvSpPr>
        <p:spPr>
          <a:xfrm>
            <a:off x="3929038" y="1564304"/>
            <a:ext cx="1857388" cy="369332"/>
          </a:xfrm>
          <a:prstGeom prst="rect">
            <a:avLst/>
          </a:prstGeom>
          <a:noFill/>
          <a:ln>
            <a:solidFill>
              <a:srgbClr val="000000"/>
            </a:solidFill>
          </a:ln>
        </p:spPr>
        <p:txBody>
          <a:bodyPr wrap="square" rtlCol="0">
            <a:spAutoFit/>
          </a:bodyPr>
          <a:lstStyle/>
          <a:p>
            <a:pPr algn="ctr"/>
            <a:r>
              <a:rPr lang="en-US" dirty="0">
                <a:solidFill>
                  <a:schemeClr val="bg1"/>
                </a:solidFill>
              </a:rPr>
              <a:t>Section 18(1)(b)</a:t>
            </a:r>
            <a:endParaRPr lang="en-IN" dirty="0">
              <a:solidFill>
                <a:schemeClr val="bg1"/>
              </a:solidFill>
            </a:endParaRPr>
          </a:p>
        </p:txBody>
      </p:sp>
      <p:sp>
        <p:nvSpPr>
          <p:cNvPr id="8" name="TextBox 7"/>
          <p:cNvSpPr txBox="1"/>
          <p:nvPr/>
        </p:nvSpPr>
        <p:spPr>
          <a:xfrm>
            <a:off x="6707635" y="1500174"/>
            <a:ext cx="1857388" cy="369332"/>
          </a:xfrm>
          <a:prstGeom prst="rect">
            <a:avLst/>
          </a:prstGeom>
          <a:noFill/>
          <a:ln>
            <a:solidFill>
              <a:srgbClr val="000000"/>
            </a:solidFill>
          </a:ln>
        </p:spPr>
        <p:txBody>
          <a:bodyPr wrap="square" rtlCol="0">
            <a:spAutoFit/>
          </a:bodyPr>
          <a:lstStyle/>
          <a:p>
            <a:pPr algn="ctr"/>
            <a:r>
              <a:rPr lang="en-US" dirty="0">
                <a:solidFill>
                  <a:schemeClr val="bg1"/>
                </a:solidFill>
              </a:rPr>
              <a:t>Section 18(1)(c)</a:t>
            </a:r>
            <a:endParaRPr lang="en-IN" dirty="0">
              <a:solidFill>
                <a:schemeClr val="bg1"/>
              </a:solidFill>
            </a:endParaRPr>
          </a:p>
        </p:txBody>
      </p:sp>
      <p:sp>
        <p:nvSpPr>
          <p:cNvPr id="9" name="TextBox 8"/>
          <p:cNvSpPr txBox="1"/>
          <p:nvPr/>
        </p:nvSpPr>
        <p:spPr>
          <a:xfrm>
            <a:off x="9386891" y="1500174"/>
            <a:ext cx="1857388" cy="369332"/>
          </a:xfrm>
          <a:prstGeom prst="rect">
            <a:avLst/>
          </a:prstGeom>
          <a:noFill/>
          <a:ln>
            <a:solidFill>
              <a:srgbClr val="000000"/>
            </a:solidFill>
          </a:ln>
        </p:spPr>
        <p:txBody>
          <a:bodyPr wrap="square" rtlCol="0">
            <a:spAutoFit/>
          </a:bodyPr>
          <a:lstStyle/>
          <a:p>
            <a:pPr algn="ctr"/>
            <a:r>
              <a:rPr lang="en-US" dirty="0">
                <a:solidFill>
                  <a:schemeClr val="bg1"/>
                </a:solidFill>
              </a:rPr>
              <a:t>Section 18(1)(d)</a:t>
            </a:r>
            <a:endParaRPr lang="en-IN" dirty="0">
              <a:solidFill>
                <a:schemeClr val="bg1"/>
              </a:solidFill>
            </a:endParaRPr>
          </a:p>
        </p:txBody>
      </p:sp>
      <p:sp>
        <p:nvSpPr>
          <p:cNvPr id="10" name="TextBox 9"/>
          <p:cNvSpPr txBox="1"/>
          <p:nvPr/>
        </p:nvSpPr>
        <p:spPr>
          <a:xfrm>
            <a:off x="631372" y="2214554"/>
            <a:ext cx="2667000" cy="3652184"/>
          </a:xfrm>
          <a:prstGeom prst="rect">
            <a:avLst/>
          </a:prstGeom>
          <a:noFill/>
          <a:ln>
            <a:solidFill>
              <a:srgbClr val="000000"/>
            </a:solidFill>
          </a:ln>
        </p:spPr>
        <p:txBody>
          <a:bodyPr wrap="square" rtlCol="0" anchor="t" anchorCtr="0">
            <a:noAutofit/>
          </a:bodyPr>
          <a:lstStyle/>
          <a:p>
            <a:pPr indent="-342900" algn="just">
              <a:buAutoNum type="arabicPeriod"/>
            </a:pPr>
            <a:r>
              <a:rPr lang="en-IN" sz="1600" dirty="0">
                <a:solidFill>
                  <a:schemeClr val="bg1"/>
                </a:solidFill>
              </a:rPr>
              <a:t>A person who has </a:t>
            </a:r>
            <a:r>
              <a:rPr lang="en-IN" sz="1600" dirty="0">
                <a:solidFill>
                  <a:srgbClr val="C00000"/>
                </a:solidFill>
              </a:rPr>
              <a:t>applied for a new registration within 30 days </a:t>
            </a:r>
            <a:r>
              <a:rPr lang="en-IN" sz="1600" dirty="0">
                <a:solidFill>
                  <a:schemeClr val="bg1"/>
                </a:solidFill>
              </a:rPr>
              <a:t>from the date he becomes liable to registration - ITC in respect of inputs held in stock and inputs contained in semi-finished or finished goods held in stock on the day immediately  preceding the date from which he </a:t>
            </a:r>
            <a:r>
              <a:rPr lang="en-IN" sz="1600" dirty="0">
                <a:solidFill>
                  <a:srgbClr val="C00000"/>
                </a:solidFill>
              </a:rPr>
              <a:t>becomes liable to pay tax.</a:t>
            </a:r>
            <a:r>
              <a:rPr lang="en-IN" sz="1600" dirty="0"/>
              <a:t> </a:t>
            </a:r>
            <a:endParaRPr lang="en-IN" sz="1600" dirty="0">
              <a:solidFill>
                <a:schemeClr val="bg1"/>
              </a:solidFill>
            </a:endParaRPr>
          </a:p>
        </p:txBody>
      </p:sp>
      <p:sp>
        <p:nvSpPr>
          <p:cNvPr id="11" name="TextBox 10"/>
          <p:cNvSpPr txBox="1"/>
          <p:nvPr/>
        </p:nvSpPr>
        <p:spPr>
          <a:xfrm>
            <a:off x="3524232" y="2214554"/>
            <a:ext cx="2667000" cy="3652184"/>
          </a:xfrm>
          <a:prstGeom prst="rect">
            <a:avLst/>
          </a:prstGeom>
          <a:noFill/>
          <a:ln>
            <a:solidFill>
              <a:srgbClr val="000000"/>
            </a:solidFill>
          </a:ln>
        </p:spPr>
        <p:txBody>
          <a:bodyPr wrap="square" rtlCol="0" anchor="t" anchorCtr="0">
            <a:noAutofit/>
          </a:bodyPr>
          <a:lstStyle/>
          <a:p>
            <a:pPr indent="-342900" algn="just">
              <a:buAutoNum type="arabicPeriod"/>
            </a:pPr>
            <a:r>
              <a:rPr lang="en-IN" sz="1600" dirty="0">
                <a:solidFill>
                  <a:srgbClr val="C00000"/>
                </a:solidFill>
              </a:rPr>
              <a:t>Voluntarily</a:t>
            </a:r>
            <a:r>
              <a:rPr lang="en-IN" sz="1600" dirty="0">
                <a:solidFill>
                  <a:schemeClr val="bg1"/>
                </a:solidFill>
              </a:rPr>
              <a:t> </a:t>
            </a:r>
            <a:r>
              <a:rPr lang="en-IN" sz="1600" dirty="0">
                <a:solidFill>
                  <a:srgbClr val="C00000"/>
                </a:solidFill>
              </a:rPr>
              <a:t>registration</a:t>
            </a:r>
            <a:r>
              <a:rPr lang="en-IN" sz="1600" dirty="0">
                <a:solidFill>
                  <a:schemeClr val="bg1"/>
                </a:solidFill>
              </a:rPr>
              <a:t> (U/S 25(3) - ITC in respect of inputs held in stock and inputs contained in semi-finished or finished goods held in stock on the day immediately preceding the </a:t>
            </a:r>
            <a:r>
              <a:rPr lang="en-IN" sz="1600" dirty="0">
                <a:solidFill>
                  <a:srgbClr val="FF0000"/>
                </a:solidFill>
              </a:rPr>
              <a:t>date of grant of registration.</a:t>
            </a:r>
          </a:p>
        </p:txBody>
      </p:sp>
      <p:sp>
        <p:nvSpPr>
          <p:cNvPr id="12" name="TextBox 11"/>
          <p:cNvSpPr txBox="1"/>
          <p:nvPr/>
        </p:nvSpPr>
        <p:spPr>
          <a:xfrm>
            <a:off x="6302829" y="2214554"/>
            <a:ext cx="2667001" cy="3652184"/>
          </a:xfrm>
          <a:prstGeom prst="rect">
            <a:avLst/>
          </a:prstGeom>
          <a:noFill/>
          <a:ln>
            <a:solidFill>
              <a:srgbClr val="000000"/>
            </a:solidFill>
          </a:ln>
        </p:spPr>
        <p:txBody>
          <a:bodyPr wrap="square" rtlCol="0" anchor="t" anchorCtr="0">
            <a:noAutofit/>
          </a:bodyPr>
          <a:lstStyle/>
          <a:p>
            <a:pPr indent="-342900" algn="just"/>
            <a:r>
              <a:rPr lang="en-IN" sz="1600" dirty="0">
                <a:solidFill>
                  <a:schemeClr val="bg1"/>
                </a:solidFill>
              </a:rPr>
              <a:t>A person who ceases to pay tax U/S 10 (</a:t>
            </a:r>
            <a:r>
              <a:rPr lang="en-IN" sz="1600" dirty="0">
                <a:solidFill>
                  <a:srgbClr val="C00000"/>
                </a:solidFill>
              </a:rPr>
              <a:t>Composition Levy</a:t>
            </a:r>
            <a:r>
              <a:rPr lang="en-IN" sz="1600" dirty="0">
                <a:solidFill>
                  <a:schemeClr val="bg1"/>
                </a:solidFill>
              </a:rPr>
              <a:t>) - ITC in respect of inputs held in stock and inputs contained in semi-finished or finished goods held in stock and on</a:t>
            </a:r>
            <a:r>
              <a:rPr lang="en-IN" sz="1600" dirty="0">
                <a:solidFill>
                  <a:srgbClr val="FF0000"/>
                </a:solidFill>
              </a:rPr>
              <a:t> CAPITAL GOODS </a:t>
            </a:r>
            <a:r>
              <a:rPr lang="en-IN" sz="1600" dirty="0">
                <a:solidFill>
                  <a:schemeClr val="bg1"/>
                </a:solidFill>
              </a:rPr>
              <a:t>(credit of CG to be reduced to the % as may be specified)</a:t>
            </a:r>
            <a:r>
              <a:rPr lang="en-IN" sz="1600" dirty="0">
                <a:solidFill>
                  <a:srgbClr val="FF0000"/>
                </a:solidFill>
              </a:rPr>
              <a:t> </a:t>
            </a:r>
            <a:r>
              <a:rPr lang="en-IN" sz="1600" dirty="0">
                <a:solidFill>
                  <a:schemeClr val="bg1"/>
                </a:solidFill>
              </a:rPr>
              <a:t>on the day immediately  preceding the date from which he </a:t>
            </a:r>
            <a:r>
              <a:rPr lang="en-IN" sz="1600" dirty="0">
                <a:solidFill>
                  <a:srgbClr val="C00000"/>
                </a:solidFill>
              </a:rPr>
              <a:t>becomes liable to pay tax under section 9.</a:t>
            </a:r>
          </a:p>
          <a:p>
            <a:pPr indent="-342900" algn="just"/>
            <a:r>
              <a:rPr lang="en-IN" sz="1600" dirty="0">
                <a:solidFill>
                  <a:srgbClr val="C00000"/>
                </a:solidFill>
              </a:rPr>
              <a:t> </a:t>
            </a:r>
            <a:r>
              <a:rPr lang="en-IN" sz="1600" dirty="0"/>
              <a:t> </a:t>
            </a:r>
            <a:endParaRPr lang="en-IN" sz="1600" dirty="0">
              <a:solidFill>
                <a:schemeClr val="bg1"/>
              </a:solidFill>
            </a:endParaRPr>
          </a:p>
        </p:txBody>
      </p:sp>
      <p:sp>
        <p:nvSpPr>
          <p:cNvPr id="13" name="TextBox 12"/>
          <p:cNvSpPr txBox="1"/>
          <p:nvPr/>
        </p:nvSpPr>
        <p:spPr>
          <a:xfrm>
            <a:off x="9081427" y="2214553"/>
            <a:ext cx="2468316" cy="3652183"/>
          </a:xfrm>
          <a:prstGeom prst="rect">
            <a:avLst/>
          </a:prstGeom>
          <a:noFill/>
          <a:ln>
            <a:solidFill>
              <a:srgbClr val="000000"/>
            </a:solidFill>
          </a:ln>
        </p:spPr>
        <p:txBody>
          <a:bodyPr wrap="square" rtlCol="0" anchor="t" anchorCtr="0">
            <a:noAutofit/>
          </a:bodyPr>
          <a:lstStyle/>
          <a:p>
            <a:pPr indent="-342900" algn="just"/>
            <a:r>
              <a:rPr lang="en-IN" sz="1500" dirty="0">
                <a:solidFill>
                  <a:schemeClr val="bg1"/>
                </a:solidFill>
              </a:rPr>
              <a:t>Where </a:t>
            </a:r>
            <a:r>
              <a:rPr lang="en-IN" sz="1500" dirty="0">
                <a:solidFill>
                  <a:srgbClr val="C00000"/>
                </a:solidFill>
              </a:rPr>
              <a:t>exempt goods become taxable </a:t>
            </a:r>
            <a:r>
              <a:rPr lang="en-IN" sz="1500" dirty="0">
                <a:solidFill>
                  <a:schemeClr val="bg1"/>
                </a:solidFill>
              </a:rPr>
              <a:t>- ITC in respect of inputs held in stock and inputs contained in semi-finished or finished goods held in stock and on</a:t>
            </a:r>
            <a:r>
              <a:rPr lang="en-IN" sz="1500" dirty="0">
                <a:solidFill>
                  <a:srgbClr val="FF0000"/>
                </a:solidFill>
              </a:rPr>
              <a:t> CAPITAL GOODS </a:t>
            </a:r>
            <a:r>
              <a:rPr lang="en-IN" sz="1500" dirty="0">
                <a:solidFill>
                  <a:schemeClr val="bg1"/>
                </a:solidFill>
              </a:rPr>
              <a:t>(credit of CG to be reduced to the % as may be specified)</a:t>
            </a:r>
            <a:r>
              <a:rPr lang="en-IN" sz="1500" dirty="0">
                <a:solidFill>
                  <a:srgbClr val="FF0000"/>
                </a:solidFill>
              </a:rPr>
              <a:t> exclusively used for such exempt supply </a:t>
            </a:r>
            <a:r>
              <a:rPr lang="en-IN" sz="1500" dirty="0">
                <a:solidFill>
                  <a:schemeClr val="bg1"/>
                </a:solidFill>
              </a:rPr>
              <a:t>on the day immediately  </a:t>
            </a:r>
            <a:r>
              <a:rPr lang="en-IN" sz="1500" dirty="0" err="1">
                <a:solidFill>
                  <a:schemeClr val="bg1"/>
                </a:solidFill>
              </a:rPr>
              <a:t>preced</a:t>
            </a:r>
            <a:r>
              <a:rPr lang="en-IN" sz="1500" dirty="0">
                <a:solidFill>
                  <a:schemeClr val="bg1"/>
                </a:solidFill>
              </a:rPr>
              <a:t>- </a:t>
            </a:r>
            <a:r>
              <a:rPr lang="en-IN" sz="1500" dirty="0" err="1">
                <a:solidFill>
                  <a:schemeClr val="bg1"/>
                </a:solidFill>
              </a:rPr>
              <a:t>ing</a:t>
            </a:r>
            <a:r>
              <a:rPr lang="en-IN" sz="1500" dirty="0">
                <a:solidFill>
                  <a:schemeClr val="bg1"/>
                </a:solidFill>
              </a:rPr>
              <a:t> the </a:t>
            </a:r>
            <a:r>
              <a:rPr lang="en-IN" sz="1500" dirty="0">
                <a:solidFill>
                  <a:srgbClr val="FF0000"/>
                </a:solidFill>
              </a:rPr>
              <a:t>date from which such supply become taxable</a:t>
            </a:r>
            <a:r>
              <a:rPr lang="en-IN" sz="1500" dirty="0">
                <a:solidFill>
                  <a:schemeClr val="bg1"/>
                </a:solidFill>
              </a:rPr>
              <a:t>.</a:t>
            </a:r>
            <a:endParaRPr lang="en-IN" sz="1500" dirty="0">
              <a:solidFill>
                <a:srgbClr val="C00000"/>
              </a:solidFill>
            </a:endParaRPr>
          </a:p>
          <a:p>
            <a:pPr indent="-342900" algn="just">
              <a:buAutoNum type="arabicPeriod"/>
            </a:pPr>
            <a:endParaRPr lang="en-IN" sz="1600" dirty="0">
              <a:solidFill>
                <a:srgbClr val="C00000"/>
              </a:solidFill>
            </a:endParaRPr>
          </a:p>
        </p:txBody>
      </p:sp>
      <p:sp>
        <p:nvSpPr>
          <p:cNvPr id="14" name="Slide Number Placeholder 13"/>
          <p:cNvSpPr>
            <a:spLocks noGrp="1"/>
          </p:cNvSpPr>
          <p:nvPr>
            <p:ph type="sldNum" sz="quarter" idx="12"/>
          </p:nvPr>
        </p:nvSpPr>
        <p:spPr>
          <a:xfrm>
            <a:off x="10058585" y="6356352"/>
            <a:ext cx="2044228" cy="298768"/>
          </a:xfrm>
        </p:spPr>
        <p:txBody>
          <a:bodyPr/>
          <a:lstStyle/>
          <a:p>
            <a:fld id="{4619E636-755F-486F-B613-27EF5348AC25}" type="slidenum">
              <a:rPr lang="en-US" smtClean="0"/>
              <a:pPr/>
              <a:t>79</a:t>
            </a:fld>
            <a:endParaRPr lang="en-US"/>
          </a:p>
        </p:txBody>
      </p:sp>
      <p:sp>
        <p:nvSpPr>
          <p:cNvPr id="15" name="TextBox 14">
            <a:extLst>
              <a:ext uri="{FF2B5EF4-FFF2-40B4-BE49-F238E27FC236}">
                <a16:creationId xmlns:a16="http://schemas.microsoft.com/office/drawing/2014/main" xmlns="" id="{913448E4-76E9-4C28-84D1-79283E5A01BD}"/>
              </a:ext>
            </a:extLst>
          </p:cNvPr>
          <p:cNvSpPr txBox="1"/>
          <p:nvPr/>
        </p:nvSpPr>
        <p:spPr>
          <a:xfrm>
            <a:off x="631372" y="6010684"/>
            <a:ext cx="10907485" cy="739567"/>
          </a:xfrm>
          <a:prstGeom prst="rect">
            <a:avLst/>
          </a:prstGeom>
          <a:noFill/>
          <a:ln>
            <a:solidFill>
              <a:srgbClr val="000000"/>
            </a:solidFill>
          </a:ln>
        </p:spPr>
        <p:txBody>
          <a:bodyPr wrap="square" rtlCol="0" anchor="t" anchorCtr="0">
            <a:noAutofit/>
          </a:bodyPr>
          <a:lstStyle/>
          <a:p>
            <a:pPr algn="just"/>
            <a:r>
              <a:rPr lang="en-IN" sz="1600" dirty="0">
                <a:solidFill>
                  <a:schemeClr val="bg1"/>
                </a:solidFill>
              </a:rPr>
              <a:t>Restriction: Registered person shall </a:t>
            </a:r>
            <a:r>
              <a:rPr lang="en-IN" sz="1600" dirty="0">
                <a:solidFill>
                  <a:srgbClr val="FF0000"/>
                </a:solidFill>
              </a:rPr>
              <a:t>not be entitled to take ITC under sub-sec (1) where date of issue of relevant invoice is prior to one year </a:t>
            </a:r>
            <a:r>
              <a:rPr lang="en-IN" sz="1600" dirty="0">
                <a:solidFill>
                  <a:schemeClr val="bg1"/>
                </a:solidFill>
              </a:rPr>
              <a:t>from the relevant date above. </a:t>
            </a:r>
          </a:p>
        </p:txBody>
      </p:sp>
    </p:spTree>
    <p:extLst>
      <p:ext uri="{BB962C8B-B14F-4D97-AF65-F5344CB8AC3E}">
        <p14:creationId xmlns:p14="http://schemas.microsoft.com/office/powerpoint/2010/main" val="2168529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72273" y="791547"/>
            <a:ext cx="6429420" cy="923330"/>
          </a:xfrm>
          <a:prstGeom prst="rect">
            <a:avLst/>
          </a:prstGeom>
          <a:noFill/>
        </p:spPr>
        <p:txBody>
          <a:bodyPr wrap="square" rtlCol="0">
            <a:spAutoFit/>
          </a:bodyPr>
          <a:lstStyle/>
          <a:p>
            <a:pPr algn="ctr"/>
            <a:r>
              <a:rPr lang="en-US" sz="5400" dirty="0">
                <a:solidFill>
                  <a:schemeClr val="bg1"/>
                </a:solidFill>
              </a:rPr>
              <a:t>INPUT TAX</a:t>
            </a:r>
            <a:endParaRPr lang="en-IN" sz="5400" dirty="0">
              <a:solidFill>
                <a:schemeClr val="bg1"/>
              </a:solidFill>
            </a:endParaRPr>
          </a:p>
        </p:txBody>
      </p:sp>
      <p:sp>
        <p:nvSpPr>
          <p:cNvPr id="6" name="TextBox 5"/>
          <p:cNvSpPr txBox="1"/>
          <p:nvPr/>
        </p:nvSpPr>
        <p:spPr>
          <a:xfrm>
            <a:off x="2095472" y="1921707"/>
            <a:ext cx="7929618" cy="3970318"/>
          </a:xfrm>
          <a:prstGeom prst="rect">
            <a:avLst/>
          </a:prstGeom>
          <a:noFill/>
          <a:ln>
            <a:solidFill>
              <a:srgbClr val="000000"/>
            </a:solidFill>
          </a:ln>
        </p:spPr>
        <p:txBody>
          <a:bodyPr wrap="square" rtlCol="0">
            <a:spAutoFit/>
          </a:bodyPr>
          <a:lstStyle/>
          <a:p>
            <a:pPr algn="just"/>
            <a:r>
              <a:rPr lang="en-IN" dirty="0">
                <a:solidFill>
                  <a:schemeClr val="bg1"/>
                </a:solidFill>
              </a:rPr>
              <a:t>“Input tax” has been defined in section 2 (62) of the CGST Act. </a:t>
            </a:r>
          </a:p>
          <a:p>
            <a:pPr algn="just"/>
            <a:endParaRPr lang="en-IN" b="1" dirty="0">
              <a:solidFill>
                <a:schemeClr val="bg1"/>
              </a:solidFill>
            </a:endParaRPr>
          </a:p>
          <a:p>
            <a:pPr algn="just"/>
            <a:r>
              <a:rPr lang="en-IN" b="1" dirty="0">
                <a:solidFill>
                  <a:schemeClr val="bg1"/>
                </a:solidFill>
              </a:rPr>
              <a:t>Input tax in relation to a registered person, means </a:t>
            </a:r>
          </a:p>
          <a:p>
            <a:pPr marL="285750" indent="-285750" algn="just">
              <a:buFont typeface="Arial" panose="020B0604020202020204" pitchFamily="34" charset="0"/>
              <a:buChar char="•"/>
            </a:pPr>
            <a:r>
              <a:rPr lang="en-IN" dirty="0">
                <a:solidFill>
                  <a:schemeClr val="bg1"/>
                </a:solidFill>
              </a:rPr>
              <a:t>The IGST /CGST/SGST/UTGST charged on </a:t>
            </a:r>
          </a:p>
          <a:p>
            <a:pPr marL="285750" indent="-285750" algn="just">
              <a:buFont typeface="Arial" panose="020B0604020202020204" pitchFamily="34" charset="0"/>
              <a:buChar char="•"/>
            </a:pPr>
            <a:r>
              <a:rPr lang="en-IN" b="1" dirty="0">
                <a:solidFill>
                  <a:srgbClr val="FF0000"/>
                </a:solidFill>
              </a:rPr>
              <a:t>any supply </a:t>
            </a:r>
            <a:r>
              <a:rPr lang="en-IN" dirty="0">
                <a:solidFill>
                  <a:schemeClr val="bg1"/>
                </a:solidFill>
              </a:rPr>
              <a:t>of </a:t>
            </a:r>
          </a:p>
          <a:p>
            <a:pPr marL="285750" indent="-285750" algn="just">
              <a:buFont typeface="Arial" panose="020B0604020202020204" pitchFamily="34" charset="0"/>
              <a:buChar char="•"/>
            </a:pPr>
            <a:r>
              <a:rPr lang="en-IN" dirty="0">
                <a:solidFill>
                  <a:schemeClr val="bg1"/>
                </a:solidFill>
              </a:rPr>
              <a:t>goods or services or both</a:t>
            </a:r>
          </a:p>
          <a:p>
            <a:pPr marL="285750" indent="-285750" algn="just">
              <a:buFont typeface="Arial" panose="020B0604020202020204" pitchFamily="34" charset="0"/>
              <a:buChar char="•"/>
            </a:pPr>
            <a:r>
              <a:rPr lang="en-IN" dirty="0">
                <a:solidFill>
                  <a:srgbClr val="FF0000"/>
                </a:solidFill>
              </a:rPr>
              <a:t>made to him </a:t>
            </a:r>
          </a:p>
          <a:p>
            <a:pPr marL="285750" indent="-285750" algn="just">
              <a:buFont typeface="Arial" panose="020B0604020202020204" pitchFamily="34" charset="0"/>
              <a:buChar char="•"/>
            </a:pPr>
            <a:r>
              <a:rPr lang="en-IN" dirty="0">
                <a:solidFill>
                  <a:schemeClr val="bg1"/>
                </a:solidFill>
              </a:rPr>
              <a:t>and </a:t>
            </a:r>
            <a:r>
              <a:rPr lang="en-IN" b="1" dirty="0">
                <a:solidFill>
                  <a:srgbClr val="FF0000"/>
                </a:solidFill>
              </a:rPr>
              <a:t>includes</a:t>
            </a:r>
            <a:r>
              <a:rPr lang="en-IN" dirty="0">
                <a:solidFill>
                  <a:srgbClr val="FF0000"/>
                </a:solidFill>
              </a:rPr>
              <a:t> </a:t>
            </a:r>
          </a:p>
          <a:p>
            <a:pPr marL="742950" lvl="1" indent="-285750" algn="just">
              <a:buFont typeface="Arial" panose="020B0604020202020204" pitchFamily="34" charset="0"/>
              <a:buChar char="•"/>
            </a:pPr>
            <a:r>
              <a:rPr lang="en-IN" dirty="0">
                <a:solidFill>
                  <a:schemeClr val="bg1"/>
                </a:solidFill>
              </a:rPr>
              <a:t>The IGST charged on Import of Goods</a:t>
            </a:r>
          </a:p>
          <a:p>
            <a:pPr marL="742950" lvl="1" indent="-285750" algn="just">
              <a:buFont typeface="Arial" panose="020B0604020202020204" pitchFamily="34" charset="0"/>
              <a:buChar char="•"/>
            </a:pPr>
            <a:r>
              <a:rPr lang="en-IN" dirty="0">
                <a:solidFill>
                  <a:schemeClr val="bg1"/>
                </a:solidFill>
              </a:rPr>
              <a:t>the tax payable under sub-section (3) and (4) of </a:t>
            </a:r>
            <a:r>
              <a:rPr lang="en-IN" dirty="0" err="1">
                <a:solidFill>
                  <a:schemeClr val="bg1"/>
                </a:solidFill>
              </a:rPr>
              <a:t>of</a:t>
            </a:r>
            <a:r>
              <a:rPr lang="en-IN" dirty="0">
                <a:solidFill>
                  <a:schemeClr val="bg1"/>
                </a:solidFill>
              </a:rPr>
              <a:t> section 9. (RCM)</a:t>
            </a:r>
          </a:p>
          <a:p>
            <a:pPr marL="742950" lvl="1" indent="-285750" algn="just">
              <a:buFont typeface="Arial" panose="020B0604020202020204" pitchFamily="34" charset="0"/>
              <a:buChar char="•"/>
            </a:pPr>
            <a:r>
              <a:rPr lang="en-IN" dirty="0">
                <a:solidFill>
                  <a:schemeClr val="bg1"/>
                </a:solidFill>
              </a:rPr>
              <a:t>the tax payable under sub-section (3) and (4) of </a:t>
            </a:r>
            <a:r>
              <a:rPr lang="en-IN" dirty="0" err="1">
                <a:solidFill>
                  <a:schemeClr val="bg1"/>
                </a:solidFill>
              </a:rPr>
              <a:t>of</a:t>
            </a:r>
            <a:r>
              <a:rPr lang="en-IN" dirty="0">
                <a:solidFill>
                  <a:schemeClr val="bg1"/>
                </a:solidFill>
              </a:rPr>
              <a:t> section 5 of IGST</a:t>
            </a:r>
          </a:p>
          <a:p>
            <a:pPr marL="742950" lvl="1" indent="-285750" algn="just">
              <a:buFont typeface="Arial" panose="020B0604020202020204" pitchFamily="34" charset="0"/>
              <a:buChar char="•"/>
            </a:pPr>
            <a:r>
              <a:rPr lang="en-IN" dirty="0">
                <a:solidFill>
                  <a:schemeClr val="bg1"/>
                </a:solidFill>
              </a:rPr>
              <a:t>the tax payable under sub-section (3) and (4) of </a:t>
            </a:r>
            <a:r>
              <a:rPr lang="en-IN" dirty="0" err="1">
                <a:solidFill>
                  <a:schemeClr val="bg1"/>
                </a:solidFill>
              </a:rPr>
              <a:t>of</a:t>
            </a:r>
            <a:r>
              <a:rPr lang="en-IN" dirty="0">
                <a:solidFill>
                  <a:schemeClr val="bg1"/>
                </a:solidFill>
              </a:rPr>
              <a:t> section 9 of SGST</a:t>
            </a:r>
          </a:p>
          <a:p>
            <a:pPr marL="742950" lvl="1" indent="-285750" algn="just">
              <a:buFont typeface="Arial" panose="020B0604020202020204" pitchFamily="34" charset="0"/>
              <a:buChar char="•"/>
            </a:pPr>
            <a:r>
              <a:rPr lang="en-IN" dirty="0">
                <a:solidFill>
                  <a:schemeClr val="bg1"/>
                </a:solidFill>
              </a:rPr>
              <a:t>the tax payable under sub-section (3) and (4) of </a:t>
            </a:r>
            <a:r>
              <a:rPr lang="en-IN" dirty="0" err="1">
                <a:solidFill>
                  <a:schemeClr val="bg1"/>
                </a:solidFill>
              </a:rPr>
              <a:t>of</a:t>
            </a:r>
            <a:r>
              <a:rPr lang="en-IN" dirty="0">
                <a:solidFill>
                  <a:schemeClr val="bg1"/>
                </a:solidFill>
              </a:rPr>
              <a:t> section 7 of UGST</a:t>
            </a:r>
          </a:p>
          <a:p>
            <a:pPr marL="285750" indent="-285750" algn="just">
              <a:buFont typeface="Arial" panose="020B0604020202020204" pitchFamily="34" charset="0"/>
              <a:buChar char="•"/>
            </a:pPr>
            <a:r>
              <a:rPr lang="en-IN" dirty="0">
                <a:solidFill>
                  <a:schemeClr val="bg1"/>
                </a:solidFill>
              </a:rPr>
              <a:t>But does not include the tax paid under composition levy</a:t>
            </a:r>
            <a:endParaRPr lang="en-IN" dirty="0">
              <a:solidFill>
                <a:srgbClr val="FF0000"/>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8</a:t>
            </a:fld>
            <a:endParaRPr lang="en-US"/>
          </a:p>
        </p:txBody>
      </p:sp>
    </p:spTree>
    <p:extLst>
      <p:ext uri="{BB962C8B-B14F-4D97-AF65-F5344CB8AC3E}">
        <p14:creationId xmlns:p14="http://schemas.microsoft.com/office/powerpoint/2010/main" val="32772366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52662" y="642918"/>
            <a:ext cx="7786742" cy="523220"/>
          </a:xfrm>
          <a:prstGeom prst="rect">
            <a:avLst/>
          </a:prstGeom>
          <a:noFill/>
        </p:spPr>
        <p:txBody>
          <a:bodyPr wrap="square" rtlCol="0">
            <a:spAutoFit/>
          </a:bodyPr>
          <a:lstStyle/>
          <a:p>
            <a:pPr algn="ctr"/>
            <a:r>
              <a:rPr lang="en-IN" sz="2800" dirty="0"/>
              <a:t>Period to Claim Input Tax - Section 18(2) &amp; 16(4)</a:t>
            </a:r>
          </a:p>
        </p:txBody>
      </p:sp>
      <p:sp>
        <p:nvSpPr>
          <p:cNvPr id="6" name="TextBox 5"/>
          <p:cNvSpPr txBox="1"/>
          <p:nvPr/>
        </p:nvSpPr>
        <p:spPr>
          <a:xfrm>
            <a:off x="2238348" y="1785925"/>
            <a:ext cx="2500330" cy="1754326"/>
          </a:xfrm>
          <a:prstGeom prst="rect">
            <a:avLst/>
          </a:prstGeom>
          <a:noFill/>
          <a:ln>
            <a:solidFill>
              <a:srgbClr val="000000"/>
            </a:solidFill>
          </a:ln>
        </p:spPr>
        <p:txBody>
          <a:bodyPr wrap="square" rtlCol="0">
            <a:spAutoFit/>
          </a:bodyPr>
          <a:lstStyle/>
          <a:p>
            <a:pPr algn="just"/>
            <a:r>
              <a:rPr lang="en-IN" b="1" dirty="0"/>
              <a:t>First input on opening stock:</a:t>
            </a:r>
            <a:r>
              <a:rPr lang="en-IN" dirty="0"/>
              <a:t> ITC can be availed within </a:t>
            </a:r>
            <a:r>
              <a:rPr lang="en-IN" dirty="0">
                <a:solidFill>
                  <a:srgbClr val="C00000"/>
                </a:solidFill>
              </a:rPr>
              <a:t>one year of issuance of tax  invoice </a:t>
            </a:r>
            <a:r>
              <a:rPr lang="en-IN" dirty="0"/>
              <a:t>by the supplier</a:t>
            </a:r>
          </a:p>
        </p:txBody>
      </p:sp>
      <p:sp>
        <p:nvSpPr>
          <p:cNvPr id="7" name="TextBox 6"/>
          <p:cNvSpPr txBox="1"/>
          <p:nvPr/>
        </p:nvSpPr>
        <p:spPr>
          <a:xfrm>
            <a:off x="6096000" y="1714488"/>
            <a:ext cx="3786214" cy="1477328"/>
          </a:xfrm>
          <a:prstGeom prst="rect">
            <a:avLst/>
          </a:prstGeom>
          <a:noFill/>
          <a:ln>
            <a:solidFill>
              <a:srgbClr val="000000"/>
            </a:solidFill>
          </a:ln>
        </p:spPr>
        <p:txBody>
          <a:bodyPr wrap="square" rtlCol="0">
            <a:spAutoFit/>
          </a:bodyPr>
          <a:lstStyle/>
          <a:p>
            <a:pPr algn="just"/>
            <a:r>
              <a:rPr lang="en-IN" b="1" dirty="0"/>
              <a:t>Subsequent Inputs:</a:t>
            </a:r>
            <a:r>
              <a:rPr lang="en-IN" dirty="0"/>
              <a:t> Due date for Filing of return for the month of September of the following FY </a:t>
            </a:r>
            <a:r>
              <a:rPr lang="en-IN" dirty="0">
                <a:solidFill>
                  <a:srgbClr val="C00000"/>
                </a:solidFill>
              </a:rPr>
              <a:t>to which invoice pertains </a:t>
            </a:r>
            <a:r>
              <a:rPr lang="en-IN" dirty="0"/>
              <a:t>or filing of annual return whichever is earlier</a:t>
            </a:r>
          </a:p>
        </p:txBody>
      </p:sp>
      <p:sp>
        <p:nvSpPr>
          <p:cNvPr id="8" name="Left-Right Arrow 7"/>
          <p:cNvSpPr/>
          <p:nvPr/>
        </p:nvSpPr>
        <p:spPr>
          <a:xfrm>
            <a:off x="2452662" y="4143380"/>
            <a:ext cx="2143140" cy="35719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Left-Right Arrow 8"/>
          <p:cNvSpPr/>
          <p:nvPr/>
        </p:nvSpPr>
        <p:spPr>
          <a:xfrm>
            <a:off x="7096132" y="4143380"/>
            <a:ext cx="2143140" cy="35719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p:cNvSpPr txBox="1"/>
          <p:nvPr/>
        </p:nvSpPr>
        <p:spPr>
          <a:xfrm>
            <a:off x="5310182" y="4071942"/>
            <a:ext cx="1214446" cy="523220"/>
          </a:xfrm>
          <a:prstGeom prst="rect">
            <a:avLst/>
          </a:prstGeom>
          <a:noFill/>
          <a:ln>
            <a:solidFill>
              <a:srgbClr val="000000"/>
            </a:solidFill>
          </a:ln>
        </p:spPr>
        <p:txBody>
          <a:bodyPr wrap="square" rtlCol="0">
            <a:spAutoFit/>
          </a:bodyPr>
          <a:lstStyle/>
          <a:p>
            <a:pPr algn="ctr"/>
            <a:r>
              <a:rPr lang="en-US" sz="2800" dirty="0"/>
              <a:t>ITC</a:t>
            </a:r>
            <a:endParaRPr lang="en-IN" sz="2800" dirty="0"/>
          </a:p>
        </p:txBody>
      </p:sp>
      <p:sp>
        <p:nvSpPr>
          <p:cNvPr id="11" name="TextBox 10"/>
          <p:cNvSpPr txBox="1"/>
          <p:nvPr/>
        </p:nvSpPr>
        <p:spPr>
          <a:xfrm>
            <a:off x="1738282" y="4714884"/>
            <a:ext cx="3500430" cy="369332"/>
          </a:xfrm>
          <a:prstGeom prst="rect">
            <a:avLst/>
          </a:prstGeom>
          <a:noFill/>
        </p:spPr>
        <p:txBody>
          <a:bodyPr wrap="square" rtlCol="0">
            <a:spAutoFit/>
          </a:bodyPr>
          <a:lstStyle/>
          <a:p>
            <a:r>
              <a:rPr lang="en-US" dirty="0"/>
              <a:t>Within 1 year of issuance of invoice</a:t>
            </a:r>
            <a:endParaRPr lang="en-IN" dirty="0"/>
          </a:p>
        </p:txBody>
      </p:sp>
      <p:sp>
        <p:nvSpPr>
          <p:cNvPr id="12" name="TextBox 11"/>
          <p:cNvSpPr txBox="1"/>
          <p:nvPr/>
        </p:nvSpPr>
        <p:spPr>
          <a:xfrm>
            <a:off x="6810380" y="4714885"/>
            <a:ext cx="3857620" cy="923330"/>
          </a:xfrm>
          <a:prstGeom prst="rect">
            <a:avLst/>
          </a:prstGeom>
          <a:noFill/>
        </p:spPr>
        <p:txBody>
          <a:bodyPr wrap="square" rtlCol="0">
            <a:spAutoFit/>
          </a:bodyPr>
          <a:lstStyle/>
          <a:p>
            <a:r>
              <a:rPr lang="en-US" dirty="0"/>
              <a:t>Due date of next FY Sep. month/ annual rate filing date, which ever is earlier.</a:t>
            </a:r>
            <a:endParaRPr lang="en-IN" dirty="0"/>
          </a:p>
        </p:txBody>
      </p:sp>
      <p:sp>
        <p:nvSpPr>
          <p:cNvPr id="13" name="Slide Number Placeholder 12"/>
          <p:cNvSpPr>
            <a:spLocks noGrp="1"/>
          </p:cNvSpPr>
          <p:nvPr>
            <p:ph type="sldNum" sz="quarter" idx="12"/>
          </p:nvPr>
        </p:nvSpPr>
        <p:spPr/>
        <p:txBody>
          <a:bodyPr/>
          <a:lstStyle/>
          <a:p>
            <a:fld id="{4619E636-755F-486F-B613-27EF5348AC25}" type="slidenum">
              <a:rPr lang="en-US" smtClean="0"/>
              <a:pPr/>
              <a:t>80</a:t>
            </a:fld>
            <a:endParaRPr lang="en-US"/>
          </a:p>
        </p:txBody>
      </p:sp>
    </p:spTree>
    <p:extLst>
      <p:ext uri="{BB962C8B-B14F-4D97-AF65-F5344CB8AC3E}">
        <p14:creationId xmlns:p14="http://schemas.microsoft.com/office/powerpoint/2010/main" val="296685958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06582" y="781650"/>
            <a:ext cx="10404763" cy="523220"/>
          </a:xfrm>
          <a:prstGeom prst="rect">
            <a:avLst/>
          </a:prstGeom>
          <a:noFill/>
        </p:spPr>
        <p:txBody>
          <a:bodyPr wrap="square" rtlCol="0">
            <a:spAutoFit/>
          </a:bodyPr>
          <a:lstStyle/>
          <a:p>
            <a:pPr algn="ctr"/>
            <a:r>
              <a:rPr lang="en-US" sz="2800" b="1" dirty="0">
                <a:solidFill>
                  <a:schemeClr val="bg1"/>
                </a:solidFill>
              </a:rPr>
              <a:t>Manner of claiming Credit in Special Cases (RULE 40)  </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81</a:t>
            </a:fld>
            <a:endParaRPr lang="en-US"/>
          </a:p>
        </p:txBody>
      </p:sp>
      <p:sp>
        <p:nvSpPr>
          <p:cNvPr id="7" name="TextBox 6"/>
          <p:cNvSpPr txBox="1"/>
          <p:nvPr/>
        </p:nvSpPr>
        <p:spPr>
          <a:xfrm>
            <a:off x="401781" y="1302326"/>
            <a:ext cx="11360727" cy="5539978"/>
          </a:xfrm>
          <a:prstGeom prst="rect">
            <a:avLst/>
          </a:prstGeom>
          <a:noFill/>
          <a:ln>
            <a:solidFill>
              <a:srgbClr val="000000"/>
            </a:solidFill>
          </a:ln>
        </p:spPr>
        <p:txBody>
          <a:bodyPr wrap="square" rtlCol="0">
            <a:spAutoFit/>
          </a:bodyPr>
          <a:lstStyle/>
          <a:p>
            <a:pPr marL="342900" indent="-342900">
              <a:buAutoNum type="arabicParenBoth"/>
            </a:pPr>
            <a:r>
              <a:rPr lang="en-IN" sz="2400" dirty="0">
                <a:solidFill>
                  <a:schemeClr val="bg1"/>
                </a:solidFill>
              </a:rPr>
              <a:t>ITC claimed under section (18) (1) (a),(b), (c ), (d) shall be subject to the following conditions – </a:t>
            </a:r>
          </a:p>
          <a:p>
            <a:pPr marL="342900" indent="-342900">
              <a:buAutoNum type="alphaLcParenBoth"/>
            </a:pPr>
            <a:r>
              <a:rPr lang="en-IN" sz="2400" dirty="0">
                <a:solidFill>
                  <a:schemeClr val="bg1"/>
                </a:solidFill>
              </a:rPr>
              <a:t>The </a:t>
            </a:r>
            <a:r>
              <a:rPr lang="en-IN" sz="2400" dirty="0">
                <a:solidFill>
                  <a:srgbClr val="FF0000"/>
                </a:solidFill>
              </a:rPr>
              <a:t>ITC on </a:t>
            </a:r>
            <a:r>
              <a:rPr lang="en-IN" sz="2400" b="1" dirty="0">
                <a:solidFill>
                  <a:srgbClr val="FF0000"/>
                </a:solidFill>
              </a:rPr>
              <a:t>capital goods</a:t>
            </a:r>
            <a:r>
              <a:rPr lang="en-IN" sz="2400" dirty="0">
                <a:solidFill>
                  <a:schemeClr val="bg1"/>
                </a:solidFill>
              </a:rPr>
              <a:t>, in terms Sec. 18(1) (c) and (d), shall be claimed </a:t>
            </a:r>
          </a:p>
          <a:p>
            <a:pPr marL="800100" lvl="1" indent="-342900">
              <a:buFont typeface="Wingdings" pitchFamily="2" charset="2"/>
              <a:buChar char="Ø"/>
            </a:pPr>
            <a:r>
              <a:rPr lang="en-IN" sz="2400" dirty="0">
                <a:solidFill>
                  <a:srgbClr val="FF0000"/>
                </a:solidFill>
              </a:rPr>
              <a:t>after reducing </a:t>
            </a:r>
            <a:r>
              <a:rPr lang="en-IN" sz="2400" dirty="0">
                <a:solidFill>
                  <a:schemeClr val="bg1"/>
                </a:solidFill>
              </a:rPr>
              <a:t>the tax paid on such capital goods </a:t>
            </a:r>
          </a:p>
          <a:p>
            <a:pPr marL="800100" lvl="1" indent="-342900">
              <a:buFont typeface="Wingdings" pitchFamily="2" charset="2"/>
              <a:buChar char="Ø"/>
            </a:pPr>
            <a:r>
              <a:rPr lang="en-IN" sz="2400" dirty="0">
                <a:solidFill>
                  <a:srgbClr val="FF0000"/>
                </a:solidFill>
              </a:rPr>
              <a:t>by </a:t>
            </a:r>
            <a:r>
              <a:rPr lang="en-IN" sz="2400" b="1" dirty="0">
                <a:solidFill>
                  <a:srgbClr val="FF0000"/>
                </a:solidFill>
              </a:rPr>
              <a:t>five percentage</a:t>
            </a:r>
            <a:r>
              <a:rPr lang="en-IN" sz="2400" dirty="0">
                <a:solidFill>
                  <a:srgbClr val="FF0000"/>
                </a:solidFill>
              </a:rPr>
              <a:t> points </a:t>
            </a:r>
            <a:r>
              <a:rPr lang="en-IN" sz="2400" b="1" dirty="0">
                <a:solidFill>
                  <a:srgbClr val="FF0000"/>
                </a:solidFill>
              </a:rPr>
              <a:t>per quarter</a:t>
            </a:r>
            <a:r>
              <a:rPr lang="en-IN" sz="2400" dirty="0">
                <a:solidFill>
                  <a:srgbClr val="FF0000"/>
                </a:solidFill>
              </a:rPr>
              <a:t> of a year or part thereof </a:t>
            </a:r>
          </a:p>
          <a:p>
            <a:pPr marL="800100" lvl="1" indent="-342900">
              <a:buFont typeface="Wingdings" pitchFamily="2" charset="2"/>
              <a:buChar char="Ø"/>
            </a:pPr>
            <a:r>
              <a:rPr lang="en-IN" sz="2400" dirty="0">
                <a:solidFill>
                  <a:srgbClr val="FF0000"/>
                </a:solidFill>
              </a:rPr>
              <a:t>from the date of invoice </a:t>
            </a:r>
            <a:r>
              <a:rPr lang="en-IN" sz="2400" dirty="0">
                <a:solidFill>
                  <a:schemeClr val="bg1"/>
                </a:solidFill>
              </a:rPr>
              <a:t>or such other documents </a:t>
            </a:r>
          </a:p>
          <a:p>
            <a:pPr marL="800100" lvl="1" indent="-342900">
              <a:buFont typeface="Wingdings" pitchFamily="2" charset="2"/>
              <a:buChar char="Ø"/>
            </a:pPr>
            <a:r>
              <a:rPr lang="en-IN" sz="2400" dirty="0">
                <a:solidFill>
                  <a:schemeClr val="bg1"/>
                </a:solidFill>
              </a:rPr>
              <a:t>on which the capital goods were received by the taxable person. </a:t>
            </a:r>
          </a:p>
          <a:p>
            <a:r>
              <a:rPr lang="en-IN" sz="2400" dirty="0">
                <a:solidFill>
                  <a:schemeClr val="bg1"/>
                </a:solidFill>
              </a:rPr>
              <a:t>(b) The registered person shall </a:t>
            </a:r>
          </a:p>
          <a:p>
            <a:pPr lvl="1">
              <a:buFont typeface="Wingdings" pitchFamily="2" charset="2"/>
              <a:buChar char="Ø"/>
            </a:pPr>
            <a:r>
              <a:rPr lang="en-IN" sz="2400" dirty="0">
                <a:solidFill>
                  <a:srgbClr val="FF0000"/>
                </a:solidFill>
              </a:rPr>
              <a:t>within 30 days</a:t>
            </a:r>
            <a:r>
              <a:rPr lang="en-IN" sz="2400" dirty="0">
                <a:solidFill>
                  <a:schemeClr val="bg1"/>
                </a:solidFill>
              </a:rPr>
              <a:t> from the date of his becoming eligible to avail of ITC under Sec. 18(1)</a:t>
            </a:r>
          </a:p>
          <a:p>
            <a:pPr lvl="1">
              <a:buFont typeface="Wingdings" pitchFamily="2" charset="2"/>
              <a:buChar char="Ø"/>
            </a:pPr>
            <a:r>
              <a:rPr lang="en-IN" sz="2400" dirty="0">
                <a:solidFill>
                  <a:schemeClr val="bg1"/>
                </a:solidFill>
              </a:rPr>
              <a:t> shall make a declaration, electronically, on the Common Portal in </a:t>
            </a:r>
            <a:r>
              <a:rPr lang="en-IN" sz="2400" b="1" dirty="0">
                <a:solidFill>
                  <a:srgbClr val="FF0000"/>
                </a:solidFill>
              </a:rPr>
              <a:t>FORM GST ITC-01 </a:t>
            </a:r>
          </a:p>
          <a:p>
            <a:pPr lvl="1">
              <a:buFont typeface="Wingdings" pitchFamily="2" charset="2"/>
              <a:buChar char="Ø"/>
            </a:pPr>
            <a:r>
              <a:rPr lang="en-IN" sz="2400" b="1" dirty="0">
                <a:solidFill>
                  <a:schemeClr val="bg1"/>
                </a:solidFill>
              </a:rPr>
              <a:t>to the effect that he is eligible to avail of input tax credit as aforesaid; </a:t>
            </a:r>
          </a:p>
          <a:p>
            <a:pPr lvl="1">
              <a:buFont typeface="Wingdings" pitchFamily="2" charset="2"/>
              <a:buChar char="Ø"/>
            </a:pPr>
            <a:r>
              <a:rPr lang="en-IN" sz="2400" b="1" dirty="0">
                <a:solidFill>
                  <a:schemeClr val="bg1"/>
                </a:solidFill>
              </a:rPr>
              <a:t>CA Certification required where claim exceeds Rs. Two lakhs.</a:t>
            </a:r>
          </a:p>
          <a:p>
            <a:endParaRPr lang="en-IN" b="1" dirty="0">
              <a:solidFill>
                <a:schemeClr val="bg1"/>
              </a:solidFill>
            </a:endParaRPr>
          </a:p>
        </p:txBody>
      </p:sp>
    </p:spTree>
    <p:extLst>
      <p:ext uri="{BB962C8B-B14F-4D97-AF65-F5344CB8AC3E}">
        <p14:creationId xmlns:p14="http://schemas.microsoft.com/office/powerpoint/2010/main" val="32772366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690233"/>
            <a:ext cx="10972800" cy="1143000"/>
          </a:xfrm>
        </p:spPr>
        <p:txBody>
          <a:bodyPr>
            <a:noAutofit/>
          </a:bodyPr>
          <a:lstStyle/>
          <a:p>
            <a:pPr algn="ctr"/>
            <a:r>
              <a:rPr lang="en-IN" sz="2800" b="1" dirty="0"/>
              <a:t>[2019] 110 taxmann.com 354 (AAR - KARNATAKA) </a:t>
            </a:r>
            <a:r>
              <a:rPr lang="en-IN" sz="2800" dirty="0"/>
              <a:t/>
            </a:r>
            <a:br>
              <a:rPr lang="en-IN" sz="2800" dirty="0"/>
            </a:br>
            <a:r>
              <a:rPr lang="en-IN" sz="2800" b="1" dirty="0"/>
              <a:t>AUTHORITY FOR ADVANCE RULINGS, KARNATAKA </a:t>
            </a:r>
            <a:r>
              <a:rPr lang="en-IN" sz="2800" dirty="0"/>
              <a:t/>
            </a:r>
            <a:br>
              <a:rPr lang="en-IN" sz="2800" dirty="0"/>
            </a:br>
            <a:r>
              <a:rPr lang="en-IN" sz="2800" b="1" dirty="0" err="1"/>
              <a:t>Knowlarity</a:t>
            </a:r>
            <a:r>
              <a:rPr lang="en-IN" sz="2800" b="1" dirty="0"/>
              <a:t> Communications (P.) Ltd.</a:t>
            </a:r>
            <a:endParaRPr lang="en-IN" sz="2800" dirty="0"/>
          </a:p>
        </p:txBody>
      </p:sp>
      <p:sp>
        <p:nvSpPr>
          <p:cNvPr id="3" name="Content Placeholder 2"/>
          <p:cNvSpPr>
            <a:spLocks noGrp="1"/>
          </p:cNvSpPr>
          <p:nvPr>
            <p:ph idx="1"/>
          </p:nvPr>
        </p:nvSpPr>
        <p:spPr/>
        <p:txBody>
          <a:bodyPr>
            <a:normAutofit/>
          </a:bodyPr>
          <a:lstStyle/>
          <a:p>
            <a:r>
              <a:rPr lang="en-US" dirty="0"/>
              <a:t>FACTS :-</a:t>
            </a:r>
          </a:p>
          <a:p>
            <a:pPr lvl="1"/>
            <a:r>
              <a:rPr lang="en-IN" dirty="0"/>
              <a:t>The applicant is engaged in the business of providing cloud telephony internet based communication solutions to its customers in different States of India.</a:t>
            </a:r>
          </a:p>
          <a:p>
            <a:pPr marL="393192" lvl="1" indent="0">
              <a:buNone/>
            </a:pPr>
            <a:r>
              <a:rPr lang="en-US" dirty="0"/>
              <a:t>QUESTION :-</a:t>
            </a:r>
            <a:endParaRPr lang="en-IN" dirty="0"/>
          </a:p>
          <a:p>
            <a:pPr lvl="1"/>
            <a:r>
              <a:rPr lang="en-IN" dirty="0"/>
              <a:t>'Whether or not a registered person under the Goods and Services Tax Act, 2017 can claim eligible input tax credit of goods and services tax paid on input invoices of goods or services procured or availed by a registered person before its effective date of registration under GST, where such inputs are eligible input credits and for the purpose of furtherance of business'?</a:t>
            </a:r>
          </a:p>
        </p:txBody>
      </p:sp>
      <p:sp>
        <p:nvSpPr>
          <p:cNvPr id="4" name="Slide Number Placeholder 3"/>
          <p:cNvSpPr>
            <a:spLocks noGrp="1"/>
          </p:cNvSpPr>
          <p:nvPr>
            <p:ph type="sldNum" sz="quarter" idx="12"/>
          </p:nvPr>
        </p:nvSpPr>
        <p:spPr/>
        <p:txBody>
          <a:bodyPr/>
          <a:lstStyle/>
          <a:p>
            <a:fld id="{4619E636-755F-486F-B613-27EF5348AC25}" type="slidenum">
              <a:rPr lang="en-US" smtClean="0"/>
              <a:pPr/>
              <a:t>82</a:t>
            </a:fld>
            <a:endParaRPr lang="en-US"/>
          </a:p>
        </p:txBody>
      </p:sp>
    </p:spTree>
    <p:extLst>
      <p:ext uri="{BB962C8B-B14F-4D97-AF65-F5344CB8AC3E}">
        <p14:creationId xmlns:p14="http://schemas.microsoft.com/office/powerpoint/2010/main" val="356795310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690233"/>
            <a:ext cx="10972800" cy="1143000"/>
          </a:xfrm>
        </p:spPr>
        <p:txBody>
          <a:bodyPr>
            <a:noAutofit/>
          </a:bodyPr>
          <a:lstStyle/>
          <a:p>
            <a:pPr algn="ctr"/>
            <a:r>
              <a:rPr lang="en-IN" sz="2800" b="1" dirty="0"/>
              <a:t>[2019] 110 taxmann.com 354 (AAR - KARNATAKA) </a:t>
            </a:r>
            <a:r>
              <a:rPr lang="en-IN" sz="2800" dirty="0"/>
              <a:t/>
            </a:r>
            <a:br>
              <a:rPr lang="en-IN" sz="2800" dirty="0"/>
            </a:br>
            <a:r>
              <a:rPr lang="en-IN" sz="2800" b="1" dirty="0"/>
              <a:t>AUTHORITY FOR ADVANCE RULINGS, KARNATAKA </a:t>
            </a:r>
            <a:r>
              <a:rPr lang="en-IN" sz="2800" dirty="0"/>
              <a:t/>
            </a:r>
            <a:br>
              <a:rPr lang="en-IN" sz="2800" dirty="0"/>
            </a:br>
            <a:r>
              <a:rPr lang="en-IN" sz="2800" b="1" dirty="0" err="1"/>
              <a:t>Knowlarity</a:t>
            </a:r>
            <a:r>
              <a:rPr lang="en-IN" sz="2800" b="1" dirty="0"/>
              <a:t> Communications (P.) Ltd.</a:t>
            </a:r>
            <a:endParaRPr lang="en-IN" sz="2800" dirty="0"/>
          </a:p>
        </p:txBody>
      </p:sp>
      <p:sp>
        <p:nvSpPr>
          <p:cNvPr id="3" name="Content Placeholder 2"/>
          <p:cNvSpPr>
            <a:spLocks noGrp="1"/>
          </p:cNvSpPr>
          <p:nvPr>
            <p:ph idx="1"/>
          </p:nvPr>
        </p:nvSpPr>
        <p:spPr/>
        <p:txBody>
          <a:bodyPr>
            <a:normAutofit fontScale="77500" lnSpcReduction="20000"/>
          </a:bodyPr>
          <a:lstStyle/>
          <a:p>
            <a:r>
              <a:rPr lang="en-US" dirty="0"/>
              <a:t>HELD :-</a:t>
            </a:r>
          </a:p>
          <a:p>
            <a:pPr lvl="1"/>
            <a:r>
              <a:rPr lang="en-IN" dirty="0"/>
              <a:t>a person who has been granted registration, where the person has applied for registration within 30 days from the date on which he became liable for registration, would be allowed to take credit of input tax in respect of goods held in stock which are intended to be used by that person in the course or furtherance of business. Hence there is no question of allowing credit on the input tax credit charged on the invoices dated prior to the effective date of registration relating to services and even in respect of goods, they must be available in stock as on the day prior to the effective date of registration.</a:t>
            </a:r>
          </a:p>
          <a:p>
            <a:pPr lvl="1"/>
            <a:r>
              <a:rPr lang="en-IN" dirty="0"/>
              <a:t>The applicant is not eligible to claim input tax credit of the tax paid on input invoices of goods or services procured or availed by a registered person before its effective date of registration under GST.</a:t>
            </a:r>
          </a:p>
          <a:p>
            <a:pPr lvl="1"/>
            <a:r>
              <a:rPr lang="en-IN" dirty="0"/>
              <a:t>Further, in case of inputs being goods, the applicant is only eligible to claim input tax credit of the tax paid on such goods (inputs) lying in stock on the day previous to the effective date of registration, which are intended to be used in the course or furtherance of business, subject to other conditions and restrictions prescribed in the GST Act and in rule 40 of the CGST Rules, in case the application for registration has been filed within thirty days from the date on which the applicant became liable for registration under the Act.</a:t>
            </a:r>
          </a:p>
        </p:txBody>
      </p:sp>
      <p:sp>
        <p:nvSpPr>
          <p:cNvPr id="4" name="Slide Number Placeholder 3"/>
          <p:cNvSpPr>
            <a:spLocks noGrp="1"/>
          </p:cNvSpPr>
          <p:nvPr>
            <p:ph type="sldNum" sz="quarter" idx="12"/>
          </p:nvPr>
        </p:nvSpPr>
        <p:spPr/>
        <p:txBody>
          <a:bodyPr/>
          <a:lstStyle/>
          <a:p>
            <a:fld id="{4619E636-755F-486F-B613-27EF5348AC25}" type="slidenum">
              <a:rPr lang="en-US" smtClean="0"/>
              <a:pPr/>
              <a:t>83</a:t>
            </a:fld>
            <a:endParaRPr lang="en-US"/>
          </a:p>
        </p:txBody>
      </p:sp>
    </p:spTree>
    <p:extLst>
      <p:ext uri="{BB962C8B-B14F-4D97-AF65-F5344CB8AC3E}">
        <p14:creationId xmlns:p14="http://schemas.microsoft.com/office/powerpoint/2010/main" val="2829829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6691" y="781650"/>
            <a:ext cx="9448800" cy="523220"/>
          </a:xfrm>
          <a:prstGeom prst="rect">
            <a:avLst/>
          </a:prstGeom>
          <a:noFill/>
        </p:spPr>
        <p:txBody>
          <a:bodyPr wrap="square" rtlCol="0">
            <a:spAutoFit/>
          </a:bodyPr>
          <a:lstStyle/>
          <a:p>
            <a:pPr algn="ctr"/>
            <a:r>
              <a:rPr lang="en-US" sz="2800" b="1" dirty="0">
                <a:solidFill>
                  <a:schemeClr val="bg1"/>
                </a:solidFill>
              </a:rPr>
              <a:t>Change in Constitution of business - (Sec 18(3))</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84</a:t>
            </a:fld>
            <a:endParaRPr lang="en-US"/>
          </a:p>
        </p:txBody>
      </p:sp>
      <p:sp>
        <p:nvSpPr>
          <p:cNvPr id="7" name="TextBox 6"/>
          <p:cNvSpPr txBox="1"/>
          <p:nvPr/>
        </p:nvSpPr>
        <p:spPr>
          <a:xfrm>
            <a:off x="1693689" y="1427888"/>
            <a:ext cx="7929618" cy="4247317"/>
          </a:xfrm>
          <a:prstGeom prst="rect">
            <a:avLst/>
          </a:prstGeom>
          <a:noFill/>
          <a:ln>
            <a:solidFill>
              <a:srgbClr val="000000"/>
            </a:solidFill>
          </a:ln>
        </p:spPr>
        <p:txBody>
          <a:bodyPr wrap="square" rtlCol="0">
            <a:spAutoFit/>
          </a:bodyPr>
          <a:lstStyle/>
          <a:p>
            <a:pPr>
              <a:buFont typeface="Wingdings" pitchFamily="2" charset="2"/>
              <a:buChar char="Ø"/>
            </a:pPr>
            <a:r>
              <a:rPr lang="en-IN" dirty="0">
                <a:solidFill>
                  <a:schemeClr val="bg1"/>
                </a:solidFill>
              </a:rPr>
              <a:t>Where there is a </a:t>
            </a:r>
            <a:r>
              <a:rPr lang="en-IN" b="1" dirty="0">
                <a:solidFill>
                  <a:srgbClr val="FF0000"/>
                </a:solidFill>
              </a:rPr>
              <a:t>change in the constitution</a:t>
            </a:r>
          </a:p>
          <a:p>
            <a:pPr>
              <a:buFont typeface="Wingdings" pitchFamily="2" charset="2"/>
              <a:buChar char="Ø"/>
            </a:pPr>
            <a:r>
              <a:rPr lang="en-IN" dirty="0">
                <a:solidFill>
                  <a:schemeClr val="bg1"/>
                </a:solidFill>
              </a:rPr>
              <a:t> of a </a:t>
            </a:r>
            <a:r>
              <a:rPr lang="en-IN" b="1" dirty="0">
                <a:solidFill>
                  <a:schemeClr val="bg1"/>
                </a:solidFill>
              </a:rPr>
              <a:t>registered person</a:t>
            </a:r>
          </a:p>
          <a:p>
            <a:pPr>
              <a:buFont typeface="Wingdings" pitchFamily="2" charset="2"/>
              <a:buChar char="Ø"/>
            </a:pPr>
            <a:r>
              <a:rPr lang="en-IN" dirty="0">
                <a:solidFill>
                  <a:schemeClr val="bg1"/>
                </a:solidFill>
              </a:rPr>
              <a:t> on account of </a:t>
            </a:r>
          </a:p>
          <a:p>
            <a:pPr lvl="1">
              <a:buFont typeface="Wingdings" pitchFamily="2" charset="2"/>
              <a:buChar char="Ø"/>
            </a:pPr>
            <a:r>
              <a:rPr lang="en-IN" dirty="0">
                <a:solidFill>
                  <a:schemeClr val="bg1"/>
                </a:solidFill>
              </a:rPr>
              <a:t>sale,</a:t>
            </a:r>
          </a:p>
          <a:p>
            <a:pPr lvl="1">
              <a:buFont typeface="Wingdings" pitchFamily="2" charset="2"/>
              <a:buChar char="Ø"/>
            </a:pPr>
            <a:r>
              <a:rPr lang="en-IN" dirty="0">
                <a:solidFill>
                  <a:schemeClr val="bg1"/>
                </a:solidFill>
              </a:rPr>
              <a:t> merger,</a:t>
            </a:r>
          </a:p>
          <a:p>
            <a:pPr lvl="1">
              <a:buFont typeface="Wingdings" pitchFamily="2" charset="2"/>
              <a:buChar char="Ø"/>
            </a:pPr>
            <a:r>
              <a:rPr lang="en-IN" dirty="0">
                <a:solidFill>
                  <a:schemeClr val="bg1"/>
                </a:solidFill>
              </a:rPr>
              <a:t> demerger,</a:t>
            </a:r>
          </a:p>
          <a:p>
            <a:pPr lvl="1">
              <a:buFont typeface="Wingdings" pitchFamily="2" charset="2"/>
              <a:buChar char="Ø"/>
            </a:pPr>
            <a:r>
              <a:rPr lang="en-IN" dirty="0">
                <a:solidFill>
                  <a:schemeClr val="bg1"/>
                </a:solidFill>
              </a:rPr>
              <a:t> amalgamation,</a:t>
            </a:r>
          </a:p>
          <a:p>
            <a:pPr lvl="1">
              <a:buFont typeface="Wingdings" pitchFamily="2" charset="2"/>
              <a:buChar char="Ø"/>
            </a:pPr>
            <a:r>
              <a:rPr lang="en-IN" dirty="0">
                <a:solidFill>
                  <a:schemeClr val="bg1"/>
                </a:solidFill>
              </a:rPr>
              <a:t> lease or transfer </a:t>
            </a:r>
          </a:p>
          <a:p>
            <a:pPr marL="0" lvl="1">
              <a:buFont typeface="Wingdings" pitchFamily="2" charset="2"/>
              <a:buChar char="Ø"/>
            </a:pPr>
            <a:r>
              <a:rPr lang="en-IN" dirty="0">
                <a:solidFill>
                  <a:schemeClr val="bg1"/>
                </a:solidFill>
              </a:rPr>
              <a:t>of the business </a:t>
            </a:r>
          </a:p>
          <a:p>
            <a:pPr marL="0" lvl="1">
              <a:buFont typeface="Wingdings" pitchFamily="2" charset="2"/>
              <a:buChar char="Ø"/>
            </a:pPr>
            <a:r>
              <a:rPr lang="en-IN" dirty="0">
                <a:solidFill>
                  <a:srgbClr val="FF0000"/>
                </a:solidFill>
              </a:rPr>
              <a:t>with the specific provisions for transfer of liabilities,</a:t>
            </a:r>
          </a:p>
          <a:p>
            <a:pPr marL="0" lvl="1">
              <a:buFont typeface="Wingdings" pitchFamily="2" charset="2"/>
              <a:buChar char="Ø"/>
            </a:pPr>
            <a:r>
              <a:rPr lang="en-IN" dirty="0">
                <a:solidFill>
                  <a:schemeClr val="bg1"/>
                </a:solidFill>
              </a:rPr>
              <a:t> the said registered person shall be </a:t>
            </a:r>
            <a:r>
              <a:rPr lang="en-IN" dirty="0">
                <a:solidFill>
                  <a:srgbClr val="FF0000"/>
                </a:solidFill>
              </a:rPr>
              <a:t>allowed to </a:t>
            </a:r>
            <a:r>
              <a:rPr lang="en-IN" b="1" dirty="0">
                <a:solidFill>
                  <a:srgbClr val="FF0000"/>
                </a:solidFill>
              </a:rPr>
              <a:t>transfer the input tax credit</a:t>
            </a:r>
          </a:p>
          <a:p>
            <a:pPr marL="0" lvl="1">
              <a:buFont typeface="Wingdings" pitchFamily="2" charset="2"/>
              <a:buChar char="Ø"/>
            </a:pPr>
            <a:r>
              <a:rPr lang="en-IN" dirty="0">
                <a:solidFill>
                  <a:srgbClr val="FF0000"/>
                </a:solidFill>
              </a:rPr>
              <a:t> which remains </a:t>
            </a:r>
            <a:r>
              <a:rPr lang="en-IN" b="1" dirty="0">
                <a:solidFill>
                  <a:srgbClr val="FF0000"/>
                </a:solidFill>
              </a:rPr>
              <a:t>unutilised in his electronic credit ledger</a:t>
            </a:r>
            <a:r>
              <a:rPr lang="en-IN" dirty="0">
                <a:solidFill>
                  <a:srgbClr val="FF0000"/>
                </a:solidFill>
              </a:rPr>
              <a:t> </a:t>
            </a:r>
          </a:p>
          <a:p>
            <a:pPr marL="0" lvl="1">
              <a:buFont typeface="Wingdings" pitchFamily="2" charset="2"/>
              <a:buChar char="Ø"/>
            </a:pPr>
            <a:r>
              <a:rPr lang="en-IN" dirty="0">
                <a:solidFill>
                  <a:schemeClr val="bg1"/>
                </a:solidFill>
              </a:rPr>
              <a:t>to such sold, merged , demerged, amalgamated, leased or transferred business</a:t>
            </a:r>
          </a:p>
          <a:p>
            <a:pPr marL="0" lvl="1">
              <a:buFont typeface="Wingdings" pitchFamily="2" charset="2"/>
              <a:buChar char="Ø"/>
            </a:pPr>
            <a:r>
              <a:rPr lang="en-IN" dirty="0">
                <a:solidFill>
                  <a:schemeClr val="bg1"/>
                </a:solidFill>
              </a:rPr>
              <a:t> in such manner as may be prescribed.</a:t>
            </a:r>
          </a:p>
        </p:txBody>
      </p:sp>
    </p:spTree>
    <p:extLst>
      <p:ext uri="{BB962C8B-B14F-4D97-AF65-F5344CB8AC3E}">
        <p14:creationId xmlns:p14="http://schemas.microsoft.com/office/powerpoint/2010/main" val="32772366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6691" y="781650"/>
            <a:ext cx="9448800" cy="523220"/>
          </a:xfrm>
          <a:prstGeom prst="rect">
            <a:avLst/>
          </a:prstGeom>
          <a:noFill/>
        </p:spPr>
        <p:txBody>
          <a:bodyPr wrap="square" rtlCol="0">
            <a:spAutoFit/>
          </a:bodyPr>
          <a:lstStyle/>
          <a:p>
            <a:pPr algn="ctr"/>
            <a:r>
              <a:rPr lang="en-US" sz="2800" b="1" dirty="0">
                <a:solidFill>
                  <a:schemeClr val="bg1"/>
                </a:solidFill>
              </a:rPr>
              <a:t>Transfer of Credit – Change in constitution (Rule -41)</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85</a:t>
            </a:fld>
            <a:endParaRPr lang="en-US"/>
          </a:p>
        </p:txBody>
      </p:sp>
      <p:sp>
        <p:nvSpPr>
          <p:cNvPr id="7" name="TextBox 6"/>
          <p:cNvSpPr txBox="1"/>
          <p:nvPr/>
        </p:nvSpPr>
        <p:spPr>
          <a:xfrm>
            <a:off x="955964" y="1427887"/>
            <a:ext cx="9601200" cy="4801314"/>
          </a:xfrm>
          <a:prstGeom prst="rect">
            <a:avLst/>
          </a:prstGeom>
          <a:noFill/>
          <a:ln>
            <a:solidFill>
              <a:srgbClr val="000000"/>
            </a:solidFill>
          </a:ln>
        </p:spPr>
        <p:txBody>
          <a:bodyPr wrap="square" rtlCol="0">
            <a:spAutoFit/>
          </a:bodyPr>
          <a:lstStyle/>
          <a:p>
            <a:pPr algn="just">
              <a:buFont typeface="Wingdings" pitchFamily="2" charset="2"/>
              <a:buChar char="Ø"/>
            </a:pPr>
            <a:r>
              <a:rPr lang="en-IN" dirty="0">
                <a:solidFill>
                  <a:schemeClr val="bg1"/>
                </a:solidFill>
              </a:rPr>
              <a:t>A registered person shall </a:t>
            </a:r>
            <a:r>
              <a:rPr lang="en-IN" b="1" dirty="0">
                <a:solidFill>
                  <a:schemeClr val="bg1"/>
                </a:solidFill>
              </a:rPr>
              <a:t>furnish the details of sale, merger, de-merger, amalgamation, lease or transfer of business, in </a:t>
            </a:r>
            <a:r>
              <a:rPr lang="en-IN" b="1" dirty="0">
                <a:solidFill>
                  <a:srgbClr val="FF0000"/>
                </a:solidFill>
              </a:rPr>
              <a:t>FORM GST ITC-02 </a:t>
            </a:r>
            <a:r>
              <a:rPr lang="en-IN" b="1" dirty="0">
                <a:solidFill>
                  <a:schemeClr val="bg1"/>
                </a:solidFill>
              </a:rPr>
              <a:t>electronically on the Common Portal along </a:t>
            </a:r>
            <a:r>
              <a:rPr lang="en-IN" b="1" dirty="0">
                <a:solidFill>
                  <a:srgbClr val="FF0000"/>
                </a:solidFill>
              </a:rPr>
              <a:t>with a request to transfer the unutilized input tax credit lying in his electronic credit ledger to the transferee: </a:t>
            </a:r>
          </a:p>
          <a:p>
            <a:pPr algn="just"/>
            <a:r>
              <a:rPr lang="en-IN" dirty="0">
                <a:solidFill>
                  <a:schemeClr val="bg1"/>
                </a:solidFill>
              </a:rPr>
              <a:t>Provided that in the case of demerger, the input tax credit shall be apportioned in the ratio of the value of assets of the new units as specified in the demerger scheme. </a:t>
            </a:r>
          </a:p>
          <a:p>
            <a:pPr algn="just"/>
            <a:endParaRPr lang="en-IN" dirty="0">
              <a:solidFill>
                <a:schemeClr val="bg1"/>
              </a:solidFill>
            </a:endParaRPr>
          </a:p>
          <a:p>
            <a:pPr algn="just">
              <a:buFont typeface="Wingdings" pitchFamily="2" charset="2"/>
              <a:buChar char="Ø"/>
            </a:pPr>
            <a:r>
              <a:rPr lang="en-IN" dirty="0">
                <a:solidFill>
                  <a:schemeClr val="bg1"/>
                </a:solidFill>
              </a:rPr>
              <a:t>The transferor shall also submit a copy of a </a:t>
            </a:r>
            <a:r>
              <a:rPr lang="en-IN" b="1" dirty="0">
                <a:solidFill>
                  <a:srgbClr val="FF0000"/>
                </a:solidFill>
              </a:rPr>
              <a:t>certificate issued by a practicing chartered </a:t>
            </a:r>
            <a:r>
              <a:rPr lang="en-IN" b="1" dirty="0">
                <a:solidFill>
                  <a:schemeClr val="bg1"/>
                </a:solidFill>
              </a:rPr>
              <a:t>account or cost accountant</a:t>
            </a:r>
            <a:r>
              <a:rPr lang="en-IN" dirty="0">
                <a:solidFill>
                  <a:schemeClr val="bg1"/>
                </a:solidFill>
              </a:rPr>
              <a:t> certifying that the sale, merger, de-merger, amalgamation, lease or transfer of business has been done with a specific provision for transfer of liabilities. </a:t>
            </a:r>
          </a:p>
          <a:p>
            <a:pPr algn="just">
              <a:buFont typeface="Wingdings" pitchFamily="2" charset="2"/>
              <a:buChar char="Ø"/>
            </a:pPr>
            <a:endParaRPr lang="en-IN" dirty="0">
              <a:solidFill>
                <a:schemeClr val="bg1"/>
              </a:solidFill>
            </a:endParaRPr>
          </a:p>
          <a:p>
            <a:pPr algn="just">
              <a:buFont typeface="Wingdings" pitchFamily="2" charset="2"/>
              <a:buChar char="Ø"/>
            </a:pPr>
            <a:r>
              <a:rPr lang="en-IN" dirty="0">
                <a:solidFill>
                  <a:schemeClr val="bg1"/>
                </a:solidFill>
              </a:rPr>
              <a:t> The transferee shall, on the Common Portal, accept the details so furnished by the transferor and, upon such acceptance, the un-utilized credit specified in </a:t>
            </a:r>
            <a:r>
              <a:rPr lang="en-IN" b="1" dirty="0">
                <a:solidFill>
                  <a:schemeClr val="bg1"/>
                </a:solidFill>
              </a:rPr>
              <a:t>FORM GST ITC-02 shall be credited to his electronic credit ledger.</a:t>
            </a:r>
          </a:p>
          <a:p>
            <a:pPr algn="just">
              <a:buFont typeface="Wingdings" pitchFamily="2" charset="2"/>
              <a:buChar char="Ø"/>
            </a:pPr>
            <a:endParaRPr lang="en-IN" b="1" dirty="0">
              <a:solidFill>
                <a:schemeClr val="bg1"/>
              </a:solidFill>
            </a:endParaRPr>
          </a:p>
          <a:p>
            <a:pPr algn="just">
              <a:buFont typeface="Wingdings" pitchFamily="2" charset="2"/>
              <a:buChar char="Ø"/>
            </a:pPr>
            <a:r>
              <a:rPr lang="en-IN" dirty="0">
                <a:solidFill>
                  <a:schemeClr val="bg1"/>
                </a:solidFill>
              </a:rPr>
              <a:t>The inputs and capital goods so transferred shall be duly accounted for by the transferee in his books of account.</a:t>
            </a:r>
          </a:p>
        </p:txBody>
      </p:sp>
    </p:spTree>
    <p:extLst>
      <p:ext uri="{BB962C8B-B14F-4D97-AF65-F5344CB8AC3E}">
        <p14:creationId xmlns:p14="http://schemas.microsoft.com/office/powerpoint/2010/main" val="32772366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690233"/>
            <a:ext cx="10972800" cy="1143000"/>
          </a:xfrm>
        </p:spPr>
        <p:txBody>
          <a:bodyPr>
            <a:noAutofit/>
          </a:bodyPr>
          <a:lstStyle/>
          <a:p>
            <a:pPr algn="ctr"/>
            <a:r>
              <a:rPr lang="en-IN" sz="2800" b="1" dirty="0"/>
              <a:t>[2019] 102 taxmann.com 282 (AAR - HARYANA) </a:t>
            </a:r>
            <a:r>
              <a:rPr lang="en-IN" sz="2800" dirty="0"/>
              <a:t/>
            </a:r>
            <a:br>
              <a:rPr lang="en-IN" sz="2800" dirty="0"/>
            </a:br>
            <a:r>
              <a:rPr lang="en-IN" sz="2800" b="1" dirty="0"/>
              <a:t>AUTHORITY FOR ADVANCE RULINGS, HARYANA </a:t>
            </a:r>
            <a:r>
              <a:rPr lang="en-IN" sz="2800" dirty="0"/>
              <a:t/>
            </a:r>
            <a:br>
              <a:rPr lang="en-IN" sz="2800" dirty="0"/>
            </a:br>
            <a:r>
              <a:rPr lang="en-IN" sz="2800" b="1" dirty="0"/>
              <a:t>B.M. Industries</a:t>
            </a:r>
            <a:endParaRPr lang="en-IN" sz="2800" dirty="0"/>
          </a:p>
        </p:txBody>
      </p:sp>
      <p:sp>
        <p:nvSpPr>
          <p:cNvPr id="3" name="Content Placeholder 2"/>
          <p:cNvSpPr>
            <a:spLocks noGrp="1"/>
          </p:cNvSpPr>
          <p:nvPr>
            <p:ph idx="1"/>
          </p:nvPr>
        </p:nvSpPr>
        <p:spPr/>
        <p:txBody>
          <a:bodyPr>
            <a:normAutofit fontScale="92500" lnSpcReduction="10000"/>
          </a:bodyPr>
          <a:lstStyle/>
          <a:p>
            <a:r>
              <a:rPr lang="en-US" dirty="0"/>
              <a:t>FACTS :-</a:t>
            </a:r>
          </a:p>
          <a:p>
            <a:pPr lvl="1"/>
            <a:r>
              <a:rPr lang="en-IN" dirty="0"/>
              <a:t>The applicant a Haryana based proprietorship firm involved in manufacturing and sale of aluminium profiles proposed to merge as a going concern with </a:t>
            </a:r>
            <a:r>
              <a:rPr lang="en-IN" dirty="0" err="1"/>
              <a:t>Bimal</a:t>
            </a:r>
            <a:r>
              <a:rPr lang="en-IN" dirty="0"/>
              <a:t> Aluminium Pvt Ltd., another firm of the same city. Consequent to the merger, the applicant firm will not exist anymore and all its liabilities, assets, rights and claims will be taken up by </a:t>
            </a:r>
            <a:r>
              <a:rPr lang="en-IN" dirty="0" err="1"/>
              <a:t>Bimal</a:t>
            </a:r>
            <a:r>
              <a:rPr lang="en-IN" dirty="0"/>
              <a:t> Aluminium </a:t>
            </a:r>
            <a:r>
              <a:rPr lang="en-IN" dirty="0" err="1"/>
              <a:t>Pvt.</a:t>
            </a:r>
            <a:r>
              <a:rPr lang="en-IN" dirty="0"/>
              <a:t> Ltd.</a:t>
            </a:r>
          </a:p>
          <a:p>
            <a:pPr marL="393192" lvl="1" indent="0">
              <a:buNone/>
            </a:pPr>
            <a:r>
              <a:rPr lang="en-US" dirty="0"/>
              <a:t>QUESTION :-</a:t>
            </a:r>
            <a:endParaRPr lang="en-IN" dirty="0"/>
          </a:p>
          <a:p>
            <a:pPr lvl="1"/>
            <a:r>
              <a:rPr lang="en-IN" dirty="0"/>
              <a:t>Whether applicant is liable to pay tax under the CGST/SGST Act, on its fixed and current assets including stocks of raw material, semi-finished and finished goods after merger of his proprietorship firm as a going concern with a </a:t>
            </a:r>
            <a:r>
              <a:rPr lang="en-IN" dirty="0" err="1"/>
              <a:t>Pvt.</a:t>
            </a:r>
            <a:r>
              <a:rPr lang="en-IN" dirty="0"/>
              <a:t> Ltd. Company?</a:t>
            </a:r>
          </a:p>
          <a:p>
            <a:pPr lvl="1"/>
            <a:r>
              <a:rPr lang="en-IN" dirty="0"/>
              <a:t>Whether ITC available in the credit ledger account or cash ledger account of proprietorship firm shall be transferred to respective credit ledger and cash ledger account of the private limited company, consequent upon merger?</a:t>
            </a:r>
          </a:p>
        </p:txBody>
      </p:sp>
      <p:sp>
        <p:nvSpPr>
          <p:cNvPr id="4" name="Slide Number Placeholder 3"/>
          <p:cNvSpPr>
            <a:spLocks noGrp="1"/>
          </p:cNvSpPr>
          <p:nvPr>
            <p:ph type="sldNum" sz="quarter" idx="12"/>
          </p:nvPr>
        </p:nvSpPr>
        <p:spPr/>
        <p:txBody>
          <a:bodyPr/>
          <a:lstStyle/>
          <a:p>
            <a:fld id="{4619E636-755F-486F-B613-27EF5348AC25}" type="slidenum">
              <a:rPr lang="en-US" smtClean="0"/>
              <a:pPr/>
              <a:t>86</a:t>
            </a:fld>
            <a:endParaRPr lang="en-US"/>
          </a:p>
        </p:txBody>
      </p:sp>
    </p:spTree>
    <p:extLst>
      <p:ext uri="{BB962C8B-B14F-4D97-AF65-F5344CB8AC3E}">
        <p14:creationId xmlns:p14="http://schemas.microsoft.com/office/powerpoint/2010/main" val="70130449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891" y="690233"/>
            <a:ext cx="10972800" cy="1143000"/>
          </a:xfrm>
        </p:spPr>
        <p:txBody>
          <a:bodyPr>
            <a:noAutofit/>
          </a:bodyPr>
          <a:lstStyle/>
          <a:p>
            <a:pPr algn="ctr"/>
            <a:r>
              <a:rPr lang="en-IN" sz="2800" b="1" dirty="0"/>
              <a:t>[2019] 102 taxmann.com 282 (AAR - HARYANA) </a:t>
            </a:r>
            <a:r>
              <a:rPr lang="en-IN" sz="2800" dirty="0"/>
              <a:t/>
            </a:r>
            <a:br>
              <a:rPr lang="en-IN" sz="2800" dirty="0"/>
            </a:br>
            <a:r>
              <a:rPr lang="en-IN" sz="2800" b="1" dirty="0"/>
              <a:t>AUTHORITY FOR ADVANCE RULINGS, HARYANA </a:t>
            </a:r>
            <a:r>
              <a:rPr lang="en-IN" sz="2800" dirty="0"/>
              <a:t/>
            </a:r>
            <a:br>
              <a:rPr lang="en-IN" sz="2800" dirty="0"/>
            </a:br>
            <a:r>
              <a:rPr lang="en-IN" sz="2800" b="1" dirty="0"/>
              <a:t>B.M. Industries</a:t>
            </a:r>
            <a:endParaRPr lang="en-IN" sz="2800" dirty="0"/>
          </a:p>
        </p:txBody>
      </p:sp>
      <p:sp>
        <p:nvSpPr>
          <p:cNvPr id="3" name="Content Placeholder 2"/>
          <p:cNvSpPr>
            <a:spLocks noGrp="1"/>
          </p:cNvSpPr>
          <p:nvPr>
            <p:ph idx="1"/>
          </p:nvPr>
        </p:nvSpPr>
        <p:spPr/>
        <p:txBody>
          <a:bodyPr>
            <a:normAutofit lnSpcReduction="10000"/>
          </a:bodyPr>
          <a:lstStyle/>
          <a:p>
            <a:r>
              <a:rPr lang="en-US" dirty="0"/>
              <a:t>HELD :-</a:t>
            </a:r>
          </a:p>
          <a:p>
            <a:pPr lvl="1"/>
            <a:r>
              <a:rPr lang="en-IN" dirty="0"/>
              <a:t>The applicant, on merger of his proprietorship firm as a going concern with a private limited company, is not liable to pay tax under CGST/SGST Act on the fixed assets and currents assets including stocks of raw material, semi-finished and finished goods. - as per Para 4(c) of Schedule II to the CGST/HGST Act, 2017, transfer of business as a going concern is not treated as supply.</a:t>
            </a:r>
          </a:p>
          <a:p>
            <a:pPr lvl="1"/>
            <a:r>
              <a:rPr lang="en-IN" dirty="0"/>
              <a:t>The input tax credit available in the credit ledger account proprietorship firm shall be transferred to the respective credit ledger account of the private limited company, consequent upon merger, subject to the provisions of Section 18(3) of the CGST/HGST Act, 2017 and Rule 41 of the CGST/HGST Rules, 2017. </a:t>
            </a:r>
          </a:p>
        </p:txBody>
      </p:sp>
      <p:sp>
        <p:nvSpPr>
          <p:cNvPr id="4" name="Slide Number Placeholder 3"/>
          <p:cNvSpPr>
            <a:spLocks noGrp="1"/>
          </p:cNvSpPr>
          <p:nvPr>
            <p:ph type="sldNum" sz="quarter" idx="12"/>
          </p:nvPr>
        </p:nvSpPr>
        <p:spPr/>
        <p:txBody>
          <a:bodyPr/>
          <a:lstStyle/>
          <a:p>
            <a:fld id="{4619E636-755F-486F-B613-27EF5348AC25}" type="slidenum">
              <a:rPr lang="en-US" smtClean="0"/>
              <a:pPr/>
              <a:t>87</a:t>
            </a:fld>
            <a:endParaRPr lang="en-US"/>
          </a:p>
        </p:txBody>
      </p:sp>
    </p:spTree>
    <p:extLst>
      <p:ext uri="{BB962C8B-B14F-4D97-AF65-F5344CB8AC3E}">
        <p14:creationId xmlns:p14="http://schemas.microsoft.com/office/powerpoint/2010/main" val="18871406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6691" y="781650"/>
            <a:ext cx="9448800" cy="523220"/>
          </a:xfrm>
          <a:prstGeom prst="rect">
            <a:avLst/>
          </a:prstGeom>
          <a:noFill/>
        </p:spPr>
        <p:txBody>
          <a:bodyPr wrap="square" rtlCol="0">
            <a:spAutoFit/>
          </a:bodyPr>
          <a:lstStyle/>
          <a:p>
            <a:pPr algn="ctr"/>
            <a:r>
              <a:rPr lang="en-US" sz="2800" b="1" dirty="0">
                <a:solidFill>
                  <a:schemeClr val="bg1"/>
                </a:solidFill>
              </a:rPr>
              <a:t>Transfer of Credit – separate registrations (Rule -41A)</a:t>
            </a:r>
            <a:endParaRPr lang="en-IN" sz="28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88</a:t>
            </a:fld>
            <a:endParaRPr lang="en-US"/>
          </a:p>
        </p:txBody>
      </p:sp>
      <p:sp>
        <p:nvSpPr>
          <p:cNvPr id="7" name="TextBox 6"/>
          <p:cNvSpPr txBox="1"/>
          <p:nvPr/>
        </p:nvSpPr>
        <p:spPr>
          <a:xfrm>
            <a:off x="955964" y="1427887"/>
            <a:ext cx="9601200" cy="3970318"/>
          </a:xfrm>
          <a:prstGeom prst="rect">
            <a:avLst/>
          </a:prstGeom>
          <a:noFill/>
          <a:ln>
            <a:solidFill>
              <a:srgbClr val="000000"/>
            </a:solidFill>
          </a:ln>
        </p:spPr>
        <p:txBody>
          <a:bodyPr wrap="square" rtlCol="0">
            <a:spAutoFit/>
          </a:bodyPr>
          <a:lstStyle/>
          <a:p>
            <a:pPr algn="just">
              <a:buFont typeface="Wingdings" pitchFamily="2" charset="2"/>
              <a:buChar char="Ø"/>
            </a:pPr>
            <a:r>
              <a:rPr lang="en-IN" dirty="0">
                <a:solidFill>
                  <a:schemeClr val="bg1"/>
                </a:solidFill>
              </a:rPr>
              <a:t>A </a:t>
            </a:r>
            <a:r>
              <a:rPr lang="en-IN" dirty="0">
                <a:solidFill>
                  <a:srgbClr val="FF0000"/>
                </a:solidFill>
              </a:rPr>
              <a:t>registered person who has obtained separate registration for multiple places </a:t>
            </a:r>
            <a:r>
              <a:rPr lang="en-IN" dirty="0">
                <a:solidFill>
                  <a:schemeClr val="bg1"/>
                </a:solidFill>
              </a:rPr>
              <a:t>of business as per rule 11</a:t>
            </a:r>
          </a:p>
          <a:p>
            <a:pPr marL="742950" lvl="1" indent="-285750" algn="just">
              <a:buFont typeface="Arial" panose="020B0604020202020204" pitchFamily="34" charset="0"/>
              <a:buChar char="•"/>
            </a:pPr>
            <a:r>
              <a:rPr lang="en-IN" dirty="0">
                <a:solidFill>
                  <a:srgbClr val="FF0000"/>
                </a:solidFill>
              </a:rPr>
              <a:t>And who intends to transfer</a:t>
            </a:r>
            <a:r>
              <a:rPr lang="en-IN" dirty="0">
                <a:solidFill>
                  <a:schemeClr val="bg1"/>
                </a:solidFill>
              </a:rPr>
              <a:t>, either wholly or partially, </a:t>
            </a:r>
          </a:p>
          <a:p>
            <a:pPr marL="742950" lvl="1" indent="-285750" algn="just">
              <a:buFont typeface="Arial" panose="020B0604020202020204" pitchFamily="34" charset="0"/>
              <a:buChar char="•"/>
            </a:pPr>
            <a:r>
              <a:rPr lang="en-IN" dirty="0">
                <a:solidFill>
                  <a:schemeClr val="bg1"/>
                </a:solidFill>
              </a:rPr>
              <a:t>The </a:t>
            </a:r>
            <a:r>
              <a:rPr lang="en-IN" dirty="0">
                <a:solidFill>
                  <a:srgbClr val="FF0000"/>
                </a:solidFill>
              </a:rPr>
              <a:t>unutilised ITC </a:t>
            </a:r>
            <a:r>
              <a:rPr lang="en-IN" dirty="0">
                <a:solidFill>
                  <a:schemeClr val="bg1"/>
                </a:solidFill>
              </a:rPr>
              <a:t>to any or all of the newly registered place of business </a:t>
            </a:r>
          </a:p>
          <a:p>
            <a:pPr marL="742950" lvl="1" indent="-285750" algn="just">
              <a:buFont typeface="Arial" panose="020B0604020202020204" pitchFamily="34" charset="0"/>
              <a:buChar char="•"/>
            </a:pPr>
            <a:r>
              <a:rPr lang="en-IN" dirty="0">
                <a:solidFill>
                  <a:schemeClr val="bg1"/>
                </a:solidFill>
              </a:rPr>
              <a:t>Shall furnish </a:t>
            </a:r>
            <a:r>
              <a:rPr lang="en-IN" dirty="0">
                <a:solidFill>
                  <a:srgbClr val="FF0000"/>
                </a:solidFill>
              </a:rPr>
              <a:t>within a period of 30 days </a:t>
            </a:r>
            <a:r>
              <a:rPr lang="en-IN" dirty="0">
                <a:solidFill>
                  <a:schemeClr val="bg1"/>
                </a:solidFill>
              </a:rPr>
              <a:t>from obtaining such registrations, </a:t>
            </a:r>
          </a:p>
          <a:p>
            <a:pPr marL="742950" lvl="1" indent="-285750" algn="just">
              <a:buFont typeface="Arial" panose="020B0604020202020204" pitchFamily="34" charset="0"/>
              <a:buChar char="•"/>
            </a:pPr>
            <a:r>
              <a:rPr lang="en-IN" dirty="0">
                <a:solidFill>
                  <a:schemeClr val="bg1"/>
                </a:solidFill>
              </a:rPr>
              <a:t>The details in form </a:t>
            </a:r>
            <a:r>
              <a:rPr lang="en-IN" dirty="0">
                <a:solidFill>
                  <a:srgbClr val="FF0000"/>
                </a:solidFill>
              </a:rPr>
              <a:t>GST ITC-2A. </a:t>
            </a:r>
            <a:endParaRPr lang="en-IN" b="1" dirty="0">
              <a:solidFill>
                <a:srgbClr val="FF0000"/>
              </a:solidFill>
            </a:endParaRPr>
          </a:p>
          <a:p>
            <a:pPr algn="just"/>
            <a:r>
              <a:rPr lang="en-IN" dirty="0">
                <a:solidFill>
                  <a:schemeClr val="bg1"/>
                </a:solidFill>
              </a:rPr>
              <a:t>Provided that input tax credit shall be transferred to the newly registered entities </a:t>
            </a:r>
            <a:r>
              <a:rPr lang="en-IN" dirty="0">
                <a:solidFill>
                  <a:srgbClr val="FF0000"/>
                </a:solidFill>
              </a:rPr>
              <a:t>in the ratio of the value of assets held by them </a:t>
            </a:r>
            <a:r>
              <a:rPr lang="en-IN" dirty="0">
                <a:solidFill>
                  <a:schemeClr val="bg1"/>
                </a:solidFill>
              </a:rPr>
              <a:t>at the time of registration. </a:t>
            </a:r>
          </a:p>
          <a:p>
            <a:pPr algn="just"/>
            <a:r>
              <a:rPr lang="en-IN" dirty="0">
                <a:solidFill>
                  <a:schemeClr val="bg1"/>
                </a:solidFill>
              </a:rPr>
              <a:t>Explanation: value of assets means value of entire of assets whether or not ITC availed. </a:t>
            </a:r>
          </a:p>
          <a:p>
            <a:pPr algn="just"/>
            <a:endParaRPr lang="en-IN" dirty="0">
              <a:solidFill>
                <a:schemeClr val="bg1"/>
              </a:solidFill>
            </a:endParaRPr>
          </a:p>
          <a:p>
            <a:pPr algn="just">
              <a:buFont typeface="Wingdings" pitchFamily="2" charset="2"/>
              <a:buChar char="Ø"/>
            </a:pPr>
            <a:r>
              <a:rPr lang="en-IN" dirty="0">
                <a:solidFill>
                  <a:schemeClr val="bg1"/>
                </a:solidFill>
              </a:rPr>
              <a:t> The newly registered person shall, on the Common Portal, accept the details so furnished by the registered person (transferor) and, </a:t>
            </a:r>
            <a:r>
              <a:rPr lang="en-IN" dirty="0">
                <a:solidFill>
                  <a:srgbClr val="FF0000"/>
                </a:solidFill>
              </a:rPr>
              <a:t>upon such acceptance</a:t>
            </a:r>
            <a:r>
              <a:rPr lang="en-IN" dirty="0">
                <a:solidFill>
                  <a:schemeClr val="bg1"/>
                </a:solidFill>
              </a:rPr>
              <a:t>, the un-utilized credit specified in </a:t>
            </a:r>
            <a:r>
              <a:rPr lang="en-IN" b="1" dirty="0">
                <a:solidFill>
                  <a:schemeClr val="bg1"/>
                </a:solidFill>
              </a:rPr>
              <a:t>FORM GST ITC-02 shall </a:t>
            </a:r>
            <a:r>
              <a:rPr lang="en-IN" b="1" dirty="0">
                <a:solidFill>
                  <a:srgbClr val="FF0000"/>
                </a:solidFill>
              </a:rPr>
              <a:t>be credited to his electronic credit ledger.</a:t>
            </a:r>
          </a:p>
          <a:p>
            <a:pPr algn="just">
              <a:buFont typeface="Wingdings" pitchFamily="2" charset="2"/>
              <a:buChar char="Ø"/>
            </a:pPr>
            <a:endParaRPr lang="en-IN" b="1" dirty="0">
              <a:solidFill>
                <a:schemeClr val="bg1"/>
              </a:solidFill>
            </a:endParaRPr>
          </a:p>
        </p:txBody>
      </p:sp>
    </p:spTree>
    <p:extLst>
      <p:ext uri="{BB962C8B-B14F-4D97-AF65-F5344CB8AC3E}">
        <p14:creationId xmlns:p14="http://schemas.microsoft.com/office/powerpoint/2010/main" val="64984688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830997"/>
          </a:xfrm>
          <a:prstGeom prst="rect">
            <a:avLst/>
          </a:prstGeom>
          <a:noFill/>
        </p:spPr>
        <p:txBody>
          <a:bodyPr wrap="square" rtlCol="0">
            <a:spAutoFit/>
          </a:bodyPr>
          <a:lstStyle/>
          <a:p>
            <a:pPr algn="ctr"/>
            <a:r>
              <a:rPr lang="en-US" sz="2400" b="1" dirty="0">
                <a:solidFill>
                  <a:schemeClr val="bg1"/>
                </a:solidFill>
              </a:rPr>
              <a:t>Reversal of Credit in Case of Normal dealer converts into Composition Dealer and in Case Taxable goods become Exempt Goods (Sec 18(4))</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89</a:t>
            </a:fld>
            <a:endParaRPr lang="en-US"/>
          </a:p>
        </p:txBody>
      </p:sp>
      <p:sp>
        <p:nvSpPr>
          <p:cNvPr id="7" name="TextBox 6"/>
          <p:cNvSpPr txBox="1"/>
          <p:nvPr/>
        </p:nvSpPr>
        <p:spPr>
          <a:xfrm>
            <a:off x="1260764" y="1746543"/>
            <a:ext cx="9379527" cy="5016758"/>
          </a:xfrm>
          <a:prstGeom prst="rect">
            <a:avLst/>
          </a:prstGeom>
          <a:noFill/>
          <a:ln>
            <a:solidFill>
              <a:srgbClr val="000000"/>
            </a:solidFill>
          </a:ln>
        </p:spPr>
        <p:txBody>
          <a:bodyPr wrap="square" rtlCol="0">
            <a:spAutoFit/>
          </a:bodyPr>
          <a:lstStyle/>
          <a:p>
            <a:r>
              <a:rPr lang="en-IN" dirty="0">
                <a:solidFill>
                  <a:schemeClr val="bg1"/>
                </a:solidFill>
              </a:rPr>
              <a:t>	</a:t>
            </a:r>
            <a:r>
              <a:rPr lang="en-IN" sz="2000" dirty="0">
                <a:solidFill>
                  <a:schemeClr val="bg1"/>
                </a:solidFill>
              </a:rPr>
              <a:t>Where any </a:t>
            </a:r>
            <a:r>
              <a:rPr lang="en-IN" sz="2000" b="1" dirty="0">
                <a:solidFill>
                  <a:schemeClr val="bg1"/>
                </a:solidFill>
              </a:rPr>
              <a:t>registered person who </a:t>
            </a:r>
            <a:r>
              <a:rPr lang="en-IN" sz="2000" dirty="0">
                <a:solidFill>
                  <a:schemeClr val="bg1"/>
                </a:solidFill>
              </a:rPr>
              <a:t>has availed input tax credit </a:t>
            </a:r>
            <a:r>
              <a:rPr lang="en-IN" sz="2000" dirty="0">
                <a:solidFill>
                  <a:srgbClr val="FF0000"/>
                </a:solidFill>
              </a:rPr>
              <a:t>opts to pay composition Tax (U/S 10) </a:t>
            </a:r>
          </a:p>
          <a:p>
            <a:r>
              <a:rPr lang="en-IN" sz="2000" dirty="0">
                <a:solidFill>
                  <a:schemeClr val="bg1"/>
                </a:solidFill>
              </a:rPr>
              <a:t>				OR</a:t>
            </a:r>
          </a:p>
          <a:p>
            <a:r>
              <a:rPr lang="en-IN" sz="2000" dirty="0">
                <a:solidFill>
                  <a:schemeClr val="bg1"/>
                </a:solidFill>
              </a:rPr>
              <a:t>	where the goods or services or both supplied by him </a:t>
            </a:r>
            <a:r>
              <a:rPr lang="en-IN" sz="2000" dirty="0">
                <a:solidFill>
                  <a:srgbClr val="FF0000"/>
                </a:solidFill>
              </a:rPr>
              <a:t>become wholly exempt</a:t>
            </a:r>
            <a:r>
              <a:rPr lang="en-IN" sz="2000" dirty="0">
                <a:solidFill>
                  <a:schemeClr val="bg1"/>
                </a:solidFill>
              </a:rPr>
              <a:t>,</a:t>
            </a:r>
          </a:p>
          <a:p>
            <a:endParaRPr lang="en-IN" sz="2000" dirty="0">
              <a:solidFill>
                <a:schemeClr val="bg1"/>
              </a:solidFill>
            </a:endParaRPr>
          </a:p>
          <a:p>
            <a:pPr>
              <a:buFont typeface="Wingdings" pitchFamily="2" charset="2"/>
              <a:buChar char="Ø"/>
            </a:pPr>
            <a:r>
              <a:rPr lang="en-IN" sz="2000" dirty="0">
                <a:solidFill>
                  <a:schemeClr val="bg1"/>
                </a:solidFill>
              </a:rPr>
              <a:t> he </a:t>
            </a:r>
            <a:r>
              <a:rPr lang="en-IN" sz="2000" dirty="0">
                <a:solidFill>
                  <a:srgbClr val="FF0000"/>
                </a:solidFill>
              </a:rPr>
              <a:t>shall pay an amount</a:t>
            </a:r>
            <a:r>
              <a:rPr lang="en-IN" sz="2000" dirty="0">
                <a:solidFill>
                  <a:schemeClr val="bg1"/>
                </a:solidFill>
              </a:rPr>
              <a:t>,</a:t>
            </a:r>
          </a:p>
          <a:p>
            <a:pPr>
              <a:buFont typeface="Wingdings" pitchFamily="2" charset="2"/>
              <a:buChar char="Ø"/>
            </a:pPr>
            <a:r>
              <a:rPr lang="en-IN" sz="2000" dirty="0">
                <a:solidFill>
                  <a:schemeClr val="bg1"/>
                </a:solidFill>
              </a:rPr>
              <a:t> by way of debit in the electronic credit ledger or electronic cash ledger,</a:t>
            </a:r>
          </a:p>
          <a:p>
            <a:pPr>
              <a:buFont typeface="Wingdings" pitchFamily="2" charset="2"/>
              <a:buChar char="Ø"/>
            </a:pPr>
            <a:r>
              <a:rPr lang="en-IN" sz="2000" dirty="0">
                <a:solidFill>
                  <a:schemeClr val="bg1"/>
                </a:solidFill>
              </a:rPr>
              <a:t> </a:t>
            </a:r>
            <a:r>
              <a:rPr lang="en-IN" sz="2000" dirty="0">
                <a:solidFill>
                  <a:srgbClr val="FF0000"/>
                </a:solidFill>
              </a:rPr>
              <a:t>equivalent to the credit of input tax in respect of </a:t>
            </a:r>
          </a:p>
          <a:p>
            <a:pPr>
              <a:buFont typeface="Wingdings" pitchFamily="2" charset="2"/>
              <a:buChar char="Ø"/>
            </a:pPr>
            <a:r>
              <a:rPr lang="en-IN" sz="2000" dirty="0">
                <a:solidFill>
                  <a:srgbClr val="FF0000"/>
                </a:solidFill>
              </a:rPr>
              <a:t>inputs</a:t>
            </a:r>
            <a:r>
              <a:rPr lang="en-IN" sz="2000" dirty="0">
                <a:solidFill>
                  <a:schemeClr val="bg1"/>
                </a:solidFill>
              </a:rPr>
              <a:t> held in stock and inputs contained in semi-finished or finished goods held in stock and on </a:t>
            </a:r>
            <a:r>
              <a:rPr lang="en-IN" sz="2000" dirty="0">
                <a:solidFill>
                  <a:srgbClr val="FF0000"/>
                </a:solidFill>
              </a:rPr>
              <a:t>capital goods</a:t>
            </a:r>
            <a:r>
              <a:rPr lang="en-IN" sz="2000" dirty="0">
                <a:solidFill>
                  <a:schemeClr val="bg1"/>
                </a:solidFill>
              </a:rPr>
              <a:t>, reduced by such percentage points as may be prescribed,</a:t>
            </a:r>
          </a:p>
          <a:p>
            <a:pPr>
              <a:buFont typeface="Wingdings" pitchFamily="2" charset="2"/>
              <a:buChar char="Ø"/>
            </a:pPr>
            <a:r>
              <a:rPr lang="en-IN" sz="2000" dirty="0">
                <a:solidFill>
                  <a:schemeClr val="bg1"/>
                </a:solidFill>
              </a:rPr>
              <a:t> </a:t>
            </a:r>
            <a:r>
              <a:rPr lang="en-IN" sz="2000" dirty="0">
                <a:solidFill>
                  <a:srgbClr val="FF0000"/>
                </a:solidFill>
              </a:rPr>
              <a:t>on the day immediately preceding the date of exercising of such option or</a:t>
            </a:r>
            <a:r>
              <a:rPr lang="en-IN" sz="2000" dirty="0">
                <a:solidFill>
                  <a:schemeClr val="bg1"/>
                </a:solidFill>
              </a:rPr>
              <a:t>, as the case may be, </a:t>
            </a:r>
            <a:r>
              <a:rPr lang="en-IN" sz="2000" dirty="0">
                <a:solidFill>
                  <a:srgbClr val="FF0000"/>
                </a:solidFill>
              </a:rPr>
              <a:t>the date of such exemption</a:t>
            </a:r>
            <a:r>
              <a:rPr lang="en-IN" sz="2000" dirty="0">
                <a:solidFill>
                  <a:schemeClr val="bg1"/>
                </a:solidFill>
              </a:rPr>
              <a:t>:</a:t>
            </a:r>
          </a:p>
          <a:p>
            <a:pPr>
              <a:buFont typeface="Wingdings" pitchFamily="2" charset="2"/>
              <a:buChar char="Ø"/>
            </a:pPr>
            <a:endParaRPr lang="en-US" sz="2000" dirty="0">
              <a:solidFill>
                <a:schemeClr val="bg1"/>
              </a:solidFill>
            </a:endParaRPr>
          </a:p>
          <a:p>
            <a:r>
              <a:rPr lang="en-IN" sz="2000" dirty="0">
                <a:solidFill>
                  <a:schemeClr val="bg1"/>
                </a:solidFill>
              </a:rPr>
              <a:t>Provided that after payment of such amount, </a:t>
            </a:r>
            <a:r>
              <a:rPr lang="en-IN" sz="2000" dirty="0">
                <a:solidFill>
                  <a:srgbClr val="FF0000"/>
                </a:solidFill>
              </a:rPr>
              <a:t>the </a:t>
            </a:r>
            <a:r>
              <a:rPr lang="en-IN" sz="2000" b="1" dirty="0">
                <a:solidFill>
                  <a:srgbClr val="FF0000"/>
                </a:solidFill>
              </a:rPr>
              <a:t>balance of input tax credit</a:t>
            </a:r>
            <a:r>
              <a:rPr lang="en-IN" sz="2000" b="1" dirty="0">
                <a:solidFill>
                  <a:schemeClr val="bg1"/>
                </a:solidFill>
              </a:rPr>
              <a:t>, if any,</a:t>
            </a:r>
            <a:r>
              <a:rPr lang="en-IN" sz="2000" dirty="0">
                <a:solidFill>
                  <a:schemeClr val="bg1"/>
                </a:solidFill>
              </a:rPr>
              <a:t> lying in his electronic credit ledger </a:t>
            </a:r>
            <a:r>
              <a:rPr lang="en-IN" sz="2000" b="1" dirty="0">
                <a:solidFill>
                  <a:srgbClr val="FF0000"/>
                </a:solidFill>
              </a:rPr>
              <a:t>shall lapse</a:t>
            </a:r>
            <a:r>
              <a:rPr lang="en-IN" sz="2000" dirty="0">
                <a:solidFill>
                  <a:srgbClr val="FF0000"/>
                </a:solidFill>
              </a:rPr>
              <a:t>.</a:t>
            </a:r>
          </a:p>
        </p:txBody>
      </p:sp>
    </p:spTree>
    <p:extLst>
      <p:ext uri="{BB962C8B-B14F-4D97-AF65-F5344CB8AC3E}">
        <p14:creationId xmlns:p14="http://schemas.microsoft.com/office/powerpoint/2010/main" val="3277236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39616" y="116632"/>
            <a:ext cx="6429420" cy="923330"/>
          </a:xfrm>
          <a:prstGeom prst="rect">
            <a:avLst/>
          </a:prstGeom>
          <a:noFill/>
        </p:spPr>
        <p:txBody>
          <a:bodyPr wrap="square" rtlCol="0">
            <a:spAutoFit/>
          </a:bodyPr>
          <a:lstStyle/>
          <a:p>
            <a:pPr algn="ctr"/>
            <a:r>
              <a:rPr lang="en-US" sz="5400" dirty="0">
                <a:solidFill>
                  <a:schemeClr val="bg1"/>
                </a:solidFill>
              </a:rPr>
              <a:t>INPUT TAX CREDIT</a:t>
            </a:r>
            <a:endParaRPr lang="en-IN" sz="5400"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9</a:t>
            </a:fld>
            <a:endParaRPr lang="en-US"/>
          </a:p>
        </p:txBody>
      </p:sp>
      <p:sp>
        <p:nvSpPr>
          <p:cNvPr id="10" name="TextBox 9"/>
          <p:cNvSpPr txBox="1"/>
          <p:nvPr/>
        </p:nvSpPr>
        <p:spPr>
          <a:xfrm>
            <a:off x="1889517" y="1546096"/>
            <a:ext cx="7929618" cy="1200329"/>
          </a:xfrm>
          <a:prstGeom prst="rect">
            <a:avLst/>
          </a:prstGeom>
          <a:noFill/>
          <a:ln>
            <a:solidFill>
              <a:srgbClr val="000000"/>
            </a:solidFill>
          </a:ln>
        </p:spPr>
        <p:txBody>
          <a:bodyPr wrap="square" rtlCol="0">
            <a:spAutoFit/>
          </a:bodyPr>
          <a:lstStyle/>
          <a:p>
            <a:pPr algn="just"/>
            <a:r>
              <a:rPr lang="en-IN" dirty="0">
                <a:solidFill>
                  <a:schemeClr val="bg1"/>
                </a:solidFill>
              </a:rPr>
              <a:t>“Input tax Credit” has been defined in section 2 (63) of the CGST Act. </a:t>
            </a:r>
          </a:p>
          <a:p>
            <a:pPr algn="just"/>
            <a:endParaRPr lang="en-IN" b="1" dirty="0">
              <a:solidFill>
                <a:schemeClr val="bg1"/>
              </a:solidFill>
            </a:endParaRPr>
          </a:p>
          <a:p>
            <a:pPr algn="just"/>
            <a:r>
              <a:rPr lang="en-IN" b="1" dirty="0">
                <a:solidFill>
                  <a:schemeClr val="bg1"/>
                </a:solidFill>
              </a:rPr>
              <a:t>Input tax Credit Means</a:t>
            </a:r>
          </a:p>
          <a:p>
            <a:pPr algn="just">
              <a:buFont typeface="Wingdings" pitchFamily="2" charset="2"/>
              <a:buChar char="Ø"/>
            </a:pPr>
            <a:r>
              <a:rPr lang="en-IN" b="1" dirty="0">
                <a:solidFill>
                  <a:schemeClr val="bg1"/>
                </a:solidFill>
              </a:rPr>
              <a:t> CREDIT of Input Tax.</a:t>
            </a:r>
            <a:endParaRPr lang="en-IN" dirty="0"/>
          </a:p>
        </p:txBody>
      </p:sp>
      <p:sp>
        <p:nvSpPr>
          <p:cNvPr id="7" name="TextBox 6"/>
          <p:cNvSpPr txBox="1"/>
          <p:nvPr/>
        </p:nvSpPr>
        <p:spPr>
          <a:xfrm>
            <a:off x="1889517" y="3511411"/>
            <a:ext cx="7929618" cy="1200329"/>
          </a:xfrm>
          <a:prstGeom prst="rect">
            <a:avLst/>
          </a:prstGeom>
          <a:noFill/>
          <a:ln>
            <a:solidFill>
              <a:srgbClr val="000000"/>
            </a:solidFill>
          </a:ln>
        </p:spPr>
        <p:txBody>
          <a:bodyPr wrap="square" rtlCol="0">
            <a:spAutoFit/>
          </a:bodyPr>
          <a:lstStyle/>
          <a:p>
            <a:pPr algn="just"/>
            <a:r>
              <a:rPr lang="en-IN" b="1" dirty="0">
                <a:solidFill>
                  <a:schemeClr val="bg1"/>
                </a:solidFill>
              </a:rPr>
              <a:t>Burden of proof on Taxable Person availing ITC (Sec 155) :</a:t>
            </a:r>
          </a:p>
          <a:p>
            <a:pPr>
              <a:buFont typeface="Wingdings" pitchFamily="2" charset="2"/>
              <a:buChar char="Ø"/>
            </a:pPr>
            <a:r>
              <a:rPr lang="en-IN" dirty="0">
                <a:solidFill>
                  <a:schemeClr val="bg1"/>
                </a:solidFill>
              </a:rPr>
              <a:t>Where any person claims that he is eligible for ITC under this Act,</a:t>
            </a:r>
          </a:p>
          <a:p>
            <a:pPr>
              <a:buFont typeface="Wingdings" pitchFamily="2" charset="2"/>
              <a:buChar char="Ø"/>
            </a:pPr>
            <a:r>
              <a:rPr lang="en-IN" dirty="0">
                <a:solidFill>
                  <a:schemeClr val="bg1"/>
                </a:solidFill>
              </a:rPr>
              <a:t> the burden of proving such claim shall lie on such person.</a:t>
            </a:r>
            <a:endParaRPr lang="en-US" dirty="0">
              <a:solidFill>
                <a:schemeClr val="bg1"/>
              </a:solidFill>
            </a:endParaRPr>
          </a:p>
          <a:p>
            <a:pPr algn="just"/>
            <a:endParaRPr lang="en-IN" dirty="0">
              <a:solidFill>
                <a:schemeClr val="bg1"/>
              </a:solidFill>
            </a:endParaRPr>
          </a:p>
        </p:txBody>
      </p:sp>
    </p:spTree>
    <p:extLst>
      <p:ext uri="{BB962C8B-B14F-4D97-AF65-F5344CB8AC3E}">
        <p14:creationId xmlns:p14="http://schemas.microsoft.com/office/powerpoint/2010/main" val="32772366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830997"/>
          </a:xfrm>
          <a:prstGeom prst="rect">
            <a:avLst/>
          </a:prstGeom>
          <a:noFill/>
        </p:spPr>
        <p:txBody>
          <a:bodyPr wrap="square" rtlCol="0">
            <a:spAutoFit/>
          </a:bodyPr>
          <a:lstStyle/>
          <a:p>
            <a:pPr algn="ctr"/>
            <a:r>
              <a:rPr lang="en-US" sz="2400" b="1" dirty="0">
                <a:solidFill>
                  <a:schemeClr val="bg1"/>
                </a:solidFill>
              </a:rPr>
              <a:t>Reversal of Credit in Case of Supply of Capital Goods/Plant or machinery (Sec 18(6))</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90</a:t>
            </a:fld>
            <a:endParaRPr lang="en-US"/>
          </a:p>
        </p:txBody>
      </p:sp>
      <p:sp>
        <p:nvSpPr>
          <p:cNvPr id="7" name="TextBox 6"/>
          <p:cNvSpPr txBox="1"/>
          <p:nvPr/>
        </p:nvSpPr>
        <p:spPr>
          <a:xfrm>
            <a:off x="1260764" y="1746543"/>
            <a:ext cx="9379527" cy="4093428"/>
          </a:xfrm>
          <a:prstGeom prst="rect">
            <a:avLst/>
          </a:prstGeom>
          <a:noFill/>
          <a:ln>
            <a:solidFill>
              <a:srgbClr val="000000"/>
            </a:solidFill>
          </a:ln>
        </p:spPr>
        <p:txBody>
          <a:bodyPr wrap="square" rtlCol="0">
            <a:spAutoFit/>
          </a:bodyPr>
          <a:lstStyle/>
          <a:p>
            <a:pPr>
              <a:buFont typeface="Wingdings" pitchFamily="2" charset="2"/>
              <a:buChar char="Ø"/>
            </a:pPr>
            <a:r>
              <a:rPr lang="en-IN" sz="2000" dirty="0">
                <a:solidFill>
                  <a:schemeClr val="bg1"/>
                </a:solidFill>
              </a:rPr>
              <a:t>In case of </a:t>
            </a:r>
            <a:r>
              <a:rPr lang="en-IN" sz="2000" b="1" dirty="0">
                <a:solidFill>
                  <a:schemeClr val="bg1"/>
                </a:solidFill>
              </a:rPr>
              <a:t>supply</a:t>
            </a:r>
            <a:r>
              <a:rPr lang="en-IN" sz="2000" dirty="0">
                <a:solidFill>
                  <a:schemeClr val="bg1"/>
                </a:solidFill>
              </a:rPr>
              <a:t> of </a:t>
            </a:r>
            <a:r>
              <a:rPr lang="en-IN" sz="2000" b="1" dirty="0">
                <a:solidFill>
                  <a:srgbClr val="FF0000"/>
                </a:solidFill>
              </a:rPr>
              <a:t>capital goods or plant and machinery</a:t>
            </a:r>
            <a:r>
              <a:rPr lang="en-IN" sz="2000" dirty="0">
                <a:solidFill>
                  <a:schemeClr val="bg1"/>
                </a:solidFill>
              </a:rPr>
              <a:t>,</a:t>
            </a:r>
          </a:p>
          <a:p>
            <a:pPr>
              <a:buFont typeface="Wingdings" pitchFamily="2" charset="2"/>
              <a:buChar char="Ø"/>
            </a:pPr>
            <a:r>
              <a:rPr lang="en-IN" sz="2000" dirty="0">
                <a:solidFill>
                  <a:schemeClr val="bg1"/>
                </a:solidFill>
              </a:rPr>
              <a:t> </a:t>
            </a:r>
            <a:r>
              <a:rPr lang="en-IN" sz="2000" dirty="0">
                <a:solidFill>
                  <a:srgbClr val="FF0000"/>
                </a:solidFill>
              </a:rPr>
              <a:t>on which input tax credit has been taken,</a:t>
            </a:r>
          </a:p>
          <a:p>
            <a:pPr>
              <a:buFont typeface="Wingdings" pitchFamily="2" charset="2"/>
              <a:buChar char="Ø"/>
            </a:pPr>
            <a:r>
              <a:rPr lang="en-IN" sz="2000" dirty="0">
                <a:solidFill>
                  <a:schemeClr val="bg1"/>
                </a:solidFill>
              </a:rPr>
              <a:t> the registered person shall pay an amount equal to </a:t>
            </a:r>
          </a:p>
          <a:p>
            <a:pPr>
              <a:buFont typeface="Wingdings" pitchFamily="2" charset="2"/>
              <a:buChar char="Ø"/>
            </a:pPr>
            <a:r>
              <a:rPr lang="en-IN" sz="2000" dirty="0">
                <a:solidFill>
                  <a:schemeClr val="bg1"/>
                </a:solidFill>
              </a:rPr>
              <a:t>the </a:t>
            </a:r>
            <a:r>
              <a:rPr lang="en-IN" sz="2000" b="1" dirty="0">
                <a:solidFill>
                  <a:srgbClr val="FF0000"/>
                </a:solidFill>
              </a:rPr>
              <a:t>input tax credit taken</a:t>
            </a:r>
            <a:r>
              <a:rPr lang="en-IN" sz="2000" dirty="0">
                <a:solidFill>
                  <a:schemeClr val="bg1"/>
                </a:solidFill>
              </a:rPr>
              <a:t> on the said capital goods or plant and machinery </a:t>
            </a:r>
            <a:r>
              <a:rPr lang="en-IN" sz="2000" dirty="0">
                <a:solidFill>
                  <a:srgbClr val="FF0000"/>
                </a:solidFill>
              </a:rPr>
              <a:t>reduced by such percentage points </a:t>
            </a:r>
            <a:r>
              <a:rPr lang="en-IN" sz="2000" dirty="0">
                <a:solidFill>
                  <a:schemeClr val="bg1"/>
                </a:solidFill>
              </a:rPr>
              <a:t>as may be prescribed </a:t>
            </a:r>
          </a:p>
          <a:p>
            <a:r>
              <a:rPr lang="en-IN" sz="2000" dirty="0">
                <a:solidFill>
                  <a:schemeClr val="bg1"/>
                </a:solidFill>
              </a:rPr>
              <a:t>			or </a:t>
            </a:r>
          </a:p>
          <a:p>
            <a:pPr>
              <a:buFont typeface="Wingdings" pitchFamily="2" charset="2"/>
              <a:buChar char="Ø"/>
            </a:pPr>
            <a:r>
              <a:rPr lang="en-IN" sz="2000" dirty="0">
                <a:solidFill>
                  <a:schemeClr val="bg1"/>
                </a:solidFill>
              </a:rPr>
              <a:t>the </a:t>
            </a:r>
            <a:r>
              <a:rPr lang="en-IN" sz="2000" b="1" dirty="0">
                <a:solidFill>
                  <a:srgbClr val="FF0000"/>
                </a:solidFill>
              </a:rPr>
              <a:t>tax on the transaction value</a:t>
            </a:r>
            <a:r>
              <a:rPr lang="en-IN" sz="2000" dirty="0">
                <a:solidFill>
                  <a:srgbClr val="FF0000"/>
                </a:solidFill>
              </a:rPr>
              <a:t> </a:t>
            </a:r>
            <a:r>
              <a:rPr lang="en-IN" sz="2000" dirty="0">
                <a:solidFill>
                  <a:schemeClr val="bg1"/>
                </a:solidFill>
              </a:rPr>
              <a:t>of such capital goods or plant and machinery determined under section 15, </a:t>
            </a:r>
          </a:p>
          <a:p>
            <a:pPr>
              <a:buFont typeface="Wingdings" pitchFamily="2" charset="2"/>
              <a:buChar char="Ø"/>
            </a:pPr>
            <a:r>
              <a:rPr lang="en-IN" sz="2000" dirty="0">
                <a:solidFill>
                  <a:srgbClr val="FF0000"/>
                </a:solidFill>
              </a:rPr>
              <a:t>whichever is higher</a:t>
            </a:r>
            <a:r>
              <a:rPr lang="en-IN" sz="2000" dirty="0">
                <a:solidFill>
                  <a:schemeClr val="bg1"/>
                </a:solidFill>
              </a:rPr>
              <a:t>:</a:t>
            </a:r>
          </a:p>
          <a:p>
            <a:endParaRPr lang="en-IN" sz="2000" dirty="0">
              <a:solidFill>
                <a:schemeClr val="bg1"/>
              </a:solidFill>
            </a:endParaRPr>
          </a:p>
          <a:p>
            <a:pPr algn="just"/>
            <a:r>
              <a:rPr lang="en-IN" sz="2000" dirty="0">
                <a:solidFill>
                  <a:schemeClr val="bg1"/>
                </a:solidFill>
              </a:rPr>
              <a:t>Provided that where </a:t>
            </a:r>
            <a:r>
              <a:rPr lang="en-IN" sz="2000" dirty="0">
                <a:solidFill>
                  <a:srgbClr val="FF0000"/>
                </a:solidFill>
              </a:rPr>
              <a:t>refractory bricks, moulds and dies, jigs and fixtures are supplied as scrap</a:t>
            </a:r>
            <a:r>
              <a:rPr lang="en-IN" sz="2000" dirty="0">
                <a:solidFill>
                  <a:schemeClr val="bg1"/>
                </a:solidFill>
              </a:rPr>
              <a:t>, the taxable person </a:t>
            </a:r>
            <a:r>
              <a:rPr lang="en-IN" sz="2000" dirty="0">
                <a:solidFill>
                  <a:srgbClr val="FF0000"/>
                </a:solidFill>
              </a:rPr>
              <a:t>may pay tax on the transaction value </a:t>
            </a:r>
            <a:r>
              <a:rPr lang="en-IN" sz="2000" dirty="0">
                <a:solidFill>
                  <a:schemeClr val="bg1"/>
                </a:solidFill>
              </a:rPr>
              <a:t>of such goods determined under section 15. </a:t>
            </a:r>
          </a:p>
        </p:txBody>
      </p:sp>
    </p:spTree>
    <p:extLst>
      <p:ext uri="{BB962C8B-B14F-4D97-AF65-F5344CB8AC3E}">
        <p14:creationId xmlns:p14="http://schemas.microsoft.com/office/powerpoint/2010/main" val="327723665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830997"/>
          </a:xfrm>
          <a:prstGeom prst="rect">
            <a:avLst/>
          </a:prstGeom>
          <a:noFill/>
        </p:spPr>
        <p:txBody>
          <a:bodyPr wrap="square" rtlCol="0">
            <a:spAutoFit/>
          </a:bodyPr>
          <a:lstStyle/>
          <a:p>
            <a:pPr algn="ctr"/>
            <a:r>
              <a:rPr lang="en-US" sz="2400" b="1" dirty="0">
                <a:solidFill>
                  <a:schemeClr val="bg1"/>
                </a:solidFill>
              </a:rPr>
              <a:t>Reversal of Credit in respect of Capital Goods/Plant or machinery (Rule (43))</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91</a:t>
            </a:fld>
            <a:endParaRPr lang="en-US"/>
          </a:p>
        </p:txBody>
      </p:sp>
      <p:graphicFrame>
        <p:nvGraphicFramePr>
          <p:cNvPr id="2" name="Table 2">
            <a:extLst>
              <a:ext uri="{FF2B5EF4-FFF2-40B4-BE49-F238E27FC236}">
                <a16:creationId xmlns:a16="http://schemas.microsoft.com/office/drawing/2014/main" xmlns="" id="{5125FDBF-BD60-44DA-B7DD-A052565DB01E}"/>
              </a:ext>
            </a:extLst>
          </p:cNvPr>
          <p:cNvGraphicFramePr>
            <a:graphicFrameLocks noGrp="1"/>
          </p:cNvGraphicFramePr>
          <p:nvPr>
            <p:extLst>
              <p:ext uri="{D42A27DB-BD31-4B8C-83A1-F6EECF244321}">
                <p14:modId xmlns:p14="http://schemas.microsoft.com/office/powerpoint/2010/main" val="1403983291"/>
              </p:ext>
            </p:extLst>
          </p:nvPr>
        </p:nvGraphicFramePr>
        <p:xfrm>
          <a:off x="402771" y="1612647"/>
          <a:ext cx="11310258" cy="5212080"/>
        </p:xfrm>
        <a:graphic>
          <a:graphicData uri="http://schemas.openxmlformats.org/drawingml/2006/table">
            <a:tbl>
              <a:tblPr firstRow="1" bandRow="1">
                <a:tableStyleId>{5C22544A-7EE6-4342-B048-85BDC9FD1C3A}</a:tableStyleId>
              </a:tblPr>
              <a:tblGrid>
                <a:gridCol w="4049486">
                  <a:extLst>
                    <a:ext uri="{9D8B030D-6E8A-4147-A177-3AD203B41FA5}">
                      <a16:colId xmlns:a16="http://schemas.microsoft.com/office/drawing/2014/main" xmlns="" val="2483837666"/>
                    </a:ext>
                  </a:extLst>
                </a:gridCol>
                <a:gridCol w="3490686">
                  <a:extLst>
                    <a:ext uri="{9D8B030D-6E8A-4147-A177-3AD203B41FA5}">
                      <a16:colId xmlns:a16="http://schemas.microsoft.com/office/drawing/2014/main" xmlns="" val="2260841539"/>
                    </a:ext>
                  </a:extLst>
                </a:gridCol>
                <a:gridCol w="3770086">
                  <a:extLst>
                    <a:ext uri="{9D8B030D-6E8A-4147-A177-3AD203B41FA5}">
                      <a16:colId xmlns:a16="http://schemas.microsoft.com/office/drawing/2014/main" xmlns="" val="3258773095"/>
                    </a:ext>
                  </a:extLst>
                </a:gridCol>
              </a:tblGrid>
              <a:tr h="370840">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dirty="0">
                          <a:solidFill>
                            <a:srgbClr val="FF0000"/>
                          </a:solidFill>
                        </a:rPr>
                        <a:t> Subject to the provisions of sec 16 (3), </a:t>
                      </a:r>
                      <a:r>
                        <a:rPr lang="en-IN" sz="1600" dirty="0">
                          <a:solidFill>
                            <a:schemeClr val="bg1"/>
                          </a:solidFill>
                        </a:rPr>
                        <a:t>ITC in respect of capital goods shall be deal with as below:</a:t>
                      </a:r>
                      <a:endParaRPr lang="en-IN" sz="1600" dirty="0">
                        <a:solidFill>
                          <a:srgbClr val="FF0000"/>
                        </a:solidFill>
                      </a:endParaRPr>
                    </a:p>
                    <a:p>
                      <a:endParaRPr lang="hi-IN" sz="1600" dirty="0"/>
                    </a:p>
                  </a:txBody>
                  <a:tcPr/>
                </a:tc>
                <a:tc hMerge="1">
                  <a:txBody>
                    <a:bodyPr/>
                    <a:lstStyle/>
                    <a:p>
                      <a:endParaRPr lang="hi-IN" dirty="0"/>
                    </a:p>
                  </a:txBody>
                  <a:tcPr/>
                </a:tc>
                <a:tc hMerge="1">
                  <a:txBody>
                    <a:bodyPr/>
                    <a:lstStyle/>
                    <a:p>
                      <a:endParaRPr lang="hi-IN" dirty="0"/>
                    </a:p>
                  </a:txBody>
                  <a:tcPr/>
                </a:tc>
                <a:extLst>
                  <a:ext uri="{0D108BD9-81ED-4DB2-BD59-A6C34878D82A}">
                    <a16:rowId xmlns:a16="http://schemas.microsoft.com/office/drawing/2014/main" xmlns="" val="1925338382"/>
                  </a:ext>
                </a:extLst>
              </a:tr>
              <a:tr h="370840">
                <a:tc>
                  <a:txBody>
                    <a:bodyPr/>
                    <a:lstStyle/>
                    <a:p>
                      <a:r>
                        <a:rPr lang="en-IN" sz="1800" dirty="0">
                          <a:solidFill>
                            <a:schemeClr val="bg1"/>
                          </a:solidFill>
                        </a:rPr>
                        <a:t>(a) ITC in respect of capital goods used or intended to be used </a:t>
                      </a:r>
                      <a:r>
                        <a:rPr lang="en-IN" sz="1800" dirty="0">
                          <a:solidFill>
                            <a:srgbClr val="FF0000"/>
                          </a:solidFill>
                        </a:rPr>
                        <a:t>exclusively for </a:t>
                      </a:r>
                    </a:p>
                    <a:p>
                      <a:pPr marL="800100" lvl="1" indent="-342900">
                        <a:buFont typeface="Arial" panose="020B0604020202020204" pitchFamily="34" charset="0"/>
                        <a:buChar char="•"/>
                      </a:pPr>
                      <a:r>
                        <a:rPr lang="en-IN" sz="1800" dirty="0">
                          <a:solidFill>
                            <a:srgbClr val="FF0000"/>
                          </a:solidFill>
                        </a:rPr>
                        <a:t>Non-business purposes, or For  effecting exempt supplies</a:t>
                      </a:r>
                      <a:endParaRPr lang="hi-IN" sz="1600" dirty="0"/>
                    </a:p>
                  </a:txBody>
                  <a:tcPr/>
                </a:tc>
                <a:tc>
                  <a:txBody>
                    <a:bodyPr/>
                    <a:lstStyle/>
                    <a:p>
                      <a:r>
                        <a:rPr lang="en-IN" sz="1800" dirty="0">
                          <a:solidFill>
                            <a:schemeClr val="bg1"/>
                          </a:solidFill>
                        </a:rPr>
                        <a:t>(b) ITC in respect of capital goods used or intended to be used </a:t>
                      </a:r>
                      <a:r>
                        <a:rPr lang="en-IN" sz="1800" dirty="0">
                          <a:solidFill>
                            <a:srgbClr val="FF0000"/>
                          </a:solidFill>
                        </a:rPr>
                        <a:t>exclusively for </a:t>
                      </a:r>
                    </a:p>
                    <a:p>
                      <a:pPr marL="800100" lvl="1" indent="-342900">
                        <a:buFont typeface="Arial" panose="020B0604020202020204" pitchFamily="34" charset="0"/>
                        <a:buChar char="•"/>
                      </a:pPr>
                      <a:r>
                        <a:rPr lang="en-IN" sz="1800" dirty="0">
                          <a:solidFill>
                            <a:srgbClr val="FF0000"/>
                          </a:solidFill>
                        </a:rPr>
                        <a:t>effecting taxable supplies </a:t>
                      </a:r>
                      <a:r>
                        <a:rPr lang="en-IN" sz="1800" dirty="0">
                          <a:solidFill>
                            <a:schemeClr val="bg1"/>
                          </a:solidFill>
                        </a:rPr>
                        <a:t>including zero rated</a:t>
                      </a:r>
                      <a:endParaRPr lang="hi-IN" sz="1600" dirty="0"/>
                    </a:p>
                  </a:txBody>
                  <a:tcPr/>
                </a:tc>
                <a:tc>
                  <a:txBody>
                    <a:bodyPr/>
                    <a:lstStyle/>
                    <a:p>
                      <a:r>
                        <a:rPr lang="en-IN" sz="1600" dirty="0">
                          <a:solidFill>
                            <a:schemeClr val="bg1"/>
                          </a:solidFill>
                        </a:rPr>
                        <a:t>(c) ITC in respect of </a:t>
                      </a:r>
                      <a:r>
                        <a:rPr lang="en-IN" sz="1600" dirty="0">
                          <a:solidFill>
                            <a:srgbClr val="FF0000"/>
                          </a:solidFill>
                        </a:rPr>
                        <a:t>capital goods not covered by (a) or (b)</a:t>
                      </a:r>
                      <a:endParaRPr lang="hi-IN" sz="1600" dirty="0">
                        <a:solidFill>
                          <a:srgbClr val="FF0000"/>
                        </a:solidFill>
                      </a:endParaRPr>
                    </a:p>
                  </a:txBody>
                  <a:tcPr/>
                </a:tc>
                <a:extLst>
                  <a:ext uri="{0D108BD9-81ED-4DB2-BD59-A6C34878D82A}">
                    <a16:rowId xmlns:a16="http://schemas.microsoft.com/office/drawing/2014/main" xmlns="" val="3260182721"/>
                  </a:ext>
                </a:extLst>
              </a:tr>
              <a:tr h="246633">
                <a:tc>
                  <a:txBody>
                    <a:bodyPr/>
                    <a:lstStyle/>
                    <a:p>
                      <a:endParaRPr lang="hi-IN" sz="1600" dirty="0"/>
                    </a:p>
                  </a:txBody>
                  <a:tcPr/>
                </a:tc>
                <a:tc>
                  <a:txBody>
                    <a:bodyPr/>
                    <a:lstStyle/>
                    <a:p>
                      <a:endParaRPr lang="hi-IN" sz="1600"/>
                    </a:p>
                  </a:txBody>
                  <a:tcPr/>
                </a:tc>
                <a:tc>
                  <a:txBody>
                    <a:bodyPr/>
                    <a:lstStyle/>
                    <a:p>
                      <a:endParaRPr lang="hi-IN" sz="1600" dirty="0"/>
                    </a:p>
                  </a:txBody>
                  <a:tcPr/>
                </a:tc>
                <a:extLst>
                  <a:ext uri="{0D108BD9-81ED-4DB2-BD59-A6C34878D82A}">
                    <a16:rowId xmlns:a16="http://schemas.microsoft.com/office/drawing/2014/main" xmlns="" val="3482905685"/>
                  </a:ext>
                </a:extLst>
              </a:tr>
              <a:tr h="370840">
                <a:tc>
                  <a:txBody>
                    <a:bodyPr/>
                    <a:lstStyle/>
                    <a:p>
                      <a:pPr marL="742950" lvl="1" indent="-285750" algn="l">
                        <a:buFontTx/>
                        <a:buChar char="-"/>
                      </a:pPr>
                      <a:r>
                        <a:rPr lang="en-IN" sz="1800" dirty="0">
                          <a:solidFill>
                            <a:schemeClr val="bg1"/>
                          </a:solidFill>
                        </a:rPr>
                        <a:t>Shall be indicated in GSTR-2/GSTR-3b</a:t>
                      </a:r>
                    </a:p>
                    <a:p>
                      <a:pPr marL="742950" lvl="1" indent="-285750" algn="l">
                        <a:buFontTx/>
                        <a:buChar char="-"/>
                      </a:pPr>
                      <a:endParaRPr lang="en-IN" sz="1800" dirty="0">
                        <a:solidFill>
                          <a:schemeClr val="bg1"/>
                        </a:solidFill>
                      </a:endParaRPr>
                    </a:p>
                    <a:p>
                      <a:pPr lvl="1" algn="l"/>
                      <a:r>
                        <a:rPr lang="en-IN" sz="1800" dirty="0">
                          <a:solidFill>
                            <a:schemeClr val="bg1"/>
                          </a:solidFill>
                        </a:rPr>
                        <a:t>- And </a:t>
                      </a:r>
                      <a:r>
                        <a:rPr lang="en-IN" sz="1800" dirty="0">
                          <a:solidFill>
                            <a:srgbClr val="FF0000"/>
                          </a:solidFill>
                        </a:rPr>
                        <a:t>Shall NOT be credited to electronic credit ledger. </a:t>
                      </a:r>
                      <a:endParaRPr lang="hi-IN" sz="1600" dirty="0"/>
                    </a:p>
                  </a:txBody>
                  <a:tcPr/>
                </a:tc>
                <a:tc>
                  <a:txBody>
                    <a:bodyPr/>
                    <a:lstStyle/>
                    <a:p>
                      <a:pPr marL="800100" lvl="1" indent="-342900">
                        <a:buFontTx/>
                        <a:buChar char="-"/>
                      </a:pPr>
                      <a:r>
                        <a:rPr lang="en-IN" sz="1800" dirty="0">
                          <a:solidFill>
                            <a:schemeClr val="bg1"/>
                          </a:solidFill>
                        </a:rPr>
                        <a:t>Shall be indicated in GSTR-2/GSTR-3b</a:t>
                      </a:r>
                    </a:p>
                    <a:p>
                      <a:pPr marL="800100" lvl="1" indent="-342900">
                        <a:buFontTx/>
                        <a:buChar char="-"/>
                      </a:pPr>
                      <a:r>
                        <a:rPr lang="en-IN" sz="1800" dirty="0">
                          <a:solidFill>
                            <a:schemeClr val="bg1"/>
                          </a:solidFill>
                        </a:rPr>
                        <a:t>And </a:t>
                      </a:r>
                      <a:r>
                        <a:rPr lang="en-IN" sz="1800" dirty="0">
                          <a:solidFill>
                            <a:srgbClr val="FF0000"/>
                          </a:solidFill>
                        </a:rPr>
                        <a:t>Shall be credited to electronic credit ledger.</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IN" sz="1800" dirty="0">
                          <a:solidFill>
                            <a:schemeClr val="bg1"/>
                          </a:solidFill>
                        </a:rPr>
                        <a:t>Explanation: For real estate projects – this amount shall be zero during construction phase as capital goods will be commonly used for both purposes.  </a:t>
                      </a:r>
                    </a:p>
                  </a:txBody>
                  <a:tcPr/>
                </a:tc>
                <a:tc>
                  <a:txBody>
                    <a:bodyPr/>
                    <a:lstStyle/>
                    <a:p>
                      <a:pPr marL="800100" lvl="1" indent="-342900">
                        <a:buFontTx/>
                        <a:buChar char="-"/>
                      </a:pPr>
                      <a:r>
                        <a:rPr lang="en-IN" sz="1800" dirty="0">
                          <a:solidFill>
                            <a:srgbClr val="FF0000"/>
                          </a:solidFill>
                        </a:rPr>
                        <a:t>Shall be directly credited to electronic credit ledger. </a:t>
                      </a:r>
                    </a:p>
                    <a:p>
                      <a:pPr marL="800100" lvl="1" indent="-342900">
                        <a:buFontTx/>
                        <a:buChar char="-"/>
                      </a:pPr>
                      <a:endParaRPr lang="en-IN" sz="1800" dirty="0">
                        <a:solidFill>
                          <a:srgbClr val="FF0000"/>
                        </a:solidFill>
                      </a:endParaRPr>
                    </a:p>
                    <a:p>
                      <a:pPr marL="800100" lvl="1" indent="-342900">
                        <a:buFontTx/>
                        <a:buChar char="-"/>
                      </a:pPr>
                      <a:r>
                        <a:rPr lang="en-IN" sz="1800" dirty="0">
                          <a:solidFill>
                            <a:srgbClr val="FF0000"/>
                          </a:solidFill>
                        </a:rPr>
                        <a:t>And the validity of the useful life of such goods shall extend </a:t>
                      </a:r>
                      <a:r>
                        <a:rPr lang="en-IN" sz="1800" dirty="0" err="1">
                          <a:solidFill>
                            <a:srgbClr val="FF0000"/>
                          </a:solidFill>
                        </a:rPr>
                        <a:t>upto</a:t>
                      </a:r>
                      <a:r>
                        <a:rPr lang="en-IN" sz="1800" dirty="0">
                          <a:solidFill>
                            <a:srgbClr val="FF0000"/>
                          </a:solidFill>
                        </a:rPr>
                        <a:t> 5 years </a:t>
                      </a:r>
                      <a:r>
                        <a:rPr lang="en-IN" sz="1800" dirty="0">
                          <a:solidFill>
                            <a:schemeClr val="bg1"/>
                          </a:solidFill>
                        </a:rPr>
                        <a:t>from the date of invoice for such goods.</a:t>
                      </a:r>
                      <a:endParaRPr lang="hi-IN" sz="1600" dirty="0"/>
                    </a:p>
                  </a:txBody>
                  <a:tcPr/>
                </a:tc>
                <a:extLst>
                  <a:ext uri="{0D108BD9-81ED-4DB2-BD59-A6C34878D82A}">
                    <a16:rowId xmlns:a16="http://schemas.microsoft.com/office/drawing/2014/main" xmlns="" val="4108548558"/>
                  </a:ext>
                </a:extLst>
              </a:tr>
            </a:tbl>
          </a:graphicData>
        </a:graphic>
      </p:graphicFrame>
    </p:spTree>
    <p:extLst>
      <p:ext uri="{BB962C8B-B14F-4D97-AF65-F5344CB8AC3E}">
        <p14:creationId xmlns:p14="http://schemas.microsoft.com/office/powerpoint/2010/main" val="125213567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830997"/>
          </a:xfrm>
          <a:prstGeom prst="rect">
            <a:avLst/>
          </a:prstGeom>
          <a:noFill/>
        </p:spPr>
        <p:txBody>
          <a:bodyPr wrap="square" rtlCol="0">
            <a:spAutoFit/>
          </a:bodyPr>
          <a:lstStyle/>
          <a:p>
            <a:pPr algn="ctr"/>
            <a:r>
              <a:rPr lang="en-US" sz="2400" b="1" dirty="0">
                <a:solidFill>
                  <a:schemeClr val="bg1"/>
                </a:solidFill>
              </a:rPr>
              <a:t>Reversal of Credit in respect of Capital Goods/Plant or machinery (Rule (43))</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92</a:t>
            </a:fld>
            <a:endParaRPr lang="en-US"/>
          </a:p>
        </p:txBody>
      </p:sp>
      <p:sp>
        <p:nvSpPr>
          <p:cNvPr id="7" name="TextBox 6"/>
          <p:cNvSpPr txBox="1"/>
          <p:nvPr/>
        </p:nvSpPr>
        <p:spPr>
          <a:xfrm>
            <a:off x="1260764" y="1746543"/>
            <a:ext cx="9379527" cy="4339650"/>
          </a:xfrm>
          <a:prstGeom prst="rect">
            <a:avLst/>
          </a:prstGeom>
          <a:noFill/>
          <a:ln>
            <a:solidFill>
              <a:srgbClr val="000000"/>
            </a:solidFill>
          </a:ln>
        </p:spPr>
        <p:txBody>
          <a:bodyPr wrap="square" rtlCol="0">
            <a:spAutoFit/>
          </a:bodyPr>
          <a:lstStyle/>
          <a:p>
            <a:pPr>
              <a:buFont typeface="Wingdings" pitchFamily="2" charset="2"/>
              <a:buChar char="Ø"/>
            </a:pPr>
            <a:r>
              <a:rPr lang="en-IN" sz="2400" b="1" dirty="0">
                <a:solidFill>
                  <a:schemeClr val="bg1"/>
                </a:solidFill>
              </a:rPr>
              <a:t>Change of classification of capital goods from clause (a) to clause (c):</a:t>
            </a:r>
          </a:p>
          <a:p>
            <a:pPr marL="800100" lvl="1" indent="-342900">
              <a:buFont typeface="Arial" panose="020B0604020202020204" pitchFamily="34" charset="0"/>
              <a:buChar char="•"/>
            </a:pPr>
            <a:r>
              <a:rPr lang="en-IN" sz="2000" dirty="0">
                <a:solidFill>
                  <a:schemeClr val="bg1"/>
                </a:solidFill>
              </a:rPr>
              <a:t>In such a case,</a:t>
            </a:r>
          </a:p>
          <a:p>
            <a:pPr marL="800100" lvl="1" indent="-342900">
              <a:buFont typeface="Arial" panose="020B0604020202020204" pitchFamily="34" charset="0"/>
              <a:buChar char="•"/>
            </a:pPr>
            <a:r>
              <a:rPr lang="en-IN" sz="2000" dirty="0">
                <a:solidFill>
                  <a:schemeClr val="bg1"/>
                </a:solidFill>
              </a:rPr>
              <a:t>ITC </a:t>
            </a:r>
            <a:r>
              <a:rPr lang="en-IN" sz="2000" dirty="0">
                <a:solidFill>
                  <a:srgbClr val="FF0000"/>
                </a:solidFill>
              </a:rPr>
              <a:t>shall be credited to electronic credit ledger</a:t>
            </a:r>
          </a:p>
          <a:p>
            <a:pPr marL="800100" lvl="1" indent="-342900">
              <a:buFont typeface="Arial" panose="020B0604020202020204" pitchFamily="34" charset="0"/>
              <a:buChar char="•"/>
            </a:pPr>
            <a:r>
              <a:rPr lang="en-IN" sz="2000" dirty="0">
                <a:solidFill>
                  <a:srgbClr val="FF0000"/>
                </a:solidFill>
              </a:rPr>
              <a:t>And</a:t>
            </a:r>
            <a:r>
              <a:rPr lang="en-IN" sz="2000" dirty="0">
                <a:solidFill>
                  <a:schemeClr val="bg1"/>
                </a:solidFill>
              </a:rPr>
              <a:t> </a:t>
            </a:r>
            <a:r>
              <a:rPr lang="en-IN" sz="2000" dirty="0">
                <a:solidFill>
                  <a:srgbClr val="FF0000"/>
                </a:solidFill>
              </a:rPr>
              <a:t>ineligible credit attributable to the exclusive non-business/exempt </a:t>
            </a:r>
            <a:r>
              <a:rPr lang="en-IN" sz="2000" dirty="0">
                <a:solidFill>
                  <a:schemeClr val="bg1"/>
                </a:solidFill>
              </a:rPr>
              <a:t>supply period shall be </a:t>
            </a:r>
            <a:r>
              <a:rPr lang="en-IN" sz="2000" dirty="0">
                <a:solidFill>
                  <a:srgbClr val="FF0000"/>
                </a:solidFill>
              </a:rPr>
              <a:t>added to output tax liability </a:t>
            </a:r>
            <a:r>
              <a:rPr lang="en-IN" sz="2000" dirty="0">
                <a:solidFill>
                  <a:schemeClr val="bg1"/>
                </a:solidFill>
              </a:rPr>
              <a:t>of tax period in which such ITC is claimed.</a:t>
            </a:r>
          </a:p>
          <a:p>
            <a:pPr marL="800100" lvl="1" indent="-342900">
              <a:buFont typeface="Arial" panose="020B0604020202020204" pitchFamily="34" charset="0"/>
              <a:buChar char="•"/>
            </a:pPr>
            <a:r>
              <a:rPr lang="en-IN" sz="2000" dirty="0">
                <a:solidFill>
                  <a:schemeClr val="bg1"/>
                </a:solidFill>
              </a:rPr>
              <a:t>Such ineligible credit is to be calculated based on 5% points for every quarter or part thereof. </a:t>
            </a:r>
          </a:p>
          <a:p>
            <a:pPr marL="800100" lvl="1" indent="-342900">
              <a:buFont typeface="Arial" panose="020B0604020202020204" pitchFamily="34" charset="0"/>
              <a:buChar char="•"/>
            </a:pPr>
            <a:endParaRPr lang="en-IN" sz="2000" dirty="0">
              <a:solidFill>
                <a:schemeClr val="bg1"/>
              </a:solidFill>
            </a:endParaRPr>
          </a:p>
          <a:p>
            <a:pPr>
              <a:buFont typeface="Wingdings" pitchFamily="2" charset="2"/>
              <a:buChar char="Ø"/>
            </a:pPr>
            <a:r>
              <a:rPr lang="en-IN" sz="2400" b="1" dirty="0">
                <a:solidFill>
                  <a:schemeClr val="bg1"/>
                </a:solidFill>
              </a:rPr>
              <a:t>Separate calculations to be done for IGST, CGST, SGST and UTGST.</a:t>
            </a:r>
            <a:endParaRPr lang="en-IN" sz="2000" dirty="0">
              <a:solidFill>
                <a:schemeClr val="bg1"/>
              </a:solidFill>
            </a:endParaRPr>
          </a:p>
          <a:p>
            <a:pPr marL="800100" lvl="1" indent="-342900">
              <a:buFont typeface="Arial" panose="020B0604020202020204" pitchFamily="34" charset="0"/>
              <a:buChar char="•"/>
            </a:pPr>
            <a:endParaRPr lang="en-IN" sz="2000" dirty="0">
              <a:solidFill>
                <a:schemeClr val="bg1"/>
              </a:solidFill>
            </a:endParaRPr>
          </a:p>
        </p:txBody>
      </p:sp>
    </p:spTree>
    <p:extLst>
      <p:ext uri="{BB962C8B-B14F-4D97-AF65-F5344CB8AC3E}">
        <p14:creationId xmlns:p14="http://schemas.microsoft.com/office/powerpoint/2010/main" val="334919870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830997"/>
          </a:xfrm>
          <a:prstGeom prst="rect">
            <a:avLst/>
          </a:prstGeom>
          <a:noFill/>
        </p:spPr>
        <p:txBody>
          <a:bodyPr wrap="square" rtlCol="0">
            <a:spAutoFit/>
          </a:bodyPr>
          <a:lstStyle/>
          <a:p>
            <a:pPr algn="ctr"/>
            <a:r>
              <a:rPr lang="en-US" sz="2400" b="1" dirty="0">
                <a:solidFill>
                  <a:schemeClr val="bg1"/>
                </a:solidFill>
              </a:rPr>
              <a:t>Reversal of Credit in respect of Capital Goods/Plant or machinery (Rule (43))</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93</a:t>
            </a:fld>
            <a:endParaRPr lang="en-US"/>
          </a:p>
        </p:txBody>
      </p:sp>
      <p:sp>
        <p:nvSpPr>
          <p:cNvPr id="7" name="TextBox 6"/>
          <p:cNvSpPr txBox="1"/>
          <p:nvPr/>
        </p:nvSpPr>
        <p:spPr>
          <a:xfrm>
            <a:off x="1260764" y="1746543"/>
            <a:ext cx="9379527" cy="5078313"/>
          </a:xfrm>
          <a:prstGeom prst="rect">
            <a:avLst/>
          </a:prstGeom>
          <a:noFill/>
          <a:ln>
            <a:solidFill>
              <a:srgbClr val="000000"/>
            </a:solidFill>
          </a:ln>
        </p:spPr>
        <p:txBody>
          <a:bodyPr wrap="square" rtlCol="0">
            <a:spAutoFit/>
          </a:bodyPr>
          <a:lstStyle/>
          <a:p>
            <a:r>
              <a:rPr lang="en-IN" sz="2400" b="1" dirty="0">
                <a:solidFill>
                  <a:schemeClr val="bg1"/>
                </a:solidFill>
              </a:rPr>
              <a:t>Step 4: Calculation of ITC attributable to a particular tax period (Tm):</a:t>
            </a:r>
          </a:p>
          <a:p>
            <a:pPr lvl="1"/>
            <a:endParaRPr lang="en-IN" sz="2000" dirty="0">
              <a:solidFill>
                <a:schemeClr val="bg1"/>
              </a:solidFill>
            </a:endParaRPr>
          </a:p>
          <a:p>
            <a:pPr lvl="1"/>
            <a:r>
              <a:rPr lang="en-IN" sz="2000" dirty="0">
                <a:solidFill>
                  <a:schemeClr val="bg1"/>
                </a:solidFill>
              </a:rPr>
              <a:t>= Aggregate of ITC in respect of common capital goods {i.e., ITC under clause (c)}</a:t>
            </a:r>
            <a:r>
              <a:rPr lang="en-IN" sz="2000" dirty="0">
                <a:solidFill>
                  <a:srgbClr val="FF0000"/>
                </a:solidFill>
              </a:rPr>
              <a:t> whose useful life remains during that tax period</a:t>
            </a:r>
            <a:r>
              <a:rPr lang="en-IN" sz="2000" dirty="0">
                <a:solidFill>
                  <a:schemeClr val="bg1"/>
                </a:solidFill>
              </a:rPr>
              <a:t>  ÷ 60</a:t>
            </a:r>
          </a:p>
          <a:p>
            <a:pPr lvl="1"/>
            <a:endParaRPr lang="en-IN" sz="2000" dirty="0">
              <a:solidFill>
                <a:schemeClr val="bg1"/>
              </a:solidFill>
            </a:endParaRPr>
          </a:p>
          <a:p>
            <a:r>
              <a:rPr lang="en-IN" sz="2400" b="1" dirty="0">
                <a:solidFill>
                  <a:schemeClr val="bg1"/>
                </a:solidFill>
              </a:rPr>
              <a:t>Step 5: Calculation of ITC attributable to exempt supplies during a particular tax period (</a:t>
            </a:r>
            <a:r>
              <a:rPr lang="en-IN" sz="2400" b="1" dirty="0" err="1">
                <a:solidFill>
                  <a:schemeClr val="bg1"/>
                </a:solidFill>
              </a:rPr>
              <a:t>Te</a:t>
            </a:r>
            <a:r>
              <a:rPr lang="en-IN" sz="2400" b="1" dirty="0">
                <a:solidFill>
                  <a:schemeClr val="bg1"/>
                </a:solidFill>
              </a:rPr>
              <a:t>):</a:t>
            </a:r>
          </a:p>
          <a:p>
            <a:pPr lvl="1"/>
            <a:endParaRPr lang="en-IN" sz="2000" dirty="0">
              <a:solidFill>
                <a:schemeClr val="bg1"/>
              </a:solidFill>
            </a:endParaRPr>
          </a:p>
          <a:p>
            <a:pPr lvl="1"/>
            <a:r>
              <a:rPr lang="en-IN" sz="2000" dirty="0">
                <a:solidFill>
                  <a:schemeClr val="bg1"/>
                </a:solidFill>
              </a:rPr>
              <a:t>= Tm * E/ F</a:t>
            </a:r>
          </a:p>
          <a:p>
            <a:pPr lvl="1"/>
            <a:r>
              <a:rPr lang="en-IN" sz="2000" dirty="0">
                <a:solidFill>
                  <a:schemeClr val="bg1"/>
                </a:solidFill>
              </a:rPr>
              <a:t>Where, E is aggregate value of exempt supplies made during the tax period</a:t>
            </a:r>
          </a:p>
          <a:p>
            <a:pPr lvl="1"/>
            <a:r>
              <a:rPr lang="en-IN" sz="2000" dirty="0">
                <a:solidFill>
                  <a:schemeClr val="bg1"/>
                </a:solidFill>
              </a:rPr>
              <a:t>F is total turnover in the state of the registered person during the tax period.</a:t>
            </a:r>
          </a:p>
          <a:p>
            <a:pPr lvl="1"/>
            <a:endParaRPr lang="en-IN" sz="2000" dirty="0">
              <a:solidFill>
                <a:schemeClr val="bg1"/>
              </a:solidFill>
            </a:endParaRPr>
          </a:p>
          <a:p>
            <a:r>
              <a:rPr lang="en-IN" sz="2400" b="1" dirty="0">
                <a:solidFill>
                  <a:schemeClr val="bg1"/>
                </a:solidFill>
              </a:rPr>
              <a:t>Step 6: Add the amount so calculated to output tax liability of such tax period along with interest</a:t>
            </a:r>
            <a:endParaRPr lang="en-IN" sz="2000" dirty="0">
              <a:solidFill>
                <a:schemeClr val="bg1"/>
              </a:solidFill>
            </a:endParaRPr>
          </a:p>
        </p:txBody>
      </p:sp>
    </p:spTree>
    <p:extLst>
      <p:ext uri="{BB962C8B-B14F-4D97-AF65-F5344CB8AC3E}">
        <p14:creationId xmlns:p14="http://schemas.microsoft.com/office/powerpoint/2010/main" val="4837674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0436" y="781650"/>
            <a:ext cx="10349346" cy="830997"/>
          </a:xfrm>
          <a:prstGeom prst="rect">
            <a:avLst/>
          </a:prstGeom>
          <a:noFill/>
        </p:spPr>
        <p:txBody>
          <a:bodyPr wrap="square" rtlCol="0">
            <a:spAutoFit/>
          </a:bodyPr>
          <a:lstStyle/>
          <a:p>
            <a:pPr algn="ctr"/>
            <a:r>
              <a:rPr lang="en-US" sz="2400" b="1" dirty="0">
                <a:solidFill>
                  <a:schemeClr val="bg1"/>
                </a:solidFill>
              </a:rPr>
              <a:t>Reversal of Credit in respect of Capital Goods/Plant or machinery (Rule (43))</a:t>
            </a:r>
            <a:endParaRPr lang="en-IN" sz="2400" b="1" dirty="0">
              <a:solidFill>
                <a:schemeClr val="bg1"/>
              </a:solidFill>
            </a:endParaRPr>
          </a:p>
        </p:txBody>
      </p:sp>
      <p:sp>
        <p:nvSpPr>
          <p:cNvPr id="8" name="Slide Number Placeholder 7"/>
          <p:cNvSpPr>
            <a:spLocks noGrp="1"/>
          </p:cNvSpPr>
          <p:nvPr>
            <p:ph type="sldNum" sz="quarter" idx="12"/>
          </p:nvPr>
        </p:nvSpPr>
        <p:spPr/>
        <p:txBody>
          <a:bodyPr/>
          <a:lstStyle/>
          <a:p>
            <a:fld id="{4619E636-755F-486F-B613-27EF5348AC25}" type="slidenum">
              <a:rPr lang="en-US" smtClean="0"/>
              <a:pPr/>
              <a:t>94</a:t>
            </a:fld>
            <a:endParaRPr lang="en-US"/>
          </a:p>
        </p:txBody>
      </p:sp>
      <p:sp>
        <p:nvSpPr>
          <p:cNvPr id="7" name="TextBox 6"/>
          <p:cNvSpPr txBox="1"/>
          <p:nvPr/>
        </p:nvSpPr>
        <p:spPr>
          <a:xfrm>
            <a:off x="1260764" y="1746543"/>
            <a:ext cx="9379527" cy="4216539"/>
          </a:xfrm>
          <a:prstGeom prst="rect">
            <a:avLst/>
          </a:prstGeom>
          <a:noFill/>
          <a:ln>
            <a:solidFill>
              <a:srgbClr val="000000"/>
            </a:solidFill>
          </a:ln>
        </p:spPr>
        <p:txBody>
          <a:bodyPr wrap="square" rtlCol="0">
            <a:spAutoFit/>
          </a:bodyPr>
          <a:lstStyle/>
          <a:p>
            <a:pPr marL="342900" indent="-342900">
              <a:buFont typeface="Wingdings" panose="05000000000000000000" pitchFamily="2" charset="2"/>
              <a:buChar char="Ø"/>
            </a:pPr>
            <a:r>
              <a:rPr lang="en-IN" sz="2400" b="1" dirty="0">
                <a:solidFill>
                  <a:schemeClr val="bg1"/>
                </a:solidFill>
              </a:rPr>
              <a:t>For Real Estate sector: </a:t>
            </a:r>
          </a:p>
          <a:p>
            <a:r>
              <a:rPr lang="en-IN" sz="2000" dirty="0">
                <a:solidFill>
                  <a:schemeClr val="bg1"/>
                </a:solidFill>
              </a:rPr>
              <a:t>Value of E and F shall be calculated for each project separately. </a:t>
            </a:r>
          </a:p>
          <a:p>
            <a:endParaRPr lang="en-IN" sz="2000" dirty="0">
              <a:solidFill>
                <a:schemeClr val="bg1"/>
              </a:solidFill>
            </a:endParaRPr>
          </a:p>
          <a:p>
            <a:r>
              <a:rPr lang="en-IN" sz="2000" dirty="0">
                <a:solidFill>
                  <a:schemeClr val="bg1"/>
                </a:solidFill>
              </a:rPr>
              <a:t>E = exempted apartments’ carpet Area + Identified apartments’ carpet area to be sold after completion certificate (CC) or first occupation, whichever is earlier</a:t>
            </a:r>
          </a:p>
          <a:p>
            <a:endParaRPr lang="en-IN" sz="2000" dirty="0">
              <a:solidFill>
                <a:schemeClr val="bg1"/>
              </a:solidFill>
            </a:endParaRPr>
          </a:p>
          <a:p>
            <a:r>
              <a:rPr lang="en-IN" sz="2000" dirty="0">
                <a:solidFill>
                  <a:schemeClr val="bg1"/>
                </a:solidFill>
              </a:rPr>
              <a:t>F = aggregate carpet area of apartments in the project </a:t>
            </a:r>
          </a:p>
          <a:p>
            <a:pPr marL="800100" lvl="1" indent="-342900">
              <a:buFont typeface="Arial" panose="020B0604020202020204" pitchFamily="34" charset="0"/>
              <a:buChar char="•"/>
            </a:pPr>
            <a:endParaRPr lang="en-IN" sz="2000" dirty="0">
              <a:solidFill>
                <a:schemeClr val="bg1"/>
              </a:solidFill>
            </a:endParaRPr>
          </a:p>
          <a:p>
            <a:pPr marL="342900" indent="-342900">
              <a:buFont typeface="Wingdings" panose="05000000000000000000" pitchFamily="2" charset="2"/>
              <a:buChar char="Ø"/>
            </a:pPr>
            <a:r>
              <a:rPr lang="en-IN" sz="2400" b="1" dirty="0">
                <a:solidFill>
                  <a:schemeClr val="bg1"/>
                </a:solidFill>
              </a:rPr>
              <a:t>No turnover cases: </a:t>
            </a:r>
          </a:p>
          <a:p>
            <a:r>
              <a:rPr lang="en-IN" sz="2000" dirty="0">
                <a:solidFill>
                  <a:schemeClr val="bg1"/>
                </a:solidFill>
              </a:rPr>
              <a:t>Where the registered person does not have any turnover during a tax period, value of E and F shall be calculated </a:t>
            </a:r>
            <a:r>
              <a:rPr lang="en-IN" sz="2000" dirty="0">
                <a:solidFill>
                  <a:srgbClr val="FF0000"/>
                </a:solidFill>
              </a:rPr>
              <a:t>by taking the previous period values when values of E and F are available.</a:t>
            </a:r>
          </a:p>
          <a:p>
            <a:pPr marL="800100" lvl="1" indent="-342900">
              <a:buFont typeface="Arial" panose="020B0604020202020204" pitchFamily="34" charset="0"/>
              <a:buChar char="•"/>
            </a:pPr>
            <a:endParaRPr lang="en-IN" sz="2000" dirty="0">
              <a:solidFill>
                <a:schemeClr val="bg1"/>
              </a:solidFill>
            </a:endParaRPr>
          </a:p>
        </p:txBody>
      </p:sp>
    </p:spTree>
    <p:extLst>
      <p:ext uri="{BB962C8B-B14F-4D97-AF65-F5344CB8AC3E}">
        <p14:creationId xmlns:p14="http://schemas.microsoft.com/office/powerpoint/2010/main" val="339004230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1891" y="191470"/>
            <a:ext cx="10972800" cy="1143000"/>
          </a:xfrm>
        </p:spPr>
        <p:txBody>
          <a:bodyPr>
            <a:normAutofit/>
          </a:bodyPr>
          <a:lstStyle/>
          <a:p>
            <a:pPr algn="ctr"/>
            <a:r>
              <a:rPr lang="en-US" sz="2800" dirty="0"/>
              <a:t>ITC Utilization</a:t>
            </a:r>
          </a:p>
        </p:txBody>
      </p:sp>
      <p:sp>
        <p:nvSpPr>
          <p:cNvPr id="33" name="Slide Number Placeholder 32"/>
          <p:cNvSpPr>
            <a:spLocks noGrp="1"/>
          </p:cNvSpPr>
          <p:nvPr>
            <p:ph type="sldNum" sz="quarter" idx="12"/>
          </p:nvPr>
        </p:nvSpPr>
        <p:spPr/>
        <p:txBody>
          <a:bodyPr/>
          <a:lstStyle/>
          <a:p>
            <a:fld id="{4619E636-755F-486F-B613-27EF5348AC25}" type="slidenum">
              <a:rPr lang="en-US" smtClean="0"/>
              <a:pPr/>
              <a:t>95</a:t>
            </a:fld>
            <a:endParaRPr lang="en-US"/>
          </a:p>
        </p:txBody>
      </p:sp>
      <p:sp>
        <p:nvSpPr>
          <p:cNvPr id="5" name="Oval 4"/>
          <p:cNvSpPr/>
          <p:nvPr/>
        </p:nvSpPr>
        <p:spPr>
          <a:xfrm>
            <a:off x="4024298" y="1571612"/>
            <a:ext cx="3643338" cy="428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Permitted Combination</a:t>
            </a:r>
            <a:endParaRPr lang="en-IN" dirty="0"/>
          </a:p>
        </p:txBody>
      </p:sp>
      <p:sp>
        <p:nvSpPr>
          <p:cNvPr id="6" name="TextBox 5"/>
          <p:cNvSpPr txBox="1"/>
          <p:nvPr/>
        </p:nvSpPr>
        <p:spPr>
          <a:xfrm>
            <a:off x="2381224" y="2559602"/>
            <a:ext cx="1785950" cy="369332"/>
          </a:xfrm>
          <a:prstGeom prst="rect">
            <a:avLst/>
          </a:prstGeom>
          <a:noFill/>
          <a:ln>
            <a:solidFill>
              <a:schemeClr val="tx1"/>
            </a:solidFill>
          </a:ln>
        </p:spPr>
        <p:txBody>
          <a:bodyPr wrap="square" rtlCol="0">
            <a:spAutoFit/>
          </a:bodyPr>
          <a:lstStyle/>
          <a:p>
            <a:pPr algn="ctr"/>
            <a:r>
              <a:rPr lang="en-US" dirty="0"/>
              <a:t>IGST - Input</a:t>
            </a:r>
            <a:endParaRPr lang="en-IN" dirty="0"/>
          </a:p>
        </p:txBody>
      </p:sp>
      <p:sp>
        <p:nvSpPr>
          <p:cNvPr id="7" name="TextBox 6"/>
          <p:cNvSpPr txBox="1"/>
          <p:nvPr/>
        </p:nvSpPr>
        <p:spPr>
          <a:xfrm>
            <a:off x="2381224" y="3488296"/>
            <a:ext cx="1785950" cy="1200329"/>
          </a:xfrm>
          <a:prstGeom prst="rect">
            <a:avLst/>
          </a:prstGeom>
          <a:noFill/>
          <a:ln>
            <a:solidFill>
              <a:schemeClr val="tx1"/>
            </a:solidFill>
          </a:ln>
        </p:spPr>
        <p:txBody>
          <a:bodyPr wrap="square" rtlCol="0">
            <a:spAutoFit/>
          </a:bodyPr>
          <a:lstStyle/>
          <a:p>
            <a:pPr algn="ctr"/>
            <a:r>
              <a:rPr lang="en-US" dirty="0"/>
              <a:t>Any of IGST- Output or CGST- output or SGST-output </a:t>
            </a:r>
            <a:endParaRPr lang="en-IN" dirty="0"/>
          </a:p>
        </p:txBody>
      </p:sp>
      <p:sp>
        <p:nvSpPr>
          <p:cNvPr id="10" name="TextBox 9"/>
          <p:cNvSpPr txBox="1"/>
          <p:nvPr/>
        </p:nvSpPr>
        <p:spPr>
          <a:xfrm>
            <a:off x="7667636" y="2547460"/>
            <a:ext cx="1785950" cy="369332"/>
          </a:xfrm>
          <a:prstGeom prst="rect">
            <a:avLst/>
          </a:prstGeom>
          <a:noFill/>
          <a:ln>
            <a:solidFill>
              <a:schemeClr val="tx1"/>
            </a:solidFill>
          </a:ln>
        </p:spPr>
        <p:txBody>
          <a:bodyPr wrap="square" rtlCol="0">
            <a:spAutoFit/>
          </a:bodyPr>
          <a:lstStyle/>
          <a:p>
            <a:pPr algn="ctr"/>
            <a:r>
              <a:rPr lang="en-US" dirty="0"/>
              <a:t>SGST - Input</a:t>
            </a:r>
            <a:endParaRPr lang="en-IN" dirty="0"/>
          </a:p>
        </p:txBody>
      </p:sp>
      <p:sp>
        <p:nvSpPr>
          <p:cNvPr id="11" name="TextBox 10"/>
          <p:cNvSpPr txBox="1"/>
          <p:nvPr/>
        </p:nvSpPr>
        <p:spPr>
          <a:xfrm>
            <a:off x="7667636" y="3476154"/>
            <a:ext cx="1785950" cy="369332"/>
          </a:xfrm>
          <a:prstGeom prst="rect">
            <a:avLst/>
          </a:prstGeom>
          <a:noFill/>
          <a:ln>
            <a:solidFill>
              <a:schemeClr val="tx1"/>
            </a:solidFill>
          </a:ln>
        </p:spPr>
        <p:txBody>
          <a:bodyPr wrap="square" rtlCol="0">
            <a:spAutoFit/>
          </a:bodyPr>
          <a:lstStyle/>
          <a:p>
            <a:pPr algn="ctr"/>
            <a:r>
              <a:rPr lang="en-US" dirty="0"/>
              <a:t>SGST - Output</a:t>
            </a:r>
            <a:endParaRPr lang="en-IN" dirty="0"/>
          </a:p>
        </p:txBody>
      </p:sp>
      <p:sp>
        <p:nvSpPr>
          <p:cNvPr id="12" name="TextBox 11"/>
          <p:cNvSpPr txBox="1"/>
          <p:nvPr/>
        </p:nvSpPr>
        <p:spPr>
          <a:xfrm>
            <a:off x="7667636" y="4404848"/>
            <a:ext cx="1785950" cy="369332"/>
          </a:xfrm>
          <a:prstGeom prst="rect">
            <a:avLst/>
          </a:prstGeom>
          <a:noFill/>
          <a:ln>
            <a:solidFill>
              <a:schemeClr val="tx1"/>
            </a:solidFill>
          </a:ln>
        </p:spPr>
        <p:txBody>
          <a:bodyPr wrap="square" rtlCol="0">
            <a:spAutoFit/>
          </a:bodyPr>
          <a:lstStyle/>
          <a:p>
            <a:pPr algn="ctr"/>
            <a:r>
              <a:rPr lang="en-US" dirty="0"/>
              <a:t>IGST - Output</a:t>
            </a:r>
            <a:endParaRPr lang="en-IN" dirty="0"/>
          </a:p>
        </p:txBody>
      </p:sp>
      <p:sp>
        <p:nvSpPr>
          <p:cNvPr id="14" name="TextBox 13"/>
          <p:cNvSpPr txBox="1"/>
          <p:nvPr/>
        </p:nvSpPr>
        <p:spPr>
          <a:xfrm>
            <a:off x="4952992" y="2559602"/>
            <a:ext cx="1785950" cy="369332"/>
          </a:xfrm>
          <a:prstGeom prst="rect">
            <a:avLst/>
          </a:prstGeom>
          <a:noFill/>
          <a:ln>
            <a:solidFill>
              <a:schemeClr val="tx1"/>
            </a:solidFill>
          </a:ln>
        </p:spPr>
        <p:txBody>
          <a:bodyPr wrap="square" rtlCol="0">
            <a:spAutoFit/>
          </a:bodyPr>
          <a:lstStyle/>
          <a:p>
            <a:pPr algn="ctr"/>
            <a:r>
              <a:rPr lang="en-US" dirty="0"/>
              <a:t>CGST - Input</a:t>
            </a:r>
            <a:endParaRPr lang="en-IN" dirty="0"/>
          </a:p>
        </p:txBody>
      </p:sp>
      <p:sp>
        <p:nvSpPr>
          <p:cNvPr id="16" name="TextBox 15"/>
          <p:cNvSpPr txBox="1"/>
          <p:nvPr/>
        </p:nvSpPr>
        <p:spPr>
          <a:xfrm>
            <a:off x="4952992" y="3488296"/>
            <a:ext cx="1785950" cy="369332"/>
          </a:xfrm>
          <a:prstGeom prst="rect">
            <a:avLst/>
          </a:prstGeom>
          <a:noFill/>
          <a:ln>
            <a:solidFill>
              <a:schemeClr val="tx1"/>
            </a:solidFill>
          </a:ln>
        </p:spPr>
        <p:txBody>
          <a:bodyPr wrap="square" rtlCol="0">
            <a:spAutoFit/>
          </a:bodyPr>
          <a:lstStyle/>
          <a:p>
            <a:pPr algn="ctr"/>
            <a:r>
              <a:rPr lang="en-US" dirty="0"/>
              <a:t>CGST - Output</a:t>
            </a:r>
            <a:endParaRPr lang="en-IN" dirty="0"/>
          </a:p>
        </p:txBody>
      </p:sp>
      <p:sp>
        <p:nvSpPr>
          <p:cNvPr id="17" name="TextBox 16"/>
          <p:cNvSpPr txBox="1"/>
          <p:nvPr/>
        </p:nvSpPr>
        <p:spPr>
          <a:xfrm>
            <a:off x="4952992" y="4416990"/>
            <a:ext cx="1785950" cy="369332"/>
          </a:xfrm>
          <a:prstGeom prst="rect">
            <a:avLst/>
          </a:prstGeom>
          <a:noFill/>
          <a:ln>
            <a:solidFill>
              <a:schemeClr val="tx1"/>
            </a:solidFill>
          </a:ln>
        </p:spPr>
        <p:txBody>
          <a:bodyPr wrap="square" rtlCol="0">
            <a:spAutoFit/>
          </a:bodyPr>
          <a:lstStyle/>
          <a:p>
            <a:pPr algn="ctr"/>
            <a:r>
              <a:rPr lang="en-US" dirty="0"/>
              <a:t>IGST - Output</a:t>
            </a:r>
            <a:endParaRPr lang="en-IN" dirty="0"/>
          </a:p>
        </p:txBody>
      </p:sp>
      <p:sp>
        <p:nvSpPr>
          <p:cNvPr id="19" name="TextBox 18"/>
          <p:cNvSpPr txBox="1"/>
          <p:nvPr/>
        </p:nvSpPr>
        <p:spPr>
          <a:xfrm>
            <a:off x="4952992" y="5345684"/>
            <a:ext cx="1785950" cy="369332"/>
          </a:xfrm>
          <a:prstGeom prst="rect">
            <a:avLst/>
          </a:prstGeom>
          <a:noFill/>
          <a:ln>
            <a:solidFill>
              <a:schemeClr val="tx1"/>
            </a:solidFill>
          </a:ln>
        </p:spPr>
        <p:txBody>
          <a:bodyPr wrap="square" rtlCol="0">
            <a:spAutoFit/>
          </a:bodyPr>
          <a:lstStyle/>
          <a:p>
            <a:pPr algn="ctr"/>
            <a:r>
              <a:rPr lang="en-US" dirty="0"/>
              <a:t>SGST - Output</a:t>
            </a:r>
            <a:endParaRPr lang="en-IN" dirty="0"/>
          </a:p>
        </p:txBody>
      </p:sp>
      <p:sp>
        <p:nvSpPr>
          <p:cNvPr id="20" name="TextBox 19"/>
          <p:cNvSpPr txBox="1"/>
          <p:nvPr/>
        </p:nvSpPr>
        <p:spPr>
          <a:xfrm>
            <a:off x="7667636" y="5345684"/>
            <a:ext cx="1785950" cy="369332"/>
          </a:xfrm>
          <a:prstGeom prst="rect">
            <a:avLst/>
          </a:prstGeom>
          <a:noFill/>
          <a:ln>
            <a:solidFill>
              <a:schemeClr val="tx1"/>
            </a:solidFill>
          </a:ln>
        </p:spPr>
        <p:txBody>
          <a:bodyPr wrap="square" rtlCol="0">
            <a:spAutoFit/>
          </a:bodyPr>
          <a:lstStyle/>
          <a:p>
            <a:pPr algn="ctr"/>
            <a:r>
              <a:rPr lang="en-US" dirty="0"/>
              <a:t>CGST - Output</a:t>
            </a:r>
            <a:endParaRPr lang="en-IN" dirty="0"/>
          </a:p>
        </p:txBody>
      </p:sp>
      <p:cxnSp>
        <p:nvCxnSpPr>
          <p:cNvPr id="22" name="Straight Arrow Connector 21"/>
          <p:cNvCxnSpPr/>
          <p:nvPr/>
        </p:nvCxnSpPr>
        <p:spPr>
          <a:xfrm rot="5400000">
            <a:off x="2952728" y="3214686"/>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5525290" y="321389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8239934" y="321389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5525290" y="4142586"/>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8239934" y="4142586"/>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5525290" y="507128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8239934" y="507128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Multiply 30"/>
          <p:cNvSpPr/>
          <p:nvPr/>
        </p:nvSpPr>
        <p:spPr>
          <a:xfrm>
            <a:off x="5524496" y="4929198"/>
            <a:ext cx="428628" cy="28575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2" name="Multiply 31"/>
          <p:cNvSpPr/>
          <p:nvPr/>
        </p:nvSpPr>
        <p:spPr>
          <a:xfrm>
            <a:off x="8239140" y="4929198"/>
            <a:ext cx="428628" cy="28575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4" name="TextBox 33">
            <a:extLst>
              <a:ext uri="{FF2B5EF4-FFF2-40B4-BE49-F238E27FC236}">
                <a16:creationId xmlns:a16="http://schemas.microsoft.com/office/drawing/2014/main" xmlns="" id="{20D05E51-1254-40CC-BEBE-E45F840BFE07}"/>
              </a:ext>
            </a:extLst>
          </p:cNvPr>
          <p:cNvSpPr txBox="1"/>
          <p:nvPr/>
        </p:nvSpPr>
        <p:spPr>
          <a:xfrm>
            <a:off x="2127662" y="5987019"/>
            <a:ext cx="7881257" cy="369332"/>
          </a:xfrm>
          <a:prstGeom prst="rect">
            <a:avLst/>
          </a:prstGeom>
          <a:noFill/>
          <a:ln>
            <a:solidFill>
              <a:schemeClr val="tx1"/>
            </a:solidFill>
          </a:ln>
        </p:spPr>
        <p:txBody>
          <a:bodyPr wrap="square" rtlCol="0">
            <a:spAutoFit/>
          </a:bodyPr>
          <a:lstStyle/>
          <a:p>
            <a:r>
              <a:rPr lang="en-US" dirty="0"/>
              <a:t>Note: CGST input or SGST Input can’t be used unless IGST input is fully used. </a:t>
            </a:r>
            <a:endParaRPr lang="en-IN" dirty="0"/>
          </a:p>
        </p:txBody>
      </p:sp>
    </p:spTree>
    <p:extLst>
      <p:ext uri="{BB962C8B-B14F-4D97-AF65-F5344CB8AC3E}">
        <p14:creationId xmlns:p14="http://schemas.microsoft.com/office/powerpoint/2010/main" val="10118112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75994" y="2477697"/>
            <a:ext cx="8229600" cy="3687762"/>
          </a:xfrm>
        </p:spPr>
        <p:txBody>
          <a:bodyPr>
            <a:noAutofit/>
          </a:bodyPr>
          <a:lstStyle/>
          <a:p>
            <a:pPr algn="ctr"/>
            <a:r>
              <a:rPr lang="en-US" sz="4800" b="1" dirty="0"/>
              <a:t/>
            </a:r>
            <a:br>
              <a:rPr lang="en-US" sz="4800" b="1" dirty="0"/>
            </a:br>
            <a:r>
              <a:rPr lang="en-US" sz="4800" b="1" dirty="0"/>
              <a:t>GOODS AND SERVICES TAX </a:t>
            </a:r>
            <a:br>
              <a:rPr lang="en-US" sz="4800" b="1" dirty="0"/>
            </a:br>
            <a:r>
              <a:rPr lang="en-US" sz="4800" b="1" dirty="0"/>
              <a:t>(GST) IN INDIA</a:t>
            </a:r>
            <a:br>
              <a:rPr lang="en-US" sz="4800" b="1" dirty="0"/>
            </a:br>
            <a:r>
              <a:rPr lang="en-US" sz="4800" b="1" dirty="0"/>
              <a:t/>
            </a:r>
            <a:br>
              <a:rPr lang="en-US" sz="4800" b="1" dirty="0"/>
            </a:br>
            <a:r>
              <a:rPr lang="en-US" sz="4800" b="1" dirty="0"/>
              <a:t>Job Work</a:t>
            </a:r>
            <a:r>
              <a:rPr lang="en-IN" sz="4800" dirty="0"/>
              <a:t/>
            </a:r>
            <a:br>
              <a:rPr lang="en-IN" sz="4800" dirty="0"/>
            </a:br>
            <a:r>
              <a:rPr lang="en-US" sz="4800" dirty="0"/>
              <a:t/>
            </a:r>
            <a:br>
              <a:rPr lang="en-US" sz="4800" dirty="0"/>
            </a:br>
            <a:endParaRPr lang="en-US" sz="4800" dirty="0"/>
          </a:p>
        </p:txBody>
      </p:sp>
      <p:sp>
        <p:nvSpPr>
          <p:cNvPr id="3" name="Slide Number Placeholder 2"/>
          <p:cNvSpPr>
            <a:spLocks noGrp="1"/>
          </p:cNvSpPr>
          <p:nvPr>
            <p:ph type="sldNum" sz="quarter" idx="12"/>
          </p:nvPr>
        </p:nvSpPr>
        <p:spPr/>
        <p:txBody>
          <a:bodyPr/>
          <a:lstStyle/>
          <a:p>
            <a:fld id="{4619E636-755F-486F-B613-27EF5348AC25}" type="slidenum">
              <a:rPr lang="en-US" smtClean="0"/>
              <a:pPr/>
              <a:t>96</a:t>
            </a:fld>
            <a:endParaRPr lang="en-US"/>
          </a:p>
        </p:txBody>
      </p:sp>
    </p:spTree>
    <p:extLst>
      <p:ext uri="{BB962C8B-B14F-4D97-AF65-F5344CB8AC3E}">
        <p14:creationId xmlns:p14="http://schemas.microsoft.com/office/powerpoint/2010/main" val="266128708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2" y="282055"/>
            <a:ext cx="8596668" cy="679479"/>
          </a:xfrm>
        </p:spPr>
        <p:txBody>
          <a:bodyPr>
            <a:normAutofit fontScale="90000"/>
          </a:bodyPr>
          <a:lstStyle/>
          <a:p>
            <a:r>
              <a:rPr lang="en-US" dirty="0"/>
              <a:t>Relevant Definitions</a:t>
            </a:r>
          </a:p>
        </p:txBody>
      </p:sp>
      <p:graphicFrame>
        <p:nvGraphicFramePr>
          <p:cNvPr id="4" name="Content Placeholder 3"/>
          <p:cNvGraphicFramePr>
            <a:graphicFrameLocks noGrp="1"/>
          </p:cNvGraphicFramePr>
          <p:nvPr>
            <p:ph idx="1"/>
          </p:nvPr>
        </p:nvGraphicFramePr>
        <p:xfrm>
          <a:off x="574168" y="608629"/>
          <a:ext cx="10499653" cy="4010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4619E636-755F-486F-B613-27EF5348AC25}" type="slidenum">
              <a:rPr lang="en-US" smtClean="0"/>
              <a:pPr/>
              <a:t>97</a:t>
            </a:fld>
            <a:endParaRPr lang="en-US"/>
          </a:p>
        </p:txBody>
      </p:sp>
      <p:graphicFrame>
        <p:nvGraphicFramePr>
          <p:cNvPr id="7" name="Diagram 6"/>
          <p:cNvGraphicFramePr/>
          <p:nvPr/>
        </p:nvGraphicFramePr>
        <p:xfrm>
          <a:off x="574169" y="4411135"/>
          <a:ext cx="10499652" cy="53457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TextBox 7"/>
          <p:cNvSpPr txBox="1"/>
          <p:nvPr/>
        </p:nvSpPr>
        <p:spPr>
          <a:xfrm>
            <a:off x="508180" y="4945708"/>
            <a:ext cx="10484428" cy="1754326"/>
          </a:xfrm>
          <a:prstGeom prst="rect">
            <a:avLst/>
          </a:prstGeom>
          <a:noFill/>
        </p:spPr>
        <p:txBody>
          <a:bodyPr wrap="square" rtlCol="0">
            <a:spAutoFit/>
          </a:bodyPr>
          <a:lstStyle/>
          <a:p>
            <a:pPr marL="285750" lvl="0" indent="-285750">
              <a:buFont typeface="Arial" panose="020B0604020202020204" pitchFamily="34" charset="0"/>
              <a:buChar char="•"/>
            </a:pPr>
            <a:r>
              <a:rPr lang="en-US" dirty="0"/>
              <a:t>A contract</a:t>
            </a:r>
          </a:p>
          <a:p>
            <a:pPr marL="285750" lvl="0" indent="-285750">
              <a:buFont typeface="Arial" panose="020B0604020202020204" pitchFamily="34" charset="0"/>
              <a:buChar char="•"/>
            </a:pPr>
            <a:r>
              <a:rPr lang="en-US" dirty="0"/>
              <a:t>For building, construction, fabrication, completion, erection, installation, fitting out, improvement, modification, repair, maintenance, renovation, alteration or commissioning (14 activities)</a:t>
            </a:r>
          </a:p>
          <a:p>
            <a:pPr marL="285750" lvl="0" indent="-285750">
              <a:buFont typeface="Arial" panose="020B0604020202020204" pitchFamily="34" charset="0"/>
              <a:buChar char="•"/>
            </a:pPr>
            <a:r>
              <a:rPr lang="en-US" dirty="0"/>
              <a:t>of any immovable property</a:t>
            </a:r>
          </a:p>
          <a:p>
            <a:pPr marL="285750" lvl="0" indent="-285750">
              <a:buFont typeface="Arial" panose="020B0604020202020204" pitchFamily="34" charset="0"/>
              <a:buChar char="•"/>
            </a:pPr>
            <a:r>
              <a:rPr lang="en-US" dirty="0"/>
              <a:t>wherein transfer of property in goods (whether as goods or in some other form) is involved in the execution of such contract.</a:t>
            </a:r>
          </a:p>
        </p:txBody>
      </p:sp>
    </p:spTree>
    <p:extLst>
      <p:ext uri="{BB962C8B-B14F-4D97-AF65-F5344CB8AC3E}">
        <p14:creationId xmlns:p14="http://schemas.microsoft.com/office/powerpoint/2010/main" val="26445618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nvGraphicFramePr>
        <p:xfrm>
          <a:off x="158719" y="888701"/>
          <a:ext cx="11884480" cy="17794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oup 14"/>
          <p:cNvGrpSpPr/>
          <p:nvPr/>
        </p:nvGrpSpPr>
        <p:grpSpPr>
          <a:xfrm>
            <a:off x="3595510" y="3436522"/>
            <a:ext cx="8527513" cy="3146447"/>
            <a:chOff x="2081346" y="1182339"/>
            <a:chExt cx="8029307" cy="4618843"/>
          </a:xfrm>
        </p:grpSpPr>
        <p:sp>
          <p:nvSpPr>
            <p:cNvPr id="16" name="Freeform 15"/>
            <p:cNvSpPr/>
            <p:nvPr/>
          </p:nvSpPr>
          <p:spPr>
            <a:xfrm rot="16200000">
              <a:off x="164205" y="3491763"/>
              <a:ext cx="4226560" cy="392277"/>
            </a:xfrm>
            <a:custGeom>
              <a:avLst/>
              <a:gdLst>
                <a:gd name="connsiteX0" fmla="*/ 0 w 4226560"/>
                <a:gd name="connsiteY0" fmla="*/ 0 h 392277"/>
                <a:gd name="connsiteX1" fmla="*/ 4226560 w 4226560"/>
                <a:gd name="connsiteY1" fmla="*/ 0 h 392277"/>
                <a:gd name="connsiteX2" fmla="*/ 4226560 w 4226560"/>
                <a:gd name="connsiteY2" fmla="*/ 392277 h 392277"/>
                <a:gd name="connsiteX3" fmla="*/ 0 w 4226560"/>
                <a:gd name="connsiteY3" fmla="*/ 392277 h 392277"/>
                <a:gd name="connsiteX4" fmla="*/ 0 w 4226560"/>
                <a:gd name="connsiteY4" fmla="*/ 0 h 39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6560" h="392277">
                  <a:moveTo>
                    <a:pt x="0" y="0"/>
                  </a:moveTo>
                  <a:lnTo>
                    <a:pt x="4226560" y="0"/>
                  </a:lnTo>
                  <a:lnTo>
                    <a:pt x="4226560" y="392277"/>
                  </a:lnTo>
                  <a:lnTo>
                    <a:pt x="0" y="3922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345967" bIns="0" numCol="1" spcCol="1270" anchor="t" anchorCtr="0">
              <a:noAutofit/>
            </a:bodyPr>
            <a:lstStyle/>
            <a:p>
              <a:pPr lvl="0" algn="r" defTabSz="1289050">
                <a:lnSpc>
                  <a:spcPct val="90000"/>
                </a:lnSpc>
                <a:spcBef>
                  <a:spcPct val="0"/>
                </a:spcBef>
                <a:spcAft>
                  <a:spcPct val="35000"/>
                </a:spcAft>
              </a:pPr>
              <a:endParaRPr lang="en-US" sz="2900" kern="1200"/>
            </a:p>
          </p:txBody>
        </p:sp>
        <p:sp>
          <p:nvSpPr>
            <p:cNvPr id="19" name="Freeform 18"/>
            <p:cNvSpPr/>
            <p:nvPr/>
          </p:nvSpPr>
          <p:spPr>
            <a:xfrm rot="16200000">
              <a:off x="3005740" y="3491763"/>
              <a:ext cx="4226560" cy="392277"/>
            </a:xfrm>
            <a:custGeom>
              <a:avLst/>
              <a:gdLst>
                <a:gd name="connsiteX0" fmla="*/ 0 w 4226560"/>
                <a:gd name="connsiteY0" fmla="*/ 0 h 392277"/>
                <a:gd name="connsiteX1" fmla="*/ 4226560 w 4226560"/>
                <a:gd name="connsiteY1" fmla="*/ 0 h 392277"/>
                <a:gd name="connsiteX2" fmla="*/ 4226560 w 4226560"/>
                <a:gd name="connsiteY2" fmla="*/ 392277 h 392277"/>
                <a:gd name="connsiteX3" fmla="*/ 0 w 4226560"/>
                <a:gd name="connsiteY3" fmla="*/ 392277 h 392277"/>
                <a:gd name="connsiteX4" fmla="*/ 0 w 4226560"/>
                <a:gd name="connsiteY4" fmla="*/ 0 h 39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6560" h="392277">
                  <a:moveTo>
                    <a:pt x="0" y="0"/>
                  </a:moveTo>
                  <a:lnTo>
                    <a:pt x="4226560" y="0"/>
                  </a:lnTo>
                  <a:lnTo>
                    <a:pt x="4226560" y="392277"/>
                  </a:lnTo>
                  <a:lnTo>
                    <a:pt x="0" y="3922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345967" bIns="0" numCol="1" spcCol="1270" anchor="t" anchorCtr="0">
              <a:noAutofit/>
            </a:bodyPr>
            <a:lstStyle/>
            <a:p>
              <a:pPr lvl="0" algn="r" defTabSz="1289050">
                <a:lnSpc>
                  <a:spcPct val="90000"/>
                </a:lnSpc>
                <a:spcBef>
                  <a:spcPct val="0"/>
                </a:spcBef>
                <a:spcAft>
                  <a:spcPct val="35000"/>
                </a:spcAft>
              </a:pPr>
              <a:endParaRPr lang="en-US" sz="2900" kern="1200"/>
            </a:p>
          </p:txBody>
        </p:sp>
        <p:sp>
          <p:nvSpPr>
            <p:cNvPr id="20" name="Freeform 19"/>
            <p:cNvSpPr/>
            <p:nvPr/>
          </p:nvSpPr>
          <p:spPr>
            <a:xfrm>
              <a:off x="5931622" y="1574622"/>
              <a:ext cx="1953958" cy="4226560"/>
            </a:xfrm>
            <a:custGeom>
              <a:avLst/>
              <a:gdLst>
                <a:gd name="connsiteX0" fmla="*/ 0 w 1953958"/>
                <a:gd name="connsiteY0" fmla="*/ 0 h 4226560"/>
                <a:gd name="connsiteX1" fmla="*/ 1953958 w 1953958"/>
                <a:gd name="connsiteY1" fmla="*/ 0 h 4226560"/>
                <a:gd name="connsiteX2" fmla="*/ 1953958 w 1953958"/>
                <a:gd name="connsiteY2" fmla="*/ 4226560 h 4226560"/>
                <a:gd name="connsiteX3" fmla="*/ 0 w 1953958"/>
                <a:gd name="connsiteY3" fmla="*/ 4226560 h 4226560"/>
                <a:gd name="connsiteX4" fmla="*/ 0 w 1953958"/>
                <a:gd name="connsiteY4" fmla="*/ 0 h 422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3958" h="4226560">
                  <a:moveTo>
                    <a:pt x="0" y="0"/>
                  </a:moveTo>
                  <a:lnTo>
                    <a:pt x="1953958" y="0"/>
                  </a:lnTo>
                  <a:lnTo>
                    <a:pt x="1953958" y="4226560"/>
                  </a:lnTo>
                  <a:lnTo>
                    <a:pt x="0" y="422656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1592" tIns="345967" rIns="291592" bIns="291592" numCol="1" spcCol="1270" anchor="t" anchorCtr="0">
              <a:noAutofit/>
            </a:bodyPr>
            <a:lstStyle/>
            <a:p>
              <a:pPr marL="285750" lvl="1" indent="-285750" algn="l" defTabSz="1422400">
                <a:lnSpc>
                  <a:spcPct val="90000"/>
                </a:lnSpc>
                <a:spcBef>
                  <a:spcPct val="0"/>
                </a:spcBef>
                <a:spcAft>
                  <a:spcPct val="15000"/>
                </a:spcAft>
                <a:buChar char="••"/>
              </a:pPr>
              <a:endParaRPr lang="en-US" sz="3200" kern="1200" dirty="0"/>
            </a:p>
          </p:txBody>
        </p:sp>
        <p:sp>
          <p:nvSpPr>
            <p:cNvPr id="21" name="Rectangle 20"/>
            <p:cNvSpPr/>
            <p:nvPr/>
          </p:nvSpPr>
          <p:spPr>
            <a:xfrm>
              <a:off x="5817687" y="1182339"/>
              <a:ext cx="784555" cy="784555"/>
            </a:xfrm>
            <a:prstGeom prst="rect">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r>
                <a:rPr lang="en-US" dirty="0">
                  <a:solidFill>
                    <a:schemeClr val="tx1"/>
                  </a:solidFill>
                </a:rPr>
                <a:t>a.</a:t>
              </a:r>
            </a:p>
          </p:txBody>
        </p:sp>
        <p:sp>
          <p:nvSpPr>
            <p:cNvPr id="22" name="Freeform 21"/>
            <p:cNvSpPr/>
            <p:nvPr/>
          </p:nvSpPr>
          <p:spPr>
            <a:xfrm rot="16200000">
              <a:off x="5847276" y="3491763"/>
              <a:ext cx="4226560" cy="392277"/>
            </a:xfrm>
            <a:custGeom>
              <a:avLst/>
              <a:gdLst>
                <a:gd name="connsiteX0" fmla="*/ 0 w 4226560"/>
                <a:gd name="connsiteY0" fmla="*/ 0 h 392277"/>
                <a:gd name="connsiteX1" fmla="*/ 4226560 w 4226560"/>
                <a:gd name="connsiteY1" fmla="*/ 0 h 392277"/>
                <a:gd name="connsiteX2" fmla="*/ 4226560 w 4226560"/>
                <a:gd name="connsiteY2" fmla="*/ 392277 h 392277"/>
                <a:gd name="connsiteX3" fmla="*/ 0 w 4226560"/>
                <a:gd name="connsiteY3" fmla="*/ 392277 h 392277"/>
                <a:gd name="connsiteX4" fmla="*/ 0 w 4226560"/>
                <a:gd name="connsiteY4" fmla="*/ 0 h 3922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6560" h="392277">
                  <a:moveTo>
                    <a:pt x="0" y="0"/>
                  </a:moveTo>
                  <a:lnTo>
                    <a:pt x="4226560" y="0"/>
                  </a:lnTo>
                  <a:lnTo>
                    <a:pt x="4226560" y="392277"/>
                  </a:lnTo>
                  <a:lnTo>
                    <a:pt x="0" y="39227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 tIns="-1" rIns="345967" bIns="0" numCol="1" spcCol="1270" anchor="t" anchorCtr="0">
              <a:noAutofit/>
            </a:bodyPr>
            <a:lstStyle/>
            <a:p>
              <a:pPr lvl="0" algn="r" defTabSz="1289050">
                <a:lnSpc>
                  <a:spcPct val="90000"/>
                </a:lnSpc>
                <a:spcBef>
                  <a:spcPct val="0"/>
                </a:spcBef>
                <a:spcAft>
                  <a:spcPct val="35000"/>
                </a:spcAft>
              </a:pPr>
              <a:endParaRPr lang="en-US" sz="2900" kern="1200"/>
            </a:p>
          </p:txBody>
        </p:sp>
        <p:sp>
          <p:nvSpPr>
            <p:cNvPr id="23" name="Freeform 22"/>
            <p:cNvSpPr/>
            <p:nvPr/>
          </p:nvSpPr>
          <p:spPr>
            <a:xfrm>
              <a:off x="8156695" y="1574622"/>
              <a:ext cx="1953958" cy="4226560"/>
            </a:xfrm>
            <a:custGeom>
              <a:avLst/>
              <a:gdLst>
                <a:gd name="connsiteX0" fmla="*/ 0 w 1953958"/>
                <a:gd name="connsiteY0" fmla="*/ 0 h 4226560"/>
                <a:gd name="connsiteX1" fmla="*/ 1953958 w 1953958"/>
                <a:gd name="connsiteY1" fmla="*/ 0 h 4226560"/>
                <a:gd name="connsiteX2" fmla="*/ 1953958 w 1953958"/>
                <a:gd name="connsiteY2" fmla="*/ 4226560 h 4226560"/>
                <a:gd name="connsiteX3" fmla="*/ 0 w 1953958"/>
                <a:gd name="connsiteY3" fmla="*/ 4226560 h 4226560"/>
                <a:gd name="connsiteX4" fmla="*/ 0 w 1953958"/>
                <a:gd name="connsiteY4" fmla="*/ 0 h 4226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3958" h="4226560">
                  <a:moveTo>
                    <a:pt x="0" y="0"/>
                  </a:moveTo>
                  <a:lnTo>
                    <a:pt x="1953958" y="0"/>
                  </a:lnTo>
                  <a:lnTo>
                    <a:pt x="1953958" y="4226560"/>
                  </a:lnTo>
                  <a:lnTo>
                    <a:pt x="0" y="422656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91592" tIns="345967" rIns="291592" bIns="291592" numCol="1" spcCol="1270" anchor="t" anchorCtr="0">
              <a:noAutofit/>
            </a:bodyPr>
            <a:lstStyle/>
            <a:p>
              <a:pPr marL="285750" lvl="1" indent="-285750" algn="l" defTabSz="1422400">
                <a:lnSpc>
                  <a:spcPct val="90000"/>
                </a:lnSpc>
                <a:spcBef>
                  <a:spcPct val="0"/>
                </a:spcBef>
                <a:spcAft>
                  <a:spcPct val="15000"/>
                </a:spcAft>
                <a:buChar char="••"/>
              </a:pPr>
              <a:endParaRPr lang="en-US" sz="3200" kern="1200"/>
            </a:p>
            <a:p>
              <a:pPr marL="285750" lvl="1" indent="-285750" algn="l" defTabSz="1422400">
                <a:lnSpc>
                  <a:spcPct val="90000"/>
                </a:lnSpc>
                <a:spcBef>
                  <a:spcPct val="0"/>
                </a:spcBef>
                <a:spcAft>
                  <a:spcPct val="15000"/>
                </a:spcAft>
                <a:buChar char="••"/>
              </a:pPr>
              <a:endParaRPr lang="en-US" sz="3200" kern="1200"/>
            </a:p>
          </p:txBody>
        </p:sp>
        <p:sp>
          <p:nvSpPr>
            <p:cNvPr id="24" name="Rectangle 23"/>
            <p:cNvSpPr/>
            <p:nvPr/>
          </p:nvSpPr>
          <p:spPr>
            <a:xfrm>
              <a:off x="8006743" y="1182339"/>
              <a:ext cx="784555" cy="784555"/>
            </a:xfrm>
            <a:prstGeom prst="rect">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r>
                <a:rPr lang="en-US" dirty="0">
                  <a:solidFill>
                    <a:schemeClr val="tx1"/>
                  </a:solidFill>
                </a:rPr>
                <a:t>b.</a:t>
              </a:r>
            </a:p>
          </p:txBody>
        </p:sp>
      </p:grpSp>
      <p:sp>
        <p:nvSpPr>
          <p:cNvPr id="25" name="TextBox 24"/>
          <p:cNvSpPr txBox="1"/>
          <p:nvPr/>
        </p:nvSpPr>
        <p:spPr>
          <a:xfrm>
            <a:off x="7766382" y="3720648"/>
            <a:ext cx="2087750" cy="2862322"/>
          </a:xfrm>
          <a:prstGeom prst="rect">
            <a:avLst/>
          </a:prstGeom>
          <a:noFill/>
        </p:spPr>
        <p:txBody>
          <a:bodyPr wrap="square" rtlCol="0">
            <a:spAutoFit/>
          </a:bodyPr>
          <a:lstStyle/>
          <a:p>
            <a:endParaRPr lang="en-US" dirty="0"/>
          </a:p>
          <a:p>
            <a:r>
              <a:rPr lang="en-US" dirty="0"/>
              <a:t>Bring Back within prescribed period such goods to any of his place of business </a:t>
            </a:r>
            <a:r>
              <a:rPr lang="en-US" dirty="0">
                <a:solidFill>
                  <a:srgbClr val="C00000"/>
                </a:solidFill>
              </a:rPr>
              <a:t>without payment of tax</a:t>
            </a:r>
          </a:p>
          <a:p>
            <a:r>
              <a:rPr lang="en-US" dirty="0">
                <a:solidFill>
                  <a:srgbClr val="C00000"/>
                </a:solidFill>
              </a:rPr>
              <a:t>Exception: </a:t>
            </a:r>
            <a:r>
              <a:rPr lang="en-US" dirty="0" err="1">
                <a:solidFill>
                  <a:srgbClr val="C00000"/>
                </a:solidFill>
              </a:rPr>
              <a:t>moulds</a:t>
            </a:r>
            <a:r>
              <a:rPr lang="en-US" dirty="0">
                <a:solidFill>
                  <a:srgbClr val="C00000"/>
                </a:solidFill>
              </a:rPr>
              <a:t>, dies, jigs and fixtures or tools</a:t>
            </a:r>
            <a:r>
              <a:rPr lang="en-US" dirty="0"/>
              <a:t>          </a:t>
            </a:r>
          </a:p>
        </p:txBody>
      </p:sp>
      <p:sp>
        <p:nvSpPr>
          <p:cNvPr id="26" name="TextBox 25"/>
          <p:cNvSpPr txBox="1"/>
          <p:nvPr/>
        </p:nvSpPr>
        <p:spPr>
          <a:xfrm>
            <a:off x="10111494" y="3742436"/>
            <a:ext cx="2028819" cy="3139321"/>
          </a:xfrm>
          <a:prstGeom prst="rect">
            <a:avLst/>
          </a:prstGeom>
          <a:noFill/>
        </p:spPr>
        <p:txBody>
          <a:bodyPr wrap="square" rtlCol="0">
            <a:spAutoFit/>
          </a:bodyPr>
          <a:lstStyle/>
          <a:p>
            <a:endParaRPr lang="en-US" dirty="0"/>
          </a:p>
          <a:p>
            <a:r>
              <a:rPr lang="en-US" dirty="0"/>
              <a:t>Supply within prescribed period from job worker place </a:t>
            </a:r>
            <a:r>
              <a:rPr lang="en-US" dirty="0">
                <a:solidFill>
                  <a:srgbClr val="C00000"/>
                </a:solidFill>
              </a:rPr>
              <a:t>on Payment of tax </a:t>
            </a:r>
            <a:r>
              <a:rPr lang="en-US" dirty="0"/>
              <a:t>within India</a:t>
            </a:r>
          </a:p>
          <a:p>
            <a:r>
              <a:rPr lang="en-US" dirty="0">
                <a:solidFill>
                  <a:schemeClr val="accent4"/>
                </a:solidFill>
              </a:rPr>
              <a:t>           </a:t>
            </a:r>
            <a:r>
              <a:rPr lang="en-US" dirty="0"/>
              <a:t>OR</a:t>
            </a:r>
          </a:p>
          <a:p>
            <a:r>
              <a:rPr lang="en-US" dirty="0"/>
              <a:t>Export with or Without payment of tax therefrom</a:t>
            </a:r>
          </a:p>
          <a:p>
            <a:endParaRPr lang="en-US" dirty="0"/>
          </a:p>
        </p:txBody>
      </p:sp>
      <p:sp>
        <p:nvSpPr>
          <p:cNvPr id="34" name="Down Arrow 33"/>
          <p:cNvSpPr/>
          <p:nvPr/>
        </p:nvSpPr>
        <p:spPr>
          <a:xfrm>
            <a:off x="8602862" y="2662894"/>
            <a:ext cx="1867684" cy="10097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8709875" y="2631681"/>
            <a:ext cx="1596788" cy="884858"/>
          </a:xfrm>
          <a:prstGeom prst="rect">
            <a:avLst/>
          </a:prstGeom>
          <a:noFill/>
        </p:spPr>
        <p:txBody>
          <a:bodyPr wrap="square" rtlCol="0">
            <a:spAutoFit/>
          </a:bodyPr>
          <a:lstStyle/>
          <a:p>
            <a:pPr algn="ctr"/>
            <a:r>
              <a:rPr lang="en-US" sz="2000" dirty="0"/>
              <a:t> </a:t>
            </a:r>
            <a:r>
              <a:rPr lang="en-US" sz="1050" b="1" dirty="0"/>
              <a:t>AND</a:t>
            </a:r>
          </a:p>
          <a:p>
            <a:pPr algn="ctr"/>
            <a:r>
              <a:rPr lang="en-US" sz="1050" b="1" dirty="0"/>
              <a:t>    shall After         Completion or otherwise  </a:t>
            </a:r>
          </a:p>
        </p:txBody>
      </p:sp>
      <p:sp>
        <p:nvSpPr>
          <p:cNvPr id="39" name="TextBox 38"/>
          <p:cNvSpPr txBox="1"/>
          <p:nvPr/>
        </p:nvSpPr>
        <p:spPr>
          <a:xfrm>
            <a:off x="1714500" y="285750"/>
            <a:ext cx="7692390" cy="461665"/>
          </a:xfrm>
          <a:prstGeom prst="rect">
            <a:avLst/>
          </a:prstGeom>
          <a:noFill/>
        </p:spPr>
        <p:txBody>
          <a:bodyPr wrap="square" rtlCol="0">
            <a:spAutoFit/>
          </a:bodyPr>
          <a:lstStyle/>
          <a:p>
            <a:r>
              <a:rPr lang="en-US" sz="2400" dirty="0">
                <a:ln w="0"/>
                <a:effectLst>
                  <a:outerShdw blurRad="38100" dist="19050" dir="2700000" algn="tl" rotWithShape="0">
                    <a:schemeClr val="dk1">
                      <a:alpha val="40000"/>
                    </a:schemeClr>
                  </a:outerShdw>
                </a:effectLst>
              </a:rPr>
              <a:t>Section 143 – Job Work Procedure </a:t>
            </a:r>
          </a:p>
        </p:txBody>
      </p:sp>
      <p:graphicFrame>
        <p:nvGraphicFramePr>
          <p:cNvPr id="17" name="Diagram 16"/>
          <p:cNvGraphicFramePr/>
          <p:nvPr/>
        </p:nvGraphicFramePr>
        <p:xfrm>
          <a:off x="190552" y="4689294"/>
          <a:ext cx="6655321" cy="104220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8" name="Diagram 17"/>
          <p:cNvGraphicFramePr/>
          <p:nvPr/>
        </p:nvGraphicFramePr>
        <p:xfrm>
          <a:off x="158718" y="2889889"/>
          <a:ext cx="6655321" cy="214247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27" name="Slide Number Placeholder 26"/>
          <p:cNvSpPr>
            <a:spLocks noGrp="1"/>
          </p:cNvSpPr>
          <p:nvPr>
            <p:ph type="sldNum" sz="quarter" idx="12"/>
          </p:nvPr>
        </p:nvSpPr>
        <p:spPr/>
        <p:txBody>
          <a:bodyPr/>
          <a:lstStyle/>
          <a:p>
            <a:fld id="{4619E636-755F-486F-B613-27EF5348AC25}" type="slidenum">
              <a:rPr lang="en-US" smtClean="0"/>
              <a:pPr/>
              <a:t>98</a:t>
            </a:fld>
            <a:endParaRPr lang="en-US"/>
          </a:p>
        </p:txBody>
      </p:sp>
      <p:graphicFrame>
        <p:nvGraphicFramePr>
          <p:cNvPr id="28" name="Diagram 27"/>
          <p:cNvGraphicFramePr/>
          <p:nvPr/>
        </p:nvGraphicFramePr>
        <p:xfrm>
          <a:off x="199197" y="5460613"/>
          <a:ext cx="6655321" cy="1042203"/>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129096127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4500" y="285750"/>
            <a:ext cx="7692390" cy="461665"/>
          </a:xfrm>
          <a:prstGeom prst="rect">
            <a:avLst/>
          </a:prstGeom>
          <a:noFill/>
        </p:spPr>
        <p:txBody>
          <a:bodyPr wrap="square" rtlCol="0">
            <a:spAutoFit/>
          </a:bodyPr>
          <a:lstStyle/>
          <a:p>
            <a:r>
              <a:rPr lang="en-US" sz="2400" dirty="0">
                <a:ea typeface="+mj-ea"/>
                <a:cs typeface="+mj-cs"/>
              </a:rPr>
              <a:t>Sec 19 &amp; 143 - </a:t>
            </a:r>
            <a:r>
              <a:rPr lang="en-US" sz="2400" dirty="0">
                <a:ln w="0"/>
                <a:effectLst>
                  <a:outerShdw blurRad="38100" dist="19050" dir="2700000" algn="tl" rotWithShape="0">
                    <a:schemeClr val="dk1">
                      <a:alpha val="40000"/>
                    </a:schemeClr>
                  </a:outerShdw>
                </a:effectLst>
              </a:rPr>
              <a:t>ITC on goods sent to Job worker</a:t>
            </a:r>
          </a:p>
        </p:txBody>
      </p:sp>
      <p:graphicFrame>
        <p:nvGraphicFramePr>
          <p:cNvPr id="5" name="Diagram 4"/>
          <p:cNvGraphicFramePr/>
          <p:nvPr>
            <p:extLst>
              <p:ext uri="{D42A27DB-BD31-4B8C-83A1-F6EECF244321}">
                <p14:modId xmlns:p14="http://schemas.microsoft.com/office/powerpoint/2010/main" val="2561811338"/>
              </p:ext>
            </p:extLst>
          </p:nvPr>
        </p:nvGraphicFramePr>
        <p:xfrm>
          <a:off x="298734" y="728561"/>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5841242" y="2951781"/>
            <a:ext cx="2320119" cy="100993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002060"/>
                </a:solidFill>
              </a:rPr>
              <a:t>Inputs/ Capital Goods originally sent to job worker shall not be deemed to be supply </a:t>
            </a:r>
          </a:p>
        </p:txBody>
      </p:sp>
      <p:cxnSp>
        <p:nvCxnSpPr>
          <p:cNvPr id="8" name="Straight Arrow Connector 7"/>
          <p:cNvCxnSpPr/>
          <p:nvPr/>
        </p:nvCxnSpPr>
        <p:spPr>
          <a:xfrm>
            <a:off x="4872251" y="1678675"/>
            <a:ext cx="805218" cy="13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001301" y="2497540"/>
            <a:ext cx="1" cy="454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cxnSpLocks/>
            <a:endCxn id="6" idx="2"/>
          </p:cNvCxnSpPr>
          <p:nvPr/>
        </p:nvCxnSpPr>
        <p:spPr>
          <a:xfrm flipV="1">
            <a:off x="7001301" y="3961715"/>
            <a:ext cx="1" cy="419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872251" y="5131558"/>
            <a:ext cx="805218" cy="136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001301" y="2532565"/>
            <a:ext cx="511487" cy="369332"/>
          </a:xfrm>
          <a:prstGeom prst="rect">
            <a:avLst/>
          </a:prstGeom>
          <a:noFill/>
        </p:spPr>
        <p:txBody>
          <a:bodyPr wrap="none" rtlCol="0">
            <a:spAutoFit/>
          </a:bodyPr>
          <a:lstStyle/>
          <a:p>
            <a:r>
              <a:rPr lang="en-US" dirty="0"/>
              <a:t>Yes</a:t>
            </a:r>
          </a:p>
        </p:txBody>
      </p:sp>
      <p:sp>
        <p:nvSpPr>
          <p:cNvPr id="20" name="TextBox 19"/>
          <p:cNvSpPr txBox="1"/>
          <p:nvPr/>
        </p:nvSpPr>
        <p:spPr>
          <a:xfrm>
            <a:off x="7001301" y="4011599"/>
            <a:ext cx="511487" cy="369332"/>
          </a:xfrm>
          <a:prstGeom prst="rect">
            <a:avLst/>
          </a:prstGeom>
          <a:noFill/>
        </p:spPr>
        <p:txBody>
          <a:bodyPr wrap="none" rtlCol="0">
            <a:spAutoFit/>
          </a:bodyPr>
          <a:lstStyle/>
          <a:p>
            <a:r>
              <a:rPr lang="en-US" dirty="0"/>
              <a:t>Yes</a:t>
            </a:r>
          </a:p>
        </p:txBody>
      </p:sp>
      <p:sp>
        <p:nvSpPr>
          <p:cNvPr id="21" name="Rectangle 20"/>
          <p:cNvSpPr/>
          <p:nvPr/>
        </p:nvSpPr>
        <p:spPr>
          <a:xfrm>
            <a:off x="8895403" y="2532564"/>
            <a:ext cx="3046388" cy="1746071"/>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2060"/>
                </a:solidFill>
              </a:rPr>
              <a:t>Deemed supply# of Principal on the date input/ capital goods were sent to job worker. Principal shall pay Tax on such deemed supply </a:t>
            </a:r>
            <a:r>
              <a:rPr lang="en-US" dirty="0">
                <a:solidFill>
                  <a:schemeClr val="accent5"/>
                </a:solidFill>
              </a:rPr>
              <a:t>along with interest</a:t>
            </a:r>
          </a:p>
        </p:txBody>
      </p:sp>
      <p:cxnSp>
        <p:nvCxnSpPr>
          <p:cNvPr id="23" name="Straight Arrow Connector 22"/>
          <p:cNvCxnSpPr>
            <a:cxnSpLocks/>
            <a:endCxn id="21" idx="0"/>
          </p:cNvCxnSpPr>
          <p:nvPr/>
        </p:nvCxnSpPr>
        <p:spPr>
          <a:xfrm>
            <a:off x="8238111" y="1678675"/>
            <a:ext cx="2180486" cy="8538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cxnSpLocks/>
            <a:endCxn id="21" idx="2"/>
          </p:cNvCxnSpPr>
          <p:nvPr/>
        </p:nvCxnSpPr>
        <p:spPr>
          <a:xfrm flipV="1">
            <a:off x="8426734" y="4278635"/>
            <a:ext cx="1991863" cy="8665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895403" y="1803921"/>
            <a:ext cx="455574" cy="369332"/>
          </a:xfrm>
          <a:prstGeom prst="rect">
            <a:avLst/>
          </a:prstGeom>
          <a:noFill/>
        </p:spPr>
        <p:txBody>
          <a:bodyPr wrap="none" rtlCol="0">
            <a:spAutoFit/>
          </a:bodyPr>
          <a:lstStyle/>
          <a:p>
            <a:r>
              <a:rPr lang="en-US" dirty="0"/>
              <a:t>No</a:t>
            </a:r>
          </a:p>
        </p:txBody>
      </p:sp>
      <p:sp>
        <p:nvSpPr>
          <p:cNvPr id="27" name="TextBox 26"/>
          <p:cNvSpPr txBox="1"/>
          <p:nvPr/>
        </p:nvSpPr>
        <p:spPr>
          <a:xfrm>
            <a:off x="8951316" y="4698363"/>
            <a:ext cx="455574" cy="369332"/>
          </a:xfrm>
          <a:prstGeom prst="rect">
            <a:avLst/>
          </a:prstGeom>
          <a:noFill/>
        </p:spPr>
        <p:txBody>
          <a:bodyPr wrap="none" rtlCol="0">
            <a:spAutoFit/>
          </a:bodyPr>
          <a:lstStyle/>
          <a:p>
            <a:r>
              <a:rPr lang="en-US" dirty="0"/>
              <a:t>No</a:t>
            </a:r>
          </a:p>
        </p:txBody>
      </p:sp>
      <p:sp>
        <p:nvSpPr>
          <p:cNvPr id="29" name="TextBox 28"/>
          <p:cNvSpPr txBox="1"/>
          <p:nvPr/>
        </p:nvSpPr>
        <p:spPr>
          <a:xfrm>
            <a:off x="298734" y="5768492"/>
            <a:ext cx="11456491" cy="1261884"/>
          </a:xfrm>
          <a:prstGeom prst="rect">
            <a:avLst/>
          </a:prstGeom>
          <a:noFill/>
        </p:spPr>
        <p:txBody>
          <a:bodyPr wrap="square" rtlCol="0">
            <a:spAutoFit/>
          </a:bodyPr>
          <a:lstStyle/>
          <a:p>
            <a:pPr marL="285750" indent="-285750">
              <a:buFont typeface="Arial" panose="020B0604020202020204" pitchFamily="34" charset="0"/>
              <a:buChar char="•"/>
            </a:pPr>
            <a:r>
              <a:rPr lang="en-US" dirty="0"/>
              <a:t>*If goods are directly sent to job worker without first bought to the principal palace than the period of 1 year/3 years shall be  counted from the date of receipt of goods by Job worker.</a:t>
            </a:r>
          </a:p>
          <a:p>
            <a:pPr marL="342900" indent="-342900">
              <a:buFont typeface="Arial" panose="020B0604020202020204" pitchFamily="34" charset="0"/>
              <a:buChar char="•"/>
            </a:pPr>
            <a:r>
              <a:rPr lang="en-US" sz="2000" dirty="0"/>
              <a:t>#The challan issued shall be deemed to be an invoice in such case. (rule 10 of ITC rules)</a:t>
            </a:r>
          </a:p>
          <a:p>
            <a:pPr marL="342900" indent="-342900">
              <a:buFont typeface="Arial" panose="020B0604020202020204" pitchFamily="34" charset="0"/>
              <a:buChar char="•"/>
            </a:pPr>
            <a:r>
              <a:rPr lang="en-US" sz="2000" dirty="0" err="1"/>
              <a:t>Mould</a:t>
            </a:r>
            <a:r>
              <a:rPr lang="en-US" sz="2000" dirty="0"/>
              <a:t>, dies, jigs and fixtures or tools need not come back to principal.</a:t>
            </a:r>
          </a:p>
        </p:txBody>
      </p:sp>
      <p:sp>
        <p:nvSpPr>
          <p:cNvPr id="22" name="Slide Number Placeholder 21"/>
          <p:cNvSpPr>
            <a:spLocks noGrp="1"/>
          </p:cNvSpPr>
          <p:nvPr>
            <p:ph type="sldNum" sz="quarter" idx="12"/>
          </p:nvPr>
        </p:nvSpPr>
        <p:spPr/>
        <p:txBody>
          <a:bodyPr/>
          <a:lstStyle/>
          <a:p>
            <a:fld id="{4619E636-755F-486F-B613-27EF5348AC25}" type="slidenum">
              <a:rPr lang="en-US" smtClean="0"/>
              <a:pPr/>
              <a:t>99</a:t>
            </a:fld>
            <a:endParaRPr lang="en-US"/>
          </a:p>
        </p:txBody>
      </p:sp>
    </p:spTree>
    <p:extLst>
      <p:ext uri="{BB962C8B-B14F-4D97-AF65-F5344CB8AC3E}">
        <p14:creationId xmlns:p14="http://schemas.microsoft.com/office/powerpoint/2010/main" val="25807070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4713</TotalTime>
  <Words>15550</Words>
  <Application>Microsoft Office PowerPoint</Application>
  <PresentationFormat>Custom</PresentationFormat>
  <Paragraphs>1182</Paragraphs>
  <Slides>109</Slides>
  <Notes>60</Notes>
  <HiddenSlides>0</HiddenSlides>
  <MMClips>0</MMClips>
  <ScaleCrop>false</ScaleCrop>
  <HeadingPairs>
    <vt:vector size="4" baseType="variant">
      <vt:variant>
        <vt:lpstr>Theme</vt:lpstr>
      </vt:variant>
      <vt:variant>
        <vt:i4>1</vt:i4>
      </vt:variant>
      <vt:variant>
        <vt:lpstr>Slide Titles</vt:lpstr>
      </vt:variant>
      <vt:variant>
        <vt:i4>109</vt:i4>
      </vt:variant>
    </vt:vector>
  </HeadingPairs>
  <TitlesOfParts>
    <vt:vector size="110" baseType="lpstr">
      <vt:lpstr>Flow</vt:lpstr>
      <vt:lpstr>Input Tax Credit (ITC) Law and issues under ITC  by  CA. Kapil Aggarwal &amp; CA. Vijay Narayan  </vt:lpstr>
      <vt:lpstr>Topics covered: Input Tax Credit –basic provisions Eligibility and conditions – Sec-16 Apportionment of credit – 17 (1) to (4) Blocked Credit – Sec 17 (5) Some more Issues under ITC  ITC in special circumstances – Sec-18 Job Work and ISD Open House -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Eligibility and conditions for availing Credit –  Sec-16 (1) to (4) and  Rule 36 and 37</vt:lpstr>
      <vt:lpstr>PowerPoint Presentation</vt:lpstr>
      <vt:lpstr>PowerPoint Presentation</vt:lpstr>
      <vt:lpstr>PowerPoint Presentation</vt:lpstr>
      <vt:lpstr>PowerPoint Presentation</vt:lpstr>
      <vt:lpstr>PowerPoint Presentation</vt:lpstr>
      <vt:lpstr>[2019] 105 taxmann.com 143 (AAR-WEST BENGAL)  AUTHORITY FOR ADVANCE RULINGS, WEST BENGAL  Senco Gold Ltd.</vt:lpstr>
      <vt:lpstr>[2019] 105 taxmann.com 143 (AAR-WEST BENGAL)  AUTHORITY FOR ADVANCE RULINGS, WEST BENGAL  Senco Gold Ltd.</vt:lpstr>
      <vt:lpstr>PowerPoint Presentation</vt:lpstr>
      <vt:lpstr>PowerPoint Presentation</vt:lpstr>
      <vt:lpstr>Apportionment of Credit –  Sec-17 (1) to (4) and Rule 42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BUSINESS VS NON BUSINESS USE - Section 17 (1) to 17 (3) </vt:lpstr>
      <vt:lpstr>PowerPoint Presentation</vt:lpstr>
      <vt:lpstr>PowerPoint Presentation</vt:lpstr>
      <vt:lpstr>PowerPoint Presentation</vt:lpstr>
      <vt:lpstr>PowerPoint Presentation</vt:lpstr>
      <vt:lpstr>PowerPoint Presentation</vt:lpstr>
      <vt:lpstr>Blocked Credit –  Sec-17 (5)</vt:lpstr>
      <vt:lpstr>PowerPoint Presentation</vt:lpstr>
      <vt:lpstr>PowerPoint Presentation</vt:lpstr>
      <vt:lpstr>PowerPoint Presentation</vt:lpstr>
      <vt:lpstr>PowerPoint Presentation</vt:lpstr>
      <vt:lpstr>[2019] 110 taxmann.com 288 (AAR - KARNATAKA)  AUTHORITY FOR ADVANCE RULINGS, KARNATAKA  Wework India Management (P.) Ltd., </vt:lpstr>
      <vt:lpstr>[2019] 110 taxmann.com 288 (AAR - KARNATAKA)  AUTHORITY FOR ADVANCE RULINGS, KARNATAKA  Wework India Management (P.) Ltd.,  Contd….</vt:lpstr>
      <vt:lpstr>116 taxmann.com 736 (AAAR-KARNATAKA) – M/s Wework India Management Private Limited</vt:lpstr>
      <vt:lpstr>116 taxmann.com 736 (AAAR-KARNATAKA) – M/s Wework India Management Private Limited             Contd …..</vt:lpstr>
      <vt:lpstr>[2019] 105 taxmann.com 324 (Orissa)  HIGH COURT OF ORISSA  Safari Retreats (P.) Ltd.   v. Chief Commissioner of CGST</vt:lpstr>
      <vt:lpstr>[2019] 105 taxmann.com 324 (Orissa)  HIGH COURT OF ORISSA  Safari Retreats (P.) Ltd.   v. Chief Commissioner of CGST     Cont….</vt:lpstr>
      <vt:lpstr>[2019] 105 taxmann.com 324 (Orissa)  HIGH COURT OF ORISSA  Safari Retreats (P.) Ltd.   v. Chief Commissioner of CGST     Cont….</vt:lpstr>
      <vt:lpstr>[2019] 105 taxmann.com 324 (Orissa)  HIGH COURT OF ORISSA  Safari Retreats (P.) Ltd.   v. Chief Commissioner of CGST     Cont….</vt:lpstr>
      <vt:lpstr>[2020] 116 taxmann.com 203 (AAR - KARNATAKA)  AUTHORITY FOR ADVANCE RULINGS Vikram Traders</vt:lpstr>
      <vt:lpstr>[2020] 113 taxmann.com 56 (AAR - TAMILNADU)  AUTHORITY FOR ADVANCE RULINGS, TAMILNADU  Sree Varalakshmi Mahaal LLP</vt:lpstr>
      <vt:lpstr>[2020] 113 taxmann.com 56 (AAR - TAMILNADU)  AUTHORITY FOR ADVANCE RULINGS, TAMILNADU  Sree Varalakshmi Mahaal LLP</vt:lpstr>
      <vt:lpstr>[2019] 110 taxmann.com 285 (AAR - KARNATAKA)  AUTHORITY FOR ADVANCE RULINGS, KARNATAKA  Tarun Realtors (P.) Ltd.</vt:lpstr>
      <vt:lpstr>[2019] 110 taxmann.com 285 (AAR - KARNATAKA)  AUTHORITY FOR ADVANCE RULINGS, KARNATAKA  Tarun Realtors (P.) Ltd.</vt:lpstr>
      <vt:lpstr>[2019] 105 taxmann.com 248 (AAAR-WEST BENGAL)  APPELLATE AUTHORITY FOR ADVANCE RULING, WEST BENGAL  GGL Hotel and Resort Company Ltd.</vt:lpstr>
      <vt:lpstr>[2019] 105 taxmann.com 248 (AAAR-WEST BENGAL)  APPELLATE AUTHORITY FOR ADVANCE RULING, WEST BENGAL  GGL Hotel and Resort Company Ltd.</vt:lpstr>
      <vt:lpstr>[2019] 106 taxmann.com 172 (AAR- RAJASTHAN)  AUTHORITY FOR ADVANCE RULINGS, RAJASTHAN  Rambagh Palace Hotels (P.) Ltd.</vt:lpstr>
      <vt:lpstr>[2019] 106 taxmann.com 172 (AAR- RAJASTHAN)  AUTHORITY FOR ADVANCE RULINGS, RAJASTHAN  Rambagh Palace Hotels (P.) Ltd.</vt:lpstr>
      <vt:lpstr>[2019] 102 taxmann.com 295 (AAR-WEST BENGAL)  AUTHORITY FOR ADVANCE RULINGS, WEST BENGAL  Tewari Warehousing Co. (P.) Ltd.</vt:lpstr>
      <vt:lpstr>[2019] 102 taxmann.com 295 (AAR-WEST BENGAL)  AUTHORITY FOR ADVANCE RULINGS, WEST BENGAL  Tewari Warehousing Co. (P.) Ltd.</vt:lpstr>
      <vt:lpstr>Issues under ITC</vt:lpstr>
      <vt:lpstr>PowerPoint Presentation</vt:lpstr>
      <vt:lpstr>PowerPoint Presentation</vt:lpstr>
      <vt:lpstr>PowerPoint Presentation</vt:lpstr>
      <vt:lpstr>PowerPoint Presentation</vt:lpstr>
      <vt:lpstr>[2019] 106 taxmann.com 387 (AAR - MAHARASHTRA)  AUTHORITY FOR ADVANCE RULINGS, MAHARASHTRA  Sanofi India Ltd</vt:lpstr>
      <vt:lpstr>[2019] 106 taxmann.com 387 (AAR - MAHARASHTRA)  AUTHORITY FOR ADVANCE RULINGS, MAHARASHTRA  Sanofi India Ltd</vt:lpstr>
      <vt:lpstr>[2019] 106 taxmann.com 387 (AAR - MAHARASHTRA)  AUTHORITY FOR ADVANCE RULINGS, MAHARASHTRA  Sanofi India Ltd</vt:lpstr>
      <vt:lpstr>[2019] 104 taxmann.com 36 (AAR - KERALA)  AUTHORITY FOR ADVANCE RULINGS, KERALA  Polycab Wires (P.) Ltd.</vt:lpstr>
      <vt:lpstr>[2019] 104 taxmann.com 36 (AAR - KERALA)  AUTHORITY FOR ADVANCE RULINGS, KERALA  Polycab Wires (P.) Ltd.</vt:lpstr>
      <vt:lpstr>[2019] 102 taxmann.com 371 (AAAR-ODISHA)  APPELLATE AUTHORITY FOR ADVANCE RULING, ODISHA  National Aluminium Company Ltd.</vt:lpstr>
      <vt:lpstr>[2019] 102 taxmann.com 371 (AAAR-ODISHA)  APPELLATE AUTHORITY FOR ADVANCE RULING, ODISHA  National Aluminium Company Ltd.</vt:lpstr>
      <vt:lpstr>[2019] 102 taxmann.com 371 (AAAR-ODISHA)  APPELLATE AUTHORITY FOR ADVANCE RULING, ODISHA  National Aluminium Company Ltd.</vt:lpstr>
      <vt:lpstr>[2019] 103 taxmann.com 127 (AAR - MAHARASHTRA)  AUTHORITY FOR ADVANCE RULINGS, MAHARASHTRA  Biostadt India Ltd.</vt:lpstr>
      <vt:lpstr>[2019] 103 taxmann.com 127 (AAR - MAHARASHTRA)  AUTHORITY FOR ADVANCE RULINGS, MAHARASHTRA  Biostadt India Ltd.</vt:lpstr>
      <vt:lpstr>PowerPoint Presentation</vt:lpstr>
      <vt:lpstr>PowerPoint Presentation</vt:lpstr>
      <vt:lpstr>PowerPoint Presentation</vt:lpstr>
      <vt:lpstr>[2019] 108 taxmann.com 412 (AAAR-RAJASTHAN)  APPELLATE AUTHORITY FOR ADVANCE RULING, RAJASTHAN  IMF Cognitive Technology (P.) Ltd.</vt:lpstr>
      <vt:lpstr> ITC in certain special circumstances Sec 18 and rule 40, 41 and 43  </vt:lpstr>
      <vt:lpstr>PowerPoint Presentation</vt:lpstr>
      <vt:lpstr>PowerPoint Presentation</vt:lpstr>
      <vt:lpstr>PowerPoint Presentation</vt:lpstr>
      <vt:lpstr>[2019] 110 taxmann.com 354 (AAR - KARNATAKA)  AUTHORITY FOR ADVANCE RULINGS, KARNATAKA  Knowlarity Communications (P.) Ltd.</vt:lpstr>
      <vt:lpstr>[2019] 110 taxmann.com 354 (AAR - KARNATAKA)  AUTHORITY FOR ADVANCE RULINGS, KARNATAKA  Knowlarity Communications (P.) Ltd.</vt:lpstr>
      <vt:lpstr>PowerPoint Presentation</vt:lpstr>
      <vt:lpstr>PowerPoint Presentation</vt:lpstr>
      <vt:lpstr>[2019] 102 taxmann.com 282 (AAR - HARYANA)  AUTHORITY FOR ADVANCE RULINGS, HARYANA  B.M. Industries</vt:lpstr>
      <vt:lpstr>[2019] 102 taxmann.com 282 (AAR - HARYANA)  AUTHORITY FOR ADVANCE RULINGS, HARYANA  B.M. Industries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ITC Utilization</vt:lpstr>
      <vt:lpstr> GOODS AND SERVICES TAX  (GST) IN INDIA  Job Work  </vt:lpstr>
      <vt:lpstr>Relevant Definitions</vt:lpstr>
      <vt:lpstr>PowerPoint Presentation</vt:lpstr>
      <vt:lpstr>PowerPoint Presentation</vt:lpstr>
      <vt:lpstr>Job Work…..  </vt:lpstr>
      <vt:lpstr> GOODS AND SERVICES TAX  (GST) IN INDIA  ISD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Valuation of Supply </dc:title>
  <dc:creator>VNA</dc:creator>
  <cp:lastModifiedBy>Sunil Kumar</cp:lastModifiedBy>
  <cp:revision>693</cp:revision>
  <cp:lastPrinted>2017-05-24T06:05:42Z</cp:lastPrinted>
  <dcterms:created xsi:type="dcterms:W3CDTF">2016-10-31T11:40:45Z</dcterms:created>
  <dcterms:modified xsi:type="dcterms:W3CDTF">2020-07-10T08:45:28Z</dcterms:modified>
</cp:coreProperties>
</file>