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65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EF85BDD-AF3D-4D5F-981F-17AA99F1C958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31F0937-EF15-4D9C-8589-38EE6E26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94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3F97-8408-40F8-9CBD-F6F76ADFB20A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4A40-12C0-4433-8C0C-2D6A92C4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8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3F97-8408-40F8-9CBD-F6F76ADFB20A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4A40-12C0-4433-8C0C-2D6A92C4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196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3F97-8408-40F8-9CBD-F6F76ADFB20A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4A40-12C0-4433-8C0C-2D6A92C4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51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3F97-8408-40F8-9CBD-F6F76ADFB20A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4A40-12C0-4433-8C0C-2D6A92C4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018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3F97-8408-40F8-9CBD-F6F76ADFB20A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4A40-12C0-4433-8C0C-2D6A92C4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3F97-8408-40F8-9CBD-F6F76ADFB20A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4A40-12C0-4433-8C0C-2D6A92C4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56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3F97-8408-40F8-9CBD-F6F76ADFB20A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4A40-12C0-4433-8C0C-2D6A92C4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2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3F97-8408-40F8-9CBD-F6F76ADFB20A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4A40-12C0-4433-8C0C-2D6A92C4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1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3F97-8408-40F8-9CBD-F6F76ADFB20A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4A40-12C0-4433-8C0C-2D6A92C4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8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3F97-8408-40F8-9CBD-F6F76ADFB20A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4A40-12C0-4433-8C0C-2D6A92C4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4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3F97-8408-40F8-9CBD-F6F76ADFB20A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4A40-12C0-4433-8C0C-2D6A92C4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2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83F97-8408-40F8-9CBD-F6F76ADFB20A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A4A40-12C0-4433-8C0C-2D6A92C46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9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11766" y="397534"/>
            <a:ext cx="9144000" cy="2387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Certification of Externally Aided Projects (EAP 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81668" y="4906537"/>
            <a:ext cx="10091854" cy="1628078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Webinar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ICAI –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Gurugram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Branch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June 2020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What is a Resource Audit - Free Management eBoo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23" y="2785134"/>
            <a:ext cx="3489061" cy="258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767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6543"/>
          </a:xfrm>
        </p:spPr>
        <p:txBody>
          <a:bodyPr/>
          <a:lstStyle/>
          <a:p>
            <a:r>
              <a:rPr lang="en-US" dirty="0" smtClean="0"/>
              <a:t>List of Some Assisted Projects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980" y="1360449"/>
            <a:ext cx="10894742" cy="4816514"/>
          </a:xfrm>
        </p:spPr>
        <p:txBody>
          <a:bodyPr/>
          <a:lstStyle/>
          <a:p>
            <a:r>
              <a:rPr lang="en-US" dirty="0" smtClean="0"/>
              <a:t>Roads &amp; Highway Improvement Projects in Karnataka, Jharkhand, NE States</a:t>
            </a:r>
          </a:p>
          <a:p>
            <a:r>
              <a:rPr lang="en-US" dirty="0" smtClean="0"/>
              <a:t>Urban Sector Development </a:t>
            </a:r>
            <a:r>
              <a:rPr lang="en-US" dirty="0" err="1" smtClean="0"/>
              <a:t>Programmes</a:t>
            </a:r>
            <a:r>
              <a:rPr lang="en-US" dirty="0" smtClean="0"/>
              <a:t> in Rajasthan, </a:t>
            </a:r>
          </a:p>
          <a:p>
            <a:r>
              <a:rPr lang="en-US" dirty="0" err="1" smtClean="0"/>
              <a:t>Uttrakhand</a:t>
            </a:r>
            <a:r>
              <a:rPr lang="en-US" dirty="0" smtClean="0"/>
              <a:t> Emergency </a:t>
            </a:r>
            <a:r>
              <a:rPr lang="en-US" dirty="0"/>
              <a:t>A</a:t>
            </a:r>
            <a:r>
              <a:rPr lang="en-US" dirty="0" smtClean="0"/>
              <a:t>ssistance Projects- State Disaster </a:t>
            </a:r>
            <a:r>
              <a:rPr lang="en-US" dirty="0" err="1" smtClean="0"/>
              <a:t>Mgt</a:t>
            </a:r>
            <a:r>
              <a:rPr lang="en-US" dirty="0" smtClean="0"/>
              <a:t> Authority</a:t>
            </a:r>
          </a:p>
          <a:p>
            <a:r>
              <a:rPr lang="en-US" dirty="0" smtClean="0"/>
              <a:t>Infrastructure Dev. </a:t>
            </a:r>
            <a:r>
              <a:rPr lang="en-US" dirty="0" err="1" smtClean="0"/>
              <a:t>Programmes</a:t>
            </a:r>
            <a:r>
              <a:rPr lang="en-US" dirty="0" smtClean="0"/>
              <a:t> in Tourism Sector in NE States, Sikkim, HP. </a:t>
            </a:r>
            <a:r>
              <a:rPr lang="en-US" dirty="0"/>
              <a:t>P</a:t>
            </a:r>
            <a:r>
              <a:rPr lang="en-US" dirty="0" smtClean="0"/>
              <a:t>unjab, </a:t>
            </a:r>
            <a:r>
              <a:rPr lang="en-US" dirty="0" err="1" smtClean="0"/>
              <a:t>Uttrakhand</a:t>
            </a:r>
            <a:endParaRPr lang="en-US" dirty="0" smtClean="0"/>
          </a:p>
          <a:p>
            <a:r>
              <a:rPr lang="en-US" dirty="0" smtClean="0"/>
              <a:t>Climate Adaptation Projects </a:t>
            </a:r>
          </a:p>
          <a:p>
            <a:r>
              <a:rPr lang="en-US" dirty="0" smtClean="0"/>
              <a:t>Skill Development</a:t>
            </a:r>
          </a:p>
          <a:p>
            <a:r>
              <a:rPr lang="en-US" dirty="0" smtClean="0"/>
              <a:t>Please see Website of Department of Economic Affairs –</a:t>
            </a:r>
            <a:r>
              <a:rPr lang="en-US" dirty="0" err="1" smtClean="0"/>
              <a:t>MoF</a:t>
            </a:r>
            <a:r>
              <a:rPr lang="en-US" dirty="0" smtClean="0"/>
              <a:t> for </a:t>
            </a:r>
            <a:r>
              <a:rPr lang="en-US" smtClean="0"/>
              <a:t>further Projects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702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575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527" y="1895707"/>
            <a:ext cx="10651273" cy="428125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THE PATIENT HEARING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97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42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		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EAPs in India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049" y="1193180"/>
            <a:ext cx="10907751" cy="498378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several Donor Agencies like World Bank, ADB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which aid countries in important infrastructure projects or Social Sector Projects too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Externally Assisted Projects (EAPs) including World Bank assisted projects has undergone 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considerable change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the last decade.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implementation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traditionally through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centralized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agencies . In recent times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carried out in a more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decentralized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manner through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Purpose Vehicles (SPVs)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 registered Societies, NGOs etc.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also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trend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donors especially World Bank in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devolving funds to the Local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Bodies.</a:t>
            </a: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Assistance can be by way of grants or soft loans to the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/Implementing Agency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375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654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Accounts and Audit arrangements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327" y="1182029"/>
            <a:ext cx="11574966" cy="539719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Separate project accounts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the EAP component are mandatorily required to be  maintained by the Implementing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gency.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has to exist a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Provision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audit  in 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Agreement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covenant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agreement envisages appointment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Auditors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acceptable to the Bank.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CAG of India has been accepted as an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auditor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donor agencies for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 of audit certificates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certifying that the expenditure shown in the Statement of Expenditure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 correct and utilized for the purpose of project.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CAG is ensured through provisions of the Constitution of India and CAG’s (DPC), Act, 1971.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Foreign aid by way of grants/loan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routed though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implementing agency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a Government Department, for the audit by the C&amp;AG. If the entity is not under the sole audit jurisdiction of CAG, audit could be done by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entrusting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same to the CAG under Section 19/20 of the CAG’s (DPC) Act, 1971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321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157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Audit Methodology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863" y="1137424"/>
            <a:ext cx="10773937" cy="503953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Annual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EAP during normal audit of DDO/Project Implementing Authority. 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Integrated Audit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and Compliance. 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Local Audit. 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Areas usually seen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Award Of Contracts.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Execution of Contracts and Expenditure booked for the period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systems and Accountability issues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Investment decisions of surplus funds if any 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and risk management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243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664"/>
            <a:ext cx="10515600" cy="80288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Audit Objectives and Scope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805" y="1039091"/>
            <a:ext cx="10851995" cy="554181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Overall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an audit of a government-executed project is to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 reasonable assurance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resources are being managed in accordance with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applicable.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 that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systems for implementation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monitoring and evaluation exist.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 that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accounting and financial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 procedures exist.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disbursement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made in accordance with the project document. 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disbursements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validly supported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adequate documentation.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financial reports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fairly and accurately presented.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 management structure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internal controls and record-keeping systems are maintained by the project management and can be relied upon. 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 and evaluation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undertaken and reports are prepared as required.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385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does the SAI Audit cover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166" y="1338146"/>
            <a:ext cx="10751634" cy="4838817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Issuing Audit Certificate and Audit Report (ML):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Whether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implementing agencies carried out expenditure as per pattern/conditions/requirements spelt out in the Project Appraisal Document: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Loan Agreement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becomes the core document.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inadequacies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systems and control.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Cases of presumptive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fraud if any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Wasteful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expenditure.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Expenditure incurred is strictly according to the terms and conditions of the Assistance and for the Project objectives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23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283" y="156117"/>
            <a:ext cx="10595517" cy="70252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>	</a:t>
            </a:r>
            <a:r>
              <a:rPr lang="en-US" b="1" dirty="0" smtClean="0"/>
              <a:t>	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Audit Certificate (AC)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283" y="1148576"/>
            <a:ext cx="10595517" cy="5028387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to be issued on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Financial Statements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accompanied by management's assertion for fair presentation of the PFS –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Allowing expenditure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separate certificate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issued for each project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indicating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amount held under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objection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relation to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 wanting vouchers,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D.C. bills, sanctions etc. and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-classifications, defalcation, overpayments etc. that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have come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notice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audit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Irregularities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noticed during central audit as well as local audit should be distinctly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recorded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separate file for certification in respect of each project maintained. </a:t>
            </a:r>
          </a:p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Letter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pointing out issues other than financial statements like weaknesses in internal control or value for money issues.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17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7269"/>
            <a:ext cx="10515600" cy="54641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Schedule of Certification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923" y="1037064"/>
            <a:ext cx="10695878" cy="51399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prescribed in 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Agreement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 certificates are required to be issued within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months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closure of Accounts, i.e. accounts are required to be certified latest by 30th September every year.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Implementing agencies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required to furnish PFS to Audit by 1st May and remaining five months are available for Central and Local Audit.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certify the project accounts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throughout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year (for arrear period as also for the current year) depending upon the production of PFS and other documents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–usually delays are observed.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094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81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	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 of AC and Impact of the AC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805" y="1226634"/>
            <a:ext cx="10851996" cy="5151864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Issued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Implementing Agencies/Entities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audited. </a:t>
            </a:r>
          </a:p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directly issued to the Donor.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Implementing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Agency submits the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reimbursement claim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CAAA,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MoF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along with the Audit Certificate. </a:t>
            </a:r>
          </a:p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CAAA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processes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claim and forwards the same to Donor for reimbursement. </a:t>
            </a:r>
          </a:p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Reimbursed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credited to the Government Account maintained by the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MoF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 certified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reimbursed. </a:t>
            </a:r>
          </a:p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Amount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objected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audit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withheld till removal of objections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Audit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Certificate should be issued in the proper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printed letter head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signed by an officer not below the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rank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Deputy Accountant General/Deputy Director.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067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1000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Certification of Externally Aided Projects (EAP )</vt:lpstr>
      <vt:lpstr>    EAPs in India</vt:lpstr>
      <vt:lpstr>Accounts and Audit arrangements</vt:lpstr>
      <vt:lpstr>Audit Methodology </vt:lpstr>
      <vt:lpstr>Audit Objectives and Scope</vt:lpstr>
      <vt:lpstr>What does the SAI Audit cover ?</vt:lpstr>
      <vt:lpstr>    Audit Certificate (AC)  </vt:lpstr>
      <vt:lpstr> Time Schedule of Certification  </vt:lpstr>
      <vt:lpstr>  Issue of AC and Impact of the AC</vt:lpstr>
      <vt:lpstr>List of Some Assisted Projects </vt:lpstr>
      <vt:lpstr>PowerPoint Presentation</vt:lpstr>
    </vt:vector>
  </TitlesOfParts>
  <Company>CAG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Certification of Externally Aided Projects (EAP )</dc:title>
  <dc:creator>admin</dc:creator>
  <cp:lastModifiedBy>User</cp:lastModifiedBy>
  <cp:revision>19</cp:revision>
  <cp:lastPrinted>2020-06-12T11:05:12Z</cp:lastPrinted>
  <dcterms:created xsi:type="dcterms:W3CDTF">2020-06-12T04:56:31Z</dcterms:created>
  <dcterms:modified xsi:type="dcterms:W3CDTF">2020-06-12T13:55:12Z</dcterms:modified>
</cp:coreProperties>
</file>