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8"/>
  </p:notesMasterIdLst>
  <p:handoutMasterIdLst>
    <p:handoutMasterId r:id="rId49"/>
  </p:handoutMasterIdLst>
  <p:sldIdLst>
    <p:sldId id="484" r:id="rId5"/>
    <p:sldId id="614" r:id="rId6"/>
    <p:sldId id="518" r:id="rId7"/>
    <p:sldId id="631" r:id="rId8"/>
    <p:sldId id="491" r:id="rId9"/>
    <p:sldId id="492" r:id="rId10"/>
    <p:sldId id="615" r:id="rId11"/>
    <p:sldId id="616" r:id="rId12"/>
    <p:sldId id="554" r:id="rId13"/>
    <p:sldId id="507" r:id="rId14"/>
    <p:sldId id="568" r:id="rId15"/>
    <p:sldId id="569" r:id="rId16"/>
    <p:sldId id="570" r:id="rId17"/>
    <p:sldId id="559" r:id="rId18"/>
    <p:sldId id="558" r:id="rId19"/>
    <p:sldId id="566" r:id="rId20"/>
    <p:sldId id="571" r:id="rId21"/>
    <p:sldId id="562" r:id="rId22"/>
    <p:sldId id="563" r:id="rId23"/>
    <p:sldId id="594" r:id="rId24"/>
    <p:sldId id="596" r:id="rId25"/>
    <p:sldId id="617" r:id="rId26"/>
    <p:sldId id="600" r:id="rId27"/>
    <p:sldId id="601" r:id="rId28"/>
    <p:sldId id="602" r:id="rId29"/>
    <p:sldId id="618" r:id="rId30"/>
    <p:sldId id="604" r:id="rId31"/>
    <p:sldId id="605" r:id="rId32"/>
    <p:sldId id="606" r:id="rId33"/>
    <p:sldId id="619" r:id="rId34"/>
    <p:sldId id="590" r:id="rId35"/>
    <p:sldId id="623" r:id="rId36"/>
    <p:sldId id="622" r:id="rId37"/>
    <p:sldId id="624" r:id="rId38"/>
    <p:sldId id="625" r:id="rId39"/>
    <p:sldId id="626" r:id="rId40"/>
    <p:sldId id="628" r:id="rId41"/>
    <p:sldId id="620" r:id="rId42"/>
    <p:sldId id="612" r:id="rId43"/>
    <p:sldId id="613" r:id="rId44"/>
    <p:sldId id="629" r:id="rId45"/>
    <p:sldId id="630" r:id="rId46"/>
    <p:sldId id="621" r:id="rId47"/>
  </p:sldIdLst>
  <p:sldSz cx="10688638" cy="7562850"/>
  <p:notesSz cx="7315200" cy="9601200"/>
  <p:custDataLst>
    <p:tags r:id="rId50"/>
  </p:custDataLst>
  <p:defaultTextStyle>
    <a:defPPr>
      <a:defRPr lang="en-US"/>
    </a:defPPr>
    <a:lvl1pPr marL="0" algn="l" defTabSz="1042873" rtl="0" eaLnBrk="1" latinLnBrk="0" hangingPunct="1">
      <a:defRPr sz="2053" kern="1200">
        <a:solidFill>
          <a:schemeClr val="tx1"/>
        </a:solidFill>
        <a:latin typeface="+mn-lt"/>
        <a:ea typeface="+mn-ea"/>
        <a:cs typeface="+mn-cs"/>
      </a:defRPr>
    </a:lvl1pPr>
    <a:lvl2pPr marL="521437" algn="l" defTabSz="1042873" rtl="0" eaLnBrk="1" latinLnBrk="0" hangingPunct="1">
      <a:defRPr sz="2053" kern="1200">
        <a:solidFill>
          <a:schemeClr val="tx1"/>
        </a:solidFill>
        <a:latin typeface="+mn-lt"/>
        <a:ea typeface="+mn-ea"/>
        <a:cs typeface="+mn-cs"/>
      </a:defRPr>
    </a:lvl2pPr>
    <a:lvl3pPr marL="1042873" algn="l" defTabSz="1042873" rtl="0" eaLnBrk="1" latinLnBrk="0" hangingPunct="1">
      <a:defRPr sz="2053" kern="1200">
        <a:solidFill>
          <a:schemeClr val="tx1"/>
        </a:solidFill>
        <a:latin typeface="+mn-lt"/>
        <a:ea typeface="+mn-ea"/>
        <a:cs typeface="+mn-cs"/>
      </a:defRPr>
    </a:lvl3pPr>
    <a:lvl4pPr marL="1564310" algn="l" defTabSz="1042873" rtl="0" eaLnBrk="1" latinLnBrk="0" hangingPunct="1">
      <a:defRPr sz="2053" kern="1200">
        <a:solidFill>
          <a:schemeClr val="tx1"/>
        </a:solidFill>
        <a:latin typeface="+mn-lt"/>
        <a:ea typeface="+mn-ea"/>
        <a:cs typeface="+mn-cs"/>
      </a:defRPr>
    </a:lvl4pPr>
    <a:lvl5pPr marL="2085746" algn="l" defTabSz="1042873" rtl="0" eaLnBrk="1" latinLnBrk="0" hangingPunct="1">
      <a:defRPr sz="2053" kern="1200">
        <a:solidFill>
          <a:schemeClr val="tx1"/>
        </a:solidFill>
        <a:latin typeface="+mn-lt"/>
        <a:ea typeface="+mn-ea"/>
        <a:cs typeface="+mn-cs"/>
      </a:defRPr>
    </a:lvl5pPr>
    <a:lvl6pPr marL="2607183" algn="l" defTabSz="1042873" rtl="0" eaLnBrk="1" latinLnBrk="0" hangingPunct="1">
      <a:defRPr sz="2053" kern="1200">
        <a:solidFill>
          <a:schemeClr val="tx1"/>
        </a:solidFill>
        <a:latin typeface="+mn-lt"/>
        <a:ea typeface="+mn-ea"/>
        <a:cs typeface="+mn-cs"/>
      </a:defRPr>
    </a:lvl6pPr>
    <a:lvl7pPr marL="3128620" algn="l" defTabSz="1042873" rtl="0" eaLnBrk="1" latinLnBrk="0" hangingPunct="1">
      <a:defRPr sz="2053" kern="1200">
        <a:solidFill>
          <a:schemeClr val="tx1"/>
        </a:solidFill>
        <a:latin typeface="+mn-lt"/>
        <a:ea typeface="+mn-ea"/>
        <a:cs typeface="+mn-cs"/>
      </a:defRPr>
    </a:lvl7pPr>
    <a:lvl8pPr marL="3650056" algn="l" defTabSz="1042873" rtl="0" eaLnBrk="1" latinLnBrk="0" hangingPunct="1">
      <a:defRPr sz="2053" kern="1200">
        <a:solidFill>
          <a:schemeClr val="tx1"/>
        </a:solidFill>
        <a:latin typeface="+mn-lt"/>
        <a:ea typeface="+mn-ea"/>
        <a:cs typeface="+mn-cs"/>
      </a:defRPr>
    </a:lvl8pPr>
    <a:lvl9pPr marL="4171493" algn="l" defTabSz="1042873"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382"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vina Mathias" initials="LM" lastIdx="3" clrIdx="0">
    <p:extLst>
      <p:ext uri="{19B8F6BF-5375-455C-9EA6-DF929625EA0E}">
        <p15:presenceInfo xmlns:p15="http://schemas.microsoft.com/office/powerpoint/2012/main" userId="S-1-5-21-776561741-1482476501-682003330-3566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D00"/>
    <a:srgbClr val="ED8B00"/>
    <a:srgbClr val="DB291C"/>
    <a:srgbClr val="FF9900"/>
    <a:srgbClr val="C00000"/>
    <a:srgbClr val="3C8A2E"/>
    <a:srgbClr val="DCDCDC"/>
    <a:srgbClr val="B4B4B4"/>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36" autoAdjust="0"/>
    <p:restoredTop sz="93979" autoAdjust="0"/>
  </p:normalViewPr>
  <p:slideViewPr>
    <p:cSldViewPr snapToGrid="0" showGuides="1">
      <p:cViewPr>
        <p:scale>
          <a:sx n="50" d="100"/>
          <a:sy n="50" d="100"/>
        </p:scale>
        <p:origin x="1636" y="176"/>
      </p:cViewPr>
      <p:guideLst>
        <p:guide/>
        <p:guide orient="horz" pos="2382"/>
      </p:guideLst>
    </p:cSldViewPr>
  </p:slideViewPr>
  <p:outlineViewPr>
    <p:cViewPr>
      <p:scale>
        <a:sx n="33" d="100"/>
        <a:sy n="33" d="100"/>
      </p:scale>
      <p:origin x="0" y="-59190"/>
    </p:cViewPr>
  </p:outlineViewPr>
  <p:notesTextViewPr>
    <p:cViewPr>
      <p:scale>
        <a:sx n="100" d="100"/>
        <a:sy n="100" d="100"/>
      </p:scale>
      <p:origin x="0" y="0"/>
    </p:cViewPr>
  </p:notesTextViewPr>
  <p:sorterViewPr>
    <p:cViewPr varScale="1">
      <p:scale>
        <a:sx n="1" d="1"/>
        <a:sy n="1" d="1"/>
      </p:scale>
      <p:origin x="0" y="-4308"/>
    </p:cViewPr>
  </p:sorterViewPr>
  <p:notesViewPr>
    <p:cSldViewPr snapToGrid="0" showGuides="1">
      <p:cViewPr varScale="1">
        <p:scale>
          <a:sx n="57" d="100"/>
          <a:sy n="57" d="100"/>
        </p:scale>
        <p:origin x="1992"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A847C6-7067-4293-9F7A-CD0EF887ADB4}"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C04EDD15-EB1B-44D7-8C70-EAA88A58C197}">
      <dgm:prSet phldrT="[Text]" custT="1"/>
      <dgm:spPr/>
      <dgm:t>
        <a:bodyPr/>
        <a:lstStyle/>
        <a:p>
          <a:r>
            <a:rPr lang="en-US" sz="2000" dirty="0" smtClean="0"/>
            <a:t>No practical implications due to section 195</a:t>
          </a:r>
          <a:endParaRPr lang="en-US" sz="2000" dirty="0"/>
        </a:p>
      </dgm:t>
    </dgm:pt>
    <dgm:pt modelId="{34FFD2B8-8600-4E37-A158-499C7D37BACF}" type="parTrans" cxnId="{E40CE89B-875E-4D6A-B0CD-B28B81B9CCA2}">
      <dgm:prSet/>
      <dgm:spPr/>
      <dgm:t>
        <a:bodyPr/>
        <a:lstStyle/>
        <a:p>
          <a:endParaRPr lang="en-US"/>
        </a:p>
      </dgm:t>
    </dgm:pt>
    <dgm:pt modelId="{CD0E87CD-378C-428F-BE0F-1832717C5311}" type="sibTrans" cxnId="{E40CE89B-875E-4D6A-B0CD-B28B81B9CCA2}">
      <dgm:prSet/>
      <dgm:spPr/>
      <dgm:t>
        <a:bodyPr/>
        <a:lstStyle/>
        <a:p>
          <a:endParaRPr lang="en-US"/>
        </a:p>
      </dgm:t>
    </dgm:pt>
    <dgm:pt modelId="{ADA31551-761D-4ECF-BB72-5534CC74D59D}">
      <dgm:prSet phldrT="[Text]" custT="1"/>
      <dgm:spPr/>
      <dgm:t>
        <a:bodyPr/>
        <a:lstStyle/>
        <a:p>
          <a:r>
            <a:rPr lang="en-US" sz="2000" dirty="0" smtClean="0"/>
            <a:t>Only Article 10, 11 and 12 to become effective</a:t>
          </a:r>
          <a:endParaRPr lang="en-US" sz="2000" dirty="0"/>
        </a:p>
      </dgm:t>
    </dgm:pt>
    <dgm:pt modelId="{D16A5FEF-F4CA-4EB9-A90F-F3FD8C8DDE41}" type="parTrans" cxnId="{265C5BA1-8F26-460C-BC08-194A89E0FB18}">
      <dgm:prSet/>
      <dgm:spPr/>
      <dgm:t>
        <a:bodyPr/>
        <a:lstStyle/>
        <a:p>
          <a:endParaRPr lang="en-US"/>
        </a:p>
      </dgm:t>
    </dgm:pt>
    <dgm:pt modelId="{7D5AA893-A0DB-4855-BC44-26106BB1EED6}" type="sibTrans" cxnId="{265C5BA1-8F26-460C-BC08-194A89E0FB18}">
      <dgm:prSet/>
      <dgm:spPr/>
      <dgm:t>
        <a:bodyPr/>
        <a:lstStyle/>
        <a:p>
          <a:endParaRPr lang="en-US"/>
        </a:p>
      </dgm:t>
    </dgm:pt>
    <dgm:pt modelId="{B3153099-28D9-46B2-A16F-90A63578712B}" type="pres">
      <dgm:prSet presAssocID="{ECA847C6-7067-4293-9F7A-CD0EF887ADB4}" presName="cycle" presStyleCnt="0">
        <dgm:presLayoutVars>
          <dgm:dir/>
          <dgm:resizeHandles val="exact"/>
        </dgm:presLayoutVars>
      </dgm:prSet>
      <dgm:spPr/>
      <dgm:t>
        <a:bodyPr/>
        <a:lstStyle/>
        <a:p>
          <a:endParaRPr lang="en-US"/>
        </a:p>
      </dgm:t>
    </dgm:pt>
    <dgm:pt modelId="{D4ADD963-0030-43F1-96B1-CA0406CC63A1}" type="pres">
      <dgm:prSet presAssocID="{C04EDD15-EB1B-44D7-8C70-EAA88A58C197}" presName="arrow" presStyleLbl="node1" presStyleIdx="0" presStyleCnt="2" custScaleY="101492">
        <dgm:presLayoutVars>
          <dgm:bulletEnabled val="1"/>
        </dgm:presLayoutVars>
      </dgm:prSet>
      <dgm:spPr/>
      <dgm:t>
        <a:bodyPr/>
        <a:lstStyle/>
        <a:p>
          <a:endParaRPr lang="en-US"/>
        </a:p>
      </dgm:t>
    </dgm:pt>
    <dgm:pt modelId="{51971FB0-ED02-4EF5-9A10-659432527586}" type="pres">
      <dgm:prSet presAssocID="{ADA31551-761D-4ECF-BB72-5534CC74D59D}" presName="arrow" presStyleLbl="node1" presStyleIdx="1" presStyleCnt="2" custScaleY="101728">
        <dgm:presLayoutVars>
          <dgm:bulletEnabled val="1"/>
        </dgm:presLayoutVars>
      </dgm:prSet>
      <dgm:spPr/>
      <dgm:t>
        <a:bodyPr/>
        <a:lstStyle/>
        <a:p>
          <a:endParaRPr lang="en-US"/>
        </a:p>
      </dgm:t>
    </dgm:pt>
  </dgm:ptLst>
  <dgm:cxnLst>
    <dgm:cxn modelId="{0F05D5BB-CFEE-4344-8E1D-F2BF17684869}" type="presOf" srcId="{C04EDD15-EB1B-44D7-8C70-EAA88A58C197}" destId="{D4ADD963-0030-43F1-96B1-CA0406CC63A1}" srcOrd="0" destOrd="0" presId="urn:microsoft.com/office/officeart/2005/8/layout/arrow1"/>
    <dgm:cxn modelId="{5E1E7557-6292-4317-A79A-D6831CC86CFF}" type="presOf" srcId="{ECA847C6-7067-4293-9F7A-CD0EF887ADB4}" destId="{B3153099-28D9-46B2-A16F-90A63578712B}" srcOrd="0" destOrd="0" presId="urn:microsoft.com/office/officeart/2005/8/layout/arrow1"/>
    <dgm:cxn modelId="{E40CE89B-875E-4D6A-B0CD-B28B81B9CCA2}" srcId="{ECA847C6-7067-4293-9F7A-CD0EF887ADB4}" destId="{C04EDD15-EB1B-44D7-8C70-EAA88A58C197}" srcOrd="0" destOrd="0" parTransId="{34FFD2B8-8600-4E37-A158-499C7D37BACF}" sibTransId="{CD0E87CD-378C-428F-BE0F-1832717C5311}"/>
    <dgm:cxn modelId="{265C5BA1-8F26-460C-BC08-194A89E0FB18}" srcId="{ECA847C6-7067-4293-9F7A-CD0EF887ADB4}" destId="{ADA31551-761D-4ECF-BB72-5534CC74D59D}" srcOrd="1" destOrd="0" parTransId="{D16A5FEF-F4CA-4EB9-A90F-F3FD8C8DDE41}" sibTransId="{7D5AA893-A0DB-4855-BC44-26106BB1EED6}"/>
    <dgm:cxn modelId="{CFF348C9-70E8-47B6-BE46-CC7BE92EF02F}" type="presOf" srcId="{ADA31551-761D-4ECF-BB72-5534CC74D59D}" destId="{51971FB0-ED02-4EF5-9A10-659432527586}" srcOrd="0" destOrd="0" presId="urn:microsoft.com/office/officeart/2005/8/layout/arrow1"/>
    <dgm:cxn modelId="{78780A06-0DE9-43F2-9AE4-DE21014C0F61}" type="presParOf" srcId="{B3153099-28D9-46B2-A16F-90A63578712B}" destId="{D4ADD963-0030-43F1-96B1-CA0406CC63A1}" srcOrd="0" destOrd="0" presId="urn:microsoft.com/office/officeart/2005/8/layout/arrow1"/>
    <dgm:cxn modelId="{0B1C614D-D1C7-4544-9E36-74DD87580791}" type="presParOf" srcId="{B3153099-28D9-46B2-A16F-90A63578712B}" destId="{51971FB0-ED02-4EF5-9A10-659432527586}"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DD963-0030-43F1-96B1-CA0406CC63A1}">
      <dsp:nvSpPr>
        <dsp:cNvPr id="0" name=""/>
        <dsp:cNvSpPr/>
      </dsp:nvSpPr>
      <dsp:spPr>
        <a:xfrm rot="16200000">
          <a:off x="359" y="28635"/>
          <a:ext cx="4115131" cy="4176529"/>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No practical implications due to section 195</a:t>
          </a:r>
          <a:endParaRPr lang="en-US" sz="2000" kern="1200" dirty="0"/>
        </a:p>
      </dsp:txBody>
      <dsp:txXfrm rot="5400000">
        <a:off x="689808" y="1088117"/>
        <a:ext cx="3456381" cy="2057565"/>
      </dsp:txXfrm>
    </dsp:sp>
    <dsp:sp modelId="{51971FB0-ED02-4EF5-9A10-659432527586}">
      <dsp:nvSpPr>
        <dsp:cNvPr id="0" name=""/>
        <dsp:cNvSpPr/>
      </dsp:nvSpPr>
      <dsp:spPr>
        <a:xfrm rot="5400000">
          <a:off x="4528395" y="23779"/>
          <a:ext cx="4115131" cy="4186241"/>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Only Article 10, 11 and 12 to become effective</a:t>
          </a:r>
          <a:endParaRPr lang="en-US" sz="2000" kern="1200" dirty="0"/>
        </a:p>
      </dsp:txBody>
      <dsp:txXfrm rot="-5400000">
        <a:off x="4492840" y="1088117"/>
        <a:ext cx="3466093" cy="2057565"/>
      </dsp:txXfrm>
    </dsp:sp>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4/21/2020</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4/21/2020</a:t>
            </a:fld>
            <a:endParaRPr lang="en-US" dirty="0"/>
          </a:p>
        </p:txBody>
      </p:sp>
      <p:sp>
        <p:nvSpPr>
          <p:cNvPr id="4" name="Slide Image Placeholder 3"/>
          <p:cNvSpPr>
            <a:spLocks noGrp="1" noRot="1" noChangeAspect="1"/>
          </p:cNvSpPr>
          <p:nvPr>
            <p:ph type="sldImg" idx="2"/>
          </p:nvPr>
        </p:nvSpPr>
        <p:spPr>
          <a:xfrm>
            <a:off x="1116013" y="720725"/>
            <a:ext cx="508317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042873" rtl="0" eaLnBrk="1" latinLnBrk="0" hangingPunct="1">
      <a:defRPr sz="1369" kern="1200">
        <a:solidFill>
          <a:schemeClr val="tx1"/>
        </a:solidFill>
        <a:latin typeface="Arial" panose="020B0604020202020204" pitchFamily="34" charset="0"/>
        <a:ea typeface="+mn-ea"/>
        <a:cs typeface="+mn-cs"/>
      </a:defRPr>
    </a:lvl1pPr>
    <a:lvl2pPr marL="521437" algn="l" defTabSz="1042873" rtl="0" eaLnBrk="1" latinLnBrk="0" hangingPunct="1">
      <a:defRPr sz="1369" kern="1200">
        <a:solidFill>
          <a:schemeClr val="tx1"/>
        </a:solidFill>
        <a:latin typeface="Arial" panose="020B0604020202020204" pitchFamily="34" charset="0"/>
        <a:ea typeface="+mn-ea"/>
        <a:cs typeface="+mn-cs"/>
      </a:defRPr>
    </a:lvl2pPr>
    <a:lvl3pPr marL="1042873" algn="l" defTabSz="1042873" rtl="0" eaLnBrk="1" latinLnBrk="0" hangingPunct="1">
      <a:defRPr sz="1369" kern="1200">
        <a:solidFill>
          <a:schemeClr val="tx1"/>
        </a:solidFill>
        <a:latin typeface="Arial" panose="020B0604020202020204" pitchFamily="34" charset="0"/>
        <a:ea typeface="+mn-ea"/>
        <a:cs typeface="+mn-cs"/>
      </a:defRPr>
    </a:lvl3pPr>
    <a:lvl4pPr marL="1564310" algn="l" defTabSz="1042873" rtl="0" eaLnBrk="1" latinLnBrk="0" hangingPunct="1">
      <a:defRPr sz="1369" kern="1200">
        <a:solidFill>
          <a:schemeClr val="tx1"/>
        </a:solidFill>
        <a:latin typeface="Arial" panose="020B0604020202020204" pitchFamily="34" charset="0"/>
        <a:ea typeface="+mn-ea"/>
        <a:cs typeface="+mn-cs"/>
      </a:defRPr>
    </a:lvl4pPr>
    <a:lvl5pPr marL="2085746" algn="l" defTabSz="1042873" rtl="0" eaLnBrk="1" latinLnBrk="0" hangingPunct="1">
      <a:defRPr sz="1369" kern="1200">
        <a:solidFill>
          <a:schemeClr val="tx1"/>
        </a:solidFill>
        <a:latin typeface="Arial" panose="020B0604020202020204" pitchFamily="34" charset="0"/>
        <a:ea typeface="+mn-ea"/>
        <a:cs typeface="+mn-cs"/>
      </a:defRPr>
    </a:lvl5pPr>
    <a:lvl6pPr marL="2607183" algn="l" defTabSz="1042873" rtl="0" eaLnBrk="1" latinLnBrk="0" hangingPunct="1">
      <a:defRPr sz="1369" kern="1200">
        <a:solidFill>
          <a:schemeClr val="tx1"/>
        </a:solidFill>
        <a:latin typeface="+mn-lt"/>
        <a:ea typeface="+mn-ea"/>
        <a:cs typeface="+mn-cs"/>
      </a:defRPr>
    </a:lvl6pPr>
    <a:lvl7pPr marL="3128620" algn="l" defTabSz="1042873" rtl="0" eaLnBrk="1" latinLnBrk="0" hangingPunct="1">
      <a:defRPr sz="1369" kern="1200">
        <a:solidFill>
          <a:schemeClr val="tx1"/>
        </a:solidFill>
        <a:latin typeface="+mn-lt"/>
        <a:ea typeface="+mn-ea"/>
        <a:cs typeface="+mn-cs"/>
      </a:defRPr>
    </a:lvl7pPr>
    <a:lvl8pPr marL="3650056" algn="l" defTabSz="1042873" rtl="0" eaLnBrk="1" latinLnBrk="0" hangingPunct="1">
      <a:defRPr sz="1369" kern="1200">
        <a:solidFill>
          <a:schemeClr val="tx1"/>
        </a:solidFill>
        <a:latin typeface="+mn-lt"/>
        <a:ea typeface="+mn-ea"/>
        <a:cs typeface="+mn-cs"/>
      </a:defRPr>
    </a:lvl8pPr>
    <a:lvl9pPr marL="4171493" algn="l" defTabSz="1042873" rtl="0" eaLnBrk="1" latinLnBrk="0" hangingPunct="1">
      <a:defRPr sz="13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2613556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523411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966571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5821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973335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99011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882537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07691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349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8700" y="693738"/>
            <a:ext cx="48926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937166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337132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221706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474201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639324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4934067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4421228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8436124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1133857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488050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2095853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490806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8700" y="693738"/>
            <a:ext cx="48926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3607025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6515715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5339719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1386417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0390399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8335817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1183388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402816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5628928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5273455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1750056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048214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7139599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598937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232148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923217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702487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70561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043744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8700" y="693738"/>
            <a:ext cx="48926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3117161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196866" y="801940"/>
            <a:ext cx="6312188" cy="5955000"/>
          </a:xfrm>
          <a:prstGeom prst="rect">
            <a:avLst/>
          </a:prstGeom>
        </p:spPr>
        <p:txBody>
          <a:bodyPr/>
          <a:lstStyle>
            <a:lvl1pPr>
              <a:defRPr>
                <a:solidFill>
                  <a:schemeClr val="bg1"/>
                </a:solidFill>
              </a:defRPr>
            </a:lvl1pPr>
          </a:lstStyle>
          <a:p>
            <a:r>
              <a:rPr lang="en-US" noProof="0" smtClean="0"/>
              <a:t>Click icon to add picture</a:t>
            </a:r>
            <a:endParaRPr lang="en-US" noProof="0" dirty="0"/>
          </a:p>
        </p:txBody>
      </p:sp>
      <p:sp>
        <p:nvSpPr>
          <p:cNvPr id="3" name="Subtitle 2"/>
          <p:cNvSpPr>
            <a:spLocks noGrp="1"/>
          </p:cNvSpPr>
          <p:nvPr>
            <p:ph type="subTitle" idx="1" hasCustomPrompt="1"/>
          </p:nvPr>
        </p:nvSpPr>
        <p:spPr bwMode="gray">
          <a:xfrm>
            <a:off x="441844" y="6466942"/>
            <a:ext cx="4902475" cy="557614"/>
          </a:xfrm>
          <a:prstGeom prst="rect">
            <a:avLst/>
          </a:prstGeom>
        </p:spPr>
        <p:txBody>
          <a:bodyPr lIns="0" tIns="0" rIns="0" bIns="0" anchor="b" anchorCtr="0">
            <a:noAutofit/>
          </a:bodyPr>
          <a:lstStyle>
            <a:lvl1pPr marL="0" indent="0" algn="l">
              <a:lnSpc>
                <a:spcPct val="100000"/>
              </a:lnSpc>
              <a:spcAft>
                <a:spcPts val="0"/>
              </a:spcAft>
              <a:buNone/>
              <a:defRPr sz="1985" b="1">
                <a:solidFill>
                  <a:schemeClr val="bg1"/>
                </a:solidFill>
              </a:defRPr>
            </a:lvl1pPr>
            <a:lvl2pPr marL="0" marR="0" indent="0" algn="l" defTabSz="1008400" rtl="0" eaLnBrk="1" fontAlgn="auto" latinLnBrk="0" hangingPunct="1">
              <a:lnSpc>
                <a:spcPct val="100000"/>
              </a:lnSpc>
              <a:spcBef>
                <a:spcPts val="0"/>
              </a:spcBef>
              <a:spcAft>
                <a:spcPts val="0"/>
              </a:spcAft>
              <a:buClrTx/>
              <a:buSzPct val="100000"/>
              <a:buFont typeface="Arial"/>
              <a:buNone/>
              <a:tabLst/>
              <a:defRPr sz="1764" b="0">
                <a:solidFill>
                  <a:schemeClr val="bg1"/>
                </a:solidFill>
              </a:defRPr>
            </a:lvl2pPr>
            <a:lvl3pPr marL="0" indent="0" algn="l">
              <a:spcAft>
                <a:spcPts val="0"/>
              </a:spcAft>
              <a:buNone/>
              <a:defRPr sz="1764">
                <a:solidFill>
                  <a:schemeClr val="bg1"/>
                </a:solidFill>
              </a:defRPr>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noProof="0" dirty="0"/>
              <a:t>Click to edit Master title style</a:t>
            </a:r>
          </a:p>
          <a:p>
            <a:pPr marL="0" marR="0" lvl="1" indent="0" algn="l" defTabSz="1008400" rtl="0" eaLnBrk="1" fontAlgn="auto" latinLnBrk="0" hangingPunct="1">
              <a:lnSpc>
                <a:spcPct val="100000"/>
              </a:lnSpc>
              <a:spcBef>
                <a:spcPts val="0"/>
              </a:spcBef>
              <a:spcAft>
                <a:spcPts val="0"/>
              </a:spcAft>
              <a:buClrTx/>
              <a:buSzPct val="100000"/>
              <a:buFont typeface="Arial"/>
              <a:buNone/>
              <a:tabLst/>
              <a:defRPr/>
            </a:pPr>
            <a:r>
              <a:rPr lang="en-US" noProof="0" dirty="0"/>
              <a:t>Click to edit Master subtitle style</a:t>
            </a:r>
          </a:p>
        </p:txBody>
      </p:sp>
      <p:sp>
        <p:nvSpPr>
          <p:cNvPr id="5" name="Text Placeholder 4"/>
          <p:cNvSpPr>
            <a:spLocks noGrp="1"/>
          </p:cNvSpPr>
          <p:nvPr>
            <p:ph type="body" sz="quarter" idx="10"/>
          </p:nvPr>
        </p:nvSpPr>
        <p:spPr>
          <a:xfrm>
            <a:off x="439794" y="7037652"/>
            <a:ext cx="4904525" cy="329124"/>
          </a:xfrm>
          <a:prstGeom prst="rect">
            <a:avLst/>
          </a:prstGeom>
        </p:spPr>
        <p:txBody>
          <a:bodyPr/>
          <a:lstStyle>
            <a:lvl1pPr>
              <a:spcAft>
                <a:spcPts val="0"/>
              </a:spcAft>
              <a:defRPr sz="1103">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6" name="Group 15"/>
          <p:cNvGrpSpPr>
            <a:grpSpLocks noChangeAspect="1"/>
          </p:cNvGrpSpPr>
          <p:nvPr userDrawn="1"/>
        </p:nvGrpSpPr>
        <p:grpSpPr>
          <a:xfrm>
            <a:off x="439739" y="424269"/>
            <a:ext cx="3200400" cy="630790"/>
            <a:chOff x="719138" y="-4006851"/>
            <a:chExt cx="6234113" cy="1228726"/>
          </a:xfrm>
          <a:solidFill>
            <a:schemeClr val="bg1"/>
          </a:solidFill>
        </p:grpSpPr>
        <p:sp>
          <p:nvSpPr>
            <p:cNvPr id="17" name="Freeform 5"/>
            <p:cNvSpPr>
              <a:spLocks noEditPoints="1"/>
            </p:cNvSpPr>
            <p:nvPr/>
          </p:nvSpPr>
          <p:spPr bwMode="auto">
            <a:xfrm>
              <a:off x="719138" y="-4006851"/>
              <a:ext cx="420688" cy="506413"/>
            </a:xfrm>
            <a:custGeom>
              <a:avLst/>
              <a:gdLst>
                <a:gd name="T0" fmla="*/ 112 w 112"/>
                <a:gd name="T1" fmla="*/ 65 h 135"/>
                <a:gd name="T2" fmla="*/ 93 w 112"/>
                <a:gd name="T3" fmla="*/ 116 h 135"/>
                <a:gd name="T4" fmla="*/ 43 w 112"/>
                <a:gd name="T5" fmla="*/ 135 h 135"/>
                <a:gd name="T6" fmla="*/ 0 w 112"/>
                <a:gd name="T7" fmla="*/ 135 h 135"/>
                <a:gd name="T8" fmla="*/ 0 w 112"/>
                <a:gd name="T9" fmla="*/ 0 h 135"/>
                <a:gd name="T10" fmla="*/ 45 w 112"/>
                <a:gd name="T11" fmla="*/ 0 h 135"/>
                <a:gd name="T12" fmla="*/ 94 w 112"/>
                <a:gd name="T13" fmla="*/ 17 h 135"/>
                <a:gd name="T14" fmla="*/ 112 w 112"/>
                <a:gd name="T15" fmla="*/ 65 h 135"/>
                <a:gd name="T16" fmla="*/ 75 w 112"/>
                <a:gd name="T17" fmla="*/ 66 h 135"/>
                <a:gd name="T18" fmla="*/ 68 w 112"/>
                <a:gd name="T19" fmla="*/ 38 h 135"/>
                <a:gd name="T20" fmla="*/ 46 w 112"/>
                <a:gd name="T21" fmla="*/ 29 h 135"/>
                <a:gd name="T22" fmla="*/ 35 w 112"/>
                <a:gd name="T23" fmla="*/ 29 h 135"/>
                <a:gd name="T24" fmla="*/ 35 w 112"/>
                <a:gd name="T25" fmla="*/ 105 h 135"/>
                <a:gd name="T26" fmla="*/ 43 w 112"/>
                <a:gd name="T27" fmla="*/ 105 h 135"/>
                <a:gd name="T28" fmla="*/ 67 w 112"/>
                <a:gd name="T29" fmla="*/ 95 h 135"/>
                <a:gd name="T30" fmla="*/ 75 w 112"/>
                <a:gd name="T31" fmla="*/ 6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35">
                  <a:moveTo>
                    <a:pt x="112" y="65"/>
                  </a:moveTo>
                  <a:cubicBezTo>
                    <a:pt x="112" y="87"/>
                    <a:pt x="105" y="104"/>
                    <a:pt x="93" y="116"/>
                  </a:cubicBezTo>
                  <a:cubicBezTo>
                    <a:pt x="81" y="129"/>
                    <a:pt x="64" y="135"/>
                    <a:pt x="43" y="135"/>
                  </a:cubicBezTo>
                  <a:cubicBezTo>
                    <a:pt x="0" y="135"/>
                    <a:pt x="0" y="135"/>
                    <a:pt x="0" y="135"/>
                  </a:cubicBezTo>
                  <a:cubicBezTo>
                    <a:pt x="0" y="0"/>
                    <a:pt x="0" y="0"/>
                    <a:pt x="0" y="0"/>
                  </a:cubicBezTo>
                  <a:cubicBezTo>
                    <a:pt x="45" y="0"/>
                    <a:pt x="45" y="0"/>
                    <a:pt x="45" y="0"/>
                  </a:cubicBezTo>
                  <a:cubicBezTo>
                    <a:pt x="67" y="0"/>
                    <a:pt x="83" y="6"/>
                    <a:pt x="94" y="17"/>
                  </a:cubicBezTo>
                  <a:cubicBezTo>
                    <a:pt x="106" y="28"/>
                    <a:pt x="112" y="44"/>
                    <a:pt x="112" y="65"/>
                  </a:cubicBezTo>
                  <a:moveTo>
                    <a:pt x="75" y="66"/>
                  </a:moveTo>
                  <a:cubicBezTo>
                    <a:pt x="75" y="53"/>
                    <a:pt x="72" y="44"/>
                    <a:pt x="68" y="38"/>
                  </a:cubicBezTo>
                  <a:cubicBezTo>
                    <a:pt x="63" y="32"/>
                    <a:pt x="56" y="29"/>
                    <a:pt x="46" y="29"/>
                  </a:cubicBezTo>
                  <a:cubicBezTo>
                    <a:pt x="35" y="29"/>
                    <a:pt x="35" y="29"/>
                    <a:pt x="35" y="29"/>
                  </a:cubicBezTo>
                  <a:cubicBezTo>
                    <a:pt x="35" y="105"/>
                    <a:pt x="35" y="105"/>
                    <a:pt x="35" y="105"/>
                  </a:cubicBezTo>
                  <a:cubicBezTo>
                    <a:pt x="43" y="105"/>
                    <a:pt x="43" y="105"/>
                    <a:pt x="43" y="105"/>
                  </a:cubicBezTo>
                  <a:cubicBezTo>
                    <a:pt x="54" y="105"/>
                    <a:pt x="62" y="102"/>
                    <a:pt x="67" y="95"/>
                  </a:cubicBezTo>
                  <a:cubicBezTo>
                    <a:pt x="72" y="89"/>
                    <a:pt x="75" y="79"/>
                    <a:pt x="75"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Rectangle 6"/>
            <p:cNvSpPr>
              <a:spLocks noChangeArrowheads="1"/>
            </p:cNvSpPr>
            <p:nvPr/>
          </p:nvSpPr>
          <p:spPr bwMode="auto">
            <a:xfrm>
              <a:off x="1593851" y="-4006851"/>
              <a:ext cx="128588" cy="506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7"/>
            <p:cNvSpPr>
              <a:spLocks noEditPoints="1"/>
            </p:cNvSpPr>
            <p:nvPr/>
          </p:nvSpPr>
          <p:spPr bwMode="auto">
            <a:xfrm>
              <a:off x="1770063" y="-3883026"/>
              <a:ext cx="368300" cy="387350"/>
            </a:xfrm>
            <a:custGeom>
              <a:avLst/>
              <a:gdLst>
                <a:gd name="T0" fmla="*/ 98 w 98"/>
                <a:gd name="T1" fmla="*/ 51 h 103"/>
                <a:gd name="T2" fmla="*/ 85 w 98"/>
                <a:gd name="T3" fmla="*/ 90 h 103"/>
                <a:gd name="T4" fmla="*/ 49 w 98"/>
                <a:gd name="T5" fmla="*/ 103 h 103"/>
                <a:gd name="T6" fmla="*/ 13 w 98"/>
                <a:gd name="T7" fmla="*/ 89 h 103"/>
                <a:gd name="T8" fmla="*/ 0 w 98"/>
                <a:gd name="T9" fmla="*/ 51 h 103"/>
                <a:gd name="T10" fmla="*/ 13 w 98"/>
                <a:gd name="T11" fmla="*/ 13 h 103"/>
                <a:gd name="T12" fmla="*/ 49 w 98"/>
                <a:gd name="T13" fmla="*/ 0 h 103"/>
                <a:gd name="T14" fmla="*/ 75 w 98"/>
                <a:gd name="T15" fmla="*/ 6 h 103"/>
                <a:gd name="T16" fmla="*/ 92 w 98"/>
                <a:gd name="T17" fmla="*/ 24 h 103"/>
                <a:gd name="T18" fmla="*/ 98 w 98"/>
                <a:gd name="T19" fmla="*/ 51 h 103"/>
                <a:gd name="T20" fmla="*/ 34 w 98"/>
                <a:gd name="T21" fmla="*/ 51 h 103"/>
                <a:gd name="T22" fmla="*/ 38 w 98"/>
                <a:gd name="T23" fmla="*/ 71 h 103"/>
                <a:gd name="T24" fmla="*/ 49 w 98"/>
                <a:gd name="T25" fmla="*/ 78 h 103"/>
                <a:gd name="T26" fmla="*/ 60 w 98"/>
                <a:gd name="T27" fmla="*/ 71 h 103"/>
                <a:gd name="T28" fmla="*/ 63 w 98"/>
                <a:gd name="T29" fmla="*/ 51 h 103"/>
                <a:gd name="T30" fmla="*/ 60 w 98"/>
                <a:gd name="T31" fmla="*/ 32 h 103"/>
                <a:gd name="T32" fmla="*/ 49 w 98"/>
                <a:gd name="T33" fmla="*/ 25 h 103"/>
                <a:gd name="T34" fmla="*/ 38 w 98"/>
                <a:gd name="T35" fmla="*/ 32 h 103"/>
                <a:gd name="T36" fmla="*/ 34 w 98"/>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03">
                  <a:moveTo>
                    <a:pt x="98" y="51"/>
                  </a:moveTo>
                  <a:cubicBezTo>
                    <a:pt x="98" y="68"/>
                    <a:pt x="93" y="80"/>
                    <a:pt x="85" y="90"/>
                  </a:cubicBezTo>
                  <a:cubicBezTo>
                    <a:pt x="76" y="99"/>
                    <a:pt x="64" y="103"/>
                    <a:pt x="49" y="103"/>
                  </a:cubicBezTo>
                  <a:cubicBezTo>
                    <a:pt x="34" y="103"/>
                    <a:pt x="22" y="99"/>
                    <a:pt x="13" y="89"/>
                  </a:cubicBezTo>
                  <a:cubicBezTo>
                    <a:pt x="4" y="80"/>
                    <a:pt x="0" y="67"/>
                    <a:pt x="0" y="51"/>
                  </a:cubicBezTo>
                  <a:cubicBezTo>
                    <a:pt x="0" y="35"/>
                    <a:pt x="4" y="22"/>
                    <a:pt x="13" y="13"/>
                  </a:cubicBezTo>
                  <a:cubicBezTo>
                    <a:pt x="21" y="4"/>
                    <a:pt x="34" y="0"/>
                    <a:pt x="49" y="0"/>
                  </a:cubicBezTo>
                  <a:cubicBezTo>
                    <a:pt x="59" y="0"/>
                    <a:pt x="67" y="2"/>
                    <a:pt x="75" y="6"/>
                  </a:cubicBezTo>
                  <a:cubicBezTo>
                    <a:pt x="82" y="10"/>
                    <a:pt x="88" y="16"/>
                    <a:pt x="92" y="24"/>
                  </a:cubicBezTo>
                  <a:cubicBezTo>
                    <a:pt x="96" y="32"/>
                    <a:pt x="98" y="41"/>
                    <a:pt x="98" y="51"/>
                  </a:cubicBezTo>
                  <a:moveTo>
                    <a:pt x="34" y="51"/>
                  </a:moveTo>
                  <a:cubicBezTo>
                    <a:pt x="34" y="60"/>
                    <a:pt x="35" y="66"/>
                    <a:pt x="38" y="71"/>
                  </a:cubicBezTo>
                  <a:cubicBezTo>
                    <a:pt x="40" y="75"/>
                    <a:pt x="44" y="78"/>
                    <a:pt x="49" y="78"/>
                  </a:cubicBezTo>
                  <a:cubicBezTo>
                    <a:pt x="54" y="78"/>
                    <a:pt x="58" y="75"/>
                    <a:pt x="60" y="71"/>
                  </a:cubicBezTo>
                  <a:cubicBezTo>
                    <a:pt x="62" y="66"/>
                    <a:pt x="63" y="60"/>
                    <a:pt x="63" y="51"/>
                  </a:cubicBezTo>
                  <a:cubicBezTo>
                    <a:pt x="63" y="43"/>
                    <a:pt x="62" y="36"/>
                    <a:pt x="60" y="32"/>
                  </a:cubicBezTo>
                  <a:cubicBezTo>
                    <a:pt x="58" y="27"/>
                    <a:pt x="54" y="25"/>
                    <a:pt x="49" y="25"/>
                  </a:cubicBezTo>
                  <a:cubicBezTo>
                    <a:pt x="44" y="25"/>
                    <a:pt x="40" y="27"/>
                    <a:pt x="38" y="32"/>
                  </a:cubicBezTo>
                  <a:cubicBezTo>
                    <a:pt x="35" y="36"/>
                    <a:pt x="34" y="43"/>
                    <a:pt x="3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Rectangle 8"/>
            <p:cNvSpPr>
              <a:spLocks noChangeArrowheads="1"/>
            </p:cNvSpPr>
            <p:nvPr/>
          </p:nvSpPr>
          <p:spPr bwMode="auto">
            <a:xfrm>
              <a:off x="2187576" y="-3879851"/>
              <a:ext cx="127000" cy="379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Rectangle 9"/>
            <p:cNvSpPr>
              <a:spLocks noChangeArrowheads="1"/>
            </p:cNvSpPr>
            <p:nvPr/>
          </p:nvSpPr>
          <p:spPr bwMode="auto">
            <a:xfrm>
              <a:off x="2187576" y="-4006851"/>
              <a:ext cx="127000"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Rectangle 10"/>
            <p:cNvSpPr>
              <a:spLocks noChangeArrowheads="1"/>
            </p:cNvSpPr>
            <p:nvPr/>
          </p:nvSpPr>
          <p:spPr bwMode="auto">
            <a:xfrm>
              <a:off x="2401888" y="-3297238"/>
              <a:ext cx="120650"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11"/>
            <p:cNvSpPr>
              <a:spLocks/>
            </p:cNvSpPr>
            <p:nvPr/>
          </p:nvSpPr>
          <p:spPr bwMode="auto">
            <a:xfrm>
              <a:off x="2363788" y="-3995738"/>
              <a:ext cx="271463" cy="500063"/>
            </a:xfrm>
            <a:custGeom>
              <a:avLst/>
              <a:gdLst>
                <a:gd name="T0" fmla="*/ 56 w 72"/>
                <a:gd name="T1" fmla="*/ 106 h 133"/>
                <a:gd name="T2" fmla="*/ 72 w 72"/>
                <a:gd name="T3" fmla="*/ 103 h 133"/>
                <a:gd name="T4" fmla="*/ 72 w 72"/>
                <a:gd name="T5" fmla="*/ 128 h 133"/>
                <a:gd name="T6" fmla="*/ 59 w 72"/>
                <a:gd name="T7" fmla="*/ 132 h 133"/>
                <a:gd name="T8" fmla="*/ 44 w 72"/>
                <a:gd name="T9" fmla="*/ 133 h 133"/>
                <a:gd name="T10" fmla="*/ 20 w 72"/>
                <a:gd name="T11" fmla="*/ 125 h 133"/>
                <a:gd name="T12" fmla="*/ 12 w 72"/>
                <a:gd name="T13" fmla="*/ 99 h 133"/>
                <a:gd name="T14" fmla="*/ 12 w 72"/>
                <a:gd name="T15" fmla="*/ 57 h 133"/>
                <a:gd name="T16" fmla="*/ 0 w 72"/>
                <a:gd name="T17" fmla="*/ 57 h 133"/>
                <a:gd name="T18" fmla="*/ 0 w 72"/>
                <a:gd name="T19" fmla="*/ 31 h 133"/>
                <a:gd name="T20" fmla="*/ 12 w 72"/>
                <a:gd name="T21" fmla="*/ 31 h 133"/>
                <a:gd name="T22" fmla="*/ 12 w 72"/>
                <a:gd name="T23" fmla="*/ 6 h 133"/>
                <a:gd name="T24" fmla="*/ 46 w 72"/>
                <a:gd name="T25" fmla="*/ 0 h 133"/>
                <a:gd name="T26" fmla="*/ 46 w 72"/>
                <a:gd name="T27" fmla="*/ 31 h 133"/>
                <a:gd name="T28" fmla="*/ 68 w 72"/>
                <a:gd name="T29" fmla="*/ 31 h 133"/>
                <a:gd name="T30" fmla="*/ 68 w 72"/>
                <a:gd name="T31" fmla="*/ 57 h 133"/>
                <a:gd name="T32" fmla="*/ 46 w 72"/>
                <a:gd name="T33" fmla="*/ 57 h 133"/>
                <a:gd name="T34" fmla="*/ 46 w 72"/>
                <a:gd name="T35" fmla="*/ 96 h 133"/>
                <a:gd name="T36" fmla="*/ 56 w 72"/>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133">
                  <a:moveTo>
                    <a:pt x="56" y="106"/>
                  </a:moveTo>
                  <a:cubicBezTo>
                    <a:pt x="60" y="106"/>
                    <a:pt x="66" y="105"/>
                    <a:pt x="72" y="103"/>
                  </a:cubicBezTo>
                  <a:cubicBezTo>
                    <a:pt x="72" y="128"/>
                    <a:pt x="72" y="128"/>
                    <a:pt x="72" y="128"/>
                  </a:cubicBezTo>
                  <a:cubicBezTo>
                    <a:pt x="67" y="130"/>
                    <a:pt x="63" y="131"/>
                    <a:pt x="59" y="132"/>
                  </a:cubicBezTo>
                  <a:cubicBezTo>
                    <a:pt x="55" y="133"/>
                    <a:pt x="50" y="133"/>
                    <a:pt x="44" y="133"/>
                  </a:cubicBezTo>
                  <a:cubicBezTo>
                    <a:pt x="33" y="133"/>
                    <a:pt x="25" y="131"/>
                    <a:pt x="20" y="125"/>
                  </a:cubicBezTo>
                  <a:cubicBezTo>
                    <a:pt x="15"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6"/>
                    <a:pt x="12" y="6"/>
                    <a:pt x="12" y="6"/>
                  </a:cubicBezTo>
                  <a:cubicBezTo>
                    <a:pt x="46" y="0"/>
                    <a:pt x="46" y="0"/>
                    <a:pt x="46" y="0"/>
                  </a:cubicBezTo>
                  <a:cubicBezTo>
                    <a:pt x="46" y="31"/>
                    <a:pt x="46" y="31"/>
                    <a:pt x="46" y="31"/>
                  </a:cubicBezTo>
                  <a:cubicBezTo>
                    <a:pt x="68" y="31"/>
                    <a:pt x="68" y="31"/>
                    <a:pt x="68" y="31"/>
                  </a:cubicBezTo>
                  <a:cubicBezTo>
                    <a:pt x="68" y="57"/>
                    <a:pt x="68" y="57"/>
                    <a:pt x="68" y="57"/>
                  </a:cubicBezTo>
                  <a:cubicBezTo>
                    <a:pt x="46" y="57"/>
                    <a:pt x="46" y="57"/>
                    <a:pt x="46" y="57"/>
                  </a:cubicBezTo>
                  <a:cubicBezTo>
                    <a:pt x="46" y="96"/>
                    <a:pt x="46" y="96"/>
                    <a:pt x="46" y="96"/>
                  </a:cubicBezTo>
                  <a:cubicBezTo>
                    <a:pt x="46" y="103"/>
                    <a:pt x="49" y="106"/>
                    <a:pt x="56"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12"/>
            <p:cNvSpPr>
              <a:spLocks/>
            </p:cNvSpPr>
            <p:nvPr/>
          </p:nvSpPr>
          <p:spPr bwMode="auto">
            <a:xfrm>
              <a:off x="2660651" y="-3995738"/>
              <a:ext cx="266700" cy="500063"/>
            </a:xfrm>
            <a:custGeom>
              <a:avLst/>
              <a:gdLst>
                <a:gd name="T0" fmla="*/ 55 w 71"/>
                <a:gd name="T1" fmla="*/ 106 h 133"/>
                <a:gd name="T2" fmla="*/ 71 w 71"/>
                <a:gd name="T3" fmla="*/ 103 h 133"/>
                <a:gd name="T4" fmla="*/ 71 w 71"/>
                <a:gd name="T5" fmla="*/ 128 h 133"/>
                <a:gd name="T6" fmla="*/ 58 w 71"/>
                <a:gd name="T7" fmla="*/ 132 h 133"/>
                <a:gd name="T8" fmla="*/ 44 w 71"/>
                <a:gd name="T9" fmla="*/ 133 h 133"/>
                <a:gd name="T10" fmla="*/ 19 w 71"/>
                <a:gd name="T11" fmla="*/ 125 h 133"/>
                <a:gd name="T12" fmla="*/ 12 w 71"/>
                <a:gd name="T13" fmla="*/ 99 h 133"/>
                <a:gd name="T14" fmla="*/ 12 w 71"/>
                <a:gd name="T15" fmla="*/ 57 h 133"/>
                <a:gd name="T16" fmla="*/ 0 w 71"/>
                <a:gd name="T17" fmla="*/ 57 h 133"/>
                <a:gd name="T18" fmla="*/ 0 w 71"/>
                <a:gd name="T19" fmla="*/ 31 h 133"/>
                <a:gd name="T20" fmla="*/ 12 w 71"/>
                <a:gd name="T21" fmla="*/ 31 h 133"/>
                <a:gd name="T22" fmla="*/ 12 w 71"/>
                <a:gd name="T23" fmla="*/ 5 h 133"/>
                <a:gd name="T24" fmla="*/ 46 w 71"/>
                <a:gd name="T25" fmla="*/ 0 h 133"/>
                <a:gd name="T26" fmla="*/ 46 w 71"/>
                <a:gd name="T27" fmla="*/ 31 h 133"/>
                <a:gd name="T28" fmla="*/ 67 w 71"/>
                <a:gd name="T29" fmla="*/ 31 h 133"/>
                <a:gd name="T30" fmla="*/ 67 w 71"/>
                <a:gd name="T31" fmla="*/ 57 h 133"/>
                <a:gd name="T32" fmla="*/ 46 w 71"/>
                <a:gd name="T33" fmla="*/ 57 h 133"/>
                <a:gd name="T34" fmla="*/ 46 w 71"/>
                <a:gd name="T35" fmla="*/ 96 h 133"/>
                <a:gd name="T36" fmla="*/ 55 w 71"/>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133">
                  <a:moveTo>
                    <a:pt x="55" y="106"/>
                  </a:moveTo>
                  <a:cubicBezTo>
                    <a:pt x="59" y="106"/>
                    <a:pt x="65" y="105"/>
                    <a:pt x="71" y="103"/>
                  </a:cubicBezTo>
                  <a:cubicBezTo>
                    <a:pt x="71" y="128"/>
                    <a:pt x="71" y="128"/>
                    <a:pt x="71" y="128"/>
                  </a:cubicBezTo>
                  <a:cubicBezTo>
                    <a:pt x="67" y="130"/>
                    <a:pt x="62" y="131"/>
                    <a:pt x="58" y="132"/>
                  </a:cubicBezTo>
                  <a:cubicBezTo>
                    <a:pt x="54" y="133"/>
                    <a:pt x="49" y="133"/>
                    <a:pt x="44" y="133"/>
                  </a:cubicBezTo>
                  <a:cubicBezTo>
                    <a:pt x="32" y="133"/>
                    <a:pt x="24" y="131"/>
                    <a:pt x="19" y="125"/>
                  </a:cubicBezTo>
                  <a:cubicBezTo>
                    <a:pt x="14"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5"/>
                    <a:pt x="12" y="5"/>
                    <a:pt x="12" y="5"/>
                  </a:cubicBezTo>
                  <a:cubicBezTo>
                    <a:pt x="46" y="0"/>
                    <a:pt x="46" y="0"/>
                    <a:pt x="46" y="0"/>
                  </a:cubicBezTo>
                  <a:cubicBezTo>
                    <a:pt x="46" y="31"/>
                    <a:pt x="46" y="31"/>
                    <a:pt x="46" y="31"/>
                  </a:cubicBezTo>
                  <a:cubicBezTo>
                    <a:pt x="67" y="31"/>
                    <a:pt x="67" y="31"/>
                    <a:pt x="67" y="31"/>
                  </a:cubicBezTo>
                  <a:cubicBezTo>
                    <a:pt x="67" y="57"/>
                    <a:pt x="67" y="57"/>
                    <a:pt x="67" y="57"/>
                  </a:cubicBezTo>
                  <a:cubicBezTo>
                    <a:pt x="46" y="57"/>
                    <a:pt x="46" y="57"/>
                    <a:pt x="46" y="57"/>
                  </a:cubicBezTo>
                  <a:cubicBezTo>
                    <a:pt x="46" y="96"/>
                    <a:pt x="46" y="96"/>
                    <a:pt x="46" y="96"/>
                  </a:cubicBezTo>
                  <a:cubicBezTo>
                    <a:pt x="46" y="103"/>
                    <a:pt x="49" y="106"/>
                    <a:pt x="55"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13"/>
            <p:cNvSpPr>
              <a:spLocks noEditPoints="1"/>
            </p:cNvSpPr>
            <p:nvPr/>
          </p:nvSpPr>
          <p:spPr bwMode="auto">
            <a:xfrm>
              <a:off x="2957513" y="-3883026"/>
              <a:ext cx="357188" cy="387350"/>
            </a:xfrm>
            <a:custGeom>
              <a:avLst/>
              <a:gdLst>
                <a:gd name="T0" fmla="*/ 83 w 95"/>
                <a:gd name="T1" fmla="*/ 11 h 103"/>
                <a:gd name="T2" fmla="*/ 48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4" y="3"/>
                    <a:pt x="63" y="0"/>
                    <a:pt x="48" y="0"/>
                  </a:cubicBezTo>
                  <a:cubicBezTo>
                    <a:pt x="33" y="0"/>
                    <a:pt x="21" y="4"/>
                    <a:pt x="13" y="13"/>
                  </a:cubicBezTo>
                  <a:cubicBezTo>
                    <a:pt x="4" y="22"/>
                    <a:pt x="0" y="35"/>
                    <a:pt x="0" y="52"/>
                  </a:cubicBezTo>
                  <a:cubicBezTo>
                    <a:pt x="0" y="69"/>
                    <a:pt x="4" y="81"/>
                    <a:pt x="14" y="90"/>
                  </a:cubicBezTo>
                  <a:cubicBezTo>
                    <a:pt x="23" y="99"/>
                    <a:pt x="35" y="103"/>
                    <a:pt x="52" y="103"/>
                  </a:cubicBezTo>
                  <a:cubicBezTo>
                    <a:pt x="59" y="103"/>
                    <a:pt x="66" y="103"/>
                    <a:pt x="72" y="102"/>
                  </a:cubicBezTo>
                  <a:cubicBezTo>
                    <a:pt x="77" y="101"/>
                    <a:pt x="83" y="99"/>
                    <a:pt x="88" y="96"/>
                  </a:cubicBezTo>
                  <a:cubicBezTo>
                    <a:pt x="83" y="74"/>
                    <a:pt x="83" y="74"/>
                    <a:pt x="83" y="74"/>
                  </a:cubicBezTo>
                  <a:cubicBezTo>
                    <a:pt x="79" y="75"/>
                    <a:pt x="75" y="76"/>
                    <a:pt x="72" y="77"/>
                  </a:cubicBezTo>
                  <a:cubicBezTo>
                    <a:pt x="67" y="78"/>
                    <a:pt x="62" y="79"/>
                    <a:pt x="56" y="79"/>
                  </a:cubicBezTo>
                  <a:cubicBezTo>
                    <a:pt x="49" y="79"/>
                    <a:pt x="44" y="77"/>
                    <a:pt x="40" y="74"/>
                  </a:cubicBezTo>
                  <a:cubicBezTo>
                    <a:pt x="36" y="71"/>
                    <a:pt x="34" y="66"/>
                    <a:pt x="34" y="61"/>
                  </a:cubicBezTo>
                  <a:cubicBezTo>
                    <a:pt x="95" y="61"/>
                    <a:pt x="95" y="61"/>
                    <a:pt x="95" y="61"/>
                  </a:cubicBezTo>
                  <a:cubicBezTo>
                    <a:pt x="95" y="45"/>
                    <a:pt x="95" y="45"/>
                    <a:pt x="95" y="45"/>
                  </a:cubicBezTo>
                  <a:cubicBezTo>
                    <a:pt x="95" y="31"/>
                    <a:pt x="91" y="19"/>
                    <a:pt x="83" y="11"/>
                  </a:cubicBezTo>
                  <a:moveTo>
                    <a:pt x="35" y="39"/>
                  </a:moveTo>
                  <a:cubicBezTo>
                    <a:pt x="35" y="34"/>
                    <a:pt x="37" y="30"/>
                    <a:pt x="40" y="27"/>
                  </a:cubicBezTo>
                  <a:cubicBezTo>
                    <a:pt x="42" y="24"/>
                    <a:pt x="46" y="23"/>
                    <a:pt x="50" y="23"/>
                  </a:cubicBezTo>
                  <a:cubicBezTo>
                    <a:pt x="54" y="23"/>
                    <a:pt x="57" y="25"/>
                    <a:pt x="60" y="27"/>
                  </a:cubicBezTo>
                  <a:cubicBezTo>
                    <a:pt x="62"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14"/>
            <p:cNvSpPr>
              <a:spLocks noEditPoints="1"/>
            </p:cNvSpPr>
            <p:nvPr/>
          </p:nvSpPr>
          <p:spPr bwMode="auto">
            <a:xfrm>
              <a:off x="1173163" y="-3883026"/>
              <a:ext cx="357188" cy="387350"/>
            </a:xfrm>
            <a:custGeom>
              <a:avLst/>
              <a:gdLst>
                <a:gd name="T0" fmla="*/ 83 w 95"/>
                <a:gd name="T1" fmla="*/ 11 h 103"/>
                <a:gd name="T2" fmla="*/ 49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5" y="3"/>
                    <a:pt x="63" y="0"/>
                    <a:pt x="49" y="0"/>
                  </a:cubicBezTo>
                  <a:cubicBezTo>
                    <a:pt x="33" y="0"/>
                    <a:pt x="21" y="4"/>
                    <a:pt x="13" y="13"/>
                  </a:cubicBezTo>
                  <a:cubicBezTo>
                    <a:pt x="4" y="22"/>
                    <a:pt x="0" y="35"/>
                    <a:pt x="0" y="52"/>
                  </a:cubicBezTo>
                  <a:cubicBezTo>
                    <a:pt x="0" y="69"/>
                    <a:pt x="5" y="81"/>
                    <a:pt x="14" y="90"/>
                  </a:cubicBezTo>
                  <a:cubicBezTo>
                    <a:pt x="23" y="99"/>
                    <a:pt x="35" y="103"/>
                    <a:pt x="52" y="103"/>
                  </a:cubicBezTo>
                  <a:cubicBezTo>
                    <a:pt x="60" y="103"/>
                    <a:pt x="66" y="103"/>
                    <a:pt x="72" y="102"/>
                  </a:cubicBezTo>
                  <a:cubicBezTo>
                    <a:pt x="78" y="101"/>
                    <a:pt x="83" y="99"/>
                    <a:pt x="88" y="96"/>
                  </a:cubicBezTo>
                  <a:cubicBezTo>
                    <a:pt x="83" y="74"/>
                    <a:pt x="83" y="74"/>
                    <a:pt x="83" y="74"/>
                  </a:cubicBezTo>
                  <a:cubicBezTo>
                    <a:pt x="79" y="75"/>
                    <a:pt x="76" y="76"/>
                    <a:pt x="72" y="77"/>
                  </a:cubicBezTo>
                  <a:cubicBezTo>
                    <a:pt x="67" y="78"/>
                    <a:pt x="62" y="79"/>
                    <a:pt x="56" y="79"/>
                  </a:cubicBezTo>
                  <a:cubicBezTo>
                    <a:pt x="49" y="79"/>
                    <a:pt x="44" y="77"/>
                    <a:pt x="40" y="74"/>
                  </a:cubicBezTo>
                  <a:cubicBezTo>
                    <a:pt x="37" y="71"/>
                    <a:pt x="35" y="66"/>
                    <a:pt x="34" y="61"/>
                  </a:cubicBezTo>
                  <a:cubicBezTo>
                    <a:pt x="95" y="61"/>
                    <a:pt x="95" y="61"/>
                    <a:pt x="95" y="61"/>
                  </a:cubicBezTo>
                  <a:cubicBezTo>
                    <a:pt x="95" y="45"/>
                    <a:pt x="95" y="45"/>
                    <a:pt x="95" y="45"/>
                  </a:cubicBezTo>
                  <a:cubicBezTo>
                    <a:pt x="95" y="31"/>
                    <a:pt x="91" y="19"/>
                    <a:pt x="83" y="11"/>
                  </a:cubicBezTo>
                  <a:moveTo>
                    <a:pt x="35" y="39"/>
                  </a:moveTo>
                  <a:cubicBezTo>
                    <a:pt x="36" y="34"/>
                    <a:pt x="37" y="30"/>
                    <a:pt x="40" y="27"/>
                  </a:cubicBezTo>
                  <a:cubicBezTo>
                    <a:pt x="42" y="24"/>
                    <a:pt x="46" y="23"/>
                    <a:pt x="50" y="23"/>
                  </a:cubicBezTo>
                  <a:cubicBezTo>
                    <a:pt x="54" y="23"/>
                    <a:pt x="58" y="25"/>
                    <a:pt x="60" y="27"/>
                  </a:cubicBezTo>
                  <a:cubicBezTo>
                    <a:pt x="63"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15"/>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16"/>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17"/>
            <p:cNvSpPr>
              <a:spLocks noEditPoints="1"/>
            </p:cNvSpPr>
            <p:nvPr/>
          </p:nvSpPr>
          <p:spPr bwMode="auto">
            <a:xfrm>
              <a:off x="1192213" y="-3171826"/>
              <a:ext cx="360363" cy="393700"/>
            </a:xfrm>
            <a:custGeom>
              <a:avLst/>
              <a:gdLst>
                <a:gd name="T0" fmla="*/ 72 w 96"/>
                <a:gd name="T1" fmla="*/ 103 h 105"/>
                <a:gd name="T2" fmla="*/ 65 w 96"/>
                <a:gd name="T3" fmla="*/ 90 h 105"/>
                <a:gd name="T4" fmla="*/ 65 w 96"/>
                <a:gd name="T5" fmla="*/ 90 h 105"/>
                <a:gd name="T6" fmla="*/ 50 w 96"/>
                <a:gd name="T7" fmla="*/ 102 h 105"/>
                <a:gd name="T8" fmla="*/ 31 w 96"/>
                <a:gd name="T9" fmla="*/ 105 h 105"/>
                <a:gd name="T10" fmla="*/ 9 w 96"/>
                <a:gd name="T11" fmla="*/ 97 h 105"/>
                <a:gd name="T12" fmla="*/ 0 w 96"/>
                <a:gd name="T13" fmla="*/ 72 h 105"/>
                <a:gd name="T14" fmla="*/ 12 w 96"/>
                <a:gd name="T15" fmla="*/ 48 h 105"/>
                <a:gd name="T16" fmla="*/ 44 w 96"/>
                <a:gd name="T17" fmla="*/ 39 h 105"/>
                <a:gd name="T18" fmla="*/ 61 w 96"/>
                <a:gd name="T19" fmla="*/ 39 h 105"/>
                <a:gd name="T20" fmla="*/ 61 w 96"/>
                <a:gd name="T21" fmla="*/ 37 h 105"/>
                <a:gd name="T22" fmla="*/ 49 w 96"/>
                <a:gd name="T23" fmla="*/ 25 h 105"/>
                <a:gd name="T24" fmla="*/ 21 w 96"/>
                <a:gd name="T25" fmla="*/ 32 h 105"/>
                <a:gd name="T26" fmla="*/ 10 w 96"/>
                <a:gd name="T27" fmla="*/ 9 h 105"/>
                <a:gd name="T28" fmla="*/ 55 w 96"/>
                <a:gd name="T29" fmla="*/ 0 h 105"/>
                <a:gd name="T30" fmla="*/ 86 w 96"/>
                <a:gd name="T31" fmla="*/ 10 h 105"/>
                <a:gd name="T32" fmla="*/ 96 w 96"/>
                <a:gd name="T33" fmla="*/ 37 h 105"/>
                <a:gd name="T34" fmla="*/ 96 w 96"/>
                <a:gd name="T35" fmla="*/ 103 h 105"/>
                <a:gd name="T36" fmla="*/ 72 w 96"/>
                <a:gd name="T37" fmla="*/ 103 h 105"/>
                <a:gd name="T38" fmla="*/ 46 w 96"/>
                <a:gd name="T39" fmla="*/ 80 h 105"/>
                <a:gd name="T40" fmla="*/ 57 w 96"/>
                <a:gd name="T41" fmla="*/ 76 h 105"/>
                <a:gd name="T42" fmla="*/ 62 w 96"/>
                <a:gd name="T43" fmla="*/ 66 h 105"/>
                <a:gd name="T44" fmla="*/ 62 w 96"/>
                <a:gd name="T45" fmla="*/ 58 h 105"/>
                <a:gd name="T46" fmla="*/ 53 w 96"/>
                <a:gd name="T47" fmla="*/ 58 h 105"/>
                <a:gd name="T48" fmla="*/ 36 w 96"/>
                <a:gd name="T49" fmla="*/ 71 h 105"/>
                <a:gd name="T50" fmla="*/ 46 w 96"/>
                <a:gd name="T51"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05">
                  <a:moveTo>
                    <a:pt x="72" y="103"/>
                  </a:moveTo>
                  <a:cubicBezTo>
                    <a:pt x="65" y="90"/>
                    <a:pt x="65" y="90"/>
                    <a:pt x="65" y="90"/>
                  </a:cubicBezTo>
                  <a:cubicBezTo>
                    <a:pt x="65" y="90"/>
                    <a:pt x="65" y="90"/>
                    <a:pt x="65" y="90"/>
                  </a:cubicBezTo>
                  <a:cubicBezTo>
                    <a:pt x="60" y="96"/>
                    <a:pt x="55" y="100"/>
                    <a:pt x="50" y="102"/>
                  </a:cubicBezTo>
                  <a:cubicBezTo>
                    <a:pt x="45" y="104"/>
                    <a:pt x="39" y="105"/>
                    <a:pt x="31" y="105"/>
                  </a:cubicBezTo>
                  <a:cubicBezTo>
                    <a:pt x="22" y="105"/>
                    <a:pt x="14" y="102"/>
                    <a:pt x="9" y="97"/>
                  </a:cubicBezTo>
                  <a:cubicBezTo>
                    <a:pt x="3" y="91"/>
                    <a:pt x="0" y="83"/>
                    <a:pt x="0" y="72"/>
                  </a:cubicBezTo>
                  <a:cubicBezTo>
                    <a:pt x="0" y="61"/>
                    <a:pt x="4" y="53"/>
                    <a:pt x="12" y="48"/>
                  </a:cubicBezTo>
                  <a:cubicBezTo>
                    <a:pt x="19" y="43"/>
                    <a:pt x="30" y="40"/>
                    <a:pt x="44" y="39"/>
                  </a:cubicBezTo>
                  <a:cubicBezTo>
                    <a:pt x="61" y="39"/>
                    <a:pt x="61" y="39"/>
                    <a:pt x="61" y="39"/>
                  </a:cubicBezTo>
                  <a:cubicBezTo>
                    <a:pt x="61" y="37"/>
                    <a:pt x="61" y="37"/>
                    <a:pt x="61" y="37"/>
                  </a:cubicBezTo>
                  <a:cubicBezTo>
                    <a:pt x="61" y="29"/>
                    <a:pt x="57" y="25"/>
                    <a:pt x="49" y="25"/>
                  </a:cubicBezTo>
                  <a:cubicBezTo>
                    <a:pt x="42" y="25"/>
                    <a:pt x="32" y="27"/>
                    <a:pt x="21" y="32"/>
                  </a:cubicBezTo>
                  <a:cubicBezTo>
                    <a:pt x="10" y="9"/>
                    <a:pt x="10" y="9"/>
                    <a:pt x="10" y="9"/>
                  </a:cubicBezTo>
                  <a:cubicBezTo>
                    <a:pt x="22" y="3"/>
                    <a:pt x="37" y="0"/>
                    <a:pt x="55" y="0"/>
                  </a:cubicBezTo>
                  <a:cubicBezTo>
                    <a:pt x="68" y="0"/>
                    <a:pt x="79" y="3"/>
                    <a:pt x="86" y="10"/>
                  </a:cubicBezTo>
                  <a:cubicBezTo>
                    <a:pt x="93" y="16"/>
                    <a:pt x="96" y="25"/>
                    <a:pt x="96" y="37"/>
                  </a:cubicBezTo>
                  <a:cubicBezTo>
                    <a:pt x="96" y="103"/>
                    <a:pt x="96" y="103"/>
                    <a:pt x="96" y="103"/>
                  </a:cubicBezTo>
                  <a:cubicBezTo>
                    <a:pt x="72" y="103"/>
                    <a:pt x="72" y="103"/>
                    <a:pt x="72" y="103"/>
                  </a:cubicBezTo>
                  <a:moveTo>
                    <a:pt x="46" y="80"/>
                  </a:moveTo>
                  <a:cubicBezTo>
                    <a:pt x="50" y="80"/>
                    <a:pt x="54" y="79"/>
                    <a:pt x="57" y="76"/>
                  </a:cubicBezTo>
                  <a:cubicBezTo>
                    <a:pt x="60" y="74"/>
                    <a:pt x="62" y="70"/>
                    <a:pt x="62" y="66"/>
                  </a:cubicBezTo>
                  <a:cubicBezTo>
                    <a:pt x="62" y="58"/>
                    <a:pt x="62" y="58"/>
                    <a:pt x="62" y="58"/>
                  </a:cubicBezTo>
                  <a:cubicBezTo>
                    <a:pt x="53" y="58"/>
                    <a:pt x="53" y="58"/>
                    <a:pt x="53" y="58"/>
                  </a:cubicBezTo>
                  <a:cubicBezTo>
                    <a:pt x="42" y="59"/>
                    <a:pt x="36" y="63"/>
                    <a:pt x="36" y="71"/>
                  </a:cubicBezTo>
                  <a:cubicBezTo>
                    <a:pt x="36" y="77"/>
                    <a:pt x="39" y="80"/>
                    <a:pt x="4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18"/>
            <p:cNvSpPr>
              <a:spLocks/>
            </p:cNvSpPr>
            <p:nvPr/>
          </p:nvSpPr>
          <p:spPr bwMode="auto">
            <a:xfrm>
              <a:off x="1612901" y="-3171826"/>
              <a:ext cx="300038"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7"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19"/>
            <p:cNvSpPr>
              <a:spLocks/>
            </p:cNvSpPr>
            <p:nvPr/>
          </p:nvSpPr>
          <p:spPr bwMode="auto">
            <a:xfrm>
              <a:off x="1958976" y="-3308351"/>
              <a:ext cx="409575" cy="523875"/>
            </a:xfrm>
            <a:custGeom>
              <a:avLst/>
              <a:gdLst>
                <a:gd name="T0" fmla="*/ 34 w 109"/>
                <a:gd name="T1" fmla="*/ 82 h 139"/>
                <a:gd name="T2" fmla="*/ 45 w 109"/>
                <a:gd name="T3" fmla="*/ 66 h 139"/>
                <a:gd name="T4" fmla="*/ 68 w 109"/>
                <a:gd name="T5" fmla="*/ 38 h 139"/>
                <a:gd name="T6" fmla="*/ 107 w 109"/>
                <a:gd name="T7" fmla="*/ 38 h 139"/>
                <a:gd name="T8" fmla="*/ 72 w 109"/>
                <a:gd name="T9" fmla="*/ 81 h 139"/>
                <a:gd name="T10" fmla="*/ 109 w 109"/>
                <a:gd name="T11" fmla="*/ 139 h 139"/>
                <a:gd name="T12" fmla="*/ 69 w 109"/>
                <a:gd name="T13" fmla="*/ 139 h 139"/>
                <a:gd name="T14" fmla="*/ 47 w 109"/>
                <a:gd name="T15" fmla="*/ 103 h 139"/>
                <a:gd name="T16" fmla="*/ 35 w 109"/>
                <a:gd name="T17" fmla="*/ 112 h 139"/>
                <a:gd name="T18" fmla="*/ 35 w 109"/>
                <a:gd name="T19" fmla="*/ 139 h 139"/>
                <a:gd name="T20" fmla="*/ 0 w 109"/>
                <a:gd name="T21" fmla="*/ 139 h 139"/>
                <a:gd name="T22" fmla="*/ 0 w 109"/>
                <a:gd name="T23" fmla="*/ 0 h 139"/>
                <a:gd name="T24" fmla="*/ 35 w 109"/>
                <a:gd name="T25" fmla="*/ 0 h 139"/>
                <a:gd name="T26" fmla="*/ 35 w 109"/>
                <a:gd name="T27" fmla="*/ 55 h 139"/>
                <a:gd name="T28" fmla="*/ 33 w 109"/>
                <a:gd name="T29" fmla="*/ 82 h 139"/>
                <a:gd name="T30" fmla="*/ 34 w 109"/>
                <a:gd name="T31" fmla="*/ 8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39">
                  <a:moveTo>
                    <a:pt x="34" y="82"/>
                  </a:moveTo>
                  <a:cubicBezTo>
                    <a:pt x="38" y="75"/>
                    <a:pt x="42" y="70"/>
                    <a:pt x="45" y="66"/>
                  </a:cubicBezTo>
                  <a:cubicBezTo>
                    <a:pt x="68" y="38"/>
                    <a:pt x="68" y="38"/>
                    <a:pt x="68" y="38"/>
                  </a:cubicBezTo>
                  <a:cubicBezTo>
                    <a:pt x="107" y="38"/>
                    <a:pt x="107" y="38"/>
                    <a:pt x="107" y="38"/>
                  </a:cubicBezTo>
                  <a:cubicBezTo>
                    <a:pt x="72" y="81"/>
                    <a:pt x="72" y="81"/>
                    <a:pt x="72" y="81"/>
                  </a:cubicBezTo>
                  <a:cubicBezTo>
                    <a:pt x="109" y="139"/>
                    <a:pt x="109" y="139"/>
                    <a:pt x="109" y="139"/>
                  </a:cubicBezTo>
                  <a:cubicBezTo>
                    <a:pt x="69" y="139"/>
                    <a:pt x="69" y="139"/>
                    <a:pt x="69" y="139"/>
                  </a:cubicBezTo>
                  <a:cubicBezTo>
                    <a:pt x="47" y="103"/>
                    <a:pt x="47" y="103"/>
                    <a:pt x="47" y="103"/>
                  </a:cubicBezTo>
                  <a:cubicBezTo>
                    <a:pt x="35" y="112"/>
                    <a:pt x="35" y="112"/>
                    <a:pt x="35" y="112"/>
                  </a:cubicBezTo>
                  <a:cubicBezTo>
                    <a:pt x="35" y="139"/>
                    <a:pt x="35" y="139"/>
                    <a:pt x="35" y="139"/>
                  </a:cubicBezTo>
                  <a:cubicBezTo>
                    <a:pt x="0" y="139"/>
                    <a:pt x="0" y="139"/>
                    <a:pt x="0" y="139"/>
                  </a:cubicBezTo>
                  <a:cubicBezTo>
                    <a:pt x="0" y="0"/>
                    <a:pt x="0" y="0"/>
                    <a:pt x="0" y="0"/>
                  </a:cubicBezTo>
                  <a:cubicBezTo>
                    <a:pt x="35" y="0"/>
                    <a:pt x="35" y="0"/>
                    <a:pt x="35" y="0"/>
                  </a:cubicBezTo>
                  <a:cubicBezTo>
                    <a:pt x="35" y="55"/>
                    <a:pt x="35" y="55"/>
                    <a:pt x="35" y="55"/>
                  </a:cubicBezTo>
                  <a:cubicBezTo>
                    <a:pt x="35" y="64"/>
                    <a:pt x="35" y="73"/>
                    <a:pt x="33" y="82"/>
                  </a:cubicBezTo>
                  <a:cubicBezTo>
                    <a:pt x="34" y="82"/>
                    <a:pt x="34" y="82"/>
                    <a:pt x="34" y="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Rectangle 20"/>
            <p:cNvSpPr>
              <a:spLocks noChangeArrowheads="1"/>
            </p:cNvSpPr>
            <p:nvPr/>
          </p:nvSpPr>
          <p:spPr bwMode="auto">
            <a:xfrm>
              <a:off x="2401888" y="-3165476"/>
              <a:ext cx="120650" cy="381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21"/>
            <p:cNvSpPr>
              <a:spLocks/>
            </p:cNvSpPr>
            <p:nvPr/>
          </p:nvSpPr>
          <p:spPr bwMode="auto">
            <a:xfrm>
              <a:off x="2586038" y="-3171826"/>
              <a:ext cx="371475" cy="387350"/>
            </a:xfrm>
            <a:custGeom>
              <a:avLst/>
              <a:gdLst>
                <a:gd name="T0" fmla="*/ 64 w 99"/>
                <a:gd name="T1" fmla="*/ 103 h 103"/>
                <a:gd name="T2" fmla="*/ 64 w 99"/>
                <a:gd name="T3" fmla="*/ 48 h 103"/>
                <a:gd name="T4" fmla="*/ 61 w 99"/>
                <a:gd name="T5" fmla="*/ 33 h 103"/>
                <a:gd name="T6" fmla="*/ 52 w 99"/>
                <a:gd name="T7" fmla="*/ 27 h 103"/>
                <a:gd name="T8" fmla="*/ 39 w 99"/>
                <a:gd name="T9" fmla="*/ 35 h 103"/>
                <a:gd name="T10" fmla="*/ 35 w 99"/>
                <a:gd name="T11" fmla="*/ 59 h 103"/>
                <a:gd name="T12" fmla="*/ 35 w 99"/>
                <a:gd name="T13" fmla="*/ 103 h 103"/>
                <a:gd name="T14" fmla="*/ 0 w 99"/>
                <a:gd name="T15" fmla="*/ 103 h 103"/>
                <a:gd name="T16" fmla="*/ 0 w 99"/>
                <a:gd name="T17" fmla="*/ 2 h 103"/>
                <a:gd name="T18" fmla="*/ 26 w 99"/>
                <a:gd name="T19" fmla="*/ 2 h 103"/>
                <a:gd name="T20" fmla="*/ 31 w 99"/>
                <a:gd name="T21" fmla="*/ 14 h 103"/>
                <a:gd name="T22" fmla="*/ 33 w 99"/>
                <a:gd name="T23" fmla="*/ 14 h 103"/>
                <a:gd name="T24" fmla="*/ 45 w 99"/>
                <a:gd name="T25" fmla="*/ 3 h 103"/>
                <a:gd name="T26" fmla="*/ 64 w 99"/>
                <a:gd name="T27" fmla="*/ 0 h 103"/>
                <a:gd name="T28" fmla="*/ 90 w 99"/>
                <a:gd name="T29" fmla="*/ 10 h 103"/>
                <a:gd name="T30" fmla="*/ 99 w 99"/>
                <a:gd name="T31" fmla="*/ 37 h 103"/>
                <a:gd name="T32" fmla="*/ 99 w 99"/>
                <a:gd name="T33" fmla="*/ 103 h 103"/>
                <a:gd name="T34" fmla="*/ 64 w 99"/>
                <a:gd name="T35"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03">
                  <a:moveTo>
                    <a:pt x="64" y="103"/>
                  </a:moveTo>
                  <a:cubicBezTo>
                    <a:pt x="64" y="48"/>
                    <a:pt x="64" y="48"/>
                    <a:pt x="64" y="48"/>
                  </a:cubicBezTo>
                  <a:cubicBezTo>
                    <a:pt x="64" y="41"/>
                    <a:pt x="63" y="36"/>
                    <a:pt x="61" y="33"/>
                  </a:cubicBezTo>
                  <a:cubicBezTo>
                    <a:pt x="59" y="29"/>
                    <a:pt x="56" y="27"/>
                    <a:pt x="52" y="27"/>
                  </a:cubicBezTo>
                  <a:cubicBezTo>
                    <a:pt x="46" y="27"/>
                    <a:pt x="42" y="30"/>
                    <a:pt x="39" y="35"/>
                  </a:cubicBezTo>
                  <a:cubicBezTo>
                    <a:pt x="36" y="39"/>
                    <a:pt x="35" y="47"/>
                    <a:pt x="35" y="59"/>
                  </a:cubicBezTo>
                  <a:cubicBezTo>
                    <a:pt x="35" y="103"/>
                    <a:pt x="35" y="103"/>
                    <a:pt x="35" y="103"/>
                  </a:cubicBezTo>
                  <a:cubicBezTo>
                    <a:pt x="0" y="103"/>
                    <a:pt x="0" y="103"/>
                    <a:pt x="0" y="103"/>
                  </a:cubicBezTo>
                  <a:cubicBezTo>
                    <a:pt x="0" y="2"/>
                    <a:pt x="0" y="2"/>
                    <a:pt x="0" y="2"/>
                  </a:cubicBezTo>
                  <a:cubicBezTo>
                    <a:pt x="26" y="2"/>
                    <a:pt x="26" y="2"/>
                    <a:pt x="26" y="2"/>
                  </a:cubicBezTo>
                  <a:cubicBezTo>
                    <a:pt x="31" y="14"/>
                    <a:pt x="31" y="14"/>
                    <a:pt x="31" y="14"/>
                  </a:cubicBezTo>
                  <a:cubicBezTo>
                    <a:pt x="33" y="14"/>
                    <a:pt x="33" y="14"/>
                    <a:pt x="33" y="14"/>
                  </a:cubicBezTo>
                  <a:cubicBezTo>
                    <a:pt x="36" y="9"/>
                    <a:pt x="40" y="6"/>
                    <a:pt x="45" y="3"/>
                  </a:cubicBezTo>
                  <a:cubicBezTo>
                    <a:pt x="51" y="1"/>
                    <a:pt x="57" y="0"/>
                    <a:pt x="64" y="0"/>
                  </a:cubicBezTo>
                  <a:cubicBezTo>
                    <a:pt x="75" y="0"/>
                    <a:pt x="84" y="3"/>
                    <a:pt x="90" y="10"/>
                  </a:cubicBezTo>
                  <a:cubicBezTo>
                    <a:pt x="96" y="16"/>
                    <a:pt x="99" y="25"/>
                    <a:pt x="99" y="37"/>
                  </a:cubicBezTo>
                  <a:cubicBezTo>
                    <a:pt x="99" y="103"/>
                    <a:pt x="99" y="103"/>
                    <a:pt x="99" y="103"/>
                  </a:cubicBezTo>
                  <a:cubicBezTo>
                    <a:pt x="64" y="103"/>
                    <a:pt x="64" y="103"/>
                    <a:pt x="64" y="1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22"/>
            <p:cNvSpPr>
              <a:spLocks/>
            </p:cNvSpPr>
            <p:nvPr/>
          </p:nvSpPr>
          <p:spPr bwMode="auto">
            <a:xfrm>
              <a:off x="3017838" y="-3171826"/>
              <a:ext cx="300038" cy="393700"/>
            </a:xfrm>
            <a:custGeom>
              <a:avLst/>
              <a:gdLst>
                <a:gd name="T0" fmla="*/ 80 w 80"/>
                <a:gd name="T1" fmla="*/ 72 h 105"/>
                <a:gd name="T2" fmla="*/ 68 w 80"/>
                <a:gd name="T3" fmla="*/ 97 h 105"/>
                <a:gd name="T4" fmla="*/ 36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6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0 w 80"/>
                <a:gd name="T31" fmla="*/ 2 h 105"/>
                <a:gd name="T32" fmla="*/ 79 w 80"/>
                <a:gd name="T33" fmla="*/ 8 h 105"/>
                <a:gd name="T34" fmla="*/ 69 w 80"/>
                <a:gd name="T35" fmla="*/ 31 h 105"/>
                <a:gd name="T36" fmla="*/ 54 w 80"/>
                <a:gd name="T37" fmla="*/ 26 h 105"/>
                <a:gd name="T38" fmla="*/ 42 w 80"/>
                <a:gd name="T39" fmla="*/ 24 h 105"/>
                <a:gd name="T40" fmla="*/ 33 w 80"/>
                <a:gd name="T41" fmla="*/ 28 h 105"/>
                <a:gd name="T42" fmla="*/ 36 w 80"/>
                <a:gd name="T43" fmla="*/ 32 h 105"/>
                <a:gd name="T44" fmla="*/ 53 w 80"/>
                <a:gd name="T45" fmla="*/ 40 h 105"/>
                <a:gd name="T46" fmla="*/ 69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8" y="97"/>
                  </a:cubicBezTo>
                  <a:cubicBezTo>
                    <a:pt x="61" y="102"/>
                    <a:pt x="50" y="105"/>
                    <a:pt x="36" y="105"/>
                  </a:cubicBezTo>
                  <a:cubicBezTo>
                    <a:pt x="29" y="105"/>
                    <a:pt x="22"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6" y="78"/>
                    <a:pt x="46" y="74"/>
                  </a:cubicBezTo>
                  <a:cubicBezTo>
                    <a:pt x="46" y="73"/>
                    <a:pt x="45" y="71"/>
                    <a:pt x="43" y="70"/>
                  </a:cubicBezTo>
                  <a:cubicBezTo>
                    <a:pt x="41" y="68"/>
                    <a:pt x="35" y="66"/>
                    <a:pt x="25" y="61"/>
                  </a:cubicBezTo>
                  <a:cubicBezTo>
                    <a:pt x="15" y="58"/>
                    <a:pt x="9" y="53"/>
                    <a:pt x="5" y="48"/>
                  </a:cubicBezTo>
                  <a:cubicBezTo>
                    <a:pt x="1" y="43"/>
                    <a:pt x="0" y="37"/>
                    <a:pt x="0" y="30"/>
                  </a:cubicBezTo>
                  <a:cubicBezTo>
                    <a:pt x="0" y="20"/>
                    <a:pt x="3" y="13"/>
                    <a:pt x="11" y="8"/>
                  </a:cubicBezTo>
                  <a:cubicBezTo>
                    <a:pt x="18" y="2"/>
                    <a:pt x="28" y="0"/>
                    <a:pt x="42" y="0"/>
                  </a:cubicBezTo>
                  <a:cubicBezTo>
                    <a:pt x="48" y="0"/>
                    <a:pt x="55" y="1"/>
                    <a:pt x="60" y="2"/>
                  </a:cubicBezTo>
                  <a:cubicBezTo>
                    <a:pt x="66" y="3"/>
                    <a:pt x="72" y="6"/>
                    <a:pt x="79" y="8"/>
                  </a:cubicBezTo>
                  <a:cubicBezTo>
                    <a:pt x="69" y="31"/>
                    <a:pt x="69" y="31"/>
                    <a:pt x="69" y="31"/>
                  </a:cubicBezTo>
                  <a:cubicBezTo>
                    <a:pt x="65" y="29"/>
                    <a:pt x="60" y="27"/>
                    <a:pt x="54" y="26"/>
                  </a:cubicBezTo>
                  <a:cubicBezTo>
                    <a:pt x="49" y="24"/>
                    <a:pt x="45" y="24"/>
                    <a:pt x="42" y="24"/>
                  </a:cubicBezTo>
                  <a:cubicBezTo>
                    <a:pt x="36" y="24"/>
                    <a:pt x="33" y="25"/>
                    <a:pt x="33" y="28"/>
                  </a:cubicBezTo>
                  <a:cubicBezTo>
                    <a:pt x="33" y="29"/>
                    <a:pt x="34" y="31"/>
                    <a:pt x="36" y="32"/>
                  </a:cubicBezTo>
                  <a:cubicBezTo>
                    <a:pt x="38" y="33"/>
                    <a:pt x="44" y="36"/>
                    <a:pt x="53" y="40"/>
                  </a:cubicBezTo>
                  <a:cubicBezTo>
                    <a:pt x="61" y="43"/>
                    <a:pt x="66" y="46"/>
                    <a:pt x="69" y="48"/>
                  </a:cubicBezTo>
                  <a:cubicBezTo>
                    <a:pt x="73" y="51"/>
                    <a:pt x="75"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23"/>
            <p:cNvSpPr>
              <a:spLocks noEditPoints="1"/>
            </p:cNvSpPr>
            <p:nvPr/>
          </p:nvSpPr>
          <p:spPr bwMode="auto">
            <a:xfrm>
              <a:off x="3494088" y="-3284538"/>
              <a:ext cx="530225" cy="506413"/>
            </a:xfrm>
            <a:custGeom>
              <a:avLst/>
              <a:gdLst>
                <a:gd name="T0" fmla="*/ 96 w 141"/>
                <a:gd name="T1" fmla="*/ 133 h 135"/>
                <a:gd name="T2" fmla="*/ 87 w 141"/>
                <a:gd name="T3" fmla="*/ 124 h 135"/>
                <a:gd name="T4" fmla="*/ 74 w 141"/>
                <a:gd name="T5" fmla="*/ 131 h 135"/>
                <a:gd name="T6" fmla="*/ 62 w 141"/>
                <a:gd name="T7" fmla="*/ 134 h 135"/>
                <a:gd name="T8" fmla="*/ 47 w 141"/>
                <a:gd name="T9" fmla="*/ 135 h 135"/>
                <a:gd name="T10" fmla="*/ 22 w 141"/>
                <a:gd name="T11" fmla="*/ 130 h 135"/>
                <a:gd name="T12" fmla="*/ 6 w 141"/>
                <a:gd name="T13" fmla="*/ 117 h 135"/>
                <a:gd name="T14" fmla="*/ 0 w 141"/>
                <a:gd name="T15" fmla="*/ 97 h 135"/>
                <a:gd name="T16" fmla="*/ 24 w 141"/>
                <a:gd name="T17" fmla="*/ 61 h 135"/>
                <a:gd name="T18" fmla="*/ 16 w 141"/>
                <a:gd name="T19" fmla="*/ 48 h 135"/>
                <a:gd name="T20" fmla="*/ 13 w 141"/>
                <a:gd name="T21" fmla="*/ 32 h 135"/>
                <a:gd name="T22" fmla="*/ 24 w 141"/>
                <a:gd name="T23" fmla="*/ 9 h 135"/>
                <a:gd name="T24" fmla="*/ 54 w 141"/>
                <a:gd name="T25" fmla="*/ 0 h 135"/>
                <a:gd name="T26" fmla="*/ 84 w 141"/>
                <a:gd name="T27" fmla="*/ 9 h 135"/>
                <a:gd name="T28" fmla="*/ 94 w 141"/>
                <a:gd name="T29" fmla="*/ 32 h 135"/>
                <a:gd name="T30" fmla="*/ 89 w 141"/>
                <a:gd name="T31" fmla="*/ 50 h 135"/>
                <a:gd name="T32" fmla="*/ 70 w 141"/>
                <a:gd name="T33" fmla="*/ 66 h 135"/>
                <a:gd name="T34" fmla="*/ 88 w 141"/>
                <a:gd name="T35" fmla="*/ 83 h 135"/>
                <a:gd name="T36" fmla="*/ 98 w 141"/>
                <a:gd name="T37" fmla="*/ 60 h 135"/>
                <a:gd name="T38" fmla="*/ 134 w 141"/>
                <a:gd name="T39" fmla="*/ 60 h 135"/>
                <a:gd name="T40" fmla="*/ 126 w 141"/>
                <a:gd name="T41" fmla="*/ 84 h 135"/>
                <a:gd name="T42" fmla="*/ 113 w 141"/>
                <a:gd name="T43" fmla="*/ 106 h 135"/>
                <a:gd name="T44" fmla="*/ 141 w 141"/>
                <a:gd name="T45" fmla="*/ 133 h 135"/>
                <a:gd name="T46" fmla="*/ 96 w 141"/>
                <a:gd name="T47" fmla="*/ 133 h 135"/>
                <a:gd name="T48" fmla="*/ 36 w 141"/>
                <a:gd name="T49" fmla="*/ 94 h 135"/>
                <a:gd name="T50" fmla="*/ 40 w 141"/>
                <a:gd name="T51" fmla="*/ 104 h 135"/>
                <a:gd name="T52" fmla="*/ 51 w 141"/>
                <a:gd name="T53" fmla="*/ 107 h 135"/>
                <a:gd name="T54" fmla="*/ 60 w 141"/>
                <a:gd name="T55" fmla="*/ 106 h 135"/>
                <a:gd name="T56" fmla="*/ 66 w 141"/>
                <a:gd name="T57" fmla="*/ 103 h 135"/>
                <a:gd name="T58" fmla="*/ 43 w 141"/>
                <a:gd name="T59" fmla="*/ 80 h 135"/>
                <a:gd name="T60" fmla="*/ 36 w 141"/>
                <a:gd name="T61" fmla="*/ 94 h 135"/>
                <a:gd name="T62" fmla="*/ 63 w 141"/>
                <a:gd name="T63" fmla="*/ 32 h 135"/>
                <a:gd name="T64" fmla="*/ 60 w 141"/>
                <a:gd name="T65" fmla="*/ 25 h 135"/>
                <a:gd name="T66" fmla="*/ 54 w 141"/>
                <a:gd name="T67" fmla="*/ 23 h 135"/>
                <a:gd name="T68" fmla="*/ 47 w 141"/>
                <a:gd name="T69" fmla="*/ 26 h 135"/>
                <a:gd name="T70" fmla="*/ 44 w 141"/>
                <a:gd name="T71" fmla="*/ 33 h 135"/>
                <a:gd name="T72" fmla="*/ 52 w 141"/>
                <a:gd name="T73" fmla="*/ 47 h 135"/>
                <a:gd name="T74" fmla="*/ 60 w 141"/>
                <a:gd name="T75" fmla="*/ 40 h 135"/>
                <a:gd name="T76" fmla="*/ 63 w 141"/>
                <a:gd name="T77" fmla="*/ 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35">
                  <a:moveTo>
                    <a:pt x="96" y="133"/>
                  </a:moveTo>
                  <a:cubicBezTo>
                    <a:pt x="87" y="124"/>
                    <a:pt x="87" y="124"/>
                    <a:pt x="87" y="124"/>
                  </a:cubicBezTo>
                  <a:cubicBezTo>
                    <a:pt x="82" y="128"/>
                    <a:pt x="77" y="130"/>
                    <a:pt x="74" y="131"/>
                  </a:cubicBezTo>
                  <a:cubicBezTo>
                    <a:pt x="70" y="133"/>
                    <a:pt x="66" y="134"/>
                    <a:pt x="62" y="134"/>
                  </a:cubicBezTo>
                  <a:cubicBezTo>
                    <a:pt x="58" y="135"/>
                    <a:pt x="53" y="135"/>
                    <a:pt x="47" y="135"/>
                  </a:cubicBezTo>
                  <a:cubicBezTo>
                    <a:pt x="38" y="135"/>
                    <a:pt x="30" y="134"/>
                    <a:pt x="22" y="130"/>
                  </a:cubicBezTo>
                  <a:cubicBezTo>
                    <a:pt x="15" y="127"/>
                    <a:pt x="10" y="123"/>
                    <a:pt x="6" y="117"/>
                  </a:cubicBezTo>
                  <a:cubicBezTo>
                    <a:pt x="2" y="111"/>
                    <a:pt x="0" y="104"/>
                    <a:pt x="0" y="97"/>
                  </a:cubicBezTo>
                  <a:cubicBezTo>
                    <a:pt x="0" y="81"/>
                    <a:pt x="8" y="69"/>
                    <a:pt x="24" y="61"/>
                  </a:cubicBezTo>
                  <a:cubicBezTo>
                    <a:pt x="21" y="57"/>
                    <a:pt x="18" y="52"/>
                    <a:pt x="16" y="48"/>
                  </a:cubicBezTo>
                  <a:cubicBezTo>
                    <a:pt x="14" y="43"/>
                    <a:pt x="13" y="38"/>
                    <a:pt x="13" y="32"/>
                  </a:cubicBezTo>
                  <a:cubicBezTo>
                    <a:pt x="13" y="22"/>
                    <a:pt x="16" y="14"/>
                    <a:pt x="24" y="9"/>
                  </a:cubicBezTo>
                  <a:cubicBezTo>
                    <a:pt x="31" y="3"/>
                    <a:pt x="41" y="0"/>
                    <a:pt x="54" y="0"/>
                  </a:cubicBezTo>
                  <a:cubicBezTo>
                    <a:pt x="67" y="0"/>
                    <a:pt x="77" y="3"/>
                    <a:pt x="84" y="9"/>
                  </a:cubicBezTo>
                  <a:cubicBezTo>
                    <a:pt x="91" y="14"/>
                    <a:pt x="94" y="22"/>
                    <a:pt x="94" y="32"/>
                  </a:cubicBezTo>
                  <a:cubicBezTo>
                    <a:pt x="94" y="38"/>
                    <a:pt x="92" y="44"/>
                    <a:pt x="89" y="50"/>
                  </a:cubicBezTo>
                  <a:cubicBezTo>
                    <a:pt x="85" y="56"/>
                    <a:pt x="79" y="61"/>
                    <a:pt x="70" y="66"/>
                  </a:cubicBezTo>
                  <a:cubicBezTo>
                    <a:pt x="88" y="83"/>
                    <a:pt x="88" y="83"/>
                    <a:pt x="88" y="83"/>
                  </a:cubicBezTo>
                  <a:cubicBezTo>
                    <a:pt x="93" y="76"/>
                    <a:pt x="96" y="68"/>
                    <a:pt x="98" y="60"/>
                  </a:cubicBezTo>
                  <a:cubicBezTo>
                    <a:pt x="134" y="60"/>
                    <a:pt x="134" y="60"/>
                    <a:pt x="134" y="60"/>
                  </a:cubicBezTo>
                  <a:cubicBezTo>
                    <a:pt x="132" y="68"/>
                    <a:pt x="130" y="76"/>
                    <a:pt x="126" y="84"/>
                  </a:cubicBezTo>
                  <a:cubicBezTo>
                    <a:pt x="122" y="93"/>
                    <a:pt x="117" y="100"/>
                    <a:pt x="113" y="106"/>
                  </a:cubicBezTo>
                  <a:cubicBezTo>
                    <a:pt x="141" y="133"/>
                    <a:pt x="141" y="133"/>
                    <a:pt x="141" y="133"/>
                  </a:cubicBezTo>
                  <a:cubicBezTo>
                    <a:pt x="96" y="133"/>
                    <a:pt x="96" y="133"/>
                    <a:pt x="96" y="133"/>
                  </a:cubicBezTo>
                  <a:moveTo>
                    <a:pt x="36" y="94"/>
                  </a:moveTo>
                  <a:cubicBezTo>
                    <a:pt x="36" y="98"/>
                    <a:pt x="37" y="101"/>
                    <a:pt x="40" y="104"/>
                  </a:cubicBezTo>
                  <a:cubicBezTo>
                    <a:pt x="43" y="106"/>
                    <a:pt x="46" y="107"/>
                    <a:pt x="51" y="107"/>
                  </a:cubicBezTo>
                  <a:cubicBezTo>
                    <a:pt x="54" y="107"/>
                    <a:pt x="57" y="107"/>
                    <a:pt x="60" y="106"/>
                  </a:cubicBezTo>
                  <a:cubicBezTo>
                    <a:pt x="62" y="105"/>
                    <a:pt x="64" y="104"/>
                    <a:pt x="66" y="103"/>
                  </a:cubicBezTo>
                  <a:cubicBezTo>
                    <a:pt x="43" y="80"/>
                    <a:pt x="43" y="80"/>
                    <a:pt x="43" y="80"/>
                  </a:cubicBezTo>
                  <a:cubicBezTo>
                    <a:pt x="39" y="84"/>
                    <a:pt x="36" y="89"/>
                    <a:pt x="36" y="94"/>
                  </a:cubicBezTo>
                  <a:close/>
                  <a:moveTo>
                    <a:pt x="63" y="32"/>
                  </a:moveTo>
                  <a:cubicBezTo>
                    <a:pt x="63" y="29"/>
                    <a:pt x="62" y="27"/>
                    <a:pt x="60" y="25"/>
                  </a:cubicBezTo>
                  <a:cubicBezTo>
                    <a:pt x="58" y="24"/>
                    <a:pt x="56" y="23"/>
                    <a:pt x="54" y="23"/>
                  </a:cubicBezTo>
                  <a:cubicBezTo>
                    <a:pt x="51" y="23"/>
                    <a:pt x="49" y="24"/>
                    <a:pt x="47" y="26"/>
                  </a:cubicBezTo>
                  <a:cubicBezTo>
                    <a:pt x="45" y="27"/>
                    <a:pt x="44" y="29"/>
                    <a:pt x="44" y="33"/>
                  </a:cubicBezTo>
                  <a:cubicBezTo>
                    <a:pt x="44" y="37"/>
                    <a:pt x="47" y="42"/>
                    <a:pt x="52" y="47"/>
                  </a:cubicBezTo>
                  <a:cubicBezTo>
                    <a:pt x="55" y="45"/>
                    <a:pt x="58" y="43"/>
                    <a:pt x="60" y="40"/>
                  </a:cubicBezTo>
                  <a:cubicBezTo>
                    <a:pt x="62" y="37"/>
                    <a:pt x="63" y="34"/>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24"/>
            <p:cNvSpPr>
              <a:spLocks/>
            </p:cNvSpPr>
            <p:nvPr/>
          </p:nvSpPr>
          <p:spPr bwMode="auto">
            <a:xfrm>
              <a:off x="4178301" y="-3284538"/>
              <a:ext cx="344488" cy="506413"/>
            </a:xfrm>
            <a:custGeom>
              <a:avLst/>
              <a:gdLst>
                <a:gd name="T0" fmla="*/ 92 w 92"/>
                <a:gd name="T1" fmla="*/ 94 h 135"/>
                <a:gd name="T2" fmla="*/ 86 w 92"/>
                <a:gd name="T3" fmla="*/ 115 h 135"/>
                <a:gd name="T4" fmla="*/ 68 w 92"/>
                <a:gd name="T5" fmla="*/ 130 h 135"/>
                <a:gd name="T6" fmla="*/ 40 w 92"/>
                <a:gd name="T7" fmla="*/ 135 h 135"/>
                <a:gd name="T8" fmla="*/ 18 w 92"/>
                <a:gd name="T9" fmla="*/ 133 h 135"/>
                <a:gd name="T10" fmla="*/ 0 w 92"/>
                <a:gd name="T11" fmla="*/ 127 h 135"/>
                <a:gd name="T12" fmla="*/ 0 w 92"/>
                <a:gd name="T13" fmla="*/ 95 h 135"/>
                <a:gd name="T14" fmla="*/ 21 w 92"/>
                <a:gd name="T15" fmla="*/ 103 h 135"/>
                <a:gd name="T16" fmla="*/ 41 w 92"/>
                <a:gd name="T17" fmla="*/ 106 h 135"/>
                <a:gd name="T18" fmla="*/ 53 w 92"/>
                <a:gd name="T19" fmla="*/ 104 h 135"/>
                <a:gd name="T20" fmla="*/ 56 w 92"/>
                <a:gd name="T21" fmla="*/ 97 h 135"/>
                <a:gd name="T22" fmla="*/ 55 w 92"/>
                <a:gd name="T23" fmla="*/ 92 h 135"/>
                <a:gd name="T24" fmla="*/ 50 w 92"/>
                <a:gd name="T25" fmla="*/ 88 h 135"/>
                <a:gd name="T26" fmla="*/ 33 w 92"/>
                <a:gd name="T27" fmla="*/ 79 h 135"/>
                <a:gd name="T28" fmla="*/ 13 w 92"/>
                <a:gd name="T29" fmla="*/ 68 h 135"/>
                <a:gd name="T30" fmla="*/ 4 w 92"/>
                <a:gd name="T31" fmla="*/ 55 h 135"/>
                <a:gd name="T32" fmla="*/ 1 w 92"/>
                <a:gd name="T33" fmla="*/ 39 h 135"/>
                <a:gd name="T34" fmla="*/ 14 w 92"/>
                <a:gd name="T35" fmla="*/ 10 h 135"/>
                <a:gd name="T36" fmla="*/ 50 w 92"/>
                <a:gd name="T37" fmla="*/ 0 h 135"/>
                <a:gd name="T38" fmla="*/ 92 w 92"/>
                <a:gd name="T39" fmla="*/ 10 h 135"/>
                <a:gd name="T40" fmla="*/ 81 w 92"/>
                <a:gd name="T41" fmla="*/ 37 h 135"/>
                <a:gd name="T42" fmla="*/ 49 w 92"/>
                <a:gd name="T43" fmla="*/ 29 h 135"/>
                <a:gd name="T44" fmla="*/ 39 w 92"/>
                <a:gd name="T45" fmla="*/ 31 h 135"/>
                <a:gd name="T46" fmla="*/ 36 w 92"/>
                <a:gd name="T47" fmla="*/ 37 h 135"/>
                <a:gd name="T48" fmla="*/ 40 w 92"/>
                <a:gd name="T49" fmla="*/ 44 h 135"/>
                <a:gd name="T50" fmla="*/ 62 w 92"/>
                <a:gd name="T51" fmla="*/ 55 h 135"/>
                <a:gd name="T52" fmla="*/ 85 w 92"/>
                <a:gd name="T53" fmla="*/ 71 h 135"/>
                <a:gd name="T54" fmla="*/ 92 w 92"/>
                <a:gd name="T55" fmla="*/ 9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135">
                  <a:moveTo>
                    <a:pt x="92" y="94"/>
                  </a:moveTo>
                  <a:cubicBezTo>
                    <a:pt x="92" y="102"/>
                    <a:pt x="90" y="109"/>
                    <a:pt x="86" y="115"/>
                  </a:cubicBezTo>
                  <a:cubicBezTo>
                    <a:pt x="82" y="122"/>
                    <a:pt x="76" y="126"/>
                    <a:pt x="68" y="130"/>
                  </a:cubicBezTo>
                  <a:cubicBezTo>
                    <a:pt x="60" y="133"/>
                    <a:pt x="51" y="135"/>
                    <a:pt x="40" y="135"/>
                  </a:cubicBezTo>
                  <a:cubicBezTo>
                    <a:pt x="32" y="135"/>
                    <a:pt x="24" y="135"/>
                    <a:pt x="18" y="133"/>
                  </a:cubicBezTo>
                  <a:cubicBezTo>
                    <a:pt x="13" y="132"/>
                    <a:pt x="6" y="130"/>
                    <a:pt x="0" y="127"/>
                  </a:cubicBezTo>
                  <a:cubicBezTo>
                    <a:pt x="0" y="95"/>
                    <a:pt x="0" y="95"/>
                    <a:pt x="0" y="95"/>
                  </a:cubicBezTo>
                  <a:cubicBezTo>
                    <a:pt x="7" y="99"/>
                    <a:pt x="14" y="102"/>
                    <a:pt x="21" y="103"/>
                  </a:cubicBezTo>
                  <a:cubicBezTo>
                    <a:pt x="28" y="105"/>
                    <a:pt x="35" y="106"/>
                    <a:pt x="41" y="106"/>
                  </a:cubicBezTo>
                  <a:cubicBezTo>
                    <a:pt x="46" y="106"/>
                    <a:pt x="50" y="105"/>
                    <a:pt x="53" y="104"/>
                  </a:cubicBezTo>
                  <a:cubicBezTo>
                    <a:pt x="55" y="102"/>
                    <a:pt x="56" y="99"/>
                    <a:pt x="56" y="97"/>
                  </a:cubicBezTo>
                  <a:cubicBezTo>
                    <a:pt x="56" y="95"/>
                    <a:pt x="56" y="93"/>
                    <a:pt x="55" y="92"/>
                  </a:cubicBezTo>
                  <a:cubicBezTo>
                    <a:pt x="54" y="91"/>
                    <a:pt x="52" y="89"/>
                    <a:pt x="50" y="88"/>
                  </a:cubicBezTo>
                  <a:cubicBezTo>
                    <a:pt x="48" y="86"/>
                    <a:pt x="42" y="84"/>
                    <a:pt x="33" y="79"/>
                  </a:cubicBezTo>
                  <a:cubicBezTo>
                    <a:pt x="24" y="75"/>
                    <a:pt x="18" y="72"/>
                    <a:pt x="13" y="68"/>
                  </a:cubicBezTo>
                  <a:cubicBezTo>
                    <a:pt x="9" y="64"/>
                    <a:pt x="6" y="60"/>
                    <a:pt x="4" y="55"/>
                  </a:cubicBezTo>
                  <a:cubicBezTo>
                    <a:pt x="2" y="51"/>
                    <a:pt x="1" y="45"/>
                    <a:pt x="1" y="39"/>
                  </a:cubicBezTo>
                  <a:cubicBezTo>
                    <a:pt x="1" y="27"/>
                    <a:pt x="5" y="17"/>
                    <a:pt x="14" y="10"/>
                  </a:cubicBezTo>
                  <a:cubicBezTo>
                    <a:pt x="23" y="4"/>
                    <a:pt x="35" y="0"/>
                    <a:pt x="50" y="0"/>
                  </a:cubicBezTo>
                  <a:cubicBezTo>
                    <a:pt x="64" y="0"/>
                    <a:pt x="78" y="3"/>
                    <a:pt x="92" y="10"/>
                  </a:cubicBezTo>
                  <a:cubicBezTo>
                    <a:pt x="81" y="37"/>
                    <a:pt x="81" y="37"/>
                    <a:pt x="81" y="37"/>
                  </a:cubicBezTo>
                  <a:cubicBezTo>
                    <a:pt x="69" y="31"/>
                    <a:pt x="58" y="29"/>
                    <a:pt x="49" y="29"/>
                  </a:cubicBezTo>
                  <a:cubicBezTo>
                    <a:pt x="45" y="29"/>
                    <a:pt x="41" y="29"/>
                    <a:pt x="39" y="31"/>
                  </a:cubicBezTo>
                  <a:cubicBezTo>
                    <a:pt x="37" y="33"/>
                    <a:pt x="36" y="35"/>
                    <a:pt x="36" y="37"/>
                  </a:cubicBezTo>
                  <a:cubicBezTo>
                    <a:pt x="36" y="40"/>
                    <a:pt x="37" y="42"/>
                    <a:pt x="40" y="44"/>
                  </a:cubicBezTo>
                  <a:cubicBezTo>
                    <a:pt x="43" y="46"/>
                    <a:pt x="50" y="50"/>
                    <a:pt x="62" y="55"/>
                  </a:cubicBezTo>
                  <a:cubicBezTo>
                    <a:pt x="73" y="60"/>
                    <a:pt x="81" y="66"/>
                    <a:pt x="85" y="71"/>
                  </a:cubicBezTo>
                  <a:cubicBezTo>
                    <a:pt x="90" y="77"/>
                    <a:pt x="92" y="85"/>
                    <a:pt x="9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25"/>
            <p:cNvSpPr>
              <a:spLocks noEditPoints="1"/>
            </p:cNvSpPr>
            <p:nvPr/>
          </p:nvSpPr>
          <p:spPr bwMode="auto">
            <a:xfrm>
              <a:off x="4549776" y="-3171826"/>
              <a:ext cx="368300" cy="393700"/>
            </a:xfrm>
            <a:custGeom>
              <a:avLst/>
              <a:gdLst>
                <a:gd name="T0" fmla="*/ 53 w 98"/>
                <a:gd name="T1" fmla="*/ 105 h 105"/>
                <a:gd name="T2" fmla="*/ 14 w 98"/>
                <a:gd name="T3" fmla="*/ 92 h 105"/>
                <a:gd name="T4" fmla="*/ 0 w 98"/>
                <a:gd name="T5" fmla="*/ 53 h 105"/>
                <a:gd name="T6" fmla="*/ 13 w 98"/>
                <a:gd name="T7" fmla="*/ 14 h 105"/>
                <a:gd name="T8" fmla="*/ 50 w 98"/>
                <a:gd name="T9" fmla="*/ 0 h 105"/>
                <a:gd name="T10" fmla="*/ 85 w 98"/>
                <a:gd name="T11" fmla="*/ 12 h 105"/>
                <a:gd name="T12" fmla="*/ 98 w 98"/>
                <a:gd name="T13" fmla="*/ 46 h 105"/>
                <a:gd name="T14" fmla="*/ 98 w 98"/>
                <a:gd name="T15" fmla="*/ 62 h 105"/>
                <a:gd name="T16" fmla="*/ 35 w 98"/>
                <a:gd name="T17" fmla="*/ 62 h 105"/>
                <a:gd name="T18" fmla="*/ 41 w 98"/>
                <a:gd name="T19" fmla="*/ 75 h 105"/>
                <a:gd name="T20" fmla="*/ 57 w 98"/>
                <a:gd name="T21" fmla="*/ 80 h 105"/>
                <a:gd name="T22" fmla="*/ 74 w 98"/>
                <a:gd name="T23" fmla="*/ 78 h 105"/>
                <a:gd name="T24" fmla="*/ 91 w 98"/>
                <a:gd name="T25" fmla="*/ 73 h 105"/>
                <a:gd name="T26" fmla="*/ 91 w 98"/>
                <a:gd name="T27" fmla="*/ 98 h 105"/>
                <a:gd name="T28" fmla="*/ 74 w 98"/>
                <a:gd name="T29" fmla="*/ 104 h 105"/>
                <a:gd name="T30" fmla="*/ 53 w 98"/>
                <a:gd name="T31" fmla="*/ 105 h 105"/>
                <a:gd name="T32" fmla="*/ 51 w 98"/>
                <a:gd name="T33" fmla="*/ 24 h 105"/>
                <a:gd name="T34" fmla="*/ 41 w 98"/>
                <a:gd name="T35" fmla="*/ 28 h 105"/>
                <a:gd name="T36" fmla="*/ 36 w 98"/>
                <a:gd name="T37" fmla="*/ 40 h 105"/>
                <a:gd name="T38" fmla="*/ 66 w 98"/>
                <a:gd name="T39" fmla="*/ 40 h 105"/>
                <a:gd name="T40" fmla="*/ 62 w 98"/>
                <a:gd name="T41" fmla="*/ 28 h 105"/>
                <a:gd name="T42" fmla="*/ 51 w 98"/>
                <a:gd name="T43"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05">
                  <a:moveTo>
                    <a:pt x="53" y="105"/>
                  </a:moveTo>
                  <a:cubicBezTo>
                    <a:pt x="36" y="105"/>
                    <a:pt x="23" y="101"/>
                    <a:pt x="14" y="92"/>
                  </a:cubicBezTo>
                  <a:cubicBezTo>
                    <a:pt x="4" y="83"/>
                    <a:pt x="0" y="70"/>
                    <a:pt x="0" y="53"/>
                  </a:cubicBezTo>
                  <a:cubicBezTo>
                    <a:pt x="0" y="36"/>
                    <a:pt x="4" y="23"/>
                    <a:pt x="13" y="14"/>
                  </a:cubicBezTo>
                  <a:cubicBezTo>
                    <a:pt x="21" y="4"/>
                    <a:pt x="34" y="0"/>
                    <a:pt x="50" y="0"/>
                  </a:cubicBezTo>
                  <a:cubicBezTo>
                    <a:pt x="65" y="0"/>
                    <a:pt x="77" y="4"/>
                    <a:pt x="85" y="12"/>
                  </a:cubicBezTo>
                  <a:cubicBezTo>
                    <a:pt x="94" y="20"/>
                    <a:pt x="98" y="31"/>
                    <a:pt x="98" y="46"/>
                  </a:cubicBezTo>
                  <a:cubicBezTo>
                    <a:pt x="98" y="62"/>
                    <a:pt x="98" y="62"/>
                    <a:pt x="98" y="62"/>
                  </a:cubicBezTo>
                  <a:cubicBezTo>
                    <a:pt x="35" y="62"/>
                    <a:pt x="35" y="62"/>
                    <a:pt x="35" y="62"/>
                  </a:cubicBezTo>
                  <a:cubicBezTo>
                    <a:pt x="35" y="68"/>
                    <a:pt x="37" y="72"/>
                    <a:pt x="41" y="75"/>
                  </a:cubicBezTo>
                  <a:cubicBezTo>
                    <a:pt x="45" y="79"/>
                    <a:pt x="51" y="80"/>
                    <a:pt x="57" y="80"/>
                  </a:cubicBezTo>
                  <a:cubicBezTo>
                    <a:pt x="64" y="80"/>
                    <a:pt x="69" y="80"/>
                    <a:pt x="74" y="78"/>
                  </a:cubicBezTo>
                  <a:cubicBezTo>
                    <a:pt x="80" y="77"/>
                    <a:pt x="85" y="75"/>
                    <a:pt x="91" y="73"/>
                  </a:cubicBezTo>
                  <a:cubicBezTo>
                    <a:pt x="91" y="98"/>
                    <a:pt x="91" y="98"/>
                    <a:pt x="91" y="98"/>
                  </a:cubicBezTo>
                  <a:cubicBezTo>
                    <a:pt x="86" y="101"/>
                    <a:pt x="80" y="103"/>
                    <a:pt x="74" y="104"/>
                  </a:cubicBezTo>
                  <a:cubicBezTo>
                    <a:pt x="68" y="105"/>
                    <a:pt x="61" y="105"/>
                    <a:pt x="53" y="105"/>
                  </a:cubicBezTo>
                  <a:moveTo>
                    <a:pt x="51" y="24"/>
                  </a:moveTo>
                  <a:cubicBezTo>
                    <a:pt x="47" y="24"/>
                    <a:pt x="43" y="25"/>
                    <a:pt x="41" y="28"/>
                  </a:cubicBezTo>
                  <a:cubicBezTo>
                    <a:pt x="38" y="30"/>
                    <a:pt x="36" y="34"/>
                    <a:pt x="36" y="40"/>
                  </a:cubicBezTo>
                  <a:cubicBezTo>
                    <a:pt x="66" y="40"/>
                    <a:pt x="66" y="40"/>
                    <a:pt x="66" y="40"/>
                  </a:cubicBezTo>
                  <a:cubicBezTo>
                    <a:pt x="66" y="35"/>
                    <a:pt x="64" y="31"/>
                    <a:pt x="62" y="28"/>
                  </a:cubicBezTo>
                  <a:cubicBezTo>
                    <a:pt x="59" y="25"/>
                    <a:pt x="56" y="24"/>
                    <a:pt x="5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Rectangle 26"/>
            <p:cNvSpPr>
              <a:spLocks noChangeArrowheads="1"/>
            </p:cNvSpPr>
            <p:nvPr/>
          </p:nvSpPr>
          <p:spPr bwMode="auto">
            <a:xfrm>
              <a:off x="4967288"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Rectangle 27"/>
            <p:cNvSpPr>
              <a:spLocks noChangeArrowheads="1"/>
            </p:cNvSpPr>
            <p:nvPr/>
          </p:nvSpPr>
          <p:spPr bwMode="auto">
            <a:xfrm>
              <a:off x="5162551"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28"/>
            <p:cNvSpPr>
              <a:spLocks/>
            </p:cNvSpPr>
            <p:nvPr/>
          </p:nvSpPr>
          <p:spPr bwMode="auto">
            <a:xfrm>
              <a:off x="5353051" y="-3171826"/>
              <a:ext cx="301625"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6"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29"/>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30"/>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31"/>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32"/>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33"/>
            <p:cNvSpPr>
              <a:spLocks noEditPoints="1"/>
            </p:cNvSpPr>
            <p:nvPr/>
          </p:nvSpPr>
          <p:spPr bwMode="auto">
            <a:xfrm>
              <a:off x="6584951" y="-3303588"/>
              <a:ext cx="368300" cy="522288"/>
            </a:xfrm>
            <a:custGeom>
              <a:avLst/>
              <a:gdLst>
                <a:gd name="T0" fmla="*/ 98 w 98"/>
                <a:gd name="T1" fmla="*/ 44 h 139"/>
                <a:gd name="T2" fmla="*/ 85 w 98"/>
                <a:gd name="T3" fmla="*/ 80 h 139"/>
                <a:gd name="T4" fmla="*/ 47 w 98"/>
                <a:gd name="T5" fmla="*/ 93 h 139"/>
                <a:gd name="T6" fmla="*/ 37 w 98"/>
                <a:gd name="T7" fmla="*/ 93 h 139"/>
                <a:gd name="T8" fmla="*/ 37 w 98"/>
                <a:gd name="T9" fmla="*/ 139 h 139"/>
                <a:gd name="T10" fmla="*/ 0 w 98"/>
                <a:gd name="T11" fmla="*/ 139 h 139"/>
                <a:gd name="T12" fmla="*/ 0 w 98"/>
                <a:gd name="T13" fmla="*/ 0 h 139"/>
                <a:gd name="T14" fmla="*/ 47 w 98"/>
                <a:gd name="T15" fmla="*/ 0 h 139"/>
                <a:gd name="T16" fmla="*/ 85 w 98"/>
                <a:gd name="T17" fmla="*/ 12 h 139"/>
                <a:gd name="T18" fmla="*/ 98 w 98"/>
                <a:gd name="T19" fmla="*/ 44 h 139"/>
                <a:gd name="T20" fmla="*/ 37 w 98"/>
                <a:gd name="T21" fmla="*/ 62 h 139"/>
                <a:gd name="T22" fmla="*/ 43 w 98"/>
                <a:gd name="T23" fmla="*/ 62 h 139"/>
                <a:gd name="T24" fmla="*/ 56 w 98"/>
                <a:gd name="T25" fmla="*/ 58 h 139"/>
                <a:gd name="T26" fmla="*/ 61 w 98"/>
                <a:gd name="T27" fmla="*/ 44 h 139"/>
                <a:gd name="T28" fmla="*/ 46 w 98"/>
                <a:gd name="T29" fmla="*/ 30 h 139"/>
                <a:gd name="T30" fmla="*/ 37 w 98"/>
                <a:gd name="T31" fmla="*/ 30 h 139"/>
                <a:gd name="T32" fmla="*/ 37 w 98"/>
                <a:gd name="T33"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39">
                  <a:moveTo>
                    <a:pt x="98" y="44"/>
                  </a:moveTo>
                  <a:cubicBezTo>
                    <a:pt x="98" y="60"/>
                    <a:pt x="94" y="72"/>
                    <a:pt x="85" y="80"/>
                  </a:cubicBezTo>
                  <a:cubicBezTo>
                    <a:pt x="76" y="89"/>
                    <a:pt x="63" y="93"/>
                    <a:pt x="47" y="93"/>
                  </a:cubicBezTo>
                  <a:cubicBezTo>
                    <a:pt x="37" y="93"/>
                    <a:pt x="37" y="93"/>
                    <a:pt x="37" y="93"/>
                  </a:cubicBezTo>
                  <a:cubicBezTo>
                    <a:pt x="37" y="139"/>
                    <a:pt x="37" y="139"/>
                    <a:pt x="37" y="139"/>
                  </a:cubicBezTo>
                  <a:cubicBezTo>
                    <a:pt x="0" y="139"/>
                    <a:pt x="0" y="139"/>
                    <a:pt x="0" y="139"/>
                  </a:cubicBezTo>
                  <a:cubicBezTo>
                    <a:pt x="0" y="0"/>
                    <a:pt x="0" y="0"/>
                    <a:pt x="0" y="0"/>
                  </a:cubicBezTo>
                  <a:cubicBezTo>
                    <a:pt x="47" y="0"/>
                    <a:pt x="47" y="0"/>
                    <a:pt x="47" y="0"/>
                  </a:cubicBezTo>
                  <a:cubicBezTo>
                    <a:pt x="64" y="0"/>
                    <a:pt x="77" y="4"/>
                    <a:pt x="85" y="12"/>
                  </a:cubicBezTo>
                  <a:cubicBezTo>
                    <a:pt x="94" y="19"/>
                    <a:pt x="98" y="30"/>
                    <a:pt x="98" y="44"/>
                  </a:cubicBezTo>
                  <a:moveTo>
                    <a:pt x="37" y="62"/>
                  </a:moveTo>
                  <a:cubicBezTo>
                    <a:pt x="43" y="62"/>
                    <a:pt x="43" y="62"/>
                    <a:pt x="43" y="62"/>
                  </a:cubicBezTo>
                  <a:cubicBezTo>
                    <a:pt x="49" y="62"/>
                    <a:pt x="53" y="61"/>
                    <a:pt x="56" y="58"/>
                  </a:cubicBezTo>
                  <a:cubicBezTo>
                    <a:pt x="60" y="54"/>
                    <a:pt x="61" y="50"/>
                    <a:pt x="61" y="44"/>
                  </a:cubicBezTo>
                  <a:cubicBezTo>
                    <a:pt x="61" y="35"/>
                    <a:pt x="56" y="30"/>
                    <a:pt x="46" y="30"/>
                  </a:cubicBezTo>
                  <a:cubicBezTo>
                    <a:pt x="37" y="30"/>
                    <a:pt x="37" y="30"/>
                    <a:pt x="37" y="30"/>
                  </a:cubicBezTo>
                  <a:lnTo>
                    <a:pt x="3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1045578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50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tx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4" y="3781425"/>
            <a:ext cx="9241218" cy="1727537"/>
          </a:xfrm>
        </p:spPr>
        <p:txBody>
          <a:bodyPr lIns="0" tIns="0" rIns="0" bIns="0">
            <a:noAutofit/>
          </a:bodyPr>
          <a:lstStyle>
            <a:lvl1pPr marL="0" indent="0">
              <a:lnSpc>
                <a:spcPct val="95000"/>
              </a:lnSpc>
              <a:spcAft>
                <a:spcPts val="0"/>
              </a:spcAft>
              <a:buNone/>
              <a:defRPr sz="3900">
                <a:solidFill>
                  <a:schemeClr val="tx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Tree>
    <p:extLst>
      <p:ext uri="{BB962C8B-B14F-4D97-AF65-F5344CB8AC3E}">
        <p14:creationId xmlns:p14="http://schemas.microsoft.com/office/powerpoint/2010/main" val="28795150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9794" y="1796176"/>
            <a:ext cx="8023816" cy="5241475"/>
          </a:xfrm>
          <a:prstGeom prst="rect">
            <a:avLst/>
          </a:prstGeom>
        </p:spPr>
        <p:txBody>
          <a:bodyPr>
            <a:noAutofit/>
          </a:bodyPr>
          <a:lstStyle>
            <a:lvl1pPr>
              <a:spcBef>
                <a:spcPts val="3970"/>
              </a:spcBef>
              <a:defRPr sz="3000">
                <a:solidFill>
                  <a:schemeClr val="bg1"/>
                </a:solidFill>
              </a:defRPr>
            </a:lvl1pPr>
            <a:lvl2pPr marL="504200" indent="-504200">
              <a:defRPr sz="3308">
                <a:solidFill>
                  <a:schemeClr val="bg2"/>
                </a:solidFill>
              </a:defRPr>
            </a:lvl2pPr>
            <a:lvl3pPr>
              <a:defRPr sz="3308">
                <a:solidFill>
                  <a:schemeClr val="bg2"/>
                </a:solidFill>
              </a:defRPr>
            </a:lvl3pPr>
            <a:lvl4pPr>
              <a:defRPr sz="3308">
                <a:solidFill>
                  <a:schemeClr val="bg2"/>
                </a:solidFill>
              </a:defRPr>
            </a:lvl4pPr>
            <a:lvl5pPr>
              <a:defRPr sz="3308">
                <a:solidFill>
                  <a:schemeClr val="bg2"/>
                </a:solidFill>
              </a:defRPr>
            </a:lvl5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88688157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9793" y="1794440"/>
            <a:ext cx="8133385" cy="5248763"/>
          </a:xfrm>
          <a:prstGeom prst="rect">
            <a:avLst/>
          </a:prstGeom>
        </p:spPr>
        <p:txBody>
          <a:bodyPr>
            <a:noAutofit/>
          </a:bodyPr>
          <a:lstStyle>
            <a:lvl1pPr>
              <a:spcBef>
                <a:spcPts val="3970"/>
              </a:spcBef>
              <a:defRPr sz="3000">
                <a:solidFill>
                  <a:schemeClr val="bg1"/>
                </a:solidFill>
              </a:defRPr>
            </a:lvl1pPr>
            <a:lvl2pPr marL="504200" indent="-504200">
              <a:defRPr sz="3308">
                <a:solidFill>
                  <a:schemeClr val="bg2"/>
                </a:solidFill>
              </a:defRPr>
            </a:lvl2pPr>
            <a:lvl3pPr>
              <a:defRPr sz="3308">
                <a:solidFill>
                  <a:schemeClr val="bg2"/>
                </a:solidFill>
              </a:defRPr>
            </a:lvl3pPr>
            <a:lvl4pPr>
              <a:defRPr sz="3308">
                <a:solidFill>
                  <a:schemeClr val="bg2"/>
                </a:solidFill>
              </a:defRPr>
            </a:lvl4pPr>
            <a:lvl5pPr>
              <a:defRPr sz="3308">
                <a:solidFill>
                  <a:schemeClr val="bg2"/>
                </a:solidFill>
              </a:defRPr>
            </a:lvl5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83856764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9793" y="1796176"/>
            <a:ext cx="8133385" cy="5241475"/>
          </a:xfrm>
          <a:prstGeom prst="rect">
            <a:avLst/>
          </a:prstGeom>
        </p:spPr>
        <p:txBody>
          <a:bodyPr>
            <a:noAutofit/>
          </a:bodyPr>
          <a:lstStyle>
            <a:lvl1pPr>
              <a:spcBef>
                <a:spcPts val="3970"/>
              </a:spcBef>
              <a:defRPr sz="3000">
                <a:solidFill>
                  <a:schemeClr val="bg1"/>
                </a:solidFill>
              </a:defRPr>
            </a:lvl1pPr>
            <a:lvl2pPr marL="504200" indent="-504200">
              <a:defRPr sz="3308">
                <a:solidFill>
                  <a:schemeClr val="bg2"/>
                </a:solidFill>
              </a:defRPr>
            </a:lvl2pPr>
            <a:lvl3pPr>
              <a:defRPr sz="3308">
                <a:solidFill>
                  <a:schemeClr val="bg2"/>
                </a:solidFill>
              </a:defRPr>
            </a:lvl3pPr>
            <a:lvl4pPr>
              <a:defRPr sz="3308">
                <a:solidFill>
                  <a:schemeClr val="bg2"/>
                </a:solidFill>
              </a:defRPr>
            </a:lvl4pPr>
            <a:lvl5pPr>
              <a:defRPr sz="3308">
                <a:solidFill>
                  <a:schemeClr val="bg2"/>
                </a:solidFill>
              </a:defRPr>
            </a:lvl5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2673754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9793" y="1796176"/>
            <a:ext cx="8133385" cy="5241475"/>
          </a:xfrm>
          <a:prstGeom prst="rect">
            <a:avLst/>
          </a:prstGeom>
        </p:spPr>
        <p:txBody>
          <a:bodyPr>
            <a:noAutofit/>
          </a:bodyPr>
          <a:lstStyle>
            <a:lvl1pPr>
              <a:spcBef>
                <a:spcPts val="3970"/>
              </a:spcBef>
              <a:defRPr sz="3000">
                <a:solidFill>
                  <a:schemeClr val="bg1"/>
                </a:solidFill>
              </a:defRPr>
            </a:lvl1pPr>
            <a:lvl2pPr marL="504200" indent="-504200">
              <a:defRPr sz="3308">
                <a:solidFill>
                  <a:schemeClr val="bg2"/>
                </a:solidFill>
              </a:defRPr>
            </a:lvl2pPr>
            <a:lvl3pPr>
              <a:defRPr sz="3308">
                <a:solidFill>
                  <a:schemeClr val="bg2"/>
                </a:solidFill>
              </a:defRPr>
            </a:lvl3pPr>
            <a:lvl4pPr>
              <a:defRPr sz="3308">
                <a:solidFill>
                  <a:schemeClr val="bg2"/>
                </a:solidFill>
              </a:defRPr>
            </a:lvl4pPr>
            <a:lvl5pPr>
              <a:defRPr sz="3308">
                <a:solidFill>
                  <a:schemeClr val="bg2"/>
                </a:solidFill>
              </a:defRPr>
            </a:lvl5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2522486704"/>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9793" y="1796176"/>
            <a:ext cx="8133385" cy="5241475"/>
          </a:xfrm>
          <a:prstGeom prst="rect">
            <a:avLst/>
          </a:prstGeom>
        </p:spPr>
        <p:txBody>
          <a:bodyPr>
            <a:noAutofit/>
          </a:bodyPr>
          <a:lstStyle>
            <a:lvl1pPr>
              <a:spcBef>
                <a:spcPts val="3970"/>
              </a:spcBef>
              <a:defRPr sz="3000">
                <a:solidFill>
                  <a:schemeClr val="tx1"/>
                </a:solidFill>
              </a:defRPr>
            </a:lvl1pPr>
            <a:lvl2pPr marL="504200" indent="-504200">
              <a:defRPr sz="3308">
                <a:solidFill>
                  <a:schemeClr val="bg2"/>
                </a:solidFill>
              </a:defRPr>
            </a:lvl2pPr>
            <a:lvl3pPr>
              <a:defRPr sz="3308">
                <a:solidFill>
                  <a:schemeClr val="bg2"/>
                </a:solidFill>
              </a:defRPr>
            </a:lvl3pPr>
            <a:lvl4pPr>
              <a:defRPr sz="3308">
                <a:solidFill>
                  <a:schemeClr val="bg2"/>
                </a:solidFill>
              </a:defRPr>
            </a:lvl4pPr>
            <a:lvl5pPr>
              <a:defRPr sz="3308">
                <a:solidFill>
                  <a:schemeClr val="bg2"/>
                </a:solidFill>
              </a:defRPr>
            </a:lvl5pPr>
          </a:lstStyle>
          <a:p>
            <a:pPr lvl="0"/>
            <a:r>
              <a:rPr lang="en-US" noProof="0" dirty="0" smtClean="0"/>
              <a:t>Click to edit Master text styles</a:t>
            </a:r>
          </a:p>
        </p:txBody>
      </p:sp>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39793" y="1836443"/>
            <a:ext cx="8133385" cy="5201211"/>
          </a:xfrm>
          <a:prstGeom prst="rect">
            <a:avLst/>
          </a:prstGeom>
        </p:spPr>
        <p:txBody>
          <a:bodyPr/>
          <a:lstStyle>
            <a:lvl1pPr>
              <a:tabLst>
                <a:tab pos="7421197" algn="r"/>
              </a:tabLst>
              <a:defRPr/>
            </a:lvl1pPr>
            <a:lvl2pPr>
              <a:tabLst>
                <a:tab pos="7421197" algn="r"/>
              </a:tabLst>
              <a:defRPr/>
            </a:lvl2pPr>
            <a:lvl3pPr>
              <a:tabLst>
                <a:tab pos="7421197" algn="r"/>
              </a:tabLst>
              <a:defRPr/>
            </a:lvl3pPr>
            <a:lvl4pPr>
              <a:tabLst>
                <a:tab pos="7421197" algn="r"/>
              </a:tabLst>
              <a:defRPr/>
            </a:lvl4pPr>
            <a:lvl5pPr>
              <a:tabLst>
                <a:tab pos="5546202" algn="r"/>
              </a:tabLst>
              <a:defRPr baseline="0"/>
            </a:lvl5pPr>
            <a:lvl6pPr>
              <a:tabLst>
                <a:tab pos="7421197" algn="r"/>
              </a:tabLst>
              <a:defRPr/>
            </a:lvl6pPr>
            <a:lvl7pPr>
              <a:tabLst>
                <a:tab pos="7421197" algn="r"/>
              </a:tabLst>
              <a:defRPr/>
            </a:lvl7pPr>
            <a:lvl8pPr>
              <a:tabLst>
                <a:tab pos="7421197" algn="r"/>
              </a:tabLst>
              <a:defRPr/>
            </a:lvl8pPr>
            <a:lvl9pPr>
              <a:tabLst>
                <a:tab pos="7421197" algn="r"/>
              </a:tabLs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1"/>
          <p:cNvSpPr>
            <a:spLocks noGrp="1"/>
          </p:cNvSpPr>
          <p:nvPr>
            <p:ph type="title" hasCustomPrompt="1"/>
          </p:nvPr>
        </p:nvSpPr>
        <p:spPr>
          <a:xfrm>
            <a:off x="439795" y="350132"/>
            <a:ext cx="9801628" cy="77029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23651087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39794" y="350133"/>
            <a:ext cx="9809052" cy="77029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4778283" y="1876708"/>
            <a:ext cx="5470563" cy="5160945"/>
          </a:xfrm>
        </p:spPr>
        <p:txBody>
          <a:bodyPr/>
          <a:lstStyle/>
          <a:p>
            <a:r>
              <a:rPr lang="en-US" noProof="0" smtClean="0"/>
              <a:t>Click icon to add picture</a:t>
            </a:r>
            <a:endParaRPr lang="en-US" noProof="0" dirty="0"/>
          </a:p>
        </p:txBody>
      </p:sp>
      <p:sp>
        <p:nvSpPr>
          <p:cNvPr id="6" name="Content Placeholder 3"/>
          <p:cNvSpPr>
            <a:spLocks noGrp="1"/>
          </p:cNvSpPr>
          <p:nvPr>
            <p:ph sz="quarter" idx="10"/>
          </p:nvPr>
        </p:nvSpPr>
        <p:spPr>
          <a:xfrm>
            <a:off x="439794" y="1836443"/>
            <a:ext cx="3906919" cy="5201211"/>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46397904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39794" y="1836443"/>
            <a:ext cx="9788639" cy="5201211"/>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3" name="Title 2"/>
          <p:cNvSpPr>
            <a:spLocks noGrp="1"/>
          </p:cNvSpPr>
          <p:nvPr>
            <p:ph type="title"/>
          </p:nvPr>
        </p:nvSpPr>
        <p:spPr/>
        <p:txBody>
          <a:bodyPr/>
          <a:lstStyle/>
          <a:p>
            <a:r>
              <a:rPr lang="en-US" smtClean="0"/>
              <a:t>Click to edit Master title style</a:t>
            </a:r>
            <a:endParaRPr lang="en-IN"/>
          </a:p>
        </p:txBody>
      </p:sp>
      <p:sp>
        <p:nvSpPr>
          <p:cNvPr id="4" name="Rectangle 3"/>
          <p:cNvSpPr/>
          <p:nvPr userDrawn="1"/>
        </p:nvSpPr>
        <p:spPr bwMode="gray">
          <a:xfrm>
            <a:off x="266700" y="7037654"/>
            <a:ext cx="1905000" cy="277546"/>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IN" sz="1600" b="1" dirty="0" smtClean="0">
              <a:solidFill>
                <a:schemeClr val="bg1"/>
              </a:solidFill>
            </a:endParaRPr>
          </a:p>
        </p:txBody>
      </p:sp>
    </p:spTree>
    <p:extLst>
      <p:ext uri="{BB962C8B-B14F-4D97-AF65-F5344CB8AC3E}">
        <p14:creationId xmlns:p14="http://schemas.microsoft.com/office/powerpoint/2010/main" val="3881091110"/>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39793" y="718571"/>
            <a:ext cx="97859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439793" y="350131"/>
            <a:ext cx="9785951" cy="368439"/>
          </a:xfrm>
          <a:prstGeom prst="rect">
            <a:avLst/>
          </a:prstGeom>
        </p:spPr>
        <p:txBody>
          <a:bodyPr vert="horz" lIns="0" tIns="0" rIns="0" bIns="0" rtlCol="0" anchor="t" anchorCtr="0">
            <a:noAutofit/>
          </a:bodyPr>
          <a:lstStyle>
            <a:lvl1pPr>
              <a:defRPr/>
            </a:lvl1pPr>
          </a:lstStyle>
          <a:p>
            <a:r>
              <a:rPr lang="en-US" noProof="0" smtClean="0"/>
              <a:t>Click to edit Master title style</a:t>
            </a:r>
            <a:endParaRPr lang="en-US" noProof="0" dirty="0"/>
          </a:p>
        </p:txBody>
      </p:sp>
      <p:sp>
        <p:nvSpPr>
          <p:cNvPr id="8" name="Text Placeholder 18"/>
          <p:cNvSpPr>
            <a:spLocks noGrp="1"/>
          </p:cNvSpPr>
          <p:nvPr>
            <p:ph idx="1"/>
          </p:nvPr>
        </p:nvSpPr>
        <p:spPr>
          <a:xfrm>
            <a:off x="439794" y="1836443"/>
            <a:ext cx="9788639" cy="5198396"/>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2" name="Rectangle 1"/>
          <p:cNvSpPr/>
          <p:nvPr userDrawn="1"/>
        </p:nvSpPr>
        <p:spPr bwMode="gray">
          <a:xfrm>
            <a:off x="439793" y="7034839"/>
            <a:ext cx="1795407" cy="267661"/>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IN" sz="1600" b="1" dirty="0" smtClean="0">
              <a:solidFill>
                <a:schemeClr val="bg1"/>
              </a:solidFill>
            </a:endParaRPr>
          </a:p>
        </p:txBody>
      </p:sp>
    </p:spTree>
    <p:extLst>
      <p:ext uri="{BB962C8B-B14F-4D97-AF65-F5344CB8AC3E}">
        <p14:creationId xmlns:p14="http://schemas.microsoft.com/office/powerpoint/2010/main" val="327264712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182801" y="801940"/>
            <a:ext cx="6312188" cy="5955000"/>
          </a:xfrm>
          <a:prstGeom prst="rect">
            <a:avLst/>
          </a:prstGeom>
        </p:spPr>
        <p:txBody>
          <a:bodyPr/>
          <a:lstStyle/>
          <a:p>
            <a:r>
              <a:rPr lang="en-US" noProof="0" smtClean="0"/>
              <a:t>Click icon to add picture</a:t>
            </a:r>
            <a:endParaRPr lang="en-US" noProof="0" dirty="0"/>
          </a:p>
        </p:txBody>
      </p:sp>
      <p:sp>
        <p:nvSpPr>
          <p:cNvPr id="3" name="Subtitle 2"/>
          <p:cNvSpPr>
            <a:spLocks noGrp="1"/>
          </p:cNvSpPr>
          <p:nvPr>
            <p:ph type="subTitle" idx="1" hasCustomPrompt="1"/>
          </p:nvPr>
        </p:nvSpPr>
        <p:spPr bwMode="gray">
          <a:xfrm>
            <a:off x="439794" y="6466942"/>
            <a:ext cx="4904524" cy="557614"/>
          </a:xfrm>
          <a:prstGeom prst="rect">
            <a:avLst/>
          </a:prstGeom>
        </p:spPr>
        <p:txBody>
          <a:bodyPr lIns="0" tIns="0" rIns="0" bIns="0" anchor="b" anchorCtr="0">
            <a:noAutofit/>
          </a:bodyPr>
          <a:lstStyle>
            <a:lvl1pPr marL="0" indent="0" algn="l">
              <a:lnSpc>
                <a:spcPct val="100000"/>
              </a:lnSpc>
              <a:spcAft>
                <a:spcPts val="0"/>
              </a:spcAft>
              <a:buNone/>
              <a:defRPr sz="1985" b="1">
                <a:solidFill>
                  <a:schemeClr val="tx1"/>
                </a:solidFill>
              </a:defRPr>
            </a:lvl1pPr>
            <a:lvl2pPr marL="0" indent="0" algn="l">
              <a:buNone/>
              <a:defRPr sz="1764" b="0"/>
            </a:lvl2pPr>
            <a:lvl3pPr marL="1008400" indent="0" algn="ctr">
              <a:buNone/>
              <a:defRPr sz="1985"/>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noProof="0" dirty="0"/>
              <a:t>Click to edit Master title style</a:t>
            </a:r>
          </a:p>
          <a:p>
            <a:pPr lvl="1"/>
            <a:r>
              <a:rPr lang="en-US" noProof="0" dirty="0"/>
              <a:t>Click to edit Master subtitle style</a:t>
            </a:r>
          </a:p>
        </p:txBody>
      </p:sp>
      <p:sp>
        <p:nvSpPr>
          <p:cNvPr id="5" name="Text Placeholder 4"/>
          <p:cNvSpPr>
            <a:spLocks noGrp="1"/>
          </p:cNvSpPr>
          <p:nvPr>
            <p:ph type="body" sz="quarter" idx="10"/>
          </p:nvPr>
        </p:nvSpPr>
        <p:spPr>
          <a:xfrm>
            <a:off x="439794" y="7037652"/>
            <a:ext cx="4904525" cy="329124"/>
          </a:xfrm>
          <a:prstGeom prst="rect">
            <a:avLst/>
          </a:prstGeom>
        </p:spPr>
        <p:txBody>
          <a:bodyPr/>
          <a:lstStyle>
            <a:lvl1pPr>
              <a:spcAft>
                <a:spcPts val="0"/>
              </a:spcAft>
              <a:defRPr sz="1103">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49" name="Group 48"/>
          <p:cNvGrpSpPr>
            <a:grpSpLocks noChangeAspect="1"/>
          </p:cNvGrpSpPr>
          <p:nvPr userDrawn="1"/>
        </p:nvGrpSpPr>
        <p:grpSpPr>
          <a:xfrm>
            <a:off x="439739" y="424269"/>
            <a:ext cx="3200400" cy="630790"/>
            <a:chOff x="719138" y="-4006851"/>
            <a:chExt cx="6234113" cy="1228726"/>
          </a:xfrm>
          <a:solidFill>
            <a:schemeClr val="tx1"/>
          </a:solidFill>
        </p:grpSpPr>
        <p:sp>
          <p:nvSpPr>
            <p:cNvPr id="50" name="Freeform 5"/>
            <p:cNvSpPr>
              <a:spLocks noEditPoints="1"/>
            </p:cNvSpPr>
            <p:nvPr/>
          </p:nvSpPr>
          <p:spPr bwMode="auto">
            <a:xfrm>
              <a:off x="719138" y="-4006851"/>
              <a:ext cx="420688" cy="506413"/>
            </a:xfrm>
            <a:custGeom>
              <a:avLst/>
              <a:gdLst>
                <a:gd name="T0" fmla="*/ 112 w 112"/>
                <a:gd name="T1" fmla="*/ 65 h 135"/>
                <a:gd name="T2" fmla="*/ 93 w 112"/>
                <a:gd name="T3" fmla="*/ 116 h 135"/>
                <a:gd name="T4" fmla="*/ 43 w 112"/>
                <a:gd name="T5" fmla="*/ 135 h 135"/>
                <a:gd name="T6" fmla="*/ 0 w 112"/>
                <a:gd name="T7" fmla="*/ 135 h 135"/>
                <a:gd name="T8" fmla="*/ 0 w 112"/>
                <a:gd name="T9" fmla="*/ 0 h 135"/>
                <a:gd name="T10" fmla="*/ 45 w 112"/>
                <a:gd name="T11" fmla="*/ 0 h 135"/>
                <a:gd name="T12" fmla="*/ 94 w 112"/>
                <a:gd name="T13" fmla="*/ 17 h 135"/>
                <a:gd name="T14" fmla="*/ 112 w 112"/>
                <a:gd name="T15" fmla="*/ 65 h 135"/>
                <a:gd name="T16" fmla="*/ 75 w 112"/>
                <a:gd name="T17" fmla="*/ 66 h 135"/>
                <a:gd name="T18" fmla="*/ 68 w 112"/>
                <a:gd name="T19" fmla="*/ 38 h 135"/>
                <a:gd name="T20" fmla="*/ 46 w 112"/>
                <a:gd name="T21" fmla="*/ 29 h 135"/>
                <a:gd name="T22" fmla="*/ 35 w 112"/>
                <a:gd name="T23" fmla="*/ 29 h 135"/>
                <a:gd name="T24" fmla="*/ 35 w 112"/>
                <a:gd name="T25" fmla="*/ 105 h 135"/>
                <a:gd name="T26" fmla="*/ 43 w 112"/>
                <a:gd name="T27" fmla="*/ 105 h 135"/>
                <a:gd name="T28" fmla="*/ 67 w 112"/>
                <a:gd name="T29" fmla="*/ 95 h 135"/>
                <a:gd name="T30" fmla="*/ 75 w 112"/>
                <a:gd name="T31" fmla="*/ 6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35">
                  <a:moveTo>
                    <a:pt x="112" y="65"/>
                  </a:moveTo>
                  <a:cubicBezTo>
                    <a:pt x="112" y="87"/>
                    <a:pt x="105" y="104"/>
                    <a:pt x="93" y="116"/>
                  </a:cubicBezTo>
                  <a:cubicBezTo>
                    <a:pt x="81" y="129"/>
                    <a:pt x="64" y="135"/>
                    <a:pt x="43" y="135"/>
                  </a:cubicBezTo>
                  <a:cubicBezTo>
                    <a:pt x="0" y="135"/>
                    <a:pt x="0" y="135"/>
                    <a:pt x="0" y="135"/>
                  </a:cubicBezTo>
                  <a:cubicBezTo>
                    <a:pt x="0" y="0"/>
                    <a:pt x="0" y="0"/>
                    <a:pt x="0" y="0"/>
                  </a:cubicBezTo>
                  <a:cubicBezTo>
                    <a:pt x="45" y="0"/>
                    <a:pt x="45" y="0"/>
                    <a:pt x="45" y="0"/>
                  </a:cubicBezTo>
                  <a:cubicBezTo>
                    <a:pt x="67" y="0"/>
                    <a:pt x="83" y="6"/>
                    <a:pt x="94" y="17"/>
                  </a:cubicBezTo>
                  <a:cubicBezTo>
                    <a:pt x="106" y="28"/>
                    <a:pt x="112" y="44"/>
                    <a:pt x="112" y="65"/>
                  </a:cubicBezTo>
                  <a:moveTo>
                    <a:pt x="75" y="66"/>
                  </a:moveTo>
                  <a:cubicBezTo>
                    <a:pt x="75" y="53"/>
                    <a:pt x="72" y="44"/>
                    <a:pt x="68" y="38"/>
                  </a:cubicBezTo>
                  <a:cubicBezTo>
                    <a:pt x="63" y="32"/>
                    <a:pt x="56" y="29"/>
                    <a:pt x="46" y="29"/>
                  </a:cubicBezTo>
                  <a:cubicBezTo>
                    <a:pt x="35" y="29"/>
                    <a:pt x="35" y="29"/>
                    <a:pt x="35" y="29"/>
                  </a:cubicBezTo>
                  <a:cubicBezTo>
                    <a:pt x="35" y="105"/>
                    <a:pt x="35" y="105"/>
                    <a:pt x="35" y="105"/>
                  </a:cubicBezTo>
                  <a:cubicBezTo>
                    <a:pt x="43" y="105"/>
                    <a:pt x="43" y="105"/>
                    <a:pt x="43" y="105"/>
                  </a:cubicBezTo>
                  <a:cubicBezTo>
                    <a:pt x="54" y="105"/>
                    <a:pt x="62" y="102"/>
                    <a:pt x="67" y="95"/>
                  </a:cubicBezTo>
                  <a:cubicBezTo>
                    <a:pt x="72" y="89"/>
                    <a:pt x="75" y="79"/>
                    <a:pt x="75"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Rectangle 6"/>
            <p:cNvSpPr>
              <a:spLocks noChangeArrowheads="1"/>
            </p:cNvSpPr>
            <p:nvPr/>
          </p:nvSpPr>
          <p:spPr bwMode="auto">
            <a:xfrm>
              <a:off x="1593851" y="-4006851"/>
              <a:ext cx="128588" cy="506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7"/>
            <p:cNvSpPr>
              <a:spLocks noEditPoints="1"/>
            </p:cNvSpPr>
            <p:nvPr/>
          </p:nvSpPr>
          <p:spPr bwMode="auto">
            <a:xfrm>
              <a:off x="1770063" y="-3883026"/>
              <a:ext cx="368300" cy="387350"/>
            </a:xfrm>
            <a:custGeom>
              <a:avLst/>
              <a:gdLst>
                <a:gd name="T0" fmla="*/ 98 w 98"/>
                <a:gd name="T1" fmla="*/ 51 h 103"/>
                <a:gd name="T2" fmla="*/ 85 w 98"/>
                <a:gd name="T3" fmla="*/ 90 h 103"/>
                <a:gd name="T4" fmla="*/ 49 w 98"/>
                <a:gd name="T5" fmla="*/ 103 h 103"/>
                <a:gd name="T6" fmla="*/ 13 w 98"/>
                <a:gd name="T7" fmla="*/ 89 h 103"/>
                <a:gd name="T8" fmla="*/ 0 w 98"/>
                <a:gd name="T9" fmla="*/ 51 h 103"/>
                <a:gd name="T10" fmla="*/ 13 w 98"/>
                <a:gd name="T11" fmla="*/ 13 h 103"/>
                <a:gd name="T12" fmla="*/ 49 w 98"/>
                <a:gd name="T13" fmla="*/ 0 h 103"/>
                <a:gd name="T14" fmla="*/ 75 w 98"/>
                <a:gd name="T15" fmla="*/ 6 h 103"/>
                <a:gd name="T16" fmla="*/ 92 w 98"/>
                <a:gd name="T17" fmla="*/ 24 h 103"/>
                <a:gd name="T18" fmla="*/ 98 w 98"/>
                <a:gd name="T19" fmla="*/ 51 h 103"/>
                <a:gd name="T20" fmla="*/ 34 w 98"/>
                <a:gd name="T21" fmla="*/ 51 h 103"/>
                <a:gd name="T22" fmla="*/ 38 w 98"/>
                <a:gd name="T23" fmla="*/ 71 h 103"/>
                <a:gd name="T24" fmla="*/ 49 w 98"/>
                <a:gd name="T25" fmla="*/ 78 h 103"/>
                <a:gd name="T26" fmla="*/ 60 w 98"/>
                <a:gd name="T27" fmla="*/ 71 h 103"/>
                <a:gd name="T28" fmla="*/ 63 w 98"/>
                <a:gd name="T29" fmla="*/ 51 h 103"/>
                <a:gd name="T30" fmla="*/ 60 w 98"/>
                <a:gd name="T31" fmla="*/ 32 h 103"/>
                <a:gd name="T32" fmla="*/ 49 w 98"/>
                <a:gd name="T33" fmla="*/ 25 h 103"/>
                <a:gd name="T34" fmla="*/ 38 w 98"/>
                <a:gd name="T35" fmla="*/ 32 h 103"/>
                <a:gd name="T36" fmla="*/ 34 w 98"/>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03">
                  <a:moveTo>
                    <a:pt x="98" y="51"/>
                  </a:moveTo>
                  <a:cubicBezTo>
                    <a:pt x="98" y="68"/>
                    <a:pt x="93" y="80"/>
                    <a:pt x="85" y="90"/>
                  </a:cubicBezTo>
                  <a:cubicBezTo>
                    <a:pt x="76" y="99"/>
                    <a:pt x="64" y="103"/>
                    <a:pt x="49" y="103"/>
                  </a:cubicBezTo>
                  <a:cubicBezTo>
                    <a:pt x="34" y="103"/>
                    <a:pt x="22" y="99"/>
                    <a:pt x="13" y="89"/>
                  </a:cubicBezTo>
                  <a:cubicBezTo>
                    <a:pt x="4" y="80"/>
                    <a:pt x="0" y="67"/>
                    <a:pt x="0" y="51"/>
                  </a:cubicBezTo>
                  <a:cubicBezTo>
                    <a:pt x="0" y="35"/>
                    <a:pt x="4" y="22"/>
                    <a:pt x="13" y="13"/>
                  </a:cubicBezTo>
                  <a:cubicBezTo>
                    <a:pt x="21" y="4"/>
                    <a:pt x="34" y="0"/>
                    <a:pt x="49" y="0"/>
                  </a:cubicBezTo>
                  <a:cubicBezTo>
                    <a:pt x="59" y="0"/>
                    <a:pt x="67" y="2"/>
                    <a:pt x="75" y="6"/>
                  </a:cubicBezTo>
                  <a:cubicBezTo>
                    <a:pt x="82" y="10"/>
                    <a:pt x="88" y="16"/>
                    <a:pt x="92" y="24"/>
                  </a:cubicBezTo>
                  <a:cubicBezTo>
                    <a:pt x="96" y="32"/>
                    <a:pt x="98" y="41"/>
                    <a:pt x="98" y="51"/>
                  </a:cubicBezTo>
                  <a:moveTo>
                    <a:pt x="34" y="51"/>
                  </a:moveTo>
                  <a:cubicBezTo>
                    <a:pt x="34" y="60"/>
                    <a:pt x="35" y="66"/>
                    <a:pt x="38" y="71"/>
                  </a:cubicBezTo>
                  <a:cubicBezTo>
                    <a:pt x="40" y="75"/>
                    <a:pt x="44" y="78"/>
                    <a:pt x="49" y="78"/>
                  </a:cubicBezTo>
                  <a:cubicBezTo>
                    <a:pt x="54" y="78"/>
                    <a:pt x="58" y="75"/>
                    <a:pt x="60" y="71"/>
                  </a:cubicBezTo>
                  <a:cubicBezTo>
                    <a:pt x="62" y="66"/>
                    <a:pt x="63" y="60"/>
                    <a:pt x="63" y="51"/>
                  </a:cubicBezTo>
                  <a:cubicBezTo>
                    <a:pt x="63" y="43"/>
                    <a:pt x="62" y="36"/>
                    <a:pt x="60" y="32"/>
                  </a:cubicBezTo>
                  <a:cubicBezTo>
                    <a:pt x="58" y="27"/>
                    <a:pt x="54" y="25"/>
                    <a:pt x="49" y="25"/>
                  </a:cubicBezTo>
                  <a:cubicBezTo>
                    <a:pt x="44" y="25"/>
                    <a:pt x="40" y="27"/>
                    <a:pt x="38" y="32"/>
                  </a:cubicBezTo>
                  <a:cubicBezTo>
                    <a:pt x="35" y="36"/>
                    <a:pt x="34" y="43"/>
                    <a:pt x="3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Rectangle 8"/>
            <p:cNvSpPr>
              <a:spLocks noChangeArrowheads="1"/>
            </p:cNvSpPr>
            <p:nvPr/>
          </p:nvSpPr>
          <p:spPr bwMode="auto">
            <a:xfrm>
              <a:off x="2187576" y="-3879851"/>
              <a:ext cx="127000" cy="379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Rectangle 9"/>
            <p:cNvSpPr>
              <a:spLocks noChangeArrowheads="1"/>
            </p:cNvSpPr>
            <p:nvPr/>
          </p:nvSpPr>
          <p:spPr bwMode="auto">
            <a:xfrm>
              <a:off x="2187576" y="-4006851"/>
              <a:ext cx="127000"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Rectangle 10"/>
            <p:cNvSpPr>
              <a:spLocks noChangeArrowheads="1"/>
            </p:cNvSpPr>
            <p:nvPr/>
          </p:nvSpPr>
          <p:spPr bwMode="auto">
            <a:xfrm>
              <a:off x="2401888" y="-3297238"/>
              <a:ext cx="120650"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11"/>
            <p:cNvSpPr>
              <a:spLocks/>
            </p:cNvSpPr>
            <p:nvPr/>
          </p:nvSpPr>
          <p:spPr bwMode="auto">
            <a:xfrm>
              <a:off x="2363788" y="-3995738"/>
              <a:ext cx="271463" cy="500063"/>
            </a:xfrm>
            <a:custGeom>
              <a:avLst/>
              <a:gdLst>
                <a:gd name="T0" fmla="*/ 56 w 72"/>
                <a:gd name="T1" fmla="*/ 106 h 133"/>
                <a:gd name="T2" fmla="*/ 72 w 72"/>
                <a:gd name="T3" fmla="*/ 103 h 133"/>
                <a:gd name="T4" fmla="*/ 72 w 72"/>
                <a:gd name="T5" fmla="*/ 128 h 133"/>
                <a:gd name="T6" fmla="*/ 59 w 72"/>
                <a:gd name="T7" fmla="*/ 132 h 133"/>
                <a:gd name="T8" fmla="*/ 44 w 72"/>
                <a:gd name="T9" fmla="*/ 133 h 133"/>
                <a:gd name="T10" fmla="*/ 20 w 72"/>
                <a:gd name="T11" fmla="*/ 125 h 133"/>
                <a:gd name="T12" fmla="*/ 12 w 72"/>
                <a:gd name="T13" fmla="*/ 99 h 133"/>
                <a:gd name="T14" fmla="*/ 12 w 72"/>
                <a:gd name="T15" fmla="*/ 57 h 133"/>
                <a:gd name="T16" fmla="*/ 0 w 72"/>
                <a:gd name="T17" fmla="*/ 57 h 133"/>
                <a:gd name="T18" fmla="*/ 0 w 72"/>
                <a:gd name="T19" fmla="*/ 31 h 133"/>
                <a:gd name="T20" fmla="*/ 12 w 72"/>
                <a:gd name="T21" fmla="*/ 31 h 133"/>
                <a:gd name="T22" fmla="*/ 12 w 72"/>
                <a:gd name="T23" fmla="*/ 6 h 133"/>
                <a:gd name="T24" fmla="*/ 46 w 72"/>
                <a:gd name="T25" fmla="*/ 0 h 133"/>
                <a:gd name="T26" fmla="*/ 46 w 72"/>
                <a:gd name="T27" fmla="*/ 31 h 133"/>
                <a:gd name="T28" fmla="*/ 68 w 72"/>
                <a:gd name="T29" fmla="*/ 31 h 133"/>
                <a:gd name="T30" fmla="*/ 68 w 72"/>
                <a:gd name="T31" fmla="*/ 57 h 133"/>
                <a:gd name="T32" fmla="*/ 46 w 72"/>
                <a:gd name="T33" fmla="*/ 57 h 133"/>
                <a:gd name="T34" fmla="*/ 46 w 72"/>
                <a:gd name="T35" fmla="*/ 96 h 133"/>
                <a:gd name="T36" fmla="*/ 56 w 72"/>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133">
                  <a:moveTo>
                    <a:pt x="56" y="106"/>
                  </a:moveTo>
                  <a:cubicBezTo>
                    <a:pt x="60" y="106"/>
                    <a:pt x="66" y="105"/>
                    <a:pt x="72" y="103"/>
                  </a:cubicBezTo>
                  <a:cubicBezTo>
                    <a:pt x="72" y="128"/>
                    <a:pt x="72" y="128"/>
                    <a:pt x="72" y="128"/>
                  </a:cubicBezTo>
                  <a:cubicBezTo>
                    <a:pt x="67" y="130"/>
                    <a:pt x="63" y="131"/>
                    <a:pt x="59" y="132"/>
                  </a:cubicBezTo>
                  <a:cubicBezTo>
                    <a:pt x="55" y="133"/>
                    <a:pt x="50" y="133"/>
                    <a:pt x="44" y="133"/>
                  </a:cubicBezTo>
                  <a:cubicBezTo>
                    <a:pt x="33" y="133"/>
                    <a:pt x="25" y="131"/>
                    <a:pt x="20" y="125"/>
                  </a:cubicBezTo>
                  <a:cubicBezTo>
                    <a:pt x="15"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6"/>
                    <a:pt x="12" y="6"/>
                    <a:pt x="12" y="6"/>
                  </a:cubicBezTo>
                  <a:cubicBezTo>
                    <a:pt x="46" y="0"/>
                    <a:pt x="46" y="0"/>
                    <a:pt x="46" y="0"/>
                  </a:cubicBezTo>
                  <a:cubicBezTo>
                    <a:pt x="46" y="31"/>
                    <a:pt x="46" y="31"/>
                    <a:pt x="46" y="31"/>
                  </a:cubicBezTo>
                  <a:cubicBezTo>
                    <a:pt x="68" y="31"/>
                    <a:pt x="68" y="31"/>
                    <a:pt x="68" y="31"/>
                  </a:cubicBezTo>
                  <a:cubicBezTo>
                    <a:pt x="68" y="57"/>
                    <a:pt x="68" y="57"/>
                    <a:pt x="68" y="57"/>
                  </a:cubicBezTo>
                  <a:cubicBezTo>
                    <a:pt x="46" y="57"/>
                    <a:pt x="46" y="57"/>
                    <a:pt x="46" y="57"/>
                  </a:cubicBezTo>
                  <a:cubicBezTo>
                    <a:pt x="46" y="96"/>
                    <a:pt x="46" y="96"/>
                    <a:pt x="46" y="96"/>
                  </a:cubicBezTo>
                  <a:cubicBezTo>
                    <a:pt x="46" y="103"/>
                    <a:pt x="49" y="106"/>
                    <a:pt x="56"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7" name="Freeform 12"/>
            <p:cNvSpPr>
              <a:spLocks/>
            </p:cNvSpPr>
            <p:nvPr/>
          </p:nvSpPr>
          <p:spPr bwMode="auto">
            <a:xfrm>
              <a:off x="2660651" y="-3995738"/>
              <a:ext cx="266700" cy="500063"/>
            </a:xfrm>
            <a:custGeom>
              <a:avLst/>
              <a:gdLst>
                <a:gd name="T0" fmla="*/ 55 w 71"/>
                <a:gd name="T1" fmla="*/ 106 h 133"/>
                <a:gd name="T2" fmla="*/ 71 w 71"/>
                <a:gd name="T3" fmla="*/ 103 h 133"/>
                <a:gd name="T4" fmla="*/ 71 w 71"/>
                <a:gd name="T5" fmla="*/ 128 h 133"/>
                <a:gd name="T6" fmla="*/ 58 w 71"/>
                <a:gd name="T7" fmla="*/ 132 h 133"/>
                <a:gd name="T8" fmla="*/ 44 w 71"/>
                <a:gd name="T9" fmla="*/ 133 h 133"/>
                <a:gd name="T10" fmla="*/ 19 w 71"/>
                <a:gd name="T11" fmla="*/ 125 h 133"/>
                <a:gd name="T12" fmla="*/ 12 w 71"/>
                <a:gd name="T13" fmla="*/ 99 h 133"/>
                <a:gd name="T14" fmla="*/ 12 w 71"/>
                <a:gd name="T15" fmla="*/ 57 h 133"/>
                <a:gd name="T16" fmla="*/ 0 w 71"/>
                <a:gd name="T17" fmla="*/ 57 h 133"/>
                <a:gd name="T18" fmla="*/ 0 w 71"/>
                <a:gd name="T19" fmla="*/ 31 h 133"/>
                <a:gd name="T20" fmla="*/ 12 w 71"/>
                <a:gd name="T21" fmla="*/ 31 h 133"/>
                <a:gd name="T22" fmla="*/ 12 w 71"/>
                <a:gd name="T23" fmla="*/ 5 h 133"/>
                <a:gd name="T24" fmla="*/ 46 w 71"/>
                <a:gd name="T25" fmla="*/ 0 h 133"/>
                <a:gd name="T26" fmla="*/ 46 w 71"/>
                <a:gd name="T27" fmla="*/ 31 h 133"/>
                <a:gd name="T28" fmla="*/ 67 w 71"/>
                <a:gd name="T29" fmla="*/ 31 h 133"/>
                <a:gd name="T30" fmla="*/ 67 w 71"/>
                <a:gd name="T31" fmla="*/ 57 h 133"/>
                <a:gd name="T32" fmla="*/ 46 w 71"/>
                <a:gd name="T33" fmla="*/ 57 h 133"/>
                <a:gd name="T34" fmla="*/ 46 w 71"/>
                <a:gd name="T35" fmla="*/ 96 h 133"/>
                <a:gd name="T36" fmla="*/ 55 w 71"/>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133">
                  <a:moveTo>
                    <a:pt x="55" y="106"/>
                  </a:moveTo>
                  <a:cubicBezTo>
                    <a:pt x="59" y="106"/>
                    <a:pt x="65" y="105"/>
                    <a:pt x="71" y="103"/>
                  </a:cubicBezTo>
                  <a:cubicBezTo>
                    <a:pt x="71" y="128"/>
                    <a:pt x="71" y="128"/>
                    <a:pt x="71" y="128"/>
                  </a:cubicBezTo>
                  <a:cubicBezTo>
                    <a:pt x="67" y="130"/>
                    <a:pt x="62" y="131"/>
                    <a:pt x="58" y="132"/>
                  </a:cubicBezTo>
                  <a:cubicBezTo>
                    <a:pt x="54" y="133"/>
                    <a:pt x="49" y="133"/>
                    <a:pt x="44" y="133"/>
                  </a:cubicBezTo>
                  <a:cubicBezTo>
                    <a:pt x="32" y="133"/>
                    <a:pt x="24" y="131"/>
                    <a:pt x="19" y="125"/>
                  </a:cubicBezTo>
                  <a:cubicBezTo>
                    <a:pt x="14"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5"/>
                    <a:pt x="12" y="5"/>
                    <a:pt x="12" y="5"/>
                  </a:cubicBezTo>
                  <a:cubicBezTo>
                    <a:pt x="46" y="0"/>
                    <a:pt x="46" y="0"/>
                    <a:pt x="46" y="0"/>
                  </a:cubicBezTo>
                  <a:cubicBezTo>
                    <a:pt x="46" y="31"/>
                    <a:pt x="46" y="31"/>
                    <a:pt x="46" y="31"/>
                  </a:cubicBezTo>
                  <a:cubicBezTo>
                    <a:pt x="67" y="31"/>
                    <a:pt x="67" y="31"/>
                    <a:pt x="67" y="31"/>
                  </a:cubicBezTo>
                  <a:cubicBezTo>
                    <a:pt x="67" y="57"/>
                    <a:pt x="67" y="57"/>
                    <a:pt x="67" y="57"/>
                  </a:cubicBezTo>
                  <a:cubicBezTo>
                    <a:pt x="46" y="57"/>
                    <a:pt x="46" y="57"/>
                    <a:pt x="46" y="57"/>
                  </a:cubicBezTo>
                  <a:cubicBezTo>
                    <a:pt x="46" y="96"/>
                    <a:pt x="46" y="96"/>
                    <a:pt x="46" y="96"/>
                  </a:cubicBezTo>
                  <a:cubicBezTo>
                    <a:pt x="46" y="103"/>
                    <a:pt x="49" y="106"/>
                    <a:pt x="55"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Freeform 13"/>
            <p:cNvSpPr>
              <a:spLocks noEditPoints="1"/>
            </p:cNvSpPr>
            <p:nvPr/>
          </p:nvSpPr>
          <p:spPr bwMode="auto">
            <a:xfrm>
              <a:off x="2957513" y="-3883026"/>
              <a:ext cx="357188" cy="387350"/>
            </a:xfrm>
            <a:custGeom>
              <a:avLst/>
              <a:gdLst>
                <a:gd name="T0" fmla="*/ 83 w 95"/>
                <a:gd name="T1" fmla="*/ 11 h 103"/>
                <a:gd name="T2" fmla="*/ 48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4" y="3"/>
                    <a:pt x="63" y="0"/>
                    <a:pt x="48" y="0"/>
                  </a:cubicBezTo>
                  <a:cubicBezTo>
                    <a:pt x="33" y="0"/>
                    <a:pt x="21" y="4"/>
                    <a:pt x="13" y="13"/>
                  </a:cubicBezTo>
                  <a:cubicBezTo>
                    <a:pt x="4" y="22"/>
                    <a:pt x="0" y="35"/>
                    <a:pt x="0" y="52"/>
                  </a:cubicBezTo>
                  <a:cubicBezTo>
                    <a:pt x="0" y="69"/>
                    <a:pt x="4" y="81"/>
                    <a:pt x="14" y="90"/>
                  </a:cubicBezTo>
                  <a:cubicBezTo>
                    <a:pt x="23" y="99"/>
                    <a:pt x="35" y="103"/>
                    <a:pt x="52" y="103"/>
                  </a:cubicBezTo>
                  <a:cubicBezTo>
                    <a:pt x="59" y="103"/>
                    <a:pt x="66" y="103"/>
                    <a:pt x="72" y="102"/>
                  </a:cubicBezTo>
                  <a:cubicBezTo>
                    <a:pt x="77" y="101"/>
                    <a:pt x="83" y="99"/>
                    <a:pt x="88" y="96"/>
                  </a:cubicBezTo>
                  <a:cubicBezTo>
                    <a:pt x="83" y="74"/>
                    <a:pt x="83" y="74"/>
                    <a:pt x="83" y="74"/>
                  </a:cubicBezTo>
                  <a:cubicBezTo>
                    <a:pt x="79" y="75"/>
                    <a:pt x="75" y="76"/>
                    <a:pt x="72" y="77"/>
                  </a:cubicBezTo>
                  <a:cubicBezTo>
                    <a:pt x="67" y="78"/>
                    <a:pt x="62" y="79"/>
                    <a:pt x="56" y="79"/>
                  </a:cubicBezTo>
                  <a:cubicBezTo>
                    <a:pt x="49" y="79"/>
                    <a:pt x="44" y="77"/>
                    <a:pt x="40" y="74"/>
                  </a:cubicBezTo>
                  <a:cubicBezTo>
                    <a:pt x="36" y="71"/>
                    <a:pt x="34" y="66"/>
                    <a:pt x="34" y="61"/>
                  </a:cubicBezTo>
                  <a:cubicBezTo>
                    <a:pt x="95" y="61"/>
                    <a:pt x="95" y="61"/>
                    <a:pt x="95" y="61"/>
                  </a:cubicBezTo>
                  <a:cubicBezTo>
                    <a:pt x="95" y="45"/>
                    <a:pt x="95" y="45"/>
                    <a:pt x="95" y="45"/>
                  </a:cubicBezTo>
                  <a:cubicBezTo>
                    <a:pt x="95" y="31"/>
                    <a:pt x="91" y="19"/>
                    <a:pt x="83" y="11"/>
                  </a:cubicBezTo>
                  <a:moveTo>
                    <a:pt x="35" y="39"/>
                  </a:moveTo>
                  <a:cubicBezTo>
                    <a:pt x="35" y="34"/>
                    <a:pt x="37" y="30"/>
                    <a:pt x="40" y="27"/>
                  </a:cubicBezTo>
                  <a:cubicBezTo>
                    <a:pt x="42" y="24"/>
                    <a:pt x="46" y="23"/>
                    <a:pt x="50" y="23"/>
                  </a:cubicBezTo>
                  <a:cubicBezTo>
                    <a:pt x="54" y="23"/>
                    <a:pt x="57" y="25"/>
                    <a:pt x="60" y="27"/>
                  </a:cubicBezTo>
                  <a:cubicBezTo>
                    <a:pt x="62"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 name="Freeform 14"/>
            <p:cNvSpPr>
              <a:spLocks noEditPoints="1"/>
            </p:cNvSpPr>
            <p:nvPr/>
          </p:nvSpPr>
          <p:spPr bwMode="auto">
            <a:xfrm>
              <a:off x="1173163" y="-3883026"/>
              <a:ext cx="357188" cy="387350"/>
            </a:xfrm>
            <a:custGeom>
              <a:avLst/>
              <a:gdLst>
                <a:gd name="T0" fmla="*/ 83 w 95"/>
                <a:gd name="T1" fmla="*/ 11 h 103"/>
                <a:gd name="T2" fmla="*/ 49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5" y="3"/>
                    <a:pt x="63" y="0"/>
                    <a:pt x="49" y="0"/>
                  </a:cubicBezTo>
                  <a:cubicBezTo>
                    <a:pt x="33" y="0"/>
                    <a:pt x="21" y="4"/>
                    <a:pt x="13" y="13"/>
                  </a:cubicBezTo>
                  <a:cubicBezTo>
                    <a:pt x="4" y="22"/>
                    <a:pt x="0" y="35"/>
                    <a:pt x="0" y="52"/>
                  </a:cubicBezTo>
                  <a:cubicBezTo>
                    <a:pt x="0" y="69"/>
                    <a:pt x="5" y="81"/>
                    <a:pt x="14" y="90"/>
                  </a:cubicBezTo>
                  <a:cubicBezTo>
                    <a:pt x="23" y="99"/>
                    <a:pt x="35" y="103"/>
                    <a:pt x="52" y="103"/>
                  </a:cubicBezTo>
                  <a:cubicBezTo>
                    <a:pt x="60" y="103"/>
                    <a:pt x="66" y="103"/>
                    <a:pt x="72" y="102"/>
                  </a:cubicBezTo>
                  <a:cubicBezTo>
                    <a:pt x="78" y="101"/>
                    <a:pt x="83" y="99"/>
                    <a:pt x="88" y="96"/>
                  </a:cubicBezTo>
                  <a:cubicBezTo>
                    <a:pt x="83" y="74"/>
                    <a:pt x="83" y="74"/>
                    <a:pt x="83" y="74"/>
                  </a:cubicBezTo>
                  <a:cubicBezTo>
                    <a:pt x="79" y="75"/>
                    <a:pt x="76" y="76"/>
                    <a:pt x="72" y="77"/>
                  </a:cubicBezTo>
                  <a:cubicBezTo>
                    <a:pt x="67" y="78"/>
                    <a:pt x="62" y="79"/>
                    <a:pt x="56" y="79"/>
                  </a:cubicBezTo>
                  <a:cubicBezTo>
                    <a:pt x="49" y="79"/>
                    <a:pt x="44" y="77"/>
                    <a:pt x="40" y="74"/>
                  </a:cubicBezTo>
                  <a:cubicBezTo>
                    <a:pt x="37" y="71"/>
                    <a:pt x="35" y="66"/>
                    <a:pt x="34" y="61"/>
                  </a:cubicBezTo>
                  <a:cubicBezTo>
                    <a:pt x="95" y="61"/>
                    <a:pt x="95" y="61"/>
                    <a:pt x="95" y="61"/>
                  </a:cubicBezTo>
                  <a:cubicBezTo>
                    <a:pt x="95" y="45"/>
                    <a:pt x="95" y="45"/>
                    <a:pt x="95" y="45"/>
                  </a:cubicBezTo>
                  <a:cubicBezTo>
                    <a:pt x="95" y="31"/>
                    <a:pt x="91" y="19"/>
                    <a:pt x="83" y="11"/>
                  </a:cubicBezTo>
                  <a:moveTo>
                    <a:pt x="35" y="39"/>
                  </a:moveTo>
                  <a:cubicBezTo>
                    <a:pt x="36" y="34"/>
                    <a:pt x="37" y="30"/>
                    <a:pt x="40" y="27"/>
                  </a:cubicBezTo>
                  <a:cubicBezTo>
                    <a:pt x="42" y="24"/>
                    <a:pt x="46" y="23"/>
                    <a:pt x="50" y="23"/>
                  </a:cubicBezTo>
                  <a:cubicBezTo>
                    <a:pt x="54" y="23"/>
                    <a:pt x="58" y="25"/>
                    <a:pt x="60" y="27"/>
                  </a:cubicBezTo>
                  <a:cubicBezTo>
                    <a:pt x="63"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 name="Freeform 15"/>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 name="Freeform 16"/>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Freeform 17"/>
            <p:cNvSpPr>
              <a:spLocks noEditPoints="1"/>
            </p:cNvSpPr>
            <p:nvPr/>
          </p:nvSpPr>
          <p:spPr bwMode="auto">
            <a:xfrm>
              <a:off x="1192213" y="-3171826"/>
              <a:ext cx="360363" cy="393700"/>
            </a:xfrm>
            <a:custGeom>
              <a:avLst/>
              <a:gdLst>
                <a:gd name="T0" fmla="*/ 72 w 96"/>
                <a:gd name="T1" fmla="*/ 103 h 105"/>
                <a:gd name="T2" fmla="*/ 65 w 96"/>
                <a:gd name="T3" fmla="*/ 90 h 105"/>
                <a:gd name="T4" fmla="*/ 65 w 96"/>
                <a:gd name="T5" fmla="*/ 90 h 105"/>
                <a:gd name="T6" fmla="*/ 50 w 96"/>
                <a:gd name="T7" fmla="*/ 102 h 105"/>
                <a:gd name="T8" fmla="*/ 31 w 96"/>
                <a:gd name="T9" fmla="*/ 105 h 105"/>
                <a:gd name="T10" fmla="*/ 9 w 96"/>
                <a:gd name="T11" fmla="*/ 97 h 105"/>
                <a:gd name="T12" fmla="*/ 0 w 96"/>
                <a:gd name="T13" fmla="*/ 72 h 105"/>
                <a:gd name="T14" fmla="*/ 12 w 96"/>
                <a:gd name="T15" fmla="*/ 48 h 105"/>
                <a:gd name="T16" fmla="*/ 44 w 96"/>
                <a:gd name="T17" fmla="*/ 39 h 105"/>
                <a:gd name="T18" fmla="*/ 61 w 96"/>
                <a:gd name="T19" fmla="*/ 39 h 105"/>
                <a:gd name="T20" fmla="*/ 61 w 96"/>
                <a:gd name="T21" fmla="*/ 37 h 105"/>
                <a:gd name="T22" fmla="*/ 49 w 96"/>
                <a:gd name="T23" fmla="*/ 25 h 105"/>
                <a:gd name="T24" fmla="*/ 21 w 96"/>
                <a:gd name="T25" fmla="*/ 32 h 105"/>
                <a:gd name="T26" fmla="*/ 10 w 96"/>
                <a:gd name="T27" fmla="*/ 9 h 105"/>
                <a:gd name="T28" fmla="*/ 55 w 96"/>
                <a:gd name="T29" fmla="*/ 0 h 105"/>
                <a:gd name="T30" fmla="*/ 86 w 96"/>
                <a:gd name="T31" fmla="*/ 10 h 105"/>
                <a:gd name="T32" fmla="*/ 96 w 96"/>
                <a:gd name="T33" fmla="*/ 37 h 105"/>
                <a:gd name="T34" fmla="*/ 96 w 96"/>
                <a:gd name="T35" fmla="*/ 103 h 105"/>
                <a:gd name="T36" fmla="*/ 72 w 96"/>
                <a:gd name="T37" fmla="*/ 103 h 105"/>
                <a:gd name="T38" fmla="*/ 46 w 96"/>
                <a:gd name="T39" fmla="*/ 80 h 105"/>
                <a:gd name="T40" fmla="*/ 57 w 96"/>
                <a:gd name="T41" fmla="*/ 76 h 105"/>
                <a:gd name="T42" fmla="*/ 62 w 96"/>
                <a:gd name="T43" fmla="*/ 66 h 105"/>
                <a:gd name="T44" fmla="*/ 62 w 96"/>
                <a:gd name="T45" fmla="*/ 58 h 105"/>
                <a:gd name="T46" fmla="*/ 53 w 96"/>
                <a:gd name="T47" fmla="*/ 58 h 105"/>
                <a:gd name="T48" fmla="*/ 36 w 96"/>
                <a:gd name="T49" fmla="*/ 71 h 105"/>
                <a:gd name="T50" fmla="*/ 46 w 96"/>
                <a:gd name="T51"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05">
                  <a:moveTo>
                    <a:pt x="72" y="103"/>
                  </a:moveTo>
                  <a:cubicBezTo>
                    <a:pt x="65" y="90"/>
                    <a:pt x="65" y="90"/>
                    <a:pt x="65" y="90"/>
                  </a:cubicBezTo>
                  <a:cubicBezTo>
                    <a:pt x="65" y="90"/>
                    <a:pt x="65" y="90"/>
                    <a:pt x="65" y="90"/>
                  </a:cubicBezTo>
                  <a:cubicBezTo>
                    <a:pt x="60" y="96"/>
                    <a:pt x="55" y="100"/>
                    <a:pt x="50" y="102"/>
                  </a:cubicBezTo>
                  <a:cubicBezTo>
                    <a:pt x="45" y="104"/>
                    <a:pt x="39" y="105"/>
                    <a:pt x="31" y="105"/>
                  </a:cubicBezTo>
                  <a:cubicBezTo>
                    <a:pt x="22" y="105"/>
                    <a:pt x="14" y="102"/>
                    <a:pt x="9" y="97"/>
                  </a:cubicBezTo>
                  <a:cubicBezTo>
                    <a:pt x="3" y="91"/>
                    <a:pt x="0" y="83"/>
                    <a:pt x="0" y="72"/>
                  </a:cubicBezTo>
                  <a:cubicBezTo>
                    <a:pt x="0" y="61"/>
                    <a:pt x="4" y="53"/>
                    <a:pt x="12" y="48"/>
                  </a:cubicBezTo>
                  <a:cubicBezTo>
                    <a:pt x="19" y="43"/>
                    <a:pt x="30" y="40"/>
                    <a:pt x="44" y="39"/>
                  </a:cubicBezTo>
                  <a:cubicBezTo>
                    <a:pt x="61" y="39"/>
                    <a:pt x="61" y="39"/>
                    <a:pt x="61" y="39"/>
                  </a:cubicBezTo>
                  <a:cubicBezTo>
                    <a:pt x="61" y="37"/>
                    <a:pt x="61" y="37"/>
                    <a:pt x="61" y="37"/>
                  </a:cubicBezTo>
                  <a:cubicBezTo>
                    <a:pt x="61" y="29"/>
                    <a:pt x="57" y="25"/>
                    <a:pt x="49" y="25"/>
                  </a:cubicBezTo>
                  <a:cubicBezTo>
                    <a:pt x="42" y="25"/>
                    <a:pt x="32" y="27"/>
                    <a:pt x="21" y="32"/>
                  </a:cubicBezTo>
                  <a:cubicBezTo>
                    <a:pt x="10" y="9"/>
                    <a:pt x="10" y="9"/>
                    <a:pt x="10" y="9"/>
                  </a:cubicBezTo>
                  <a:cubicBezTo>
                    <a:pt x="22" y="3"/>
                    <a:pt x="37" y="0"/>
                    <a:pt x="55" y="0"/>
                  </a:cubicBezTo>
                  <a:cubicBezTo>
                    <a:pt x="68" y="0"/>
                    <a:pt x="79" y="3"/>
                    <a:pt x="86" y="10"/>
                  </a:cubicBezTo>
                  <a:cubicBezTo>
                    <a:pt x="93" y="16"/>
                    <a:pt x="96" y="25"/>
                    <a:pt x="96" y="37"/>
                  </a:cubicBezTo>
                  <a:cubicBezTo>
                    <a:pt x="96" y="103"/>
                    <a:pt x="96" y="103"/>
                    <a:pt x="96" y="103"/>
                  </a:cubicBezTo>
                  <a:cubicBezTo>
                    <a:pt x="72" y="103"/>
                    <a:pt x="72" y="103"/>
                    <a:pt x="72" y="103"/>
                  </a:cubicBezTo>
                  <a:moveTo>
                    <a:pt x="46" y="80"/>
                  </a:moveTo>
                  <a:cubicBezTo>
                    <a:pt x="50" y="80"/>
                    <a:pt x="54" y="79"/>
                    <a:pt x="57" y="76"/>
                  </a:cubicBezTo>
                  <a:cubicBezTo>
                    <a:pt x="60" y="74"/>
                    <a:pt x="62" y="70"/>
                    <a:pt x="62" y="66"/>
                  </a:cubicBezTo>
                  <a:cubicBezTo>
                    <a:pt x="62" y="58"/>
                    <a:pt x="62" y="58"/>
                    <a:pt x="62" y="58"/>
                  </a:cubicBezTo>
                  <a:cubicBezTo>
                    <a:pt x="53" y="58"/>
                    <a:pt x="53" y="58"/>
                    <a:pt x="53" y="58"/>
                  </a:cubicBezTo>
                  <a:cubicBezTo>
                    <a:pt x="42" y="59"/>
                    <a:pt x="36" y="63"/>
                    <a:pt x="36" y="71"/>
                  </a:cubicBezTo>
                  <a:cubicBezTo>
                    <a:pt x="36" y="77"/>
                    <a:pt x="39" y="80"/>
                    <a:pt x="4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Freeform 18"/>
            <p:cNvSpPr>
              <a:spLocks/>
            </p:cNvSpPr>
            <p:nvPr/>
          </p:nvSpPr>
          <p:spPr bwMode="auto">
            <a:xfrm>
              <a:off x="1612901" y="-3171826"/>
              <a:ext cx="300038"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7"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Freeform 19"/>
            <p:cNvSpPr>
              <a:spLocks/>
            </p:cNvSpPr>
            <p:nvPr/>
          </p:nvSpPr>
          <p:spPr bwMode="auto">
            <a:xfrm>
              <a:off x="1958976" y="-3308351"/>
              <a:ext cx="409575" cy="523875"/>
            </a:xfrm>
            <a:custGeom>
              <a:avLst/>
              <a:gdLst>
                <a:gd name="T0" fmla="*/ 34 w 109"/>
                <a:gd name="T1" fmla="*/ 82 h 139"/>
                <a:gd name="T2" fmla="*/ 45 w 109"/>
                <a:gd name="T3" fmla="*/ 66 h 139"/>
                <a:gd name="T4" fmla="*/ 68 w 109"/>
                <a:gd name="T5" fmla="*/ 38 h 139"/>
                <a:gd name="T6" fmla="*/ 107 w 109"/>
                <a:gd name="T7" fmla="*/ 38 h 139"/>
                <a:gd name="T8" fmla="*/ 72 w 109"/>
                <a:gd name="T9" fmla="*/ 81 h 139"/>
                <a:gd name="T10" fmla="*/ 109 w 109"/>
                <a:gd name="T11" fmla="*/ 139 h 139"/>
                <a:gd name="T12" fmla="*/ 69 w 109"/>
                <a:gd name="T13" fmla="*/ 139 h 139"/>
                <a:gd name="T14" fmla="*/ 47 w 109"/>
                <a:gd name="T15" fmla="*/ 103 h 139"/>
                <a:gd name="T16" fmla="*/ 35 w 109"/>
                <a:gd name="T17" fmla="*/ 112 h 139"/>
                <a:gd name="T18" fmla="*/ 35 w 109"/>
                <a:gd name="T19" fmla="*/ 139 h 139"/>
                <a:gd name="T20" fmla="*/ 0 w 109"/>
                <a:gd name="T21" fmla="*/ 139 h 139"/>
                <a:gd name="T22" fmla="*/ 0 w 109"/>
                <a:gd name="T23" fmla="*/ 0 h 139"/>
                <a:gd name="T24" fmla="*/ 35 w 109"/>
                <a:gd name="T25" fmla="*/ 0 h 139"/>
                <a:gd name="T26" fmla="*/ 35 w 109"/>
                <a:gd name="T27" fmla="*/ 55 h 139"/>
                <a:gd name="T28" fmla="*/ 33 w 109"/>
                <a:gd name="T29" fmla="*/ 82 h 139"/>
                <a:gd name="T30" fmla="*/ 34 w 109"/>
                <a:gd name="T31" fmla="*/ 8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39">
                  <a:moveTo>
                    <a:pt x="34" y="82"/>
                  </a:moveTo>
                  <a:cubicBezTo>
                    <a:pt x="38" y="75"/>
                    <a:pt x="42" y="70"/>
                    <a:pt x="45" y="66"/>
                  </a:cubicBezTo>
                  <a:cubicBezTo>
                    <a:pt x="68" y="38"/>
                    <a:pt x="68" y="38"/>
                    <a:pt x="68" y="38"/>
                  </a:cubicBezTo>
                  <a:cubicBezTo>
                    <a:pt x="107" y="38"/>
                    <a:pt x="107" y="38"/>
                    <a:pt x="107" y="38"/>
                  </a:cubicBezTo>
                  <a:cubicBezTo>
                    <a:pt x="72" y="81"/>
                    <a:pt x="72" y="81"/>
                    <a:pt x="72" y="81"/>
                  </a:cubicBezTo>
                  <a:cubicBezTo>
                    <a:pt x="109" y="139"/>
                    <a:pt x="109" y="139"/>
                    <a:pt x="109" y="139"/>
                  </a:cubicBezTo>
                  <a:cubicBezTo>
                    <a:pt x="69" y="139"/>
                    <a:pt x="69" y="139"/>
                    <a:pt x="69" y="139"/>
                  </a:cubicBezTo>
                  <a:cubicBezTo>
                    <a:pt x="47" y="103"/>
                    <a:pt x="47" y="103"/>
                    <a:pt x="47" y="103"/>
                  </a:cubicBezTo>
                  <a:cubicBezTo>
                    <a:pt x="35" y="112"/>
                    <a:pt x="35" y="112"/>
                    <a:pt x="35" y="112"/>
                  </a:cubicBezTo>
                  <a:cubicBezTo>
                    <a:pt x="35" y="139"/>
                    <a:pt x="35" y="139"/>
                    <a:pt x="35" y="139"/>
                  </a:cubicBezTo>
                  <a:cubicBezTo>
                    <a:pt x="0" y="139"/>
                    <a:pt x="0" y="139"/>
                    <a:pt x="0" y="139"/>
                  </a:cubicBezTo>
                  <a:cubicBezTo>
                    <a:pt x="0" y="0"/>
                    <a:pt x="0" y="0"/>
                    <a:pt x="0" y="0"/>
                  </a:cubicBezTo>
                  <a:cubicBezTo>
                    <a:pt x="35" y="0"/>
                    <a:pt x="35" y="0"/>
                    <a:pt x="35" y="0"/>
                  </a:cubicBezTo>
                  <a:cubicBezTo>
                    <a:pt x="35" y="55"/>
                    <a:pt x="35" y="55"/>
                    <a:pt x="35" y="55"/>
                  </a:cubicBezTo>
                  <a:cubicBezTo>
                    <a:pt x="35" y="64"/>
                    <a:pt x="35" y="73"/>
                    <a:pt x="33" y="82"/>
                  </a:cubicBezTo>
                  <a:cubicBezTo>
                    <a:pt x="34" y="82"/>
                    <a:pt x="34" y="82"/>
                    <a:pt x="34" y="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Rectangle 20"/>
            <p:cNvSpPr>
              <a:spLocks noChangeArrowheads="1"/>
            </p:cNvSpPr>
            <p:nvPr/>
          </p:nvSpPr>
          <p:spPr bwMode="auto">
            <a:xfrm>
              <a:off x="2401888" y="-3165476"/>
              <a:ext cx="120650" cy="381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Freeform 21"/>
            <p:cNvSpPr>
              <a:spLocks/>
            </p:cNvSpPr>
            <p:nvPr/>
          </p:nvSpPr>
          <p:spPr bwMode="auto">
            <a:xfrm>
              <a:off x="2586038" y="-3171826"/>
              <a:ext cx="371475" cy="387350"/>
            </a:xfrm>
            <a:custGeom>
              <a:avLst/>
              <a:gdLst>
                <a:gd name="T0" fmla="*/ 64 w 99"/>
                <a:gd name="T1" fmla="*/ 103 h 103"/>
                <a:gd name="T2" fmla="*/ 64 w 99"/>
                <a:gd name="T3" fmla="*/ 48 h 103"/>
                <a:gd name="T4" fmla="*/ 61 w 99"/>
                <a:gd name="T5" fmla="*/ 33 h 103"/>
                <a:gd name="T6" fmla="*/ 52 w 99"/>
                <a:gd name="T7" fmla="*/ 27 h 103"/>
                <a:gd name="T8" fmla="*/ 39 w 99"/>
                <a:gd name="T9" fmla="*/ 35 h 103"/>
                <a:gd name="T10" fmla="*/ 35 w 99"/>
                <a:gd name="T11" fmla="*/ 59 h 103"/>
                <a:gd name="T12" fmla="*/ 35 w 99"/>
                <a:gd name="T13" fmla="*/ 103 h 103"/>
                <a:gd name="T14" fmla="*/ 0 w 99"/>
                <a:gd name="T15" fmla="*/ 103 h 103"/>
                <a:gd name="T16" fmla="*/ 0 w 99"/>
                <a:gd name="T17" fmla="*/ 2 h 103"/>
                <a:gd name="T18" fmla="*/ 26 w 99"/>
                <a:gd name="T19" fmla="*/ 2 h 103"/>
                <a:gd name="T20" fmla="*/ 31 w 99"/>
                <a:gd name="T21" fmla="*/ 14 h 103"/>
                <a:gd name="T22" fmla="*/ 33 w 99"/>
                <a:gd name="T23" fmla="*/ 14 h 103"/>
                <a:gd name="T24" fmla="*/ 45 w 99"/>
                <a:gd name="T25" fmla="*/ 3 h 103"/>
                <a:gd name="T26" fmla="*/ 64 w 99"/>
                <a:gd name="T27" fmla="*/ 0 h 103"/>
                <a:gd name="T28" fmla="*/ 90 w 99"/>
                <a:gd name="T29" fmla="*/ 10 h 103"/>
                <a:gd name="T30" fmla="*/ 99 w 99"/>
                <a:gd name="T31" fmla="*/ 37 h 103"/>
                <a:gd name="T32" fmla="*/ 99 w 99"/>
                <a:gd name="T33" fmla="*/ 103 h 103"/>
                <a:gd name="T34" fmla="*/ 64 w 99"/>
                <a:gd name="T35"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03">
                  <a:moveTo>
                    <a:pt x="64" y="103"/>
                  </a:moveTo>
                  <a:cubicBezTo>
                    <a:pt x="64" y="48"/>
                    <a:pt x="64" y="48"/>
                    <a:pt x="64" y="48"/>
                  </a:cubicBezTo>
                  <a:cubicBezTo>
                    <a:pt x="64" y="41"/>
                    <a:pt x="63" y="36"/>
                    <a:pt x="61" y="33"/>
                  </a:cubicBezTo>
                  <a:cubicBezTo>
                    <a:pt x="59" y="29"/>
                    <a:pt x="56" y="27"/>
                    <a:pt x="52" y="27"/>
                  </a:cubicBezTo>
                  <a:cubicBezTo>
                    <a:pt x="46" y="27"/>
                    <a:pt x="42" y="30"/>
                    <a:pt x="39" y="35"/>
                  </a:cubicBezTo>
                  <a:cubicBezTo>
                    <a:pt x="36" y="39"/>
                    <a:pt x="35" y="47"/>
                    <a:pt x="35" y="59"/>
                  </a:cubicBezTo>
                  <a:cubicBezTo>
                    <a:pt x="35" y="103"/>
                    <a:pt x="35" y="103"/>
                    <a:pt x="35" y="103"/>
                  </a:cubicBezTo>
                  <a:cubicBezTo>
                    <a:pt x="0" y="103"/>
                    <a:pt x="0" y="103"/>
                    <a:pt x="0" y="103"/>
                  </a:cubicBezTo>
                  <a:cubicBezTo>
                    <a:pt x="0" y="2"/>
                    <a:pt x="0" y="2"/>
                    <a:pt x="0" y="2"/>
                  </a:cubicBezTo>
                  <a:cubicBezTo>
                    <a:pt x="26" y="2"/>
                    <a:pt x="26" y="2"/>
                    <a:pt x="26" y="2"/>
                  </a:cubicBezTo>
                  <a:cubicBezTo>
                    <a:pt x="31" y="14"/>
                    <a:pt x="31" y="14"/>
                    <a:pt x="31" y="14"/>
                  </a:cubicBezTo>
                  <a:cubicBezTo>
                    <a:pt x="33" y="14"/>
                    <a:pt x="33" y="14"/>
                    <a:pt x="33" y="14"/>
                  </a:cubicBezTo>
                  <a:cubicBezTo>
                    <a:pt x="36" y="9"/>
                    <a:pt x="40" y="6"/>
                    <a:pt x="45" y="3"/>
                  </a:cubicBezTo>
                  <a:cubicBezTo>
                    <a:pt x="51" y="1"/>
                    <a:pt x="57" y="0"/>
                    <a:pt x="64" y="0"/>
                  </a:cubicBezTo>
                  <a:cubicBezTo>
                    <a:pt x="75" y="0"/>
                    <a:pt x="84" y="3"/>
                    <a:pt x="90" y="10"/>
                  </a:cubicBezTo>
                  <a:cubicBezTo>
                    <a:pt x="96" y="16"/>
                    <a:pt x="99" y="25"/>
                    <a:pt x="99" y="37"/>
                  </a:cubicBezTo>
                  <a:cubicBezTo>
                    <a:pt x="99" y="103"/>
                    <a:pt x="99" y="103"/>
                    <a:pt x="99" y="103"/>
                  </a:cubicBezTo>
                  <a:cubicBezTo>
                    <a:pt x="64" y="103"/>
                    <a:pt x="64" y="103"/>
                    <a:pt x="64" y="1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Freeform 22"/>
            <p:cNvSpPr>
              <a:spLocks/>
            </p:cNvSpPr>
            <p:nvPr/>
          </p:nvSpPr>
          <p:spPr bwMode="auto">
            <a:xfrm>
              <a:off x="3017838" y="-3171826"/>
              <a:ext cx="300038" cy="393700"/>
            </a:xfrm>
            <a:custGeom>
              <a:avLst/>
              <a:gdLst>
                <a:gd name="T0" fmla="*/ 80 w 80"/>
                <a:gd name="T1" fmla="*/ 72 h 105"/>
                <a:gd name="T2" fmla="*/ 68 w 80"/>
                <a:gd name="T3" fmla="*/ 97 h 105"/>
                <a:gd name="T4" fmla="*/ 36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6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0 w 80"/>
                <a:gd name="T31" fmla="*/ 2 h 105"/>
                <a:gd name="T32" fmla="*/ 79 w 80"/>
                <a:gd name="T33" fmla="*/ 8 h 105"/>
                <a:gd name="T34" fmla="*/ 69 w 80"/>
                <a:gd name="T35" fmla="*/ 31 h 105"/>
                <a:gd name="T36" fmla="*/ 54 w 80"/>
                <a:gd name="T37" fmla="*/ 26 h 105"/>
                <a:gd name="T38" fmla="*/ 42 w 80"/>
                <a:gd name="T39" fmla="*/ 24 h 105"/>
                <a:gd name="T40" fmla="*/ 33 w 80"/>
                <a:gd name="T41" fmla="*/ 28 h 105"/>
                <a:gd name="T42" fmla="*/ 36 w 80"/>
                <a:gd name="T43" fmla="*/ 32 h 105"/>
                <a:gd name="T44" fmla="*/ 53 w 80"/>
                <a:gd name="T45" fmla="*/ 40 h 105"/>
                <a:gd name="T46" fmla="*/ 69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8" y="97"/>
                  </a:cubicBezTo>
                  <a:cubicBezTo>
                    <a:pt x="61" y="102"/>
                    <a:pt x="50" y="105"/>
                    <a:pt x="36" y="105"/>
                  </a:cubicBezTo>
                  <a:cubicBezTo>
                    <a:pt x="29" y="105"/>
                    <a:pt x="22"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6" y="78"/>
                    <a:pt x="46" y="74"/>
                  </a:cubicBezTo>
                  <a:cubicBezTo>
                    <a:pt x="46" y="73"/>
                    <a:pt x="45" y="71"/>
                    <a:pt x="43" y="70"/>
                  </a:cubicBezTo>
                  <a:cubicBezTo>
                    <a:pt x="41" y="68"/>
                    <a:pt x="35" y="66"/>
                    <a:pt x="25" y="61"/>
                  </a:cubicBezTo>
                  <a:cubicBezTo>
                    <a:pt x="15" y="58"/>
                    <a:pt x="9" y="53"/>
                    <a:pt x="5" y="48"/>
                  </a:cubicBezTo>
                  <a:cubicBezTo>
                    <a:pt x="1" y="43"/>
                    <a:pt x="0" y="37"/>
                    <a:pt x="0" y="30"/>
                  </a:cubicBezTo>
                  <a:cubicBezTo>
                    <a:pt x="0" y="20"/>
                    <a:pt x="3" y="13"/>
                    <a:pt x="11" y="8"/>
                  </a:cubicBezTo>
                  <a:cubicBezTo>
                    <a:pt x="18" y="2"/>
                    <a:pt x="28" y="0"/>
                    <a:pt x="42" y="0"/>
                  </a:cubicBezTo>
                  <a:cubicBezTo>
                    <a:pt x="48" y="0"/>
                    <a:pt x="55" y="1"/>
                    <a:pt x="60" y="2"/>
                  </a:cubicBezTo>
                  <a:cubicBezTo>
                    <a:pt x="66" y="3"/>
                    <a:pt x="72" y="6"/>
                    <a:pt x="79" y="8"/>
                  </a:cubicBezTo>
                  <a:cubicBezTo>
                    <a:pt x="69" y="31"/>
                    <a:pt x="69" y="31"/>
                    <a:pt x="69" y="31"/>
                  </a:cubicBezTo>
                  <a:cubicBezTo>
                    <a:pt x="65" y="29"/>
                    <a:pt x="60" y="27"/>
                    <a:pt x="54" y="26"/>
                  </a:cubicBezTo>
                  <a:cubicBezTo>
                    <a:pt x="49" y="24"/>
                    <a:pt x="45" y="24"/>
                    <a:pt x="42" y="24"/>
                  </a:cubicBezTo>
                  <a:cubicBezTo>
                    <a:pt x="36" y="24"/>
                    <a:pt x="33" y="25"/>
                    <a:pt x="33" y="28"/>
                  </a:cubicBezTo>
                  <a:cubicBezTo>
                    <a:pt x="33" y="29"/>
                    <a:pt x="34" y="31"/>
                    <a:pt x="36" y="32"/>
                  </a:cubicBezTo>
                  <a:cubicBezTo>
                    <a:pt x="38" y="33"/>
                    <a:pt x="44" y="36"/>
                    <a:pt x="53" y="40"/>
                  </a:cubicBezTo>
                  <a:cubicBezTo>
                    <a:pt x="61" y="43"/>
                    <a:pt x="66" y="46"/>
                    <a:pt x="69" y="48"/>
                  </a:cubicBezTo>
                  <a:cubicBezTo>
                    <a:pt x="73" y="51"/>
                    <a:pt x="75"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 name="Freeform 23"/>
            <p:cNvSpPr>
              <a:spLocks noEditPoints="1"/>
            </p:cNvSpPr>
            <p:nvPr/>
          </p:nvSpPr>
          <p:spPr bwMode="auto">
            <a:xfrm>
              <a:off x="3494088" y="-3284538"/>
              <a:ext cx="530225" cy="506413"/>
            </a:xfrm>
            <a:custGeom>
              <a:avLst/>
              <a:gdLst>
                <a:gd name="T0" fmla="*/ 96 w 141"/>
                <a:gd name="T1" fmla="*/ 133 h 135"/>
                <a:gd name="T2" fmla="*/ 87 w 141"/>
                <a:gd name="T3" fmla="*/ 124 h 135"/>
                <a:gd name="T4" fmla="*/ 74 w 141"/>
                <a:gd name="T5" fmla="*/ 131 h 135"/>
                <a:gd name="T6" fmla="*/ 62 w 141"/>
                <a:gd name="T7" fmla="*/ 134 h 135"/>
                <a:gd name="T8" fmla="*/ 47 w 141"/>
                <a:gd name="T9" fmla="*/ 135 h 135"/>
                <a:gd name="T10" fmla="*/ 22 w 141"/>
                <a:gd name="T11" fmla="*/ 130 h 135"/>
                <a:gd name="T12" fmla="*/ 6 w 141"/>
                <a:gd name="T13" fmla="*/ 117 h 135"/>
                <a:gd name="T14" fmla="*/ 0 w 141"/>
                <a:gd name="T15" fmla="*/ 97 h 135"/>
                <a:gd name="T16" fmla="*/ 24 w 141"/>
                <a:gd name="T17" fmla="*/ 61 h 135"/>
                <a:gd name="T18" fmla="*/ 16 w 141"/>
                <a:gd name="T19" fmla="*/ 48 h 135"/>
                <a:gd name="T20" fmla="*/ 13 w 141"/>
                <a:gd name="T21" fmla="*/ 32 h 135"/>
                <a:gd name="T22" fmla="*/ 24 w 141"/>
                <a:gd name="T23" fmla="*/ 9 h 135"/>
                <a:gd name="T24" fmla="*/ 54 w 141"/>
                <a:gd name="T25" fmla="*/ 0 h 135"/>
                <a:gd name="T26" fmla="*/ 84 w 141"/>
                <a:gd name="T27" fmla="*/ 9 h 135"/>
                <a:gd name="T28" fmla="*/ 94 w 141"/>
                <a:gd name="T29" fmla="*/ 32 h 135"/>
                <a:gd name="T30" fmla="*/ 89 w 141"/>
                <a:gd name="T31" fmla="*/ 50 h 135"/>
                <a:gd name="T32" fmla="*/ 70 w 141"/>
                <a:gd name="T33" fmla="*/ 66 h 135"/>
                <a:gd name="T34" fmla="*/ 88 w 141"/>
                <a:gd name="T35" fmla="*/ 83 h 135"/>
                <a:gd name="T36" fmla="*/ 98 w 141"/>
                <a:gd name="T37" fmla="*/ 60 h 135"/>
                <a:gd name="T38" fmla="*/ 134 w 141"/>
                <a:gd name="T39" fmla="*/ 60 h 135"/>
                <a:gd name="T40" fmla="*/ 126 w 141"/>
                <a:gd name="T41" fmla="*/ 84 h 135"/>
                <a:gd name="T42" fmla="*/ 113 w 141"/>
                <a:gd name="T43" fmla="*/ 106 h 135"/>
                <a:gd name="T44" fmla="*/ 141 w 141"/>
                <a:gd name="T45" fmla="*/ 133 h 135"/>
                <a:gd name="T46" fmla="*/ 96 w 141"/>
                <a:gd name="T47" fmla="*/ 133 h 135"/>
                <a:gd name="T48" fmla="*/ 36 w 141"/>
                <a:gd name="T49" fmla="*/ 94 h 135"/>
                <a:gd name="T50" fmla="*/ 40 w 141"/>
                <a:gd name="T51" fmla="*/ 104 h 135"/>
                <a:gd name="T52" fmla="*/ 51 w 141"/>
                <a:gd name="T53" fmla="*/ 107 h 135"/>
                <a:gd name="T54" fmla="*/ 60 w 141"/>
                <a:gd name="T55" fmla="*/ 106 h 135"/>
                <a:gd name="T56" fmla="*/ 66 w 141"/>
                <a:gd name="T57" fmla="*/ 103 h 135"/>
                <a:gd name="T58" fmla="*/ 43 w 141"/>
                <a:gd name="T59" fmla="*/ 80 h 135"/>
                <a:gd name="T60" fmla="*/ 36 w 141"/>
                <a:gd name="T61" fmla="*/ 94 h 135"/>
                <a:gd name="T62" fmla="*/ 63 w 141"/>
                <a:gd name="T63" fmla="*/ 32 h 135"/>
                <a:gd name="T64" fmla="*/ 60 w 141"/>
                <a:gd name="T65" fmla="*/ 25 h 135"/>
                <a:gd name="T66" fmla="*/ 54 w 141"/>
                <a:gd name="T67" fmla="*/ 23 h 135"/>
                <a:gd name="T68" fmla="*/ 47 w 141"/>
                <a:gd name="T69" fmla="*/ 26 h 135"/>
                <a:gd name="T70" fmla="*/ 44 w 141"/>
                <a:gd name="T71" fmla="*/ 33 h 135"/>
                <a:gd name="T72" fmla="*/ 52 w 141"/>
                <a:gd name="T73" fmla="*/ 47 h 135"/>
                <a:gd name="T74" fmla="*/ 60 w 141"/>
                <a:gd name="T75" fmla="*/ 40 h 135"/>
                <a:gd name="T76" fmla="*/ 63 w 141"/>
                <a:gd name="T77" fmla="*/ 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35">
                  <a:moveTo>
                    <a:pt x="96" y="133"/>
                  </a:moveTo>
                  <a:cubicBezTo>
                    <a:pt x="87" y="124"/>
                    <a:pt x="87" y="124"/>
                    <a:pt x="87" y="124"/>
                  </a:cubicBezTo>
                  <a:cubicBezTo>
                    <a:pt x="82" y="128"/>
                    <a:pt x="77" y="130"/>
                    <a:pt x="74" y="131"/>
                  </a:cubicBezTo>
                  <a:cubicBezTo>
                    <a:pt x="70" y="133"/>
                    <a:pt x="66" y="134"/>
                    <a:pt x="62" y="134"/>
                  </a:cubicBezTo>
                  <a:cubicBezTo>
                    <a:pt x="58" y="135"/>
                    <a:pt x="53" y="135"/>
                    <a:pt x="47" y="135"/>
                  </a:cubicBezTo>
                  <a:cubicBezTo>
                    <a:pt x="38" y="135"/>
                    <a:pt x="30" y="134"/>
                    <a:pt x="22" y="130"/>
                  </a:cubicBezTo>
                  <a:cubicBezTo>
                    <a:pt x="15" y="127"/>
                    <a:pt x="10" y="123"/>
                    <a:pt x="6" y="117"/>
                  </a:cubicBezTo>
                  <a:cubicBezTo>
                    <a:pt x="2" y="111"/>
                    <a:pt x="0" y="104"/>
                    <a:pt x="0" y="97"/>
                  </a:cubicBezTo>
                  <a:cubicBezTo>
                    <a:pt x="0" y="81"/>
                    <a:pt x="8" y="69"/>
                    <a:pt x="24" y="61"/>
                  </a:cubicBezTo>
                  <a:cubicBezTo>
                    <a:pt x="21" y="57"/>
                    <a:pt x="18" y="52"/>
                    <a:pt x="16" y="48"/>
                  </a:cubicBezTo>
                  <a:cubicBezTo>
                    <a:pt x="14" y="43"/>
                    <a:pt x="13" y="38"/>
                    <a:pt x="13" y="32"/>
                  </a:cubicBezTo>
                  <a:cubicBezTo>
                    <a:pt x="13" y="22"/>
                    <a:pt x="16" y="14"/>
                    <a:pt x="24" y="9"/>
                  </a:cubicBezTo>
                  <a:cubicBezTo>
                    <a:pt x="31" y="3"/>
                    <a:pt x="41" y="0"/>
                    <a:pt x="54" y="0"/>
                  </a:cubicBezTo>
                  <a:cubicBezTo>
                    <a:pt x="67" y="0"/>
                    <a:pt x="77" y="3"/>
                    <a:pt x="84" y="9"/>
                  </a:cubicBezTo>
                  <a:cubicBezTo>
                    <a:pt x="91" y="14"/>
                    <a:pt x="94" y="22"/>
                    <a:pt x="94" y="32"/>
                  </a:cubicBezTo>
                  <a:cubicBezTo>
                    <a:pt x="94" y="38"/>
                    <a:pt x="92" y="44"/>
                    <a:pt x="89" y="50"/>
                  </a:cubicBezTo>
                  <a:cubicBezTo>
                    <a:pt x="85" y="56"/>
                    <a:pt x="79" y="61"/>
                    <a:pt x="70" y="66"/>
                  </a:cubicBezTo>
                  <a:cubicBezTo>
                    <a:pt x="88" y="83"/>
                    <a:pt x="88" y="83"/>
                    <a:pt x="88" y="83"/>
                  </a:cubicBezTo>
                  <a:cubicBezTo>
                    <a:pt x="93" y="76"/>
                    <a:pt x="96" y="68"/>
                    <a:pt x="98" y="60"/>
                  </a:cubicBezTo>
                  <a:cubicBezTo>
                    <a:pt x="134" y="60"/>
                    <a:pt x="134" y="60"/>
                    <a:pt x="134" y="60"/>
                  </a:cubicBezTo>
                  <a:cubicBezTo>
                    <a:pt x="132" y="68"/>
                    <a:pt x="130" y="76"/>
                    <a:pt x="126" y="84"/>
                  </a:cubicBezTo>
                  <a:cubicBezTo>
                    <a:pt x="122" y="93"/>
                    <a:pt x="117" y="100"/>
                    <a:pt x="113" y="106"/>
                  </a:cubicBezTo>
                  <a:cubicBezTo>
                    <a:pt x="141" y="133"/>
                    <a:pt x="141" y="133"/>
                    <a:pt x="141" y="133"/>
                  </a:cubicBezTo>
                  <a:cubicBezTo>
                    <a:pt x="96" y="133"/>
                    <a:pt x="96" y="133"/>
                    <a:pt x="96" y="133"/>
                  </a:cubicBezTo>
                  <a:moveTo>
                    <a:pt x="36" y="94"/>
                  </a:moveTo>
                  <a:cubicBezTo>
                    <a:pt x="36" y="98"/>
                    <a:pt x="37" y="101"/>
                    <a:pt x="40" y="104"/>
                  </a:cubicBezTo>
                  <a:cubicBezTo>
                    <a:pt x="43" y="106"/>
                    <a:pt x="46" y="107"/>
                    <a:pt x="51" y="107"/>
                  </a:cubicBezTo>
                  <a:cubicBezTo>
                    <a:pt x="54" y="107"/>
                    <a:pt x="57" y="107"/>
                    <a:pt x="60" y="106"/>
                  </a:cubicBezTo>
                  <a:cubicBezTo>
                    <a:pt x="62" y="105"/>
                    <a:pt x="64" y="104"/>
                    <a:pt x="66" y="103"/>
                  </a:cubicBezTo>
                  <a:cubicBezTo>
                    <a:pt x="43" y="80"/>
                    <a:pt x="43" y="80"/>
                    <a:pt x="43" y="80"/>
                  </a:cubicBezTo>
                  <a:cubicBezTo>
                    <a:pt x="39" y="84"/>
                    <a:pt x="36" y="89"/>
                    <a:pt x="36" y="94"/>
                  </a:cubicBezTo>
                  <a:close/>
                  <a:moveTo>
                    <a:pt x="63" y="32"/>
                  </a:moveTo>
                  <a:cubicBezTo>
                    <a:pt x="63" y="29"/>
                    <a:pt x="62" y="27"/>
                    <a:pt x="60" y="25"/>
                  </a:cubicBezTo>
                  <a:cubicBezTo>
                    <a:pt x="58" y="24"/>
                    <a:pt x="56" y="23"/>
                    <a:pt x="54" y="23"/>
                  </a:cubicBezTo>
                  <a:cubicBezTo>
                    <a:pt x="51" y="23"/>
                    <a:pt x="49" y="24"/>
                    <a:pt x="47" y="26"/>
                  </a:cubicBezTo>
                  <a:cubicBezTo>
                    <a:pt x="45" y="27"/>
                    <a:pt x="44" y="29"/>
                    <a:pt x="44" y="33"/>
                  </a:cubicBezTo>
                  <a:cubicBezTo>
                    <a:pt x="44" y="37"/>
                    <a:pt x="47" y="42"/>
                    <a:pt x="52" y="47"/>
                  </a:cubicBezTo>
                  <a:cubicBezTo>
                    <a:pt x="55" y="45"/>
                    <a:pt x="58" y="43"/>
                    <a:pt x="60" y="40"/>
                  </a:cubicBezTo>
                  <a:cubicBezTo>
                    <a:pt x="62" y="37"/>
                    <a:pt x="63" y="34"/>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 name="Freeform 24"/>
            <p:cNvSpPr>
              <a:spLocks/>
            </p:cNvSpPr>
            <p:nvPr/>
          </p:nvSpPr>
          <p:spPr bwMode="auto">
            <a:xfrm>
              <a:off x="4178301" y="-3284538"/>
              <a:ext cx="344488" cy="506413"/>
            </a:xfrm>
            <a:custGeom>
              <a:avLst/>
              <a:gdLst>
                <a:gd name="T0" fmla="*/ 92 w 92"/>
                <a:gd name="T1" fmla="*/ 94 h 135"/>
                <a:gd name="T2" fmla="*/ 86 w 92"/>
                <a:gd name="T3" fmla="*/ 115 h 135"/>
                <a:gd name="T4" fmla="*/ 68 w 92"/>
                <a:gd name="T5" fmla="*/ 130 h 135"/>
                <a:gd name="T6" fmla="*/ 40 w 92"/>
                <a:gd name="T7" fmla="*/ 135 h 135"/>
                <a:gd name="T8" fmla="*/ 18 w 92"/>
                <a:gd name="T9" fmla="*/ 133 h 135"/>
                <a:gd name="T10" fmla="*/ 0 w 92"/>
                <a:gd name="T11" fmla="*/ 127 h 135"/>
                <a:gd name="T12" fmla="*/ 0 w 92"/>
                <a:gd name="T13" fmla="*/ 95 h 135"/>
                <a:gd name="T14" fmla="*/ 21 w 92"/>
                <a:gd name="T15" fmla="*/ 103 h 135"/>
                <a:gd name="T16" fmla="*/ 41 w 92"/>
                <a:gd name="T17" fmla="*/ 106 h 135"/>
                <a:gd name="T18" fmla="*/ 53 w 92"/>
                <a:gd name="T19" fmla="*/ 104 h 135"/>
                <a:gd name="T20" fmla="*/ 56 w 92"/>
                <a:gd name="T21" fmla="*/ 97 h 135"/>
                <a:gd name="T22" fmla="*/ 55 w 92"/>
                <a:gd name="T23" fmla="*/ 92 h 135"/>
                <a:gd name="T24" fmla="*/ 50 w 92"/>
                <a:gd name="T25" fmla="*/ 88 h 135"/>
                <a:gd name="T26" fmla="*/ 33 w 92"/>
                <a:gd name="T27" fmla="*/ 79 h 135"/>
                <a:gd name="T28" fmla="*/ 13 w 92"/>
                <a:gd name="T29" fmla="*/ 68 h 135"/>
                <a:gd name="T30" fmla="*/ 4 w 92"/>
                <a:gd name="T31" fmla="*/ 55 h 135"/>
                <a:gd name="T32" fmla="*/ 1 w 92"/>
                <a:gd name="T33" fmla="*/ 39 h 135"/>
                <a:gd name="T34" fmla="*/ 14 w 92"/>
                <a:gd name="T35" fmla="*/ 10 h 135"/>
                <a:gd name="T36" fmla="*/ 50 w 92"/>
                <a:gd name="T37" fmla="*/ 0 h 135"/>
                <a:gd name="T38" fmla="*/ 92 w 92"/>
                <a:gd name="T39" fmla="*/ 10 h 135"/>
                <a:gd name="T40" fmla="*/ 81 w 92"/>
                <a:gd name="T41" fmla="*/ 37 h 135"/>
                <a:gd name="T42" fmla="*/ 49 w 92"/>
                <a:gd name="T43" fmla="*/ 29 h 135"/>
                <a:gd name="T44" fmla="*/ 39 w 92"/>
                <a:gd name="T45" fmla="*/ 31 h 135"/>
                <a:gd name="T46" fmla="*/ 36 w 92"/>
                <a:gd name="T47" fmla="*/ 37 h 135"/>
                <a:gd name="T48" fmla="*/ 40 w 92"/>
                <a:gd name="T49" fmla="*/ 44 h 135"/>
                <a:gd name="T50" fmla="*/ 62 w 92"/>
                <a:gd name="T51" fmla="*/ 55 h 135"/>
                <a:gd name="T52" fmla="*/ 85 w 92"/>
                <a:gd name="T53" fmla="*/ 71 h 135"/>
                <a:gd name="T54" fmla="*/ 92 w 92"/>
                <a:gd name="T55" fmla="*/ 9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135">
                  <a:moveTo>
                    <a:pt x="92" y="94"/>
                  </a:moveTo>
                  <a:cubicBezTo>
                    <a:pt x="92" y="102"/>
                    <a:pt x="90" y="109"/>
                    <a:pt x="86" y="115"/>
                  </a:cubicBezTo>
                  <a:cubicBezTo>
                    <a:pt x="82" y="122"/>
                    <a:pt x="76" y="126"/>
                    <a:pt x="68" y="130"/>
                  </a:cubicBezTo>
                  <a:cubicBezTo>
                    <a:pt x="60" y="133"/>
                    <a:pt x="51" y="135"/>
                    <a:pt x="40" y="135"/>
                  </a:cubicBezTo>
                  <a:cubicBezTo>
                    <a:pt x="32" y="135"/>
                    <a:pt x="24" y="135"/>
                    <a:pt x="18" y="133"/>
                  </a:cubicBezTo>
                  <a:cubicBezTo>
                    <a:pt x="13" y="132"/>
                    <a:pt x="6" y="130"/>
                    <a:pt x="0" y="127"/>
                  </a:cubicBezTo>
                  <a:cubicBezTo>
                    <a:pt x="0" y="95"/>
                    <a:pt x="0" y="95"/>
                    <a:pt x="0" y="95"/>
                  </a:cubicBezTo>
                  <a:cubicBezTo>
                    <a:pt x="7" y="99"/>
                    <a:pt x="14" y="102"/>
                    <a:pt x="21" y="103"/>
                  </a:cubicBezTo>
                  <a:cubicBezTo>
                    <a:pt x="28" y="105"/>
                    <a:pt x="35" y="106"/>
                    <a:pt x="41" y="106"/>
                  </a:cubicBezTo>
                  <a:cubicBezTo>
                    <a:pt x="46" y="106"/>
                    <a:pt x="50" y="105"/>
                    <a:pt x="53" y="104"/>
                  </a:cubicBezTo>
                  <a:cubicBezTo>
                    <a:pt x="55" y="102"/>
                    <a:pt x="56" y="99"/>
                    <a:pt x="56" y="97"/>
                  </a:cubicBezTo>
                  <a:cubicBezTo>
                    <a:pt x="56" y="95"/>
                    <a:pt x="56" y="93"/>
                    <a:pt x="55" y="92"/>
                  </a:cubicBezTo>
                  <a:cubicBezTo>
                    <a:pt x="54" y="91"/>
                    <a:pt x="52" y="89"/>
                    <a:pt x="50" y="88"/>
                  </a:cubicBezTo>
                  <a:cubicBezTo>
                    <a:pt x="48" y="86"/>
                    <a:pt x="42" y="84"/>
                    <a:pt x="33" y="79"/>
                  </a:cubicBezTo>
                  <a:cubicBezTo>
                    <a:pt x="24" y="75"/>
                    <a:pt x="18" y="72"/>
                    <a:pt x="13" y="68"/>
                  </a:cubicBezTo>
                  <a:cubicBezTo>
                    <a:pt x="9" y="64"/>
                    <a:pt x="6" y="60"/>
                    <a:pt x="4" y="55"/>
                  </a:cubicBezTo>
                  <a:cubicBezTo>
                    <a:pt x="2" y="51"/>
                    <a:pt x="1" y="45"/>
                    <a:pt x="1" y="39"/>
                  </a:cubicBezTo>
                  <a:cubicBezTo>
                    <a:pt x="1" y="27"/>
                    <a:pt x="5" y="17"/>
                    <a:pt x="14" y="10"/>
                  </a:cubicBezTo>
                  <a:cubicBezTo>
                    <a:pt x="23" y="4"/>
                    <a:pt x="35" y="0"/>
                    <a:pt x="50" y="0"/>
                  </a:cubicBezTo>
                  <a:cubicBezTo>
                    <a:pt x="64" y="0"/>
                    <a:pt x="78" y="3"/>
                    <a:pt x="92" y="10"/>
                  </a:cubicBezTo>
                  <a:cubicBezTo>
                    <a:pt x="81" y="37"/>
                    <a:pt x="81" y="37"/>
                    <a:pt x="81" y="37"/>
                  </a:cubicBezTo>
                  <a:cubicBezTo>
                    <a:pt x="69" y="31"/>
                    <a:pt x="58" y="29"/>
                    <a:pt x="49" y="29"/>
                  </a:cubicBezTo>
                  <a:cubicBezTo>
                    <a:pt x="45" y="29"/>
                    <a:pt x="41" y="29"/>
                    <a:pt x="39" y="31"/>
                  </a:cubicBezTo>
                  <a:cubicBezTo>
                    <a:pt x="37" y="33"/>
                    <a:pt x="36" y="35"/>
                    <a:pt x="36" y="37"/>
                  </a:cubicBezTo>
                  <a:cubicBezTo>
                    <a:pt x="36" y="40"/>
                    <a:pt x="37" y="42"/>
                    <a:pt x="40" y="44"/>
                  </a:cubicBezTo>
                  <a:cubicBezTo>
                    <a:pt x="43" y="46"/>
                    <a:pt x="50" y="50"/>
                    <a:pt x="62" y="55"/>
                  </a:cubicBezTo>
                  <a:cubicBezTo>
                    <a:pt x="73" y="60"/>
                    <a:pt x="81" y="66"/>
                    <a:pt x="85" y="71"/>
                  </a:cubicBezTo>
                  <a:cubicBezTo>
                    <a:pt x="90" y="77"/>
                    <a:pt x="92" y="85"/>
                    <a:pt x="9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Freeform 25"/>
            <p:cNvSpPr>
              <a:spLocks noEditPoints="1"/>
            </p:cNvSpPr>
            <p:nvPr/>
          </p:nvSpPr>
          <p:spPr bwMode="auto">
            <a:xfrm>
              <a:off x="4549776" y="-3171826"/>
              <a:ext cx="368300" cy="393700"/>
            </a:xfrm>
            <a:custGeom>
              <a:avLst/>
              <a:gdLst>
                <a:gd name="T0" fmla="*/ 53 w 98"/>
                <a:gd name="T1" fmla="*/ 105 h 105"/>
                <a:gd name="T2" fmla="*/ 14 w 98"/>
                <a:gd name="T3" fmla="*/ 92 h 105"/>
                <a:gd name="T4" fmla="*/ 0 w 98"/>
                <a:gd name="T5" fmla="*/ 53 h 105"/>
                <a:gd name="T6" fmla="*/ 13 w 98"/>
                <a:gd name="T7" fmla="*/ 14 h 105"/>
                <a:gd name="T8" fmla="*/ 50 w 98"/>
                <a:gd name="T9" fmla="*/ 0 h 105"/>
                <a:gd name="T10" fmla="*/ 85 w 98"/>
                <a:gd name="T11" fmla="*/ 12 h 105"/>
                <a:gd name="T12" fmla="*/ 98 w 98"/>
                <a:gd name="T13" fmla="*/ 46 h 105"/>
                <a:gd name="T14" fmla="*/ 98 w 98"/>
                <a:gd name="T15" fmla="*/ 62 h 105"/>
                <a:gd name="T16" fmla="*/ 35 w 98"/>
                <a:gd name="T17" fmla="*/ 62 h 105"/>
                <a:gd name="T18" fmla="*/ 41 w 98"/>
                <a:gd name="T19" fmla="*/ 75 h 105"/>
                <a:gd name="T20" fmla="*/ 57 w 98"/>
                <a:gd name="T21" fmla="*/ 80 h 105"/>
                <a:gd name="T22" fmla="*/ 74 w 98"/>
                <a:gd name="T23" fmla="*/ 78 h 105"/>
                <a:gd name="T24" fmla="*/ 91 w 98"/>
                <a:gd name="T25" fmla="*/ 73 h 105"/>
                <a:gd name="T26" fmla="*/ 91 w 98"/>
                <a:gd name="T27" fmla="*/ 98 h 105"/>
                <a:gd name="T28" fmla="*/ 74 w 98"/>
                <a:gd name="T29" fmla="*/ 104 h 105"/>
                <a:gd name="T30" fmla="*/ 53 w 98"/>
                <a:gd name="T31" fmla="*/ 105 h 105"/>
                <a:gd name="T32" fmla="*/ 51 w 98"/>
                <a:gd name="T33" fmla="*/ 24 h 105"/>
                <a:gd name="T34" fmla="*/ 41 w 98"/>
                <a:gd name="T35" fmla="*/ 28 h 105"/>
                <a:gd name="T36" fmla="*/ 36 w 98"/>
                <a:gd name="T37" fmla="*/ 40 h 105"/>
                <a:gd name="T38" fmla="*/ 66 w 98"/>
                <a:gd name="T39" fmla="*/ 40 h 105"/>
                <a:gd name="T40" fmla="*/ 62 w 98"/>
                <a:gd name="T41" fmla="*/ 28 h 105"/>
                <a:gd name="T42" fmla="*/ 51 w 98"/>
                <a:gd name="T43"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05">
                  <a:moveTo>
                    <a:pt x="53" y="105"/>
                  </a:moveTo>
                  <a:cubicBezTo>
                    <a:pt x="36" y="105"/>
                    <a:pt x="23" y="101"/>
                    <a:pt x="14" y="92"/>
                  </a:cubicBezTo>
                  <a:cubicBezTo>
                    <a:pt x="4" y="83"/>
                    <a:pt x="0" y="70"/>
                    <a:pt x="0" y="53"/>
                  </a:cubicBezTo>
                  <a:cubicBezTo>
                    <a:pt x="0" y="36"/>
                    <a:pt x="4" y="23"/>
                    <a:pt x="13" y="14"/>
                  </a:cubicBezTo>
                  <a:cubicBezTo>
                    <a:pt x="21" y="4"/>
                    <a:pt x="34" y="0"/>
                    <a:pt x="50" y="0"/>
                  </a:cubicBezTo>
                  <a:cubicBezTo>
                    <a:pt x="65" y="0"/>
                    <a:pt x="77" y="4"/>
                    <a:pt x="85" y="12"/>
                  </a:cubicBezTo>
                  <a:cubicBezTo>
                    <a:pt x="94" y="20"/>
                    <a:pt x="98" y="31"/>
                    <a:pt x="98" y="46"/>
                  </a:cubicBezTo>
                  <a:cubicBezTo>
                    <a:pt x="98" y="62"/>
                    <a:pt x="98" y="62"/>
                    <a:pt x="98" y="62"/>
                  </a:cubicBezTo>
                  <a:cubicBezTo>
                    <a:pt x="35" y="62"/>
                    <a:pt x="35" y="62"/>
                    <a:pt x="35" y="62"/>
                  </a:cubicBezTo>
                  <a:cubicBezTo>
                    <a:pt x="35" y="68"/>
                    <a:pt x="37" y="72"/>
                    <a:pt x="41" y="75"/>
                  </a:cubicBezTo>
                  <a:cubicBezTo>
                    <a:pt x="45" y="79"/>
                    <a:pt x="51" y="80"/>
                    <a:pt x="57" y="80"/>
                  </a:cubicBezTo>
                  <a:cubicBezTo>
                    <a:pt x="64" y="80"/>
                    <a:pt x="69" y="80"/>
                    <a:pt x="74" y="78"/>
                  </a:cubicBezTo>
                  <a:cubicBezTo>
                    <a:pt x="80" y="77"/>
                    <a:pt x="85" y="75"/>
                    <a:pt x="91" y="73"/>
                  </a:cubicBezTo>
                  <a:cubicBezTo>
                    <a:pt x="91" y="98"/>
                    <a:pt x="91" y="98"/>
                    <a:pt x="91" y="98"/>
                  </a:cubicBezTo>
                  <a:cubicBezTo>
                    <a:pt x="86" y="101"/>
                    <a:pt x="80" y="103"/>
                    <a:pt x="74" y="104"/>
                  </a:cubicBezTo>
                  <a:cubicBezTo>
                    <a:pt x="68" y="105"/>
                    <a:pt x="61" y="105"/>
                    <a:pt x="53" y="105"/>
                  </a:cubicBezTo>
                  <a:moveTo>
                    <a:pt x="51" y="24"/>
                  </a:moveTo>
                  <a:cubicBezTo>
                    <a:pt x="47" y="24"/>
                    <a:pt x="43" y="25"/>
                    <a:pt x="41" y="28"/>
                  </a:cubicBezTo>
                  <a:cubicBezTo>
                    <a:pt x="38" y="30"/>
                    <a:pt x="36" y="34"/>
                    <a:pt x="36" y="40"/>
                  </a:cubicBezTo>
                  <a:cubicBezTo>
                    <a:pt x="66" y="40"/>
                    <a:pt x="66" y="40"/>
                    <a:pt x="66" y="40"/>
                  </a:cubicBezTo>
                  <a:cubicBezTo>
                    <a:pt x="66" y="35"/>
                    <a:pt x="64" y="31"/>
                    <a:pt x="62" y="28"/>
                  </a:cubicBezTo>
                  <a:cubicBezTo>
                    <a:pt x="59" y="25"/>
                    <a:pt x="56" y="24"/>
                    <a:pt x="5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 name="Rectangle 26"/>
            <p:cNvSpPr>
              <a:spLocks noChangeArrowheads="1"/>
            </p:cNvSpPr>
            <p:nvPr/>
          </p:nvSpPr>
          <p:spPr bwMode="auto">
            <a:xfrm>
              <a:off x="4967288"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Rectangle 27"/>
            <p:cNvSpPr>
              <a:spLocks noChangeArrowheads="1"/>
            </p:cNvSpPr>
            <p:nvPr/>
          </p:nvSpPr>
          <p:spPr bwMode="auto">
            <a:xfrm>
              <a:off x="5162551"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 name="Freeform 28"/>
            <p:cNvSpPr>
              <a:spLocks/>
            </p:cNvSpPr>
            <p:nvPr/>
          </p:nvSpPr>
          <p:spPr bwMode="auto">
            <a:xfrm>
              <a:off x="5353051" y="-3171826"/>
              <a:ext cx="301625"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6"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Freeform 29"/>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 name="Freeform 30"/>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31"/>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32"/>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33"/>
            <p:cNvSpPr>
              <a:spLocks noEditPoints="1"/>
            </p:cNvSpPr>
            <p:nvPr/>
          </p:nvSpPr>
          <p:spPr bwMode="auto">
            <a:xfrm>
              <a:off x="6584951" y="-3303588"/>
              <a:ext cx="368300" cy="522288"/>
            </a:xfrm>
            <a:custGeom>
              <a:avLst/>
              <a:gdLst>
                <a:gd name="T0" fmla="*/ 98 w 98"/>
                <a:gd name="T1" fmla="*/ 44 h 139"/>
                <a:gd name="T2" fmla="*/ 85 w 98"/>
                <a:gd name="T3" fmla="*/ 80 h 139"/>
                <a:gd name="T4" fmla="*/ 47 w 98"/>
                <a:gd name="T5" fmla="*/ 93 h 139"/>
                <a:gd name="T6" fmla="*/ 37 w 98"/>
                <a:gd name="T7" fmla="*/ 93 h 139"/>
                <a:gd name="T8" fmla="*/ 37 w 98"/>
                <a:gd name="T9" fmla="*/ 139 h 139"/>
                <a:gd name="T10" fmla="*/ 0 w 98"/>
                <a:gd name="T11" fmla="*/ 139 h 139"/>
                <a:gd name="T12" fmla="*/ 0 w 98"/>
                <a:gd name="T13" fmla="*/ 0 h 139"/>
                <a:gd name="T14" fmla="*/ 47 w 98"/>
                <a:gd name="T15" fmla="*/ 0 h 139"/>
                <a:gd name="T16" fmla="*/ 85 w 98"/>
                <a:gd name="T17" fmla="*/ 12 h 139"/>
                <a:gd name="T18" fmla="*/ 98 w 98"/>
                <a:gd name="T19" fmla="*/ 44 h 139"/>
                <a:gd name="T20" fmla="*/ 37 w 98"/>
                <a:gd name="T21" fmla="*/ 62 h 139"/>
                <a:gd name="T22" fmla="*/ 43 w 98"/>
                <a:gd name="T23" fmla="*/ 62 h 139"/>
                <a:gd name="T24" fmla="*/ 56 w 98"/>
                <a:gd name="T25" fmla="*/ 58 h 139"/>
                <a:gd name="T26" fmla="*/ 61 w 98"/>
                <a:gd name="T27" fmla="*/ 44 h 139"/>
                <a:gd name="T28" fmla="*/ 46 w 98"/>
                <a:gd name="T29" fmla="*/ 30 h 139"/>
                <a:gd name="T30" fmla="*/ 37 w 98"/>
                <a:gd name="T31" fmla="*/ 30 h 139"/>
                <a:gd name="T32" fmla="*/ 37 w 98"/>
                <a:gd name="T33"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39">
                  <a:moveTo>
                    <a:pt x="98" y="44"/>
                  </a:moveTo>
                  <a:cubicBezTo>
                    <a:pt x="98" y="60"/>
                    <a:pt x="94" y="72"/>
                    <a:pt x="85" y="80"/>
                  </a:cubicBezTo>
                  <a:cubicBezTo>
                    <a:pt x="76" y="89"/>
                    <a:pt x="63" y="93"/>
                    <a:pt x="47" y="93"/>
                  </a:cubicBezTo>
                  <a:cubicBezTo>
                    <a:pt x="37" y="93"/>
                    <a:pt x="37" y="93"/>
                    <a:pt x="37" y="93"/>
                  </a:cubicBezTo>
                  <a:cubicBezTo>
                    <a:pt x="37" y="139"/>
                    <a:pt x="37" y="139"/>
                    <a:pt x="37" y="139"/>
                  </a:cubicBezTo>
                  <a:cubicBezTo>
                    <a:pt x="0" y="139"/>
                    <a:pt x="0" y="139"/>
                    <a:pt x="0" y="139"/>
                  </a:cubicBezTo>
                  <a:cubicBezTo>
                    <a:pt x="0" y="0"/>
                    <a:pt x="0" y="0"/>
                    <a:pt x="0" y="0"/>
                  </a:cubicBezTo>
                  <a:cubicBezTo>
                    <a:pt x="47" y="0"/>
                    <a:pt x="47" y="0"/>
                    <a:pt x="47" y="0"/>
                  </a:cubicBezTo>
                  <a:cubicBezTo>
                    <a:pt x="64" y="0"/>
                    <a:pt x="77" y="4"/>
                    <a:pt x="85" y="12"/>
                  </a:cubicBezTo>
                  <a:cubicBezTo>
                    <a:pt x="94" y="19"/>
                    <a:pt x="98" y="30"/>
                    <a:pt x="98" y="44"/>
                  </a:cubicBezTo>
                  <a:moveTo>
                    <a:pt x="37" y="62"/>
                  </a:moveTo>
                  <a:cubicBezTo>
                    <a:pt x="43" y="62"/>
                    <a:pt x="43" y="62"/>
                    <a:pt x="43" y="62"/>
                  </a:cubicBezTo>
                  <a:cubicBezTo>
                    <a:pt x="49" y="62"/>
                    <a:pt x="53" y="61"/>
                    <a:pt x="56" y="58"/>
                  </a:cubicBezTo>
                  <a:cubicBezTo>
                    <a:pt x="60" y="54"/>
                    <a:pt x="61" y="50"/>
                    <a:pt x="61" y="44"/>
                  </a:cubicBezTo>
                  <a:cubicBezTo>
                    <a:pt x="61" y="35"/>
                    <a:pt x="56" y="30"/>
                    <a:pt x="46" y="30"/>
                  </a:cubicBezTo>
                  <a:cubicBezTo>
                    <a:pt x="37" y="30"/>
                    <a:pt x="37" y="30"/>
                    <a:pt x="37" y="30"/>
                  </a:cubicBezTo>
                  <a:lnTo>
                    <a:pt x="3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78307946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50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39793" y="718571"/>
            <a:ext cx="97859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439793" y="350131"/>
            <a:ext cx="9785951" cy="368439"/>
          </a:xfrm>
          <a:prstGeom prst="rect">
            <a:avLst/>
          </a:prstGeom>
        </p:spPr>
        <p:txBody>
          <a:bodyPr vert="horz" lIns="0" tIns="0" rIns="0" bIns="0" rtlCol="0" anchor="t" anchorCtr="0">
            <a:noAutofit/>
          </a:bodyPr>
          <a:lstStyle>
            <a:lvl1pPr>
              <a:defRPr/>
            </a:lvl1pPr>
          </a:lstStyle>
          <a:p>
            <a:r>
              <a:rPr lang="en-US" noProof="0" smtClean="0"/>
              <a:t>Click to edit Master title style</a:t>
            </a:r>
            <a:endParaRPr lang="en-US" noProof="0" dirty="0"/>
          </a:p>
        </p:txBody>
      </p:sp>
      <p:sp>
        <p:nvSpPr>
          <p:cNvPr id="8" name="Text Placeholder 18"/>
          <p:cNvSpPr>
            <a:spLocks noGrp="1"/>
          </p:cNvSpPr>
          <p:nvPr>
            <p:ph idx="1"/>
          </p:nvPr>
        </p:nvSpPr>
        <p:spPr>
          <a:xfrm>
            <a:off x="439794" y="1874957"/>
            <a:ext cx="9788639" cy="5159882"/>
          </a:xfrm>
          <a:prstGeom prst="rect">
            <a:avLst/>
          </a:prstGeom>
        </p:spPr>
        <p:txBody>
          <a:bodyPr vert="horz" lIns="0" tIns="0" rIns="0" bIns="0" rtlCol="0">
            <a:noAutofit/>
          </a:bodyPr>
          <a:lstStyle>
            <a:lvl1pPr>
              <a:defRPr sz="1764"/>
            </a:lvl1pPr>
            <a:lvl2pPr>
              <a:defRPr sz="1764"/>
            </a:lvl2pPr>
            <a:lvl3pPr>
              <a:defRPr sz="1764"/>
            </a:lvl3pPr>
            <a:lvl4pPr>
              <a:defRPr sz="1764"/>
            </a:lvl4pPr>
            <a:lvl5pPr>
              <a:defRPr sz="1764"/>
            </a:lvl5pPr>
            <a:lvl6pPr>
              <a:defRPr sz="1764"/>
            </a:lvl6pPr>
            <a:lvl7pPr>
              <a:defRPr sz="1764"/>
            </a:lvl7pPr>
            <a:lvl8pPr>
              <a:defRPr sz="1764"/>
            </a:lvl8pPr>
            <a:lvl9pPr>
              <a:defRPr sz="1764"/>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2" name="Rectangle 1"/>
          <p:cNvSpPr/>
          <p:nvPr userDrawn="1"/>
        </p:nvSpPr>
        <p:spPr bwMode="gray">
          <a:xfrm>
            <a:off x="317500" y="7061200"/>
            <a:ext cx="2146300" cy="292100"/>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IN" sz="1600" b="1" dirty="0" smtClean="0">
              <a:solidFill>
                <a:schemeClr val="bg1"/>
              </a:solidFill>
            </a:endParaRPr>
          </a:p>
        </p:txBody>
      </p:sp>
    </p:spTree>
    <p:extLst>
      <p:ext uri="{BB962C8B-B14F-4D97-AF65-F5344CB8AC3E}">
        <p14:creationId xmlns:p14="http://schemas.microsoft.com/office/powerpoint/2010/main" val="4127789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439795" y="2262900"/>
            <a:ext cx="9809051" cy="4487217"/>
          </a:xfrm>
          <a:prstGeom prst="rect">
            <a:avLst/>
          </a:prstGeom>
        </p:spPr>
        <p:txBody>
          <a:bodyPr/>
          <a:lstStyle/>
          <a:p>
            <a:r>
              <a:rPr lang="en-US" noProof="0" smtClean="0"/>
              <a:t>Click icon to add chart</a:t>
            </a:r>
            <a:endParaRPr lang="en-US" noProof="0" dirty="0"/>
          </a:p>
        </p:txBody>
      </p:sp>
      <p:sp>
        <p:nvSpPr>
          <p:cNvPr id="18" name="Text Placeholder 8"/>
          <p:cNvSpPr>
            <a:spLocks noGrp="1"/>
          </p:cNvSpPr>
          <p:nvPr>
            <p:ph type="body" sz="quarter" idx="18"/>
          </p:nvPr>
        </p:nvSpPr>
        <p:spPr>
          <a:xfrm>
            <a:off x="439795" y="1836444"/>
            <a:ext cx="9809051" cy="432412"/>
          </a:xfrm>
        </p:spPr>
        <p:txBody>
          <a:bodyPr/>
          <a:lstStyle/>
          <a:p>
            <a:pPr lvl="0"/>
            <a:r>
              <a:rPr lang="en-US" noProof="0" smtClean="0"/>
              <a:t>Click to edit Master text styles</a:t>
            </a:r>
          </a:p>
        </p:txBody>
      </p:sp>
      <p:sp>
        <p:nvSpPr>
          <p:cNvPr id="19" name="Text Placeholder 7"/>
          <p:cNvSpPr>
            <a:spLocks noGrp="1"/>
          </p:cNvSpPr>
          <p:nvPr>
            <p:ph type="body" sz="quarter" idx="23"/>
          </p:nvPr>
        </p:nvSpPr>
        <p:spPr>
          <a:xfrm>
            <a:off x="439794" y="6750118"/>
            <a:ext cx="9809052" cy="287535"/>
          </a:xfrm>
        </p:spPr>
        <p:txBody>
          <a:bodyPr>
            <a:noAutofit/>
          </a:bodyPr>
          <a:lstStyle>
            <a:lvl1pPr>
              <a:spcAft>
                <a:spcPts val="0"/>
              </a:spcAft>
              <a:defRPr sz="1000"/>
            </a:lvl1pPr>
          </a:lstStyle>
          <a:p>
            <a:pPr lvl="0"/>
            <a:r>
              <a:rPr lang="en-US" noProof="0" smtClean="0"/>
              <a:t>Click to edit Master text styles</a:t>
            </a:r>
          </a:p>
        </p:txBody>
      </p:sp>
    </p:spTree>
    <p:extLst>
      <p:ext uri="{BB962C8B-B14F-4D97-AF65-F5344CB8AC3E}">
        <p14:creationId xmlns:p14="http://schemas.microsoft.com/office/powerpoint/2010/main" val="182970294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39794"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441853" y="2262899"/>
            <a:ext cx="3111864" cy="4487218"/>
          </a:xfrm>
          <a:prstGeom prst="rect">
            <a:avLst/>
          </a:prstGeom>
        </p:spPr>
        <p:txBody>
          <a:bodyPr/>
          <a:lstStyle/>
          <a:p>
            <a:r>
              <a:rPr lang="en-US" noProof="0" smtClean="0"/>
              <a:t>Click icon to add chart</a:t>
            </a:r>
            <a:endParaRPr lang="en-US" noProof="0" dirty="0"/>
          </a:p>
        </p:txBody>
      </p:sp>
      <p:sp>
        <p:nvSpPr>
          <p:cNvPr id="18" name="Text Placeholder 8"/>
          <p:cNvSpPr>
            <a:spLocks noGrp="1"/>
          </p:cNvSpPr>
          <p:nvPr>
            <p:ph type="body" sz="quarter" idx="18"/>
          </p:nvPr>
        </p:nvSpPr>
        <p:spPr>
          <a:xfrm>
            <a:off x="439793" y="1836444"/>
            <a:ext cx="3123087" cy="432412"/>
          </a:xfrm>
        </p:spPr>
        <p:txBody>
          <a:bodyPr/>
          <a:lstStyle/>
          <a:p>
            <a:pPr lvl="0"/>
            <a:r>
              <a:rPr lang="en-US" noProof="0" smtClean="0"/>
              <a:t>Click to edit Master text styles</a:t>
            </a:r>
          </a:p>
        </p:txBody>
      </p:sp>
      <p:sp>
        <p:nvSpPr>
          <p:cNvPr id="7" name="Chart Placeholder 3"/>
          <p:cNvSpPr>
            <a:spLocks noGrp="1"/>
          </p:cNvSpPr>
          <p:nvPr>
            <p:ph type="chart" sz="quarter" idx="19"/>
          </p:nvPr>
        </p:nvSpPr>
        <p:spPr>
          <a:xfrm>
            <a:off x="3772570" y="2262899"/>
            <a:ext cx="3122443" cy="4487218"/>
          </a:xfrm>
          <a:prstGeom prst="rect">
            <a:avLst/>
          </a:prstGeom>
        </p:spPr>
        <p:txBody>
          <a:bodyPr/>
          <a:lstStyle/>
          <a:p>
            <a:r>
              <a:rPr lang="en-US" noProof="0" smtClean="0"/>
              <a:t>Click icon to add chart</a:t>
            </a:r>
            <a:endParaRPr lang="en-US" noProof="0" dirty="0"/>
          </a:p>
        </p:txBody>
      </p:sp>
      <p:sp>
        <p:nvSpPr>
          <p:cNvPr id="8" name="Text Placeholder 8"/>
          <p:cNvSpPr>
            <a:spLocks noGrp="1"/>
          </p:cNvSpPr>
          <p:nvPr>
            <p:ph type="body" sz="quarter" idx="20"/>
          </p:nvPr>
        </p:nvSpPr>
        <p:spPr>
          <a:xfrm>
            <a:off x="3772571" y="1836444"/>
            <a:ext cx="3122442" cy="432412"/>
          </a:xfrm>
        </p:spPr>
        <p:txBody>
          <a:bodyPr/>
          <a:lstStyle/>
          <a:p>
            <a:pPr lvl="0"/>
            <a:r>
              <a:rPr lang="en-US" noProof="0" smtClean="0"/>
              <a:t>Click to edit Master text styles</a:t>
            </a:r>
          </a:p>
        </p:txBody>
      </p:sp>
      <p:sp>
        <p:nvSpPr>
          <p:cNvPr id="9" name="Chart Placeholder 3"/>
          <p:cNvSpPr>
            <a:spLocks noGrp="1"/>
          </p:cNvSpPr>
          <p:nvPr>
            <p:ph type="chart" sz="quarter" idx="21"/>
          </p:nvPr>
        </p:nvSpPr>
        <p:spPr>
          <a:xfrm>
            <a:off x="7124353" y="2262899"/>
            <a:ext cx="3124492" cy="4487218"/>
          </a:xfrm>
          <a:prstGeom prst="rect">
            <a:avLst/>
          </a:prstGeom>
        </p:spPr>
        <p:txBody>
          <a:bodyPr/>
          <a:lstStyle/>
          <a:p>
            <a:r>
              <a:rPr lang="en-US" noProof="0" smtClean="0"/>
              <a:t>Click icon to add chart</a:t>
            </a:r>
            <a:endParaRPr lang="en-US" noProof="0" dirty="0"/>
          </a:p>
        </p:txBody>
      </p:sp>
      <p:sp>
        <p:nvSpPr>
          <p:cNvPr id="10" name="Text Placeholder 8"/>
          <p:cNvSpPr>
            <a:spLocks noGrp="1"/>
          </p:cNvSpPr>
          <p:nvPr>
            <p:ph type="body" sz="quarter" idx="22"/>
          </p:nvPr>
        </p:nvSpPr>
        <p:spPr>
          <a:xfrm>
            <a:off x="7124353" y="1829668"/>
            <a:ext cx="3124493" cy="439188"/>
          </a:xfrm>
        </p:spPr>
        <p:txBody>
          <a:bodyPr/>
          <a:lstStyle/>
          <a:p>
            <a:pPr lvl="0"/>
            <a:r>
              <a:rPr lang="en-US" noProof="0" smtClean="0"/>
              <a:t>Click to edit Master text styles</a:t>
            </a:r>
          </a:p>
        </p:txBody>
      </p:sp>
      <p:sp>
        <p:nvSpPr>
          <p:cNvPr id="12" name="Text Placeholder 7"/>
          <p:cNvSpPr>
            <a:spLocks noGrp="1"/>
          </p:cNvSpPr>
          <p:nvPr>
            <p:ph type="body" sz="quarter" idx="23"/>
          </p:nvPr>
        </p:nvSpPr>
        <p:spPr>
          <a:xfrm>
            <a:off x="439792" y="6750118"/>
            <a:ext cx="9788642" cy="287535"/>
          </a:xfrm>
        </p:spPr>
        <p:txBody>
          <a:bodyPr>
            <a:noAutofit/>
          </a:bodyPr>
          <a:lstStyle>
            <a:lvl1pPr>
              <a:spcAft>
                <a:spcPts val="0"/>
              </a:spcAft>
              <a:defRPr sz="1000"/>
            </a:lvl1pPr>
          </a:lstStyle>
          <a:p>
            <a:pPr lvl="0"/>
            <a:r>
              <a:rPr lang="en-US" noProof="0" smtClean="0"/>
              <a:t>Click to edit Master text styles</a:t>
            </a:r>
          </a:p>
        </p:txBody>
      </p:sp>
    </p:spTree>
    <p:extLst>
      <p:ext uri="{BB962C8B-B14F-4D97-AF65-F5344CB8AC3E}">
        <p14:creationId xmlns:p14="http://schemas.microsoft.com/office/powerpoint/2010/main" val="2215081642"/>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439793" y="350131"/>
            <a:ext cx="9821299"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9" name="Text Placeholder 8"/>
          <p:cNvSpPr>
            <a:spLocks noGrp="1"/>
          </p:cNvSpPr>
          <p:nvPr>
            <p:ph type="body" sz="quarter" idx="13" hasCustomPrompt="1"/>
          </p:nvPr>
        </p:nvSpPr>
        <p:spPr>
          <a:xfrm>
            <a:off x="439793" y="718571"/>
            <a:ext cx="9821299"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Content Placeholder 3"/>
          <p:cNvSpPr>
            <a:spLocks noGrp="1"/>
          </p:cNvSpPr>
          <p:nvPr>
            <p:ph sz="quarter" idx="10"/>
          </p:nvPr>
        </p:nvSpPr>
        <p:spPr>
          <a:xfrm>
            <a:off x="439794" y="1836443"/>
            <a:ext cx="4651362" cy="5201208"/>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Content Placeholder 3"/>
          <p:cNvSpPr>
            <a:spLocks noGrp="1"/>
          </p:cNvSpPr>
          <p:nvPr>
            <p:ph sz="quarter" idx="20"/>
          </p:nvPr>
        </p:nvSpPr>
        <p:spPr>
          <a:xfrm>
            <a:off x="5594649" y="1836443"/>
            <a:ext cx="4666444" cy="5201208"/>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84289120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8" name="Title Placeholder 1"/>
          <p:cNvSpPr>
            <a:spLocks noGrp="1"/>
          </p:cNvSpPr>
          <p:nvPr>
            <p:ph type="title" hasCustomPrompt="1"/>
          </p:nvPr>
        </p:nvSpPr>
        <p:spPr>
          <a:xfrm>
            <a:off x="439793" y="350132"/>
            <a:ext cx="9809052" cy="368438"/>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1" name="Content Placeholder 3"/>
          <p:cNvSpPr>
            <a:spLocks noGrp="1"/>
          </p:cNvSpPr>
          <p:nvPr>
            <p:ph sz="quarter" idx="10"/>
          </p:nvPr>
        </p:nvSpPr>
        <p:spPr>
          <a:xfrm>
            <a:off x="439793" y="1836443"/>
            <a:ext cx="4651364" cy="5201208"/>
          </a:xfrm>
          <a:prstGeom prst="rect">
            <a:avLst/>
          </a:prstGeom>
        </p:spPr>
        <p:txBody>
          <a:bodyPr>
            <a:noAutofit/>
          </a:bodyPr>
          <a:lstStyle>
            <a:lvl1pPr>
              <a:tabLst>
                <a:tab pos="5546202" algn="r"/>
              </a:tabLst>
              <a:defRPr sz="1764"/>
            </a:lvl1pPr>
            <a:lvl2pPr>
              <a:tabLst>
                <a:tab pos="5546202" algn="r"/>
              </a:tabLst>
              <a:defRPr sz="1764"/>
            </a:lvl2pPr>
            <a:lvl3pPr>
              <a:tabLst>
                <a:tab pos="5546202" algn="r"/>
              </a:tabLst>
              <a:defRPr sz="1764"/>
            </a:lvl3pPr>
            <a:lvl4pPr>
              <a:tabLst>
                <a:tab pos="5546202" algn="r"/>
              </a:tabLst>
              <a:defRPr sz="1764"/>
            </a:lvl4pPr>
            <a:lvl5pPr>
              <a:tabLst>
                <a:tab pos="5546202" algn="r"/>
              </a:tabLst>
              <a:defRPr baseline="0"/>
            </a:lvl5pPr>
            <a:lvl6pPr>
              <a:defRPr sz="1764"/>
            </a:lvl6pPr>
            <a:lvl7pPr>
              <a:defRPr sz="1764"/>
            </a:lvl7pPr>
            <a:lvl8pPr>
              <a:defRPr sz="1764"/>
            </a:lvl8pPr>
            <a:lvl9pPr>
              <a:defRPr sz="1764"/>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Content Placeholder 3"/>
          <p:cNvSpPr>
            <a:spLocks noGrp="1"/>
          </p:cNvSpPr>
          <p:nvPr>
            <p:ph sz="quarter" idx="20"/>
          </p:nvPr>
        </p:nvSpPr>
        <p:spPr>
          <a:xfrm>
            <a:off x="5596806" y="1836443"/>
            <a:ext cx="4652039" cy="5201208"/>
          </a:xfrm>
          <a:prstGeom prst="rect">
            <a:avLst/>
          </a:prstGeom>
        </p:spPr>
        <p:txBody>
          <a:bodyPr>
            <a:noAutofit/>
          </a:bodyPr>
          <a:lstStyle>
            <a:lvl1pPr>
              <a:tabLst>
                <a:tab pos="5546202" algn="r"/>
              </a:tabLst>
              <a:defRPr sz="1764"/>
            </a:lvl1pPr>
            <a:lvl2pPr>
              <a:tabLst>
                <a:tab pos="5546202" algn="r"/>
              </a:tabLst>
              <a:defRPr sz="1764"/>
            </a:lvl2pPr>
            <a:lvl3pPr>
              <a:tabLst>
                <a:tab pos="5546202" algn="r"/>
              </a:tabLst>
              <a:defRPr sz="1764"/>
            </a:lvl3pPr>
            <a:lvl4pPr>
              <a:tabLst>
                <a:tab pos="5546202" algn="r"/>
              </a:tabLst>
              <a:defRPr sz="1764"/>
            </a:lvl4pPr>
            <a:lvl5pPr>
              <a:tabLst>
                <a:tab pos="5546202" algn="r"/>
              </a:tabLst>
              <a:defRPr baseline="0"/>
            </a:lvl5pPr>
            <a:lvl6pPr>
              <a:defRPr sz="1764"/>
            </a:lvl6pPr>
            <a:lvl7pPr>
              <a:defRPr sz="1764"/>
            </a:lvl7pPr>
            <a:lvl8pPr>
              <a:defRPr sz="1764"/>
            </a:lvl8pPr>
            <a:lvl9pPr>
              <a:defRPr sz="1764"/>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3103631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439794" y="1836443"/>
            <a:ext cx="4694835" cy="4913675"/>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3" name="Chart Placeholder 2"/>
          <p:cNvSpPr>
            <a:spLocks noGrp="1"/>
          </p:cNvSpPr>
          <p:nvPr>
            <p:ph type="chart" sz="quarter" idx="21"/>
          </p:nvPr>
        </p:nvSpPr>
        <p:spPr>
          <a:xfrm>
            <a:off x="5559304" y="2343417"/>
            <a:ext cx="4689542" cy="4406700"/>
          </a:xfrm>
        </p:spPr>
        <p:txBody>
          <a:bodyPr/>
          <a:lstStyle/>
          <a:p>
            <a:r>
              <a:rPr lang="en-US" noProof="0" smtClean="0"/>
              <a:t>Click icon to add chart</a:t>
            </a:r>
            <a:endParaRPr lang="en-US" noProof="0" dirty="0"/>
          </a:p>
        </p:txBody>
      </p:sp>
      <p:sp>
        <p:nvSpPr>
          <p:cNvPr id="6" name="Text Placeholder 5"/>
          <p:cNvSpPr>
            <a:spLocks noGrp="1"/>
          </p:cNvSpPr>
          <p:nvPr>
            <p:ph type="body" sz="quarter" idx="22"/>
          </p:nvPr>
        </p:nvSpPr>
        <p:spPr>
          <a:xfrm>
            <a:off x="5559304" y="1836443"/>
            <a:ext cx="4689542" cy="463924"/>
          </a:xfrm>
        </p:spPr>
        <p:txBody>
          <a:bodyPr/>
          <a:lstStyle/>
          <a:p>
            <a:pPr lvl="0"/>
            <a:r>
              <a:rPr lang="en-US" noProof="0" smtClean="0"/>
              <a:t>Click to edit Master text styles</a:t>
            </a:r>
          </a:p>
        </p:txBody>
      </p:sp>
      <p:sp>
        <p:nvSpPr>
          <p:cNvPr id="11"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439793" y="6750118"/>
            <a:ext cx="9809052" cy="287535"/>
          </a:xfrm>
        </p:spPr>
        <p:txBody>
          <a:bodyPr>
            <a:normAutofit/>
          </a:bodyPr>
          <a:lstStyle>
            <a:lvl1pPr>
              <a:spcAft>
                <a:spcPts val="0"/>
              </a:spcAft>
              <a:defRPr sz="1000"/>
            </a:lvl1pPr>
          </a:lstStyle>
          <a:p>
            <a:pPr lvl="0"/>
            <a:r>
              <a:rPr lang="en-US" noProof="0" smtClean="0"/>
              <a:t>Click to edit Master text styles</a:t>
            </a:r>
          </a:p>
        </p:txBody>
      </p:sp>
    </p:spTree>
    <p:extLst>
      <p:ext uri="{BB962C8B-B14F-4D97-AF65-F5344CB8AC3E}">
        <p14:creationId xmlns:p14="http://schemas.microsoft.com/office/powerpoint/2010/main" val="217946623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5559302" y="2343417"/>
            <a:ext cx="4689543" cy="4406700"/>
          </a:xfrm>
        </p:spPr>
        <p:txBody>
          <a:bodyPr/>
          <a:lstStyle/>
          <a:p>
            <a:r>
              <a:rPr lang="en-US" noProof="0" smtClean="0"/>
              <a:t>Click icon to add chart</a:t>
            </a:r>
            <a:endParaRPr lang="en-US" noProof="0" dirty="0"/>
          </a:p>
        </p:txBody>
      </p:sp>
      <p:sp>
        <p:nvSpPr>
          <p:cNvPr id="6" name="Text Placeholder 5"/>
          <p:cNvSpPr>
            <a:spLocks noGrp="1"/>
          </p:cNvSpPr>
          <p:nvPr>
            <p:ph type="body" sz="quarter" idx="22"/>
          </p:nvPr>
        </p:nvSpPr>
        <p:spPr>
          <a:xfrm>
            <a:off x="5559303" y="1836443"/>
            <a:ext cx="4689543" cy="463924"/>
          </a:xfrm>
        </p:spPr>
        <p:txBody>
          <a:bodyPr/>
          <a:lstStyle/>
          <a:p>
            <a:pPr lvl="0"/>
            <a:r>
              <a:rPr lang="en-US" noProof="0" smtClean="0"/>
              <a:t>Click to edit Master text styles</a:t>
            </a:r>
          </a:p>
        </p:txBody>
      </p:sp>
      <p:sp>
        <p:nvSpPr>
          <p:cNvPr id="11"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439792" y="6750118"/>
            <a:ext cx="9788642" cy="287535"/>
          </a:xfrm>
        </p:spPr>
        <p:txBody>
          <a:bodyPr>
            <a:normAutofit/>
          </a:bodyPr>
          <a:lstStyle>
            <a:lvl1pPr>
              <a:spcAft>
                <a:spcPts val="0"/>
              </a:spcAft>
              <a:defRPr sz="1000"/>
            </a:lvl1pPr>
          </a:lstStyle>
          <a:p>
            <a:pPr lvl="0"/>
            <a:r>
              <a:rPr lang="en-US" noProof="0" smtClean="0"/>
              <a:t>Click to edit Master text styles</a:t>
            </a:r>
          </a:p>
        </p:txBody>
      </p:sp>
      <p:sp>
        <p:nvSpPr>
          <p:cNvPr id="9" name="Chart Placeholder 2"/>
          <p:cNvSpPr>
            <a:spLocks noGrp="1"/>
          </p:cNvSpPr>
          <p:nvPr>
            <p:ph type="chart" sz="quarter" idx="24"/>
          </p:nvPr>
        </p:nvSpPr>
        <p:spPr>
          <a:xfrm>
            <a:off x="439794" y="2343417"/>
            <a:ext cx="4680718" cy="4406700"/>
          </a:xfrm>
        </p:spPr>
        <p:txBody>
          <a:bodyPr/>
          <a:lstStyle/>
          <a:p>
            <a:r>
              <a:rPr lang="en-US" noProof="0" smtClean="0"/>
              <a:t>Click icon to add chart</a:t>
            </a:r>
            <a:endParaRPr lang="en-US" noProof="0" dirty="0"/>
          </a:p>
        </p:txBody>
      </p:sp>
      <p:sp>
        <p:nvSpPr>
          <p:cNvPr id="12" name="Text Placeholder 5"/>
          <p:cNvSpPr>
            <a:spLocks noGrp="1"/>
          </p:cNvSpPr>
          <p:nvPr>
            <p:ph type="body" sz="quarter" idx="25"/>
          </p:nvPr>
        </p:nvSpPr>
        <p:spPr>
          <a:xfrm>
            <a:off x="439792" y="1836443"/>
            <a:ext cx="4680719" cy="463924"/>
          </a:xfrm>
        </p:spPr>
        <p:txBody>
          <a:bodyPr/>
          <a:lstStyle/>
          <a:p>
            <a:pPr lvl="0"/>
            <a:r>
              <a:rPr lang="en-US" noProof="0" smtClean="0"/>
              <a:t>Click to edit Master text styles</a:t>
            </a:r>
          </a:p>
        </p:txBody>
      </p:sp>
    </p:spTree>
    <p:extLst>
      <p:ext uri="{BB962C8B-B14F-4D97-AF65-F5344CB8AC3E}">
        <p14:creationId xmlns:p14="http://schemas.microsoft.com/office/powerpoint/2010/main" val="1200285679"/>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39795" y="350131"/>
            <a:ext cx="9809051"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439793" y="1836443"/>
            <a:ext cx="3885377" cy="5201211"/>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Content Placeholder 3"/>
          <p:cNvSpPr>
            <a:spLocks noGrp="1"/>
          </p:cNvSpPr>
          <p:nvPr>
            <p:ph sz="quarter" idx="16"/>
          </p:nvPr>
        </p:nvSpPr>
        <p:spPr>
          <a:xfrm>
            <a:off x="4778282" y="1874958"/>
            <a:ext cx="5470563" cy="5162695"/>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89027477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39794" y="350132"/>
            <a:ext cx="9809052" cy="368438"/>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6643474" y="1829155"/>
            <a:ext cx="3605371" cy="5208499"/>
          </a:xfrm>
          <a:prstGeom prst="rect">
            <a:avLst/>
          </a:prstGeom>
        </p:spPr>
        <p:txBody>
          <a:bodyPr>
            <a:noAutofit/>
          </a:bodyPr>
          <a:lstStyle>
            <a:lvl1pPr>
              <a:tabLst>
                <a:tab pos="5546202" algn="r"/>
              </a:tabLst>
              <a:defRPr sz="2647">
                <a:solidFill>
                  <a:schemeClr val="accent3"/>
                </a:solidFill>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p:txBody>
      </p:sp>
      <p:sp>
        <p:nvSpPr>
          <p:cNvPr id="8" name="Content Placeholder 3"/>
          <p:cNvSpPr>
            <a:spLocks noGrp="1"/>
          </p:cNvSpPr>
          <p:nvPr>
            <p:ph sz="quarter" idx="16"/>
          </p:nvPr>
        </p:nvSpPr>
        <p:spPr>
          <a:xfrm>
            <a:off x="439794" y="1836443"/>
            <a:ext cx="5704068" cy="5201209"/>
          </a:xfrm>
          <a:prstGeom prst="rect">
            <a:avLst/>
          </a:prstGeom>
        </p:spPr>
        <p:txBody>
          <a:bodyPr/>
          <a:lstStyle>
            <a:lvl1pPr>
              <a:tabLst>
                <a:tab pos="5546202" algn="r"/>
              </a:tabLst>
              <a:defRPr/>
            </a:lvl1pPr>
            <a:lvl2pPr>
              <a:tabLst>
                <a:tab pos="5546202" algn="r"/>
              </a:tabLst>
              <a:defRPr/>
            </a:lvl2pPr>
            <a:lvl3pPr>
              <a:tabLst>
                <a:tab pos="5546202" algn="r"/>
              </a:tabLst>
              <a:defRPr/>
            </a:lvl3pPr>
            <a:lvl4pPr>
              <a:tabLst>
                <a:tab pos="5546202" algn="r"/>
              </a:tabLst>
              <a:defRPr/>
            </a:lvl4pPr>
            <a:lvl5pPr>
              <a:tabLst>
                <a:tab pos="554620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3" hasCustomPrompt="1"/>
          </p:nvPr>
        </p:nvSpPr>
        <p:spPr>
          <a:xfrm>
            <a:off x="439795" y="718571"/>
            <a:ext cx="98090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980198571"/>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439794" y="350132"/>
            <a:ext cx="9809052" cy="368438"/>
          </a:xfrm>
        </p:spPr>
        <p:txBody>
          <a:bodyPr/>
          <a:lstStyle/>
          <a:p>
            <a:r>
              <a:rPr lang="en-US" noProof="0" smtClean="0"/>
              <a:t>Click to edit Master title style</a:t>
            </a:r>
            <a:endParaRPr lang="en-US" noProof="0" dirty="0"/>
          </a:p>
        </p:txBody>
      </p:sp>
      <p:sp>
        <p:nvSpPr>
          <p:cNvPr id="4" name="Picture Placeholder 6"/>
          <p:cNvSpPr>
            <a:spLocks noGrp="1"/>
          </p:cNvSpPr>
          <p:nvPr>
            <p:ph type="pic" sz="quarter" idx="13"/>
          </p:nvPr>
        </p:nvSpPr>
        <p:spPr>
          <a:xfrm>
            <a:off x="439792" y="1874957"/>
            <a:ext cx="2377591" cy="1389500"/>
          </a:xfrm>
        </p:spPr>
        <p:txBody>
          <a:bodyPr lIns="0" tIns="0" rIns="0" bIns="0">
            <a:noAutofit/>
          </a:bodyPr>
          <a:lstStyle/>
          <a:p>
            <a:r>
              <a:rPr lang="en-US" noProof="0" smtClean="0"/>
              <a:t>Click icon to add picture</a:t>
            </a:r>
            <a:endParaRPr lang="en-US" noProof="0" dirty="0"/>
          </a:p>
        </p:txBody>
      </p:sp>
      <p:sp>
        <p:nvSpPr>
          <p:cNvPr id="5" name="Picture Placeholder 6"/>
          <p:cNvSpPr>
            <a:spLocks noGrp="1"/>
          </p:cNvSpPr>
          <p:nvPr>
            <p:ph type="pic" sz="quarter" idx="14"/>
          </p:nvPr>
        </p:nvSpPr>
        <p:spPr>
          <a:xfrm>
            <a:off x="2916946" y="1874957"/>
            <a:ext cx="2377591" cy="1389500"/>
          </a:xfrm>
        </p:spPr>
        <p:txBody>
          <a:bodyPr lIns="0" tIns="0" rIns="0" bIns="0">
            <a:noAutofit/>
          </a:bodyPr>
          <a:lstStyle/>
          <a:p>
            <a:r>
              <a:rPr lang="en-US" noProof="0" smtClean="0"/>
              <a:t>Click icon to add picture</a:t>
            </a:r>
            <a:endParaRPr lang="en-US" noProof="0" dirty="0"/>
          </a:p>
        </p:txBody>
      </p:sp>
      <p:sp>
        <p:nvSpPr>
          <p:cNvPr id="6" name="Picture Placeholder 6"/>
          <p:cNvSpPr>
            <a:spLocks noGrp="1"/>
          </p:cNvSpPr>
          <p:nvPr>
            <p:ph type="pic" sz="quarter" idx="15"/>
          </p:nvPr>
        </p:nvSpPr>
        <p:spPr>
          <a:xfrm>
            <a:off x="5394100" y="1874957"/>
            <a:ext cx="2377591" cy="1389500"/>
          </a:xfrm>
        </p:spPr>
        <p:txBody>
          <a:bodyPr lIns="0" tIns="0" rIns="0" bIns="0">
            <a:noAutofit/>
          </a:bodyPr>
          <a:lstStyle/>
          <a:p>
            <a:r>
              <a:rPr lang="en-US" noProof="0" smtClean="0"/>
              <a:t>Click icon to add picture</a:t>
            </a:r>
            <a:endParaRPr lang="en-US" noProof="0" dirty="0"/>
          </a:p>
        </p:txBody>
      </p:sp>
      <p:sp>
        <p:nvSpPr>
          <p:cNvPr id="7" name="Picture Placeholder 6"/>
          <p:cNvSpPr>
            <a:spLocks noGrp="1"/>
          </p:cNvSpPr>
          <p:nvPr>
            <p:ph type="pic" sz="quarter" idx="16"/>
          </p:nvPr>
        </p:nvSpPr>
        <p:spPr>
          <a:xfrm>
            <a:off x="7871255" y="1874957"/>
            <a:ext cx="2377591" cy="1389500"/>
          </a:xfrm>
        </p:spPr>
        <p:txBody>
          <a:bodyPr lIns="0" tIns="0" rIns="0" bIns="0">
            <a:noAutofit/>
          </a:bodyPr>
          <a:lstStyle/>
          <a:p>
            <a:r>
              <a:rPr lang="en-US" noProof="0" smtClean="0"/>
              <a:t>Click icon to add picture</a:t>
            </a:r>
            <a:endParaRPr lang="en-US" noProof="0" dirty="0"/>
          </a:p>
        </p:txBody>
      </p:sp>
      <p:sp>
        <p:nvSpPr>
          <p:cNvPr id="9" name="Text Placeholder 8"/>
          <p:cNvSpPr>
            <a:spLocks noGrp="1"/>
          </p:cNvSpPr>
          <p:nvPr>
            <p:ph type="body" sz="quarter" idx="17"/>
          </p:nvPr>
        </p:nvSpPr>
        <p:spPr>
          <a:xfrm>
            <a:off x="439793" y="3445298"/>
            <a:ext cx="2385015" cy="3592352"/>
          </a:xfrm>
        </p:spPr>
        <p:txBody>
          <a:bodyPr/>
          <a:lstStyle>
            <a:lvl1pPr>
              <a:defRPr b="1">
                <a:solidFill>
                  <a:schemeClr val="accent1"/>
                </a:solidFill>
              </a:defRPr>
            </a:lvl1pPr>
            <a:lvl2pPr>
              <a:spcAft>
                <a:spcPts val="0"/>
              </a:spcAft>
              <a:defRPr/>
            </a:lvl2pPr>
            <a:lvl3pPr marL="0" indent="0">
              <a:spcAft>
                <a:spcPts val="0"/>
              </a:spcAft>
              <a:buNone/>
              <a:defRPr/>
            </a:lvl3pPr>
            <a:lvl4pPr marL="194534" indent="-194534">
              <a:spcAft>
                <a:spcPts val="0"/>
              </a:spcAft>
              <a:buFont typeface="Arial" panose="020B0604020202020204" pitchFamily="34" charset="0"/>
              <a:buChar char="•"/>
              <a:defRPr/>
            </a:lvl4pPr>
            <a:lvl5pPr marL="393038" indent="-194534">
              <a:spcAft>
                <a:spcPts val="0"/>
              </a:spcAft>
              <a:defRPr baseline="0"/>
            </a:lvl5pPr>
            <a:lvl6pPr marL="393038" indent="-194534">
              <a:spcAft>
                <a:spcPts val="0"/>
              </a:spcAft>
              <a:buFont typeface="Verdana" panose="020B0604030504040204" pitchFamily="34" charset="0"/>
              <a:buChar char="−"/>
              <a:defRPr/>
            </a:lvl6pPr>
            <a:lvl7pPr marL="393038" indent="-194534">
              <a:spcAft>
                <a:spcPts val="0"/>
              </a:spcAft>
              <a:defRPr/>
            </a:lvl7pPr>
            <a:lvl8pPr marL="393038" indent="-194534">
              <a:spcAft>
                <a:spcPts val="0"/>
              </a:spcAft>
              <a:defRPr/>
            </a:lvl8pPr>
            <a:lvl9pPr marL="393038" indent="-19453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8"/>
          </p:nvPr>
        </p:nvSpPr>
        <p:spPr>
          <a:xfrm>
            <a:off x="5391628" y="3441274"/>
            <a:ext cx="2377591" cy="3596378"/>
          </a:xfrm>
        </p:spPr>
        <p:txBody>
          <a:bodyPr/>
          <a:lstStyle>
            <a:lvl1pPr>
              <a:defRPr b="1">
                <a:solidFill>
                  <a:schemeClr val="accent1"/>
                </a:solidFill>
              </a:defRPr>
            </a:lvl1pPr>
            <a:lvl2pPr>
              <a:spcAft>
                <a:spcPts val="0"/>
              </a:spcAft>
              <a:defRPr/>
            </a:lvl2pPr>
            <a:lvl3pPr marL="0" indent="0">
              <a:spcAft>
                <a:spcPts val="0"/>
              </a:spcAft>
              <a:buNone/>
              <a:defRPr/>
            </a:lvl3pPr>
            <a:lvl4pPr marL="194534" indent="-194534">
              <a:spcAft>
                <a:spcPts val="0"/>
              </a:spcAft>
              <a:buFont typeface="Arial" panose="020B0604020202020204" pitchFamily="34" charset="0"/>
              <a:buChar char="•"/>
              <a:defRPr/>
            </a:lvl4pPr>
            <a:lvl5pPr marL="393038" indent="-194534">
              <a:spcAft>
                <a:spcPts val="0"/>
              </a:spcAft>
              <a:defRPr baseline="0"/>
            </a:lvl5pPr>
            <a:lvl6pPr marL="393038" indent="-194534">
              <a:spcAft>
                <a:spcPts val="0"/>
              </a:spcAft>
              <a:buFont typeface="Verdana" panose="020B0604030504040204" pitchFamily="34" charset="0"/>
              <a:buChar char="−"/>
              <a:defRPr/>
            </a:lvl6pPr>
            <a:lvl7pPr marL="393038" indent="-194534">
              <a:spcAft>
                <a:spcPts val="0"/>
              </a:spcAft>
              <a:defRPr/>
            </a:lvl7pPr>
            <a:lvl8pPr marL="393038" indent="-194534">
              <a:spcAft>
                <a:spcPts val="0"/>
              </a:spcAft>
              <a:defRPr/>
            </a:lvl8pPr>
            <a:lvl9pPr marL="393038" indent="-19453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Text Placeholder 8"/>
          <p:cNvSpPr>
            <a:spLocks noGrp="1"/>
          </p:cNvSpPr>
          <p:nvPr>
            <p:ph type="body" sz="quarter" idx="19"/>
          </p:nvPr>
        </p:nvSpPr>
        <p:spPr>
          <a:xfrm>
            <a:off x="2919422" y="3445298"/>
            <a:ext cx="2377591" cy="3592353"/>
          </a:xfrm>
        </p:spPr>
        <p:txBody>
          <a:bodyPr/>
          <a:lstStyle>
            <a:lvl1pPr>
              <a:defRPr b="1">
                <a:solidFill>
                  <a:schemeClr val="accent1"/>
                </a:solidFill>
              </a:defRPr>
            </a:lvl1pPr>
            <a:lvl2pPr>
              <a:spcAft>
                <a:spcPts val="0"/>
              </a:spcAft>
              <a:defRPr/>
            </a:lvl2pPr>
            <a:lvl3pPr marL="0" indent="0">
              <a:spcAft>
                <a:spcPts val="0"/>
              </a:spcAft>
              <a:buNone/>
              <a:defRPr/>
            </a:lvl3pPr>
            <a:lvl4pPr marL="194534" indent="-194534">
              <a:spcAft>
                <a:spcPts val="0"/>
              </a:spcAft>
              <a:buFont typeface="Arial" panose="020B0604020202020204" pitchFamily="34" charset="0"/>
              <a:buChar char="•"/>
              <a:defRPr/>
            </a:lvl4pPr>
            <a:lvl5pPr marL="393038" indent="-194534">
              <a:spcAft>
                <a:spcPts val="0"/>
              </a:spcAft>
              <a:defRPr baseline="0"/>
            </a:lvl5pPr>
            <a:lvl6pPr marL="393038" indent="-194534">
              <a:spcAft>
                <a:spcPts val="0"/>
              </a:spcAft>
              <a:buFont typeface="Verdana" panose="020B0604030504040204" pitchFamily="34" charset="0"/>
              <a:buChar char="−"/>
              <a:defRPr/>
            </a:lvl6pPr>
            <a:lvl7pPr marL="393038" indent="-194534">
              <a:spcAft>
                <a:spcPts val="0"/>
              </a:spcAft>
              <a:defRPr/>
            </a:lvl7pPr>
            <a:lvl8pPr marL="393038" indent="-194534">
              <a:spcAft>
                <a:spcPts val="0"/>
              </a:spcAft>
              <a:defRPr/>
            </a:lvl8pPr>
            <a:lvl9pPr marL="393038" indent="-19453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Text Placeholder 8"/>
          <p:cNvSpPr>
            <a:spLocks noGrp="1"/>
          </p:cNvSpPr>
          <p:nvPr>
            <p:ph type="body" sz="quarter" idx="20"/>
          </p:nvPr>
        </p:nvSpPr>
        <p:spPr>
          <a:xfrm>
            <a:off x="7884246" y="3427994"/>
            <a:ext cx="2364600" cy="3609656"/>
          </a:xfrm>
        </p:spPr>
        <p:txBody>
          <a:bodyPr/>
          <a:lstStyle>
            <a:lvl1pPr>
              <a:defRPr b="1">
                <a:solidFill>
                  <a:schemeClr val="accent1"/>
                </a:solidFill>
              </a:defRPr>
            </a:lvl1pPr>
            <a:lvl2pPr>
              <a:spcAft>
                <a:spcPts val="0"/>
              </a:spcAft>
              <a:defRPr/>
            </a:lvl2pPr>
            <a:lvl3pPr marL="0" indent="0">
              <a:spcAft>
                <a:spcPts val="0"/>
              </a:spcAft>
              <a:buNone/>
              <a:defRPr/>
            </a:lvl3pPr>
            <a:lvl4pPr marL="194534" indent="-194534">
              <a:spcAft>
                <a:spcPts val="0"/>
              </a:spcAft>
              <a:buFont typeface="Arial" panose="020B0604020202020204" pitchFamily="34" charset="0"/>
              <a:buChar char="•"/>
              <a:defRPr/>
            </a:lvl4pPr>
            <a:lvl5pPr marL="393038" indent="-194534">
              <a:spcAft>
                <a:spcPts val="0"/>
              </a:spcAft>
              <a:defRPr baseline="0"/>
            </a:lvl5pPr>
            <a:lvl6pPr marL="393038" indent="-194534">
              <a:spcAft>
                <a:spcPts val="0"/>
              </a:spcAft>
              <a:buFont typeface="Verdana" panose="020B0604030504040204" pitchFamily="34" charset="0"/>
              <a:buChar char="−"/>
              <a:defRPr/>
            </a:lvl6pPr>
            <a:lvl7pPr marL="393038" indent="-194534">
              <a:spcAft>
                <a:spcPts val="0"/>
              </a:spcAft>
              <a:defRPr/>
            </a:lvl7pPr>
            <a:lvl8pPr marL="393038" indent="-194534">
              <a:spcAft>
                <a:spcPts val="0"/>
              </a:spcAft>
              <a:defRPr/>
            </a:lvl8pPr>
            <a:lvl9pPr marL="393038" indent="-19453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Text Placeholder 8"/>
          <p:cNvSpPr>
            <a:spLocks noGrp="1"/>
          </p:cNvSpPr>
          <p:nvPr>
            <p:ph type="body" sz="quarter" idx="21" hasCustomPrompt="1"/>
          </p:nvPr>
        </p:nvSpPr>
        <p:spPr>
          <a:xfrm>
            <a:off x="439793" y="718571"/>
            <a:ext cx="9809053"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93032526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924647" y="1508600"/>
            <a:ext cx="4453128" cy="4453128"/>
          </a:xfrm>
          <a:prstGeom prst="ellipse">
            <a:avLst/>
          </a:prstGeom>
          <a:ln w="25400">
            <a:solidFill>
              <a:schemeClr val="accent1"/>
            </a:solidFill>
          </a:ln>
        </p:spPr>
        <p:txBody>
          <a:bodyPr lIns="108000" tIns="108000" rIns="108000" bIns="108000" anchor="ctr" anchorCtr="0">
            <a:normAutofit/>
          </a:bodyPr>
          <a:lstStyle>
            <a:lvl1pPr algn="ctr">
              <a:lnSpc>
                <a:spcPts val="4632"/>
              </a:lnSpc>
              <a:defRPr sz="3970" b="0">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441844" y="6466942"/>
            <a:ext cx="4902475" cy="557614"/>
          </a:xfrm>
          <a:prstGeom prst="rect">
            <a:avLst/>
          </a:prstGeom>
        </p:spPr>
        <p:txBody>
          <a:bodyPr lIns="0" tIns="0" rIns="0" bIns="0" anchor="b" anchorCtr="0">
            <a:noAutofit/>
          </a:bodyPr>
          <a:lstStyle>
            <a:lvl1pPr marL="0" indent="0" algn="l">
              <a:lnSpc>
                <a:spcPct val="100000"/>
              </a:lnSpc>
              <a:spcAft>
                <a:spcPts val="0"/>
              </a:spcAft>
              <a:buNone/>
              <a:defRPr sz="1764">
                <a:solidFill>
                  <a:schemeClr val="bg1"/>
                </a:solidFill>
              </a:defRPr>
            </a:lvl1pPr>
            <a:lvl2pPr marL="504200" indent="0" algn="ctr">
              <a:buNone/>
              <a:defRPr sz="2206"/>
            </a:lvl2pPr>
            <a:lvl3pPr marL="1008400" indent="0" algn="ctr">
              <a:buNone/>
              <a:defRPr sz="1985"/>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439794" y="7037652"/>
            <a:ext cx="4904525" cy="329124"/>
          </a:xfrm>
          <a:prstGeom prst="rect">
            <a:avLst/>
          </a:prstGeom>
        </p:spPr>
        <p:txBody>
          <a:bodyPr/>
          <a:lstStyle>
            <a:lvl1pPr>
              <a:spcAft>
                <a:spcPts val="0"/>
              </a:spcAft>
              <a:defRPr sz="1103">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6" name="Group 15"/>
          <p:cNvGrpSpPr>
            <a:grpSpLocks noChangeAspect="1"/>
          </p:cNvGrpSpPr>
          <p:nvPr userDrawn="1"/>
        </p:nvGrpSpPr>
        <p:grpSpPr>
          <a:xfrm>
            <a:off x="439739" y="424269"/>
            <a:ext cx="3200400" cy="630790"/>
            <a:chOff x="719138" y="-4006851"/>
            <a:chExt cx="6234113" cy="1228726"/>
          </a:xfrm>
          <a:solidFill>
            <a:schemeClr val="bg1"/>
          </a:solidFill>
        </p:grpSpPr>
        <p:sp>
          <p:nvSpPr>
            <p:cNvPr id="17" name="Freeform 5"/>
            <p:cNvSpPr>
              <a:spLocks noEditPoints="1"/>
            </p:cNvSpPr>
            <p:nvPr/>
          </p:nvSpPr>
          <p:spPr bwMode="auto">
            <a:xfrm>
              <a:off x="719138" y="-4006851"/>
              <a:ext cx="420688" cy="506413"/>
            </a:xfrm>
            <a:custGeom>
              <a:avLst/>
              <a:gdLst>
                <a:gd name="T0" fmla="*/ 112 w 112"/>
                <a:gd name="T1" fmla="*/ 65 h 135"/>
                <a:gd name="T2" fmla="*/ 93 w 112"/>
                <a:gd name="T3" fmla="*/ 116 h 135"/>
                <a:gd name="T4" fmla="*/ 43 w 112"/>
                <a:gd name="T5" fmla="*/ 135 h 135"/>
                <a:gd name="T6" fmla="*/ 0 w 112"/>
                <a:gd name="T7" fmla="*/ 135 h 135"/>
                <a:gd name="T8" fmla="*/ 0 w 112"/>
                <a:gd name="T9" fmla="*/ 0 h 135"/>
                <a:gd name="T10" fmla="*/ 45 w 112"/>
                <a:gd name="T11" fmla="*/ 0 h 135"/>
                <a:gd name="T12" fmla="*/ 94 w 112"/>
                <a:gd name="T13" fmla="*/ 17 h 135"/>
                <a:gd name="T14" fmla="*/ 112 w 112"/>
                <a:gd name="T15" fmla="*/ 65 h 135"/>
                <a:gd name="T16" fmla="*/ 75 w 112"/>
                <a:gd name="T17" fmla="*/ 66 h 135"/>
                <a:gd name="T18" fmla="*/ 68 w 112"/>
                <a:gd name="T19" fmla="*/ 38 h 135"/>
                <a:gd name="T20" fmla="*/ 46 w 112"/>
                <a:gd name="T21" fmla="*/ 29 h 135"/>
                <a:gd name="T22" fmla="*/ 35 w 112"/>
                <a:gd name="T23" fmla="*/ 29 h 135"/>
                <a:gd name="T24" fmla="*/ 35 w 112"/>
                <a:gd name="T25" fmla="*/ 105 h 135"/>
                <a:gd name="T26" fmla="*/ 43 w 112"/>
                <a:gd name="T27" fmla="*/ 105 h 135"/>
                <a:gd name="T28" fmla="*/ 67 w 112"/>
                <a:gd name="T29" fmla="*/ 95 h 135"/>
                <a:gd name="T30" fmla="*/ 75 w 112"/>
                <a:gd name="T31" fmla="*/ 6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35">
                  <a:moveTo>
                    <a:pt x="112" y="65"/>
                  </a:moveTo>
                  <a:cubicBezTo>
                    <a:pt x="112" y="87"/>
                    <a:pt x="105" y="104"/>
                    <a:pt x="93" y="116"/>
                  </a:cubicBezTo>
                  <a:cubicBezTo>
                    <a:pt x="81" y="129"/>
                    <a:pt x="64" y="135"/>
                    <a:pt x="43" y="135"/>
                  </a:cubicBezTo>
                  <a:cubicBezTo>
                    <a:pt x="0" y="135"/>
                    <a:pt x="0" y="135"/>
                    <a:pt x="0" y="135"/>
                  </a:cubicBezTo>
                  <a:cubicBezTo>
                    <a:pt x="0" y="0"/>
                    <a:pt x="0" y="0"/>
                    <a:pt x="0" y="0"/>
                  </a:cubicBezTo>
                  <a:cubicBezTo>
                    <a:pt x="45" y="0"/>
                    <a:pt x="45" y="0"/>
                    <a:pt x="45" y="0"/>
                  </a:cubicBezTo>
                  <a:cubicBezTo>
                    <a:pt x="67" y="0"/>
                    <a:pt x="83" y="6"/>
                    <a:pt x="94" y="17"/>
                  </a:cubicBezTo>
                  <a:cubicBezTo>
                    <a:pt x="106" y="28"/>
                    <a:pt x="112" y="44"/>
                    <a:pt x="112" y="65"/>
                  </a:cubicBezTo>
                  <a:moveTo>
                    <a:pt x="75" y="66"/>
                  </a:moveTo>
                  <a:cubicBezTo>
                    <a:pt x="75" y="53"/>
                    <a:pt x="72" y="44"/>
                    <a:pt x="68" y="38"/>
                  </a:cubicBezTo>
                  <a:cubicBezTo>
                    <a:pt x="63" y="32"/>
                    <a:pt x="56" y="29"/>
                    <a:pt x="46" y="29"/>
                  </a:cubicBezTo>
                  <a:cubicBezTo>
                    <a:pt x="35" y="29"/>
                    <a:pt x="35" y="29"/>
                    <a:pt x="35" y="29"/>
                  </a:cubicBezTo>
                  <a:cubicBezTo>
                    <a:pt x="35" y="105"/>
                    <a:pt x="35" y="105"/>
                    <a:pt x="35" y="105"/>
                  </a:cubicBezTo>
                  <a:cubicBezTo>
                    <a:pt x="43" y="105"/>
                    <a:pt x="43" y="105"/>
                    <a:pt x="43" y="105"/>
                  </a:cubicBezTo>
                  <a:cubicBezTo>
                    <a:pt x="54" y="105"/>
                    <a:pt x="62" y="102"/>
                    <a:pt x="67" y="95"/>
                  </a:cubicBezTo>
                  <a:cubicBezTo>
                    <a:pt x="72" y="89"/>
                    <a:pt x="75" y="79"/>
                    <a:pt x="75"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Rectangle 6"/>
            <p:cNvSpPr>
              <a:spLocks noChangeArrowheads="1"/>
            </p:cNvSpPr>
            <p:nvPr/>
          </p:nvSpPr>
          <p:spPr bwMode="auto">
            <a:xfrm>
              <a:off x="1593851" y="-4006851"/>
              <a:ext cx="128588" cy="506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7"/>
            <p:cNvSpPr>
              <a:spLocks noEditPoints="1"/>
            </p:cNvSpPr>
            <p:nvPr/>
          </p:nvSpPr>
          <p:spPr bwMode="auto">
            <a:xfrm>
              <a:off x="1770063" y="-3883026"/>
              <a:ext cx="368300" cy="387350"/>
            </a:xfrm>
            <a:custGeom>
              <a:avLst/>
              <a:gdLst>
                <a:gd name="T0" fmla="*/ 98 w 98"/>
                <a:gd name="T1" fmla="*/ 51 h 103"/>
                <a:gd name="T2" fmla="*/ 85 w 98"/>
                <a:gd name="T3" fmla="*/ 90 h 103"/>
                <a:gd name="T4" fmla="*/ 49 w 98"/>
                <a:gd name="T5" fmla="*/ 103 h 103"/>
                <a:gd name="T6" fmla="*/ 13 w 98"/>
                <a:gd name="T7" fmla="*/ 89 h 103"/>
                <a:gd name="T8" fmla="*/ 0 w 98"/>
                <a:gd name="T9" fmla="*/ 51 h 103"/>
                <a:gd name="T10" fmla="*/ 13 w 98"/>
                <a:gd name="T11" fmla="*/ 13 h 103"/>
                <a:gd name="T12" fmla="*/ 49 w 98"/>
                <a:gd name="T13" fmla="*/ 0 h 103"/>
                <a:gd name="T14" fmla="*/ 75 w 98"/>
                <a:gd name="T15" fmla="*/ 6 h 103"/>
                <a:gd name="T16" fmla="*/ 92 w 98"/>
                <a:gd name="T17" fmla="*/ 24 h 103"/>
                <a:gd name="T18" fmla="*/ 98 w 98"/>
                <a:gd name="T19" fmla="*/ 51 h 103"/>
                <a:gd name="T20" fmla="*/ 34 w 98"/>
                <a:gd name="T21" fmla="*/ 51 h 103"/>
                <a:gd name="T22" fmla="*/ 38 w 98"/>
                <a:gd name="T23" fmla="*/ 71 h 103"/>
                <a:gd name="T24" fmla="*/ 49 w 98"/>
                <a:gd name="T25" fmla="*/ 78 h 103"/>
                <a:gd name="T26" fmla="*/ 60 w 98"/>
                <a:gd name="T27" fmla="*/ 71 h 103"/>
                <a:gd name="T28" fmla="*/ 63 w 98"/>
                <a:gd name="T29" fmla="*/ 51 h 103"/>
                <a:gd name="T30" fmla="*/ 60 w 98"/>
                <a:gd name="T31" fmla="*/ 32 h 103"/>
                <a:gd name="T32" fmla="*/ 49 w 98"/>
                <a:gd name="T33" fmla="*/ 25 h 103"/>
                <a:gd name="T34" fmla="*/ 38 w 98"/>
                <a:gd name="T35" fmla="*/ 32 h 103"/>
                <a:gd name="T36" fmla="*/ 34 w 98"/>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03">
                  <a:moveTo>
                    <a:pt x="98" y="51"/>
                  </a:moveTo>
                  <a:cubicBezTo>
                    <a:pt x="98" y="68"/>
                    <a:pt x="93" y="80"/>
                    <a:pt x="85" y="90"/>
                  </a:cubicBezTo>
                  <a:cubicBezTo>
                    <a:pt x="76" y="99"/>
                    <a:pt x="64" y="103"/>
                    <a:pt x="49" y="103"/>
                  </a:cubicBezTo>
                  <a:cubicBezTo>
                    <a:pt x="34" y="103"/>
                    <a:pt x="22" y="99"/>
                    <a:pt x="13" y="89"/>
                  </a:cubicBezTo>
                  <a:cubicBezTo>
                    <a:pt x="4" y="80"/>
                    <a:pt x="0" y="67"/>
                    <a:pt x="0" y="51"/>
                  </a:cubicBezTo>
                  <a:cubicBezTo>
                    <a:pt x="0" y="35"/>
                    <a:pt x="4" y="22"/>
                    <a:pt x="13" y="13"/>
                  </a:cubicBezTo>
                  <a:cubicBezTo>
                    <a:pt x="21" y="4"/>
                    <a:pt x="34" y="0"/>
                    <a:pt x="49" y="0"/>
                  </a:cubicBezTo>
                  <a:cubicBezTo>
                    <a:pt x="59" y="0"/>
                    <a:pt x="67" y="2"/>
                    <a:pt x="75" y="6"/>
                  </a:cubicBezTo>
                  <a:cubicBezTo>
                    <a:pt x="82" y="10"/>
                    <a:pt x="88" y="16"/>
                    <a:pt x="92" y="24"/>
                  </a:cubicBezTo>
                  <a:cubicBezTo>
                    <a:pt x="96" y="32"/>
                    <a:pt x="98" y="41"/>
                    <a:pt x="98" y="51"/>
                  </a:cubicBezTo>
                  <a:moveTo>
                    <a:pt x="34" y="51"/>
                  </a:moveTo>
                  <a:cubicBezTo>
                    <a:pt x="34" y="60"/>
                    <a:pt x="35" y="66"/>
                    <a:pt x="38" y="71"/>
                  </a:cubicBezTo>
                  <a:cubicBezTo>
                    <a:pt x="40" y="75"/>
                    <a:pt x="44" y="78"/>
                    <a:pt x="49" y="78"/>
                  </a:cubicBezTo>
                  <a:cubicBezTo>
                    <a:pt x="54" y="78"/>
                    <a:pt x="58" y="75"/>
                    <a:pt x="60" y="71"/>
                  </a:cubicBezTo>
                  <a:cubicBezTo>
                    <a:pt x="62" y="66"/>
                    <a:pt x="63" y="60"/>
                    <a:pt x="63" y="51"/>
                  </a:cubicBezTo>
                  <a:cubicBezTo>
                    <a:pt x="63" y="43"/>
                    <a:pt x="62" y="36"/>
                    <a:pt x="60" y="32"/>
                  </a:cubicBezTo>
                  <a:cubicBezTo>
                    <a:pt x="58" y="27"/>
                    <a:pt x="54" y="25"/>
                    <a:pt x="49" y="25"/>
                  </a:cubicBezTo>
                  <a:cubicBezTo>
                    <a:pt x="44" y="25"/>
                    <a:pt x="40" y="27"/>
                    <a:pt x="38" y="32"/>
                  </a:cubicBezTo>
                  <a:cubicBezTo>
                    <a:pt x="35" y="36"/>
                    <a:pt x="34" y="43"/>
                    <a:pt x="3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Rectangle 8"/>
            <p:cNvSpPr>
              <a:spLocks noChangeArrowheads="1"/>
            </p:cNvSpPr>
            <p:nvPr/>
          </p:nvSpPr>
          <p:spPr bwMode="auto">
            <a:xfrm>
              <a:off x="2187576" y="-3879851"/>
              <a:ext cx="127000" cy="379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Rectangle 9"/>
            <p:cNvSpPr>
              <a:spLocks noChangeArrowheads="1"/>
            </p:cNvSpPr>
            <p:nvPr/>
          </p:nvSpPr>
          <p:spPr bwMode="auto">
            <a:xfrm>
              <a:off x="2187576" y="-4006851"/>
              <a:ext cx="127000"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Rectangle 10"/>
            <p:cNvSpPr>
              <a:spLocks noChangeArrowheads="1"/>
            </p:cNvSpPr>
            <p:nvPr/>
          </p:nvSpPr>
          <p:spPr bwMode="auto">
            <a:xfrm>
              <a:off x="2401888" y="-3297238"/>
              <a:ext cx="120650"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11"/>
            <p:cNvSpPr>
              <a:spLocks/>
            </p:cNvSpPr>
            <p:nvPr/>
          </p:nvSpPr>
          <p:spPr bwMode="auto">
            <a:xfrm>
              <a:off x="2363788" y="-3995738"/>
              <a:ext cx="271463" cy="500063"/>
            </a:xfrm>
            <a:custGeom>
              <a:avLst/>
              <a:gdLst>
                <a:gd name="T0" fmla="*/ 56 w 72"/>
                <a:gd name="T1" fmla="*/ 106 h 133"/>
                <a:gd name="T2" fmla="*/ 72 w 72"/>
                <a:gd name="T3" fmla="*/ 103 h 133"/>
                <a:gd name="T4" fmla="*/ 72 w 72"/>
                <a:gd name="T5" fmla="*/ 128 h 133"/>
                <a:gd name="T6" fmla="*/ 59 w 72"/>
                <a:gd name="T7" fmla="*/ 132 h 133"/>
                <a:gd name="T8" fmla="*/ 44 w 72"/>
                <a:gd name="T9" fmla="*/ 133 h 133"/>
                <a:gd name="T10" fmla="*/ 20 w 72"/>
                <a:gd name="T11" fmla="*/ 125 h 133"/>
                <a:gd name="T12" fmla="*/ 12 w 72"/>
                <a:gd name="T13" fmla="*/ 99 h 133"/>
                <a:gd name="T14" fmla="*/ 12 w 72"/>
                <a:gd name="T15" fmla="*/ 57 h 133"/>
                <a:gd name="T16" fmla="*/ 0 w 72"/>
                <a:gd name="T17" fmla="*/ 57 h 133"/>
                <a:gd name="T18" fmla="*/ 0 w 72"/>
                <a:gd name="T19" fmla="*/ 31 h 133"/>
                <a:gd name="T20" fmla="*/ 12 w 72"/>
                <a:gd name="T21" fmla="*/ 31 h 133"/>
                <a:gd name="T22" fmla="*/ 12 w 72"/>
                <a:gd name="T23" fmla="*/ 6 h 133"/>
                <a:gd name="T24" fmla="*/ 46 w 72"/>
                <a:gd name="T25" fmla="*/ 0 h 133"/>
                <a:gd name="T26" fmla="*/ 46 w 72"/>
                <a:gd name="T27" fmla="*/ 31 h 133"/>
                <a:gd name="T28" fmla="*/ 68 w 72"/>
                <a:gd name="T29" fmla="*/ 31 h 133"/>
                <a:gd name="T30" fmla="*/ 68 w 72"/>
                <a:gd name="T31" fmla="*/ 57 h 133"/>
                <a:gd name="T32" fmla="*/ 46 w 72"/>
                <a:gd name="T33" fmla="*/ 57 h 133"/>
                <a:gd name="T34" fmla="*/ 46 w 72"/>
                <a:gd name="T35" fmla="*/ 96 h 133"/>
                <a:gd name="T36" fmla="*/ 56 w 72"/>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133">
                  <a:moveTo>
                    <a:pt x="56" y="106"/>
                  </a:moveTo>
                  <a:cubicBezTo>
                    <a:pt x="60" y="106"/>
                    <a:pt x="66" y="105"/>
                    <a:pt x="72" y="103"/>
                  </a:cubicBezTo>
                  <a:cubicBezTo>
                    <a:pt x="72" y="128"/>
                    <a:pt x="72" y="128"/>
                    <a:pt x="72" y="128"/>
                  </a:cubicBezTo>
                  <a:cubicBezTo>
                    <a:pt x="67" y="130"/>
                    <a:pt x="63" y="131"/>
                    <a:pt x="59" y="132"/>
                  </a:cubicBezTo>
                  <a:cubicBezTo>
                    <a:pt x="55" y="133"/>
                    <a:pt x="50" y="133"/>
                    <a:pt x="44" y="133"/>
                  </a:cubicBezTo>
                  <a:cubicBezTo>
                    <a:pt x="33" y="133"/>
                    <a:pt x="25" y="131"/>
                    <a:pt x="20" y="125"/>
                  </a:cubicBezTo>
                  <a:cubicBezTo>
                    <a:pt x="15"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6"/>
                    <a:pt x="12" y="6"/>
                    <a:pt x="12" y="6"/>
                  </a:cubicBezTo>
                  <a:cubicBezTo>
                    <a:pt x="46" y="0"/>
                    <a:pt x="46" y="0"/>
                    <a:pt x="46" y="0"/>
                  </a:cubicBezTo>
                  <a:cubicBezTo>
                    <a:pt x="46" y="31"/>
                    <a:pt x="46" y="31"/>
                    <a:pt x="46" y="31"/>
                  </a:cubicBezTo>
                  <a:cubicBezTo>
                    <a:pt x="68" y="31"/>
                    <a:pt x="68" y="31"/>
                    <a:pt x="68" y="31"/>
                  </a:cubicBezTo>
                  <a:cubicBezTo>
                    <a:pt x="68" y="57"/>
                    <a:pt x="68" y="57"/>
                    <a:pt x="68" y="57"/>
                  </a:cubicBezTo>
                  <a:cubicBezTo>
                    <a:pt x="46" y="57"/>
                    <a:pt x="46" y="57"/>
                    <a:pt x="46" y="57"/>
                  </a:cubicBezTo>
                  <a:cubicBezTo>
                    <a:pt x="46" y="96"/>
                    <a:pt x="46" y="96"/>
                    <a:pt x="46" y="96"/>
                  </a:cubicBezTo>
                  <a:cubicBezTo>
                    <a:pt x="46" y="103"/>
                    <a:pt x="49" y="106"/>
                    <a:pt x="56"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12"/>
            <p:cNvSpPr>
              <a:spLocks/>
            </p:cNvSpPr>
            <p:nvPr/>
          </p:nvSpPr>
          <p:spPr bwMode="auto">
            <a:xfrm>
              <a:off x="2660651" y="-3995738"/>
              <a:ext cx="266700" cy="500063"/>
            </a:xfrm>
            <a:custGeom>
              <a:avLst/>
              <a:gdLst>
                <a:gd name="T0" fmla="*/ 55 w 71"/>
                <a:gd name="T1" fmla="*/ 106 h 133"/>
                <a:gd name="T2" fmla="*/ 71 w 71"/>
                <a:gd name="T3" fmla="*/ 103 h 133"/>
                <a:gd name="T4" fmla="*/ 71 w 71"/>
                <a:gd name="T5" fmla="*/ 128 h 133"/>
                <a:gd name="T6" fmla="*/ 58 w 71"/>
                <a:gd name="T7" fmla="*/ 132 h 133"/>
                <a:gd name="T8" fmla="*/ 44 w 71"/>
                <a:gd name="T9" fmla="*/ 133 h 133"/>
                <a:gd name="T10" fmla="*/ 19 w 71"/>
                <a:gd name="T11" fmla="*/ 125 h 133"/>
                <a:gd name="T12" fmla="*/ 12 w 71"/>
                <a:gd name="T13" fmla="*/ 99 h 133"/>
                <a:gd name="T14" fmla="*/ 12 w 71"/>
                <a:gd name="T15" fmla="*/ 57 h 133"/>
                <a:gd name="T16" fmla="*/ 0 w 71"/>
                <a:gd name="T17" fmla="*/ 57 h 133"/>
                <a:gd name="T18" fmla="*/ 0 w 71"/>
                <a:gd name="T19" fmla="*/ 31 h 133"/>
                <a:gd name="T20" fmla="*/ 12 w 71"/>
                <a:gd name="T21" fmla="*/ 31 h 133"/>
                <a:gd name="T22" fmla="*/ 12 w 71"/>
                <a:gd name="T23" fmla="*/ 5 h 133"/>
                <a:gd name="T24" fmla="*/ 46 w 71"/>
                <a:gd name="T25" fmla="*/ 0 h 133"/>
                <a:gd name="T26" fmla="*/ 46 w 71"/>
                <a:gd name="T27" fmla="*/ 31 h 133"/>
                <a:gd name="T28" fmla="*/ 67 w 71"/>
                <a:gd name="T29" fmla="*/ 31 h 133"/>
                <a:gd name="T30" fmla="*/ 67 w 71"/>
                <a:gd name="T31" fmla="*/ 57 h 133"/>
                <a:gd name="T32" fmla="*/ 46 w 71"/>
                <a:gd name="T33" fmla="*/ 57 h 133"/>
                <a:gd name="T34" fmla="*/ 46 w 71"/>
                <a:gd name="T35" fmla="*/ 96 h 133"/>
                <a:gd name="T36" fmla="*/ 55 w 71"/>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133">
                  <a:moveTo>
                    <a:pt x="55" y="106"/>
                  </a:moveTo>
                  <a:cubicBezTo>
                    <a:pt x="59" y="106"/>
                    <a:pt x="65" y="105"/>
                    <a:pt x="71" y="103"/>
                  </a:cubicBezTo>
                  <a:cubicBezTo>
                    <a:pt x="71" y="128"/>
                    <a:pt x="71" y="128"/>
                    <a:pt x="71" y="128"/>
                  </a:cubicBezTo>
                  <a:cubicBezTo>
                    <a:pt x="67" y="130"/>
                    <a:pt x="62" y="131"/>
                    <a:pt x="58" y="132"/>
                  </a:cubicBezTo>
                  <a:cubicBezTo>
                    <a:pt x="54" y="133"/>
                    <a:pt x="49" y="133"/>
                    <a:pt x="44" y="133"/>
                  </a:cubicBezTo>
                  <a:cubicBezTo>
                    <a:pt x="32" y="133"/>
                    <a:pt x="24" y="131"/>
                    <a:pt x="19" y="125"/>
                  </a:cubicBezTo>
                  <a:cubicBezTo>
                    <a:pt x="14"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5"/>
                    <a:pt x="12" y="5"/>
                    <a:pt x="12" y="5"/>
                  </a:cubicBezTo>
                  <a:cubicBezTo>
                    <a:pt x="46" y="0"/>
                    <a:pt x="46" y="0"/>
                    <a:pt x="46" y="0"/>
                  </a:cubicBezTo>
                  <a:cubicBezTo>
                    <a:pt x="46" y="31"/>
                    <a:pt x="46" y="31"/>
                    <a:pt x="46" y="31"/>
                  </a:cubicBezTo>
                  <a:cubicBezTo>
                    <a:pt x="67" y="31"/>
                    <a:pt x="67" y="31"/>
                    <a:pt x="67" y="31"/>
                  </a:cubicBezTo>
                  <a:cubicBezTo>
                    <a:pt x="67" y="57"/>
                    <a:pt x="67" y="57"/>
                    <a:pt x="67" y="57"/>
                  </a:cubicBezTo>
                  <a:cubicBezTo>
                    <a:pt x="46" y="57"/>
                    <a:pt x="46" y="57"/>
                    <a:pt x="46" y="57"/>
                  </a:cubicBezTo>
                  <a:cubicBezTo>
                    <a:pt x="46" y="96"/>
                    <a:pt x="46" y="96"/>
                    <a:pt x="46" y="96"/>
                  </a:cubicBezTo>
                  <a:cubicBezTo>
                    <a:pt x="46" y="103"/>
                    <a:pt x="49" y="106"/>
                    <a:pt x="55"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13"/>
            <p:cNvSpPr>
              <a:spLocks noEditPoints="1"/>
            </p:cNvSpPr>
            <p:nvPr/>
          </p:nvSpPr>
          <p:spPr bwMode="auto">
            <a:xfrm>
              <a:off x="2957513" y="-3883026"/>
              <a:ext cx="357188" cy="387350"/>
            </a:xfrm>
            <a:custGeom>
              <a:avLst/>
              <a:gdLst>
                <a:gd name="T0" fmla="*/ 83 w 95"/>
                <a:gd name="T1" fmla="*/ 11 h 103"/>
                <a:gd name="T2" fmla="*/ 48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4" y="3"/>
                    <a:pt x="63" y="0"/>
                    <a:pt x="48" y="0"/>
                  </a:cubicBezTo>
                  <a:cubicBezTo>
                    <a:pt x="33" y="0"/>
                    <a:pt x="21" y="4"/>
                    <a:pt x="13" y="13"/>
                  </a:cubicBezTo>
                  <a:cubicBezTo>
                    <a:pt x="4" y="22"/>
                    <a:pt x="0" y="35"/>
                    <a:pt x="0" y="52"/>
                  </a:cubicBezTo>
                  <a:cubicBezTo>
                    <a:pt x="0" y="69"/>
                    <a:pt x="4" y="81"/>
                    <a:pt x="14" y="90"/>
                  </a:cubicBezTo>
                  <a:cubicBezTo>
                    <a:pt x="23" y="99"/>
                    <a:pt x="35" y="103"/>
                    <a:pt x="52" y="103"/>
                  </a:cubicBezTo>
                  <a:cubicBezTo>
                    <a:pt x="59" y="103"/>
                    <a:pt x="66" y="103"/>
                    <a:pt x="72" y="102"/>
                  </a:cubicBezTo>
                  <a:cubicBezTo>
                    <a:pt x="77" y="101"/>
                    <a:pt x="83" y="99"/>
                    <a:pt x="88" y="96"/>
                  </a:cubicBezTo>
                  <a:cubicBezTo>
                    <a:pt x="83" y="74"/>
                    <a:pt x="83" y="74"/>
                    <a:pt x="83" y="74"/>
                  </a:cubicBezTo>
                  <a:cubicBezTo>
                    <a:pt x="79" y="75"/>
                    <a:pt x="75" y="76"/>
                    <a:pt x="72" y="77"/>
                  </a:cubicBezTo>
                  <a:cubicBezTo>
                    <a:pt x="67" y="78"/>
                    <a:pt x="62" y="79"/>
                    <a:pt x="56" y="79"/>
                  </a:cubicBezTo>
                  <a:cubicBezTo>
                    <a:pt x="49" y="79"/>
                    <a:pt x="44" y="77"/>
                    <a:pt x="40" y="74"/>
                  </a:cubicBezTo>
                  <a:cubicBezTo>
                    <a:pt x="36" y="71"/>
                    <a:pt x="34" y="66"/>
                    <a:pt x="34" y="61"/>
                  </a:cubicBezTo>
                  <a:cubicBezTo>
                    <a:pt x="95" y="61"/>
                    <a:pt x="95" y="61"/>
                    <a:pt x="95" y="61"/>
                  </a:cubicBezTo>
                  <a:cubicBezTo>
                    <a:pt x="95" y="45"/>
                    <a:pt x="95" y="45"/>
                    <a:pt x="95" y="45"/>
                  </a:cubicBezTo>
                  <a:cubicBezTo>
                    <a:pt x="95" y="31"/>
                    <a:pt x="91" y="19"/>
                    <a:pt x="83" y="11"/>
                  </a:cubicBezTo>
                  <a:moveTo>
                    <a:pt x="35" y="39"/>
                  </a:moveTo>
                  <a:cubicBezTo>
                    <a:pt x="35" y="34"/>
                    <a:pt x="37" y="30"/>
                    <a:pt x="40" y="27"/>
                  </a:cubicBezTo>
                  <a:cubicBezTo>
                    <a:pt x="42" y="24"/>
                    <a:pt x="46" y="23"/>
                    <a:pt x="50" y="23"/>
                  </a:cubicBezTo>
                  <a:cubicBezTo>
                    <a:pt x="54" y="23"/>
                    <a:pt x="57" y="25"/>
                    <a:pt x="60" y="27"/>
                  </a:cubicBezTo>
                  <a:cubicBezTo>
                    <a:pt x="62"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14"/>
            <p:cNvSpPr>
              <a:spLocks noEditPoints="1"/>
            </p:cNvSpPr>
            <p:nvPr/>
          </p:nvSpPr>
          <p:spPr bwMode="auto">
            <a:xfrm>
              <a:off x="1173163" y="-3883026"/>
              <a:ext cx="357188" cy="387350"/>
            </a:xfrm>
            <a:custGeom>
              <a:avLst/>
              <a:gdLst>
                <a:gd name="T0" fmla="*/ 83 w 95"/>
                <a:gd name="T1" fmla="*/ 11 h 103"/>
                <a:gd name="T2" fmla="*/ 49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5" y="3"/>
                    <a:pt x="63" y="0"/>
                    <a:pt x="49" y="0"/>
                  </a:cubicBezTo>
                  <a:cubicBezTo>
                    <a:pt x="33" y="0"/>
                    <a:pt x="21" y="4"/>
                    <a:pt x="13" y="13"/>
                  </a:cubicBezTo>
                  <a:cubicBezTo>
                    <a:pt x="4" y="22"/>
                    <a:pt x="0" y="35"/>
                    <a:pt x="0" y="52"/>
                  </a:cubicBezTo>
                  <a:cubicBezTo>
                    <a:pt x="0" y="69"/>
                    <a:pt x="5" y="81"/>
                    <a:pt x="14" y="90"/>
                  </a:cubicBezTo>
                  <a:cubicBezTo>
                    <a:pt x="23" y="99"/>
                    <a:pt x="35" y="103"/>
                    <a:pt x="52" y="103"/>
                  </a:cubicBezTo>
                  <a:cubicBezTo>
                    <a:pt x="60" y="103"/>
                    <a:pt x="66" y="103"/>
                    <a:pt x="72" y="102"/>
                  </a:cubicBezTo>
                  <a:cubicBezTo>
                    <a:pt x="78" y="101"/>
                    <a:pt x="83" y="99"/>
                    <a:pt x="88" y="96"/>
                  </a:cubicBezTo>
                  <a:cubicBezTo>
                    <a:pt x="83" y="74"/>
                    <a:pt x="83" y="74"/>
                    <a:pt x="83" y="74"/>
                  </a:cubicBezTo>
                  <a:cubicBezTo>
                    <a:pt x="79" y="75"/>
                    <a:pt x="76" y="76"/>
                    <a:pt x="72" y="77"/>
                  </a:cubicBezTo>
                  <a:cubicBezTo>
                    <a:pt x="67" y="78"/>
                    <a:pt x="62" y="79"/>
                    <a:pt x="56" y="79"/>
                  </a:cubicBezTo>
                  <a:cubicBezTo>
                    <a:pt x="49" y="79"/>
                    <a:pt x="44" y="77"/>
                    <a:pt x="40" y="74"/>
                  </a:cubicBezTo>
                  <a:cubicBezTo>
                    <a:pt x="37" y="71"/>
                    <a:pt x="35" y="66"/>
                    <a:pt x="34" y="61"/>
                  </a:cubicBezTo>
                  <a:cubicBezTo>
                    <a:pt x="95" y="61"/>
                    <a:pt x="95" y="61"/>
                    <a:pt x="95" y="61"/>
                  </a:cubicBezTo>
                  <a:cubicBezTo>
                    <a:pt x="95" y="45"/>
                    <a:pt x="95" y="45"/>
                    <a:pt x="95" y="45"/>
                  </a:cubicBezTo>
                  <a:cubicBezTo>
                    <a:pt x="95" y="31"/>
                    <a:pt x="91" y="19"/>
                    <a:pt x="83" y="11"/>
                  </a:cubicBezTo>
                  <a:moveTo>
                    <a:pt x="35" y="39"/>
                  </a:moveTo>
                  <a:cubicBezTo>
                    <a:pt x="36" y="34"/>
                    <a:pt x="37" y="30"/>
                    <a:pt x="40" y="27"/>
                  </a:cubicBezTo>
                  <a:cubicBezTo>
                    <a:pt x="42" y="24"/>
                    <a:pt x="46" y="23"/>
                    <a:pt x="50" y="23"/>
                  </a:cubicBezTo>
                  <a:cubicBezTo>
                    <a:pt x="54" y="23"/>
                    <a:pt x="58" y="25"/>
                    <a:pt x="60" y="27"/>
                  </a:cubicBezTo>
                  <a:cubicBezTo>
                    <a:pt x="63"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15"/>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16"/>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17"/>
            <p:cNvSpPr>
              <a:spLocks noEditPoints="1"/>
            </p:cNvSpPr>
            <p:nvPr/>
          </p:nvSpPr>
          <p:spPr bwMode="auto">
            <a:xfrm>
              <a:off x="1192213" y="-3171826"/>
              <a:ext cx="360363" cy="393700"/>
            </a:xfrm>
            <a:custGeom>
              <a:avLst/>
              <a:gdLst>
                <a:gd name="T0" fmla="*/ 72 w 96"/>
                <a:gd name="T1" fmla="*/ 103 h 105"/>
                <a:gd name="T2" fmla="*/ 65 w 96"/>
                <a:gd name="T3" fmla="*/ 90 h 105"/>
                <a:gd name="T4" fmla="*/ 65 w 96"/>
                <a:gd name="T5" fmla="*/ 90 h 105"/>
                <a:gd name="T6" fmla="*/ 50 w 96"/>
                <a:gd name="T7" fmla="*/ 102 h 105"/>
                <a:gd name="T8" fmla="*/ 31 w 96"/>
                <a:gd name="T9" fmla="*/ 105 h 105"/>
                <a:gd name="T10" fmla="*/ 9 w 96"/>
                <a:gd name="T11" fmla="*/ 97 h 105"/>
                <a:gd name="T12" fmla="*/ 0 w 96"/>
                <a:gd name="T13" fmla="*/ 72 h 105"/>
                <a:gd name="T14" fmla="*/ 12 w 96"/>
                <a:gd name="T15" fmla="*/ 48 h 105"/>
                <a:gd name="T16" fmla="*/ 44 w 96"/>
                <a:gd name="T17" fmla="*/ 39 h 105"/>
                <a:gd name="T18" fmla="*/ 61 w 96"/>
                <a:gd name="T19" fmla="*/ 39 h 105"/>
                <a:gd name="T20" fmla="*/ 61 w 96"/>
                <a:gd name="T21" fmla="*/ 37 h 105"/>
                <a:gd name="T22" fmla="*/ 49 w 96"/>
                <a:gd name="T23" fmla="*/ 25 h 105"/>
                <a:gd name="T24" fmla="*/ 21 w 96"/>
                <a:gd name="T25" fmla="*/ 32 h 105"/>
                <a:gd name="T26" fmla="*/ 10 w 96"/>
                <a:gd name="T27" fmla="*/ 9 h 105"/>
                <a:gd name="T28" fmla="*/ 55 w 96"/>
                <a:gd name="T29" fmla="*/ 0 h 105"/>
                <a:gd name="T30" fmla="*/ 86 w 96"/>
                <a:gd name="T31" fmla="*/ 10 h 105"/>
                <a:gd name="T32" fmla="*/ 96 w 96"/>
                <a:gd name="T33" fmla="*/ 37 h 105"/>
                <a:gd name="T34" fmla="*/ 96 w 96"/>
                <a:gd name="T35" fmla="*/ 103 h 105"/>
                <a:gd name="T36" fmla="*/ 72 w 96"/>
                <a:gd name="T37" fmla="*/ 103 h 105"/>
                <a:gd name="T38" fmla="*/ 46 w 96"/>
                <a:gd name="T39" fmla="*/ 80 h 105"/>
                <a:gd name="T40" fmla="*/ 57 w 96"/>
                <a:gd name="T41" fmla="*/ 76 h 105"/>
                <a:gd name="T42" fmla="*/ 62 w 96"/>
                <a:gd name="T43" fmla="*/ 66 h 105"/>
                <a:gd name="T44" fmla="*/ 62 w 96"/>
                <a:gd name="T45" fmla="*/ 58 h 105"/>
                <a:gd name="T46" fmla="*/ 53 w 96"/>
                <a:gd name="T47" fmla="*/ 58 h 105"/>
                <a:gd name="T48" fmla="*/ 36 w 96"/>
                <a:gd name="T49" fmla="*/ 71 h 105"/>
                <a:gd name="T50" fmla="*/ 46 w 96"/>
                <a:gd name="T51"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05">
                  <a:moveTo>
                    <a:pt x="72" y="103"/>
                  </a:moveTo>
                  <a:cubicBezTo>
                    <a:pt x="65" y="90"/>
                    <a:pt x="65" y="90"/>
                    <a:pt x="65" y="90"/>
                  </a:cubicBezTo>
                  <a:cubicBezTo>
                    <a:pt x="65" y="90"/>
                    <a:pt x="65" y="90"/>
                    <a:pt x="65" y="90"/>
                  </a:cubicBezTo>
                  <a:cubicBezTo>
                    <a:pt x="60" y="96"/>
                    <a:pt x="55" y="100"/>
                    <a:pt x="50" y="102"/>
                  </a:cubicBezTo>
                  <a:cubicBezTo>
                    <a:pt x="45" y="104"/>
                    <a:pt x="39" y="105"/>
                    <a:pt x="31" y="105"/>
                  </a:cubicBezTo>
                  <a:cubicBezTo>
                    <a:pt x="22" y="105"/>
                    <a:pt x="14" y="102"/>
                    <a:pt x="9" y="97"/>
                  </a:cubicBezTo>
                  <a:cubicBezTo>
                    <a:pt x="3" y="91"/>
                    <a:pt x="0" y="83"/>
                    <a:pt x="0" y="72"/>
                  </a:cubicBezTo>
                  <a:cubicBezTo>
                    <a:pt x="0" y="61"/>
                    <a:pt x="4" y="53"/>
                    <a:pt x="12" y="48"/>
                  </a:cubicBezTo>
                  <a:cubicBezTo>
                    <a:pt x="19" y="43"/>
                    <a:pt x="30" y="40"/>
                    <a:pt x="44" y="39"/>
                  </a:cubicBezTo>
                  <a:cubicBezTo>
                    <a:pt x="61" y="39"/>
                    <a:pt x="61" y="39"/>
                    <a:pt x="61" y="39"/>
                  </a:cubicBezTo>
                  <a:cubicBezTo>
                    <a:pt x="61" y="37"/>
                    <a:pt x="61" y="37"/>
                    <a:pt x="61" y="37"/>
                  </a:cubicBezTo>
                  <a:cubicBezTo>
                    <a:pt x="61" y="29"/>
                    <a:pt x="57" y="25"/>
                    <a:pt x="49" y="25"/>
                  </a:cubicBezTo>
                  <a:cubicBezTo>
                    <a:pt x="42" y="25"/>
                    <a:pt x="32" y="27"/>
                    <a:pt x="21" y="32"/>
                  </a:cubicBezTo>
                  <a:cubicBezTo>
                    <a:pt x="10" y="9"/>
                    <a:pt x="10" y="9"/>
                    <a:pt x="10" y="9"/>
                  </a:cubicBezTo>
                  <a:cubicBezTo>
                    <a:pt x="22" y="3"/>
                    <a:pt x="37" y="0"/>
                    <a:pt x="55" y="0"/>
                  </a:cubicBezTo>
                  <a:cubicBezTo>
                    <a:pt x="68" y="0"/>
                    <a:pt x="79" y="3"/>
                    <a:pt x="86" y="10"/>
                  </a:cubicBezTo>
                  <a:cubicBezTo>
                    <a:pt x="93" y="16"/>
                    <a:pt x="96" y="25"/>
                    <a:pt x="96" y="37"/>
                  </a:cubicBezTo>
                  <a:cubicBezTo>
                    <a:pt x="96" y="103"/>
                    <a:pt x="96" y="103"/>
                    <a:pt x="96" y="103"/>
                  </a:cubicBezTo>
                  <a:cubicBezTo>
                    <a:pt x="72" y="103"/>
                    <a:pt x="72" y="103"/>
                    <a:pt x="72" y="103"/>
                  </a:cubicBezTo>
                  <a:moveTo>
                    <a:pt x="46" y="80"/>
                  </a:moveTo>
                  <a:cubicBezTo>
                    <a:pt x="50" y="80"/>
                    <a:pt x="54" y="79"/>
                    <a:pt x="57" y="76"/>
                  </a:cubicBezTo>
                  <a:cubicBezTo>
                    <a:pt x="60" y="74"/>
                    <a:pt x="62" y="70"/>
                    <a:pt x="62" y="66"/>
                  </a:cubicBezTo>
                  <a:cubicBezTo>
                    <a:pt x="62" y="58"/>
                    <a:pt x="62" y="58"/>
                    <a:pt x="62" y="58"/>
                  </a:cubicBezTo>
                  <a:cubicBezTo>
                    <a:pt x="53" y="58"/>
                    <a:pt x="53" y="58"/>
                    <a:pt x="53" y="58"/>
                  </a:cubicBezTo>
                  <a:cubicBezTo>
                    <a:pt x="42" y="59"/>
                    <a:pt x="36" y="63"/>
                    <a:pt x="36" y="71"/>
                  </a:cubicBezTo>
                  <a:cubicBezTo>
                    <a:pt x="36" y="77"/>
                    <a:pt x="39" y="80"/>
                    <a:pt x="4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18"/>
            <p:cNvSpPr>
              <a:spLocks/>
            </p:cNvSpPr>
            <p:nvPr/>
          </p:nvSpPr>
          <p:spPr bwMode="auto">
            <a:xfrm>
              <a:off x="1612901" y="-3171826"/>
              <a:ext cx="300038"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7"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19"/>
            <p:cNvSpPr>
              <a:spLocks/>
            </p:cNvSpPr>
            <p:nvPr/>
          </p:nvSpPr>
          <p:spPr bwMode="auto">
            <a:xfrm>
              <a:off x="1958976" y="-3308351"/>
              <a:ext cx="409575" cy="523875"/>
            </a:xfrm>
            <a:custGeom>
              <a:avLst/>
              <a:gdLst>
                <a:gd name="T0" fmla="*/ 34 w 109"/>
                <a:gd name="T1" fmla="*/ 82 h 139"/>
                <a:gd name="T2" fmla="*/ 45 w 109"/>
                <a:gd name="T3" fmla="*/ 66 h 139"/>
                <a:gd name="T4" fmla="*/ 68 w 109"/>
                <a:gd name="T5" fmla="*/ 38 h 139"/>
                <a:gd name="T6" fmla="*/ 107 w 109"/>
                <a:gd name="T7" fmla="*/ 38 h 139"/>
                <a:gd name="T8" fmla="*/ 72 w 109"/>
                <a:gd name="T9" fmla="*/ 81 h 139"/>
                <a:gd name="T10" fmla="*/ 109 w 109"/>
                <a:gd name="T11" fmla="*/ 139 h 139"/>
                <a:gd name="T12" fmla="*/ 69 w 109"/>
                <a:gd name="T13" fmla="*/ 139 h 139"/>
                <a:gd name="T14" fmla="*/ 47 w 109"/>
                <a:gd name="T15" fmla="*/ 103 h 139"/>
                <a:gd name="T16" fmla="*/ 35 w 109"/>
                <a:gd name="T17" fmla="*/ 112 h 139"/>
                <a:gd name="T18" fmla="*/ 35 w 109"/>
                <a:gd name="T19" fmla="*/ 139 h 139"/>
                <a:gd name="T20" fmla="*/ 0 w 109"/>
                <a:gd name="T21" fmla="*/ 139 h 139"/>
                <a:gd name="T22" fmla="*/ 0 w 109"/>
                <a:gd name="T23" fmla="*/ 0 h 139"/>
                <a:gd name="T24" fmla="*/ 35 w 109"/>
                <a:gd name="T25" fmla="*/ 0 h 139"/>
                <a:gd name="T26" fmla="*/ 35 w 109"/>
                <a:gd name="T27" fmla="*/ 55 h 139"/>
                <a:gd name="T28" fmla="*/ 33 w 109"/>
                <a:gd name="T29" fmla="*/ 82 h 139"/>
                <a:gd name="T30" fmla="*/ 34 w 109"/>
                <a:gd name="T31" fmla="*/ 8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39">
                  <a:moveTo>
                    <a:pt x="34" y="82"/>
                  </a:moveTo>
                  <a:cubicBezTo>
                    <a:pt x="38" y="75"/>
                    <a:pt x="42" y="70"/>
                    <a:pt x="45" y="66"/>
                  </a:cubicBezTo>
                  <a:cubicBezTo>
                    <a:pt x="68" y="38"/>
                    <a:pt x="68" y="38"/>
                    <a:pt x="68" y="38"/>
                  </a:cubicBezTo>
                  <a:cubicBezTo>
                    <a:pt x="107" y="38"/>
                    <a:pt x="107" y="38"/>
                    <a:pt x="107" y="38"/>
                  </a:cubicBezTo>
                  <a:cubicBezTo>
                    <a:pt x="72" y="81"/>
                    <a:pt x="72" y="81"/>
                    <a:pt x="72" y="81"/>
                  </a:cubicBezTo>
                  <a:cubicBezTo>
                    <a:pt x="109" y="139"/>
                    <a:pt x="109" y="139"/>
                    <a:pt x="109" y="139"/>
                  </a:cubicBezTo>
                  <a:cubicBezTo>
                    <a:pt x="69" y="139"/>
                    <a:pt x="69" y="139"/>
                    <a:pt x="69" y="139"/>
                  </a:cubicBezTo>
                  <a:cubicBezTo>
                    <a:pt x="47" y="103"/>
                    <a:pt x="47" y="103"/>
                    <a:pt x="47" y="103"/>
                  </a:cubicBezTo>
                  <a:cubicBezTo>
                    <a:pt x="35" y="112"/>
                    <a:pt x="35" y="112"/>
                    <a:pt x="35" y="112"/>
                  </a:cubicBezTo>
                  <a:cubicBezTo>
                    <a:pt x="35" y="139"/>
                    <a:pt x="35" y="139"/>
                    <a:pt x="35" y="139"/>
                  </a:cubicBezTo>
                  <a:cubicBezTo>
                    <a:pt x="0" y="139"/>
                    <a:pt x="0" y="139"/>
                    <a:pt x="0" y="139"/>
                  </a:cubicBezTo>
                  <a:cubicBezTo>
                    <a:pt x="0" y="0"/>
                    <a:pt x="0" y="0"/>
                    <a:pt x="0" y="0"/>
                  </a:cubicBezTo>
                  <a:cubicBezTo>
                    <a:pt x="35" y="0"/>
                    <a:pt x="35" y="0"/>
                    <a:pt x="35" y="0"/>
                  </a:cubicBezTo>
                  <a:cubicBezTo>
                    <a:pt x="35" y="55"/>
                    <a:pt x="35" y="55"/>
                    <a:pt x="35" y="55"/>
                  </a:cubicBezTo>
                  <a:cubicBezTo>
                    <a:pt x="35" y="64"/>
                    <a:pt x="35" y="73"/>
                    <a:pt x="33" y="82"/>
                  </a:cubicBezTo>
                  <a:cubicBezTo>
                    <a:pt x="34" y="82"/>
                    <a:pt x="34" y="82"/>
                    <a:pt x="34" y="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Rectangle 20"/>
            <p:cNvSpPr>
              <a:spLocks noChangeArrowheads="1"/>
            </p:cNvSpPr>
            <p:nvPr/>
          </p:nvSpPr>
          <p:spPr bwMode="auto">
            <a:xfrm>
              <a:off x="2401888" y="-3165476"/>
              <a:ext cx="120650" cy="381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21"/>
            <p:cNvSpPr>
              <a:spLocks/>
            </p:cNvSpPr>
            <p:nvPr/>
          </p:nvSpPr>
          <p:spPr bwMode="auto">
            <a:xfrm>
              <a:off x="2586038" y="-3171826"/>
              <a:ext cx="371475" cy="387350"/>
            </a:xfrm>
            <a:custGeom>
              <a:avLst/>
              <a:gdLst>
                <a:gd name="T0" fmla="*/ 64 w 99"/>
                <a:gd name="T1" fmla="*/ 103 h 103"/>
                <a:gd name="T2" fmla="*/ 64 w 99"/>
                <a:gd name="T3" fmla="*/ 48 h 103"/>
                <a:gd name="T4" fmla="*/ 61 w 99"/>
                <a:gd name="T5" fmla="*/ 33 h 103"/>
                <a:gd name="T6" fmla="*/ 52 w 99"/>
                <a:gd name="T7" fmla="*/ 27 h 103"/>
                <a:gd name="T8" fmla="*/ 39 w 99"/>
                <a:gd name="T9" fmla="*/ 35 h 103"/>
                <a:gd name="T10" fmla="*/ 35 w 99"/>
                <a:gd name="T11" fmla="*/ 59 h 103"/>
                <a:gd name="T12" fmla="*/ 35 w 99"/>
                <a:gd name="T13" fmla="*/ 103 h 103"/>
                <a:gd name="T14" fmla="*/ 0 w 99"/>
                <a:gd name="T15" fmla="*/ 103 h 103"/>
                <a:gd name="T16" fmla="*/ 0 w 99"/>
                <a:gd name="T17" fmla="*/ 2 h 103"/>
                <a:gd name="T18" fmla="*/ 26 w 99"/>
                <a:gd name="T19" fmla="*/ 2 h 103"/>
                <a:gd name="T20" fmla="*/ 31 w 99"/>
                <a:gd name="T21" fmla="*/ 14 h 103"/>
                <a:gd name="T22" fmla="*/ 33 w 99"/>
                <a:gd name="T23" fmla="*/ 14 h 103"/>
                <a:gd name="T24" fmla="*/ 45 w 99"/>
                <a:gd name="T25" fmla="*/ 3 h 103"/>
                <a:gd name="T26" fmla="*/ 64 w 99"/>
                <a:gd name="T27" fmla="*/ 0 h 103"/>
                <a:gd name="T28" fmla="*/ 90 w 99"/>
                <a:gd name="T29" fmla="*/ 10 h 103"/>
                <a:gd name="T30" fmla="*/ 99 w 99"/>
                <a:gd name="T31" fmla="*/ 37 h 103"/>
                <a:gd name="T32" fmla="*/ 99 w 99"/>
                <a:gd name="T33" fmla="*/ 103 h 103"/>
                <a:gd name="T34" fmla="*/ 64 w 99"/>
                <a:gd name="T35"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03">
                  <a:moveTo>
                    <a:pt x="64" y="103"/>
                  </a:moveTo>
                  <a:cubicBezTo>
                    <a:pt x="64" y="48"/>
                    <a:pt x="64" y="48"/>
                    <a:pt x="64" y="48"/>
                  </a:cubicBezTo>
                  <a:cubicBezTo>
                    <a:pt x="64" y="41"/>
                    <a:pt x="63" y="36"/>
                    <a:pt x="61" y="33"/>
                  </a:cubicBezTo>
                  <a:cubicBezTo>
                    <a:pt x="59" y="29"/>
                    <a:pt x="56" y="27"/>
                    <a:pt x="52" y="27"/>
                  </a:cubicBezTo>
                  <a:cubicBezTo>
                    <a:pt x="46" y="27"/>
                    <a:pt x="42" y="30"/>
                    <a:pt x="39" y="35"/>
                  </a:cubicBezTo>
                  <a:cubicBezTo>
                    <a:pt x="36" y="39"/>
                    <a:pt x="35" y="47"/>
                    <a:pt x="35" y="59"/>
                  </a:cubicBezTo>
                  <a:cubicBezTo>
                    <a:pt x="35" y="103"/>
                    <a:pt x="35" y="103"/>
                    <a:pt x="35" y="103"/>
                  </a:cubicBezTo>
                  <a:cubicBezTo>
                    <a:pt x="0" y="103"/>
                    <a:pt x="0" y="103"/>
                    <a:pt x="0" y="103"/>
                  </a:cubicBezTo>
                  <a:cubicBezTo>
                    <a:pt x="0" y="2"/>
                    <a:pt x="0" y="2"/>
                    <a:pt x="0" y="2"/>
                  </a:cubicBezTo>
                  <a:cubicBezTo>
                    <a:pt x="26" y="2"/>
                    <a:pt x="26" y="2"/>
                    <a:pt x="26" y="2"/>
                  </a:cubicBezTo>
                  <a:cubicBezTo>
                    <a:pt x="31" y="14"/>
                    <a:pt x="31" y="14"/>
                    <a:pt x="31" y="14"/>
                  </a:cubicBezTo>
                  <a:cubicBezTo>
                    <a:pt x="33" y="14"/>
                    <a:pt x="33" y="14"/>
                    <a:pt x="33" y="14"/>
                  </a:cubicBezTo>
                  <a:cubicBezTo>
                    <a:pt x="36" y="9"/>
                    <a:pt x="40" y="6"/>
                    <a:pt x="45" y="3"/>
                  </a:cubicBezTo>
                  <a:cubicBezTo>
                    <a:pt x="51" y="1"/>
                    <a:pt x="57" y="0"/>
                    <a:pt x="64" y="0"/>
                  </a:cubicBezTo>
                  <a:cubicBezTo>
                    <a:pt x="75" y="0"/>
                    <a:pt x="84" y="3"/>
                    <a:pt x="90" y="10"/>
                  </a:cubicBezTo>
                  <a:cubicBezTo>
                    <a:pt x="96" y="16"/>
                    <a:pt x="99" y="25"/>
                    <a:pt x="99" y="37"/>
                  </a:cubicBezTo>
                  <a:cubicBezTo>
                    <a:pt x="99" y="103"/>
                    <a:pt x="99" y="103"/>
                    <a:pt x="99" y="103"/>
                  </a:cubicBezTo>
                  <a:cubicBezTo>
                    <a:pt x="64" y="103"/>
                    <a:pt x="64" y="103"/>
                    <a:pt x="64" y="1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22"/>
            <p:cNvSpPr>
              <a:spLocks/>
            </p:cNvSpPr>
            <p:nvPr/>
          </p:nvSpPr>
          <p:spPr bwMode="auto">
            <a:xfrm>
              <a:off x="3017838" y="-3171826"/>
              <a:ext cx="300038" cy="393700"/>
            </a:xfrm>
            <a:custGeom>
              <a:avLst/>
              <a:gdLst>
                <a:gd name="T0" fmla="*/ 80 w 80"/>
                <a:gd name="T1" fmla="*/ 72 h 105"/>
                <a:gd name="T2" fmla="*/ 68 w 80"/>
                <a:gd name="T3" fmla="*/ 97 h 105"/>
                <a:gd name="T4" fmla="*/ 36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6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0 w 80"/>
                <a:gd name="T31" fmla="*/ 2 h 105"/>
                <a:gd name="T32" fmla="*/ 79 w 80"/>
                <a:gd name="T33" fmla="*/ 8 h 105"/>
                <a:gd name="T34" fmla="*/ 69 w 80"/>
                <a:gd name="T35" fmla="*/ 31 h 105"/>
                <a:gd name="T36" fmla="*/ 54 w 80"/>
                <a:gd name="T37" fmla="*/ 26 h 105"/>
                <a:gd name="T38" fmla="*/ 42 w 80"/>
                <a:gd name="T39" fmla="*/ 24 h 105"/>
                <a:gd name="T40" fmla="*/ 33 w 80"/>
                <a:gd name="T41" fmla="*/ 28 h 105"/>
                <a:gd name="T42" fmla="*/ 36 w 80"/>
                <a:gd name="T43" fmla="*/ 32 h 105"/>
                <a:gd name="T44" fmla="*/ 53 w 80"/>
                <a:gd name="T45" fmla="*/ 40 h 105"/>
                <a:gd name="T46" fmla="*/ 69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8" y="97"/>
                  </a:cubicBezTo>
                  <a:cubicBezTo>
                    <a:pt x="61" y="102"/>
                    <a:pt x="50" y="105"/>
                    <a:pt x="36" y="105"/>
                  </a:cubicBezTo>
                  <a:cubicBezTo>
                    <a:pt x="29" y="105"/>
                    <a:pt x="22"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6" y="78"/>
                    <a:pt x="46" y="74"/>
                  </a:cubicBezTo>
                  <a:cubicBezTo>
                    <a:pt x="46" y="73"/>
                    <a:pt x="45" y="71"/>
                    <a:pt x="43" y="70"/>
                  </a:cubicBezTo>
                  <a:cubicBezTo>
                    <a:pt x="41" y="68"/>
                    <a:pt x="35" y="66"/>
                    <a:pt x="25" y="61"/>
                  </a:cubicBezTo>
                  <a:cubicBezTo>
                    <a:pt x="15" y="58"/>
                    <a:pt x="9" y="53"/>
                    <a:pt x="5" y="48"/>
                  </a:cubicBezTo>
                  <a:cubicBezTo>
                    <a:pt x="1" y="43"/>
                    <a:pt x="0" y="37"/>
                    <a:pt x="0" y="30"/>
                  </a:cubicBezTo>
                  <a:cubicBezTo>
                    <a:pt x="0" y="20"/>
                    <a:pt x="3" y="13"/>
                    <a:pt x="11" y="8"/>
                  </a:cubicBezTo>
                  <a:cubicBezTo>
                    <a:pt x="18" y="2"/>
                    <a:pt x="28" y="0"/>
                    <a:pt x="42" y="0"/>
                  </a:cubicBezTo>
                  <a:cubicBezTo>
                    <a:pt x="48" y="0"/>
                    <a:pt x="55" y="1"/>
                    <a:pt x="60" y="2"/>
                  </a:cubicBezTo>
                  <a:cubicBezTo>
                    <a:pt x="66" y="3"/>
                    <a:pt x="72" y="6"/>
                    <a:pt x="79" y="8"/>
                  </a:cubicBezTo>
                  <a:cubicBezTo>
                    <a:pt x="69" y="31"/>
                    <a:pt x="69" y="31"/>
                    <a:pt x="69" y="31"/>
                  </a:cubicBezTo>
                  <a:cubicBezTo>
                    <a:pt x="65" y="29"/>
                    <a:pt x="60" y="27"/>
                    <a:pt x="54" y="26"/>
                  </a:cubicBezTo>
                  <a:cubicBezTo>
                    <a:pt x="49" y="24"/>
                    <a:pt x="45" y="24"/>
                    <a:pt x="42" y="24"/>
                  </a:cubicBezTo>
                  <a:cubicBezTo>
                    <a:pt x="36" y="24"/>
                    <a:pt x="33" y="25"/>
                    <a:pt x="33" y="28"/>
                  </a:cubicBezTo>
                  <a:cubicBezTo>
                    <a:pt x="33" y="29"/>
                    <a:pt x="34" y="31"/>
                    <a:pt x="36" y="32"/>
                  </a:cubicBezTo>
                  <a:cubicBezTo>
                    <a:pt x="38" y="33"/>
                    <a:pt x="44" y="36"/>
                    <a:pt x="53" y="40"/>
                  </a:cubicBezTo>
                  <a:cubicBezTo>
                    <a:pt x="61" y="43"/>
                    <a:pt x="66" y="46"/>
                    <a:pt x="69" y="48"/>
                  </a:cubicBezTo>
                  <a:cubicBezTo>
                    <a:pt x="73" y="51"/>
                    <a:pt x="75"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23"/>
            <p:cNvSpPr>
              <a:spLocks noEditPoints="1"/>
            </p:cNvSpPr>
            <p:nvPr/>
          </p:nvSpPr>
          <p:spPr bwMode="auto">
            <a:xfrm>
              <a:off x="3494088" y="-3284538"/>
              <a:ext cx="530225" cy="506413"/>
            </a:xfrm>
            <a:custGeom>
              <a:avLst/>
              <a:gdLst>
                <a:gd name="T0" fmla="*/ 96 w 141"/>
                <a:gd name="T1" fmla="*/ 133 h 135"/>
                <a:gd name="T2" fmla="*/ 87 w 141"/>
                <a:gd name="T3" fmla="*/ 124 h 135"/>
                <a:gd name="T4" fmla="*/ 74 w 141"/>
                <a:gd name="T5" fmla="*/ 131 h 135"/>
                <a:gd name="T6" fmla="*/ 62 w 141"/>
                <a:gd name="T7" fmla="*/ 134 h 135"/>
                <a:gd name="T8" fmla="*/ 47 w 141"/>
                <a:gd name="T9" fmla="*/ 135 h 135"/>
                <a:gd name="T10" fmla="*/ 22 w 141"/>
                <a:gd name="T11" fmla="*/ 130 h 135"/>
                <a:gd name="T12" fmla="*/ 6 w 141"/>
                <a:gd name="T13" fmla="*/ 117 h 135"/>
                <a:gd name="T14" fmla="*/ 0 w 141"/>
                <a:gd name="T15" fmla="*/ 97 h 135"/>
                <a:gd name="T16" fmla="*/ 24 w 141"/>
                <a:gd name="T17" fmla="*/ 61 h 135"/>
                <a:gd name="T18" fmla="*/ 16 w 141"/>
                <a:gd name="T19" fmla="*/ 48 h 135"/>
                <a:gd name="T20" fmla="*/ 13 w 141"/>
                <a:gd name="T21" fmla="*/ 32 h 135"/>
                <a:gd name="T22" fmla="*/ 24 w 141"/>
                <a:gd name="T23" fmla="*/ 9 h 135"/>
                <a:gd name="T24" fmla="*/ 54 w 141"/>
                <a:gd name="T25" fmla="*/ 0 h 135"/>
                <a:gd name="T26" fmla="*/ 84 w 141"/>
                <a:gd name="T27" fmla="*/ 9 h 135"/>
                <a:gd name="T28" fmla="*/ 94 w 141"/>
                <a:gd name="T29" fmla="*/ 32 h 135"/>
                <a:gd name="T30" fmla="*/ 89 w 141"/>
                <a:gd name="T31" fmla="*/ 50 h 135"/>
                <a:gd name="T32" fmla="*/ 70 w 141"/>
                <a:gd name="T33" fmla="*/ 66 h 135"/>
                <a:gd name="T34" fmla="*/ 88 w 141"/>
                <a:gd name="T35" fmla="*/ 83 h 135"/>
                <a:gd name="T36" fmla="*/ 98 w 141"/>
                <a:gd name="T37" fmla="*/ 60 h 135"/>
                <a:gd name="T38" fmla="*/ 134 w 141"/>
                <a:gd name="T39" fmla="*/ 60 h 135"/>
                <a:gd name="T40" fmla="*/ 126 w 141"/>
                <a:gd name="T41" fmla="*/ 84 h 135"/>
                <a:gd name="T42" fmla="*/ 113 w 141"/>
                <a:gd name="T43" fmla="*/ 106 h 135"/>
                <a:gd name="T44" fmla="*/ 141 w 141"/>
                <a:gd name="T45" fmla="*/ 133 h 135"/>
                <a:gd name="T46" fmla="*/ 96 w 141"/>
                <a:gd name="T47" fmla="*/ 133 h 135"/>
                <a:gd name="T48" fmla="*/ 36 w 141"/>
                <a:gd name="T49" fmla="*/ 94 h 135"/>
                <a:gd name="T50" fmla="*/ 40 w 141"/>
                <a:gd name="T51" fmla="*/ 104 h 135"/>
                <a:gd name="T52" fmla="*/ 51 w 141"/>
                <a:gd name="T53" fmla="*/ 107 h 135"/>
                <a:gd name="T54" fmla="*/ 60 w 141"/>
                <a:gd name="T55" fmla="*/ 106 h 135"/>
                <a:gd name="T56" fmla="*/ 66 w 141"/>
                <a:gd name="T57" fmla="*/ 103 h 135"/>
                <a:gd name="T58" fmla="*/ 43 w 141"/>
                <a:gd name="T59" fmla="*/ 80 h 135"/>
                <a:gd name="T60" fmla="*/ 36 w 141"/>
                <a:gd name="T61" fmla="*/ 94 h 135"/>
                <a:gd name="T62" fmla="*/ 63 w 141"/>
                <a:gd name="T63" fmla="*/ 32 h 135"/>
                <a:gd name="T64" fmla="*/ 60 w 141"/>
                <a:gd name="T65" fmla="*/ 25 h 135"/>
                <a:gd name="T66" fmla="*/ 54 w 141"/>
                <a:gd name="T67" fmla="*/ 23 h 135"/>
                <a:gd name="T68" fmla="*/ 47 w 141"/>
                <a:gd name="T69" fmla="*/ 26 h 135"/>
                <a:gd name="T70" fmla="*/ 44 w 141"/>
                <a:gd name="T71" fmla="*/ 33 h 135"/>
                <a:gd name="T72" fmla="*/ 52 w 141"/>
                <a:gd name="T73" fmla="*/ 47 h 135"/>
                <a:gd name="T74" fmla="*/ 60 w 141"/>
                <a:gd name="T75" fmla="*/ 40 h 135"/>
                <a:gd name="T76" fmla="*/ 63 w 141"/>
                <a:gd name="T77" fmla="*/ 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35">
                  <a:moveTo>
                    <a:pt x="96" y="133"/>
                  </a:moveTo>
                  <a:cubicBezTo>
                    <a:pt x="87" y="124"/>
                    <a:pt x="87" y="124"/>
                    <a:pt x="87" y="124"/>
                  </a:cubicBezTo>
                  <a:cubicBezTo>
                    <a:pt x="82" y="128"/>
                    <a:pt x="77" y="130"/>
                    <a:pt x="74" y="131"/>
                  </a:cubicBezTo>
                  <a:cubicBezTo>
                    <a:pt x="70" y="133"/>
                    <a:pt x="66" y="134"/>
                    <a:pt x="62" y="134"/>
                  </a:cubicBezTo>
                  <a:cubicBezTo>
                    <a:pt x="58" y="135"/>
                    <a:pt x="53" y="135"/>
                    <a:pt x="47" y="135"/>
                  </a:cubicBezTo>
                  <a:cubicBezTo>
                    <a:pt x="38" y="135"/>
                    <a:pt x="30" y="134"/>
                    <a:pt x="22" y="130"/>
                  </a:cubicBezTo>
                  <a:cubicBezTo>
                    <a:pt x="15" y="127"/>
                    <a:pt x="10" y="123"/>
                    <a:pt x="6" y="117"/>
                  </a:cubicBezTo>
                  <a:cubicBezTo>
                    <a:pt x="2" y="111"/>
                    <a:pt x="0" y="104"/>
                    <a:pt x="0" y="97"/>
                  </a:cubicBezTo>
                  <a:cubicBezTo>
                    <a:pt x="0" y="81"/>
                    <a:pt x="8" y="69"/>
                    <a:pt x="24" y="61"/>
                  </a:cubicBezTo>
                  <a:cubicBezTo>
                    <a:pt x="21" y="57"/>
                    <a:pt x="18" y="52"/>
                    <a:pt x="16" y="48"/>
                  </a:cubicBezTo>
                  <a:cubicBezTo>
                    <a:pt x="14" y="43"/>
                    <a:pt x="13" y="38"/>
                    <a:pt x="13" y="32"/>
                  </a:cubicBezTo>
                  <a:cubicBezTo>
                    <a:pt x="13" y="22"/>
                    <a:pt x="16" y="14"/>
                    <a:pt x="24" y="9"/>
                  </a:cubicBezTo>
                  <a:cubicBezTo>
                    <a:pt x="31" y="3"/>
                    <a:pt x="41" y="0"/>
                    <a:pt x="54" y="0"/>
                  </a:cubicBezTo>
                  <a:cubicBezTo>
                    <a:pt x="67" y="0"/>
                    <a:pt x="77" y="3"/>
                    <a:pt x="84" y="9"/>
                  </a:cubicBezTo>
                  <a:cubicBezTo>
                    <a:pt x="91" y="14"/>
                    <a:pt x="94" y="22"/>
                    <a:pt x="94" y="32"/>
                  </a:cubicBezTo>
                  <a:cubicBezTo>
                    <a:pt x="94" y="38"/>
                    <a:pt x="92" y="44"/>
                    <a:pt x="89" y="50"/>
                  </a:cubicBezTo>
                  <a:cubicBezTo>
                    <a:pt x="85" y="56"/>
                    <a:pt x="79" y="61"/>
                    <a:pt x="70" y="66"/>
                  </a:cubicBezTo>
                  <a:cubicBezTo>
                    <a:pt x="88" y="83"/>
                    <a:pt x="88" y="83"/>
                    <a:pt x="88" y="83"/>
                  </a:cubicBezTo>
                  <a:cubicBezTo>
                    <a:pt x="93" y="76"/>
                    <a:pt x="96" y="68"/>
                    <a:pt x="98" y="60"/>
                  </a:cubicBezTo>
                  <a:cubicBezTo>
                    <a:pt x="134" y="60"/>
                    <a:pt x="134" y="60"/>
                    <a:pt x="134" y="60"/>
                  </a:cubicBezTo>
                  <a:cubicBezTo>
                    <a:pt x="132" y="68"/>
                    <a:pt x="130" y="76"/>
                    <a:pt x="126" y="84"/>
                  </a:cubicBezTo>
                  <a:cubicBezTo>
                    <a:pt x="122" y="93"/>
                    <a:pt x="117" y="100"/>
                    <a:pt x="113" y="106"/>
                  </a:cubicBezTo>
                  <a:cubicBezTo>
                    <a:pt x="141" y="133"/>
                    <a:pt x="141" y="133"/>
                    <a:pt x="141" y="133"/>
                  </a:cubicBezTo>
                  <a:cubicBezTo>
                    <a:pt x="96" y="133"/>
                    <a:pt x="96" y="133"/>
                    <a:pt x="96" y="133"/>
                  </a:cubicBezTo>
                  <a:moveTo>
                    <a:pt x="36" y="94"/>
                  </a:moveTo>
                  <a:cubicBezTo>
                    <a:pt x="36" y="98"/>
                    <a:pt x="37" y="101"/>
                    <a:pt x="40" y="104"/>
                  </a:cubicBezTo>
                  <a:cubicBezTo>
                    <a:pt x="43" y="106"/>
                    <a:pt x="46" y="107"/>
                    <a:pt x="51" y="107"/>
                  </a:cubicBezTo>
                  <a:cubicBezTo>
                    <a:pt x="54" y="107"/>
                    <a:pt x="57" y="107"/>
                    <a:pt x="60" y="106"/>
                  </a:cubicBezTo>
                  <a:cubicBezTo>
                    <a:pt x="62" y="105"/>
                    <a:pt x="64" y="104"/>
                    <a:pt x="66" y="103"/>
                  </a:cubicBezTo>
                  <a:cubicBezTo>
                    <a:pt x="43" y="80"/>
                    <a:pt x="43" y="80"/>
                    <a:pt x="43" y="80"/>
                  </a:cubicBezTo>
                  <a:cubicBezTo>
                    <a:pt x="39" y="84"/>
                    <a:pt x="36" y="89"/>
                    <a:pt x="36" y="94"/>
                  </a:cubicBezTo>
                  <a:close/>
                  <a:moveTo>
                    <a:pt x="63" y="32"/>
                  </a:moveTo>
                  <a:cubicBezTo>
                    <a:pt x="63" y="29"/>
                    <a:pt x="62" y="27"/>
                    <a:pt x="60" y="25"/>
                  </a:cubicBezTo>
                  <a:cubicBezTo>
                    <a:pt x="58" y="24"/>
                    <a:pt x="56" y="23"/>
                    <a:pt x="54" y="23"/>
                  </a:cubicBezTo>
                  <a:cubicBezTo>
                    <a:pt x="51" y="23"/>
                    <a:pt x="49" y="24"/>
                    <a:pt x="47" y="26"/>
                  </a:cubicBezTo>
                  <a:cubicBezTo>
                    <a:pt x="45" y="27"/>
                    <a:pt x="44" y="29"/>
                    <a:pt x="44" y="33"/>
                  </a:cubicBezTo>
                  <a:cubicBezTo>
                    <a:pt x="44" y="37"/>
                    <a:pt x="47" y="42"/>
                    <a:pt x="52" y="47"/>
                  </a:cubicBezTo>
                  <a:cubicBezTo>
                    <a:pt x="55" y="45"/>
                    <a:pt x="58" y="43"/>
                    <a:pt x="60" y="40"/>
                  </a:cubicBezTo>
                  <a:cubicBezTo>
                    <a:pt x="62" y="37"/>
                    <a:pt x="63" y="34"/>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24"/>
            <p:cNvSpPr>
              <a:spLocks/>
            </p:cNvSpPr>
            <p:nvPr/>
          </p:nvSpPr>
          <p:spPr bwMode="auto">
            <a:xfrm>
              <a:off x="4178301" y="-3284538"/>
              <a:ext cx="344488" cy="506413"/>
            </a:xfrm>
            <a:custGeom>
              <a:avLst/>
              <a:gdLst>
                <a:gd name="T0" fmla="*/ 92 w 92"/>
                <a:gd name="T1" fmla="*/ 94 h 135"/>
                <a:gd name="T2" fmla="*/ 86 w 92"/>
                <a:gd name="T3" fmla="*/ 115 h 135"/>
                <a:gd name="T4" fmla="*/ 68 w 92"/>
                <a:gd name="T5" fmla="*/ 130 h 135"/>
                <a:gd name="T6" fmla="*/ 40 w 92"/>
                <a:gd name="T7" fmla="*/ 135 h 135"/>
                <a:gd name="T8" fmla="*/ 18 w 92"/>
                <a:gd name="T9" fmla="*/ 133 h 135"/>
                <a:gd name="T10" fmla="*/ 0 w 92"/>
                <a:gd name="T11" fmla="*/ 127 h 135"/>
                <a:gd name="T12" fmla="*/ 0 w 92"/>
                <a:gd name="T13" fmla="*/ 95 h 135"/>
                <a:gd name="T14" fmla="*/ 21 w 92"/>
                <a:gd name="T15" fmla="*/ 103 h 135"/>
                <a:gd name="T16" fmla="*/ 41 w 92"/>
                <a:gd name="T17" fmla="*/ 106 h 135"/>
                <a:gd name="T18" fmla="*/ 53 w 92"/>
                <a:gd name="T19" fmla="*/ 104 h 135"/>
                <a:gd name="T20" fmla="*/ 56 w 92"/>
                <a:gd name="T21" fmla="*/ 97 h 135"/>
                <a:gd name="T22" fmla="*/ 55 w 92"/>
                <a:gd name="T23" fmla="*/ 92 h 135"/>
                <a:gd name="T24" fmla="*/ 50 w 92"/>
                <a:gd name="T25" fmla="*/ 88 h 135"/>
                <a:gd name="T26" fmla="*/ 33 w 92"/>
                <a:gd name="T27" fmla="*/ 79 h 135"/>
                <a:gd name="T28" fmla="*/ 13 w 92"/>
                <a:gd name="T29" fmla="*/ 68 h 135"/>
                <a:gd name="T30" fmla="*/ 4 w 92"/>
                <a:gd name="T31" fmla="*/ 55 h 135"/>
                <a:gd name="T32" fmla="*/ 1 w 92"/>
                <a:gd name="T33" fmla="*/ 39 h 135"/>
                <a:gd name="T34" fmla="*/ 14 w 92"/>
                <a:gd name="T35" fmla="*/ 10 h 135"/>
                <a:gd name="T36" fmla="*/ 50 w 92"/>
                <a:gd name="T37" fmla="*/ 0 h 135"/>
                <a:gd name="T38" fmla="*/ 92 w 92"/>
                <a:gd name="T39" fmla="*/ 10 h 135"/>
                <a:gd name="T40" fmla="*/ 81 w 92"/>
                <a:gd name="T41" fmla="*/ 37 h 135"/>
                <a:gd name="T42" fmla="*/ 49 w 92"/>
                <a:gd name="T43" fmla="*/ 29 h 135"/>
                <a:gd name="T44" fmla="*/ 39 w 92"/>
                <a:gd name="T45" fmla="*/ 31 h 135"/>
                <a:gd name="T46" fmla="*/ 36 w 92"/>
                <a:gd name="T47" fmla="*/ 37 h 135"/>
                <a:gd name="T48" fmla="*/ 40 w 92"/>
                <a:gd name="T49" fmla="*/ 44 h 135"/>
                <a:gd name="T50" fmla="*/ 62 w 92"/>
                <a:gd name="T51" fmla="*/ 55 h 135"/>
                <a:gd name="T52" fmla="*/ 85 w 92"/>
                <a:gd name="T53" fmla="*/ 71 h 135"/>
                <a:gd name="T54" fmla="*/ 92 w 92"/>
                <a:gd name="T55" fmla="*/ 9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135">
                  <a:moveTo>
                    <a:pt x="92" y="94"/>
                  </a:moveTo>
                  <a:cubicBezTo>
                    <a:pt x="92" y="102"/>
                    <a:pt x="90" y="109"/>
                    <a:pt x="86" y="115"/>
                  </a:cubicBezTo>
                  <a:cubicBezTo>
                    <a:pt x="82" y="122"/>
                    <a:pt x="76" y="126"/>
                    <a:pt x="68" y="130"/>
                  </a:cubicBezTo>
                  <a:cubicBezTo>
                    <a:pt x="60" y="133"/>
                    <a:pt x="51" y="135"/>
                    <a:pt x="40" y="135"/>
                  </a:cubicBezTo>
                  <a:cubicBezTo>
                    <a:pt x="32" y="135"/>
                    <a:pt x="24" y="135"/>
                    <a:pt x="18" y="133"/>
                  </a:cubicBezTo>
                  <a:cubicBezTo>
                    <a:pt x="13" y="132"/>
                    <a:pt x="6" y="130"/>
                    <a:pt x="0" y="127"/>
                  </a:cubicBezTo>
                  <a:cubicBezTo>
                    <a:pt x="0" y="95"/>
                    <a:pt x="0" y="95"/>
                    <a:pt x="0" y="95"/>
                  </a:cubicBezTo>
                  <a:cubicBezTo>
                    <a:pt x="7" y="99"/>
                    <a:pt x="14" y="102"/>
                    <a:pt x="21" y="103"/>
                  </a:cubicBezTo>
                  <a:cubicBezTo>
                    <a:pt x="28" y="105"/>
                    <a:pt x="35" y="106"/>
                    <a:pt x="41" y="106"/>
                  </a:cubicBezTo>
                  <a:cubicBezTo>
                    <a:pt x="46" y="106"/>
                    <a:pt x="50" y="105"/>
                    <a:pt x="53" y="104"/>
                  </a:cubicBezTo>
                  <a:cubicBezTo>
                    <a:pt x="55" y="102"/>
                    <a:pt x="56" y="99"/>
                    <a:pt x="56" y="97"/>
                  </a:cubicBezTo>
                  <a:cubicBezTo>
                    <a:pt x="56" y="95"/>
                    <a:pt x="56" y="93"/>
                    <a:pt x="55" y="92"/>
                  </a:cubicBezTo>
                  <a:cubicBezTo>
                    <a:pt x="54" y="91"/>
                    <a:pt x="52" y="89"/>
                    <a:pt x="50" y="88"/>
                  </a:cubicBezTo>
                  <a:cubicBezTo>
                    <a:pt x="48" y="86"/>
                    <a:pt x="42" y="84"/>
                    <a:pt x="33" y="79"/>
                  </a:cubicBezTo>
                  <a:cubicBezTo>
                    <a:pt x="24" y="75"/>
                    <a:pt x="18" y="72"/>
                    <a:pt x="13" y="68"/>
                  </a:cubicBezTo>
                  <a:cubicBezTo>
                    <a:pt x="9" y="64"/>
                    <a:pt x="6" y="60"/>
                    <a:pt x="4" y="55"/>
                  </a:cubicBezTo>
                  <a:cubicBezTo>
                    <a:pt x="2" y="51"/>
                    <a:pt x="1" y="45"/>
                    <a:pt x="1" y="39"/>
                  </a:cubicBezTo>
                  <a:cubicBezTo>
                    <a:pt x="1" y="27"/>
                    <a:pt x="5" y="17"/>
                    <a:pt x="14" y="10"/>
                  </a:cubicBezTo>
                  <a:cubicBezTo>
                    <a:pt x="23" y="4"/>
                    <a:pt x="35" y="0"/>
                    <a:pt x="50" y="0"/>
                  </a:cubicBezTo>
                  <a:cubicBezTo>
                    <a:pt x="64" y="0"/>
                    <a:pt x="78" y="3"/>
                    <a:pt x="92" y="10"/>
                  </a:cubicBezTo>
                  <a:cubicBezTo>
                    <a:pt x="81" y="37"/>
                    <a:pt x="81" y="37"/>
                    <a:pt x="81" y="37"/>
                  </a:cubicBezTo>
                  <a:cubicBezTo>
                    <a:pt x="69" y="31"/>
                    <a:pt x="58" y="29"/>
                    <a:pt x="49" y="29"/>
                  </a:cubicBezTo>
                  <a:cubicBezTo>
                    <a:pt x="45" y="29"/>
                    <a:pt x="41" y="29"/>
                    <a:pt x="39" y="31"/>
                  </a:cubicBezTo>
                  <a:cubicBezTo>
                    <a:pt x="37" y="33"/>
                    <a:pt x="36" y="35"/>
                    <a:pt x="36" y="37"/>
                  </a:cubicBezTo>
                  <a:cubicBezTo>
                    <a:pt x="36" y="40"/>
                    <a:pt x="37" y="42"/>
                    <a:pt x="40" y="44"/>
                  </a:cubicBezTo>
                  <a:cubicBezTo>
                    <a:pt x="43" y="46"/>
                    <a:pt x="50" y="50"/>
                    <a:pt x="62" y="55"/>
                  </a:cubicBezTo>
                  <a:cubicBezTo>
                    <a:pt x="73" y="60"/>
                    <a:pt x="81" y="66"/>
                    <a:pt x="85" y="71"/>
                  </a:cubicBezTo>
                  <a:cubicBezTo>
                    <a:pt x="90" y="77"/>
                    <a:pt x="92" y="85"/>
                    <a:pt x="9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25"/>
            <p:cNvSpPr>
              <a:spLocks noEditPoints="1"/>
            </p:cNvSpPr>
            <p:nvPr/>
          </p:nvSpPr>
          <p:spPr bwMode="auto">
            <a:xfrm>
              <a:off x="4549776" y="-3171826"/>
              <a:ext cx="368300" cy="393700"/>
            </a:xfrm>
            <a:custGeom>
              <a:avLst/>
              <a:gdLst>
                <a:gd name="T0" fmla="*/ 53 w 98"/>
                <a:gd name="T1" fmla="*/ 105 h 105"/>
                <a:gd name="T2" fmla="*/ 14 w 98"/>
                <a:gd name="T3" fmla="*/ 92 h 105"/>
                <a:gd name="T4" fmla="*/ 0 w 98"/>
                <a:gd name="T5" fmla="*/ 53 h 105"/>
                <a:gd name="T6" fmla="*/ 13 w 98"/>
                <a:gd name="T7" fmla="*/ 14 h 105"/>
                <a:gd name="T8" fmla="*/ 50 w 98"/>
                <a:gd name="T9" fmla="*/ 0 h 105"/>
                <a:gd name="T10" fmla="*/ 85 w 98"/>
                <a:gd name="T11" fmla="*/ 12 h 105"/>
                <a:gd name="T12" fmla="*/ 98 w 98"/>
                <a:gd name="T13" fmla="*/ 46 h 105"/>
                <a:gd name="T14" fmla="*/ 98 w 98"/>
                <a:gd name="T15" fmla="*/ 62 h 105"/>
                <a:gd name="T16" fmla="*/ 35 w 98"/>
                <a:gd name="T17" fmla="*/ 62 h 105"/>
                <a:gd name="T18" fmla="*/ 41 w 98"/>
                <a:gd name="T19" fmla="*/ 75 h 105"/>
                <a:gd name="T20" fmla="*/ 57 w 98"/>
                <a:gd name="T21" fmla="*/ 80 h 105"/>
                <a:gd name="T22" fmla="*/ 74 w 98"/>
                <a:gd name="T23" fmla="*/ 78 h 105"/>
                <a:gd name="T24" fmla="*/ 91 w 98"/>
                <a:gd name="T25" fmla="*/ 73 h 105"/>
                <a:gd name="T26" fmla="*/ 91 w 98"/>
                <a:gd name="T27" fmla="*/ 98 h 105"/>
                <a:gd name="T28" fmla="*/ 74 w 98"/>
                <a:gd name="T29" fmla="*/ 104 h 105"/>
                <a:gd name="T30" fmla="*/ 53 w 98"/>
                <a:gd name="T31" fmla="*/ 105 h 105"/>
                <a:gd name="T32" fmla="*/ 51 w 98"/>
                <a:gd name="T33" fmla="*/ 24 h 105"/>
                <a:gd name="T34" fmla="*/ 41 w 98"/>
                <a:gd name="T35" fmla="*/ 28 h 105"/>
                <a:gd name="T36" fmla="*/ 36 w 98"/>
                <a:gd name="T37" fmla="*/ 40 h 105"/>
                <a:gd name="T38" fmla="*/ 66 w 98"/>
                <a:gd name="T39" fmla="*/ 40 h 105"/>
                <a:gd name="T40" fmla="*/ 62 w 98"/>
                <a:gd name="T41" fmla="*/ 28 h 105"/>
                <a:gd name="T42" fmla="*/ 51 w 98"/>
                <a:gd name="T43"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05">
                  <a:moveTo>
                    <a:pt x="53" y="105"/>
                  </a:moveTo>
                  <a:cubicBezTo>
                    <a:pt x="36" y="105"/>
                    <a:pt x="23" y="101"/>
                    <a:pt x="14" y="92"/>
                  </a:cubicBezTo>
                  <a:cubicBezTo>
                    <a:pt x="4" y="83"/>
                    <a:pt x="0" y="70"/>
                    <a:pt x="0" y="53"/>
                  </a:cubicBezTo>
                  <a:cubicBezTo>
                    <a:pt x="0" y="36"/>
                    <a:pt x="4" y="23"/>
                    <a:pt x="13" y="14"/>
                  </a:cubicBezTo>
                  <a:cubicBezTo>
                    <a:pt x="21" y="4"/>
                    <a:pt x="34" y="0"/>
                    <a:pt x="50" y="0"/>
                  </a:cubicBezTo>
                  <a:cubicBezTo>
                    <a:pt x="65" y="0"/>
                    <a:pt x="77" y="4"/>
                    <a:pt x="85" y="12"/>
                  </a:cubicBezTo>
                  <a:cubicBezTo>
                    <a:pt x="94" y="20"/>
                    <a:pt x="98" y="31"/>
                    <a:pt x="98" y="46"/>
                  </a:cubicBezTo>
                  <a:cubicBezTo>
                    <a:pt x="98" y="62"/>
                    <a:pt x="98" y="62"/>
                    <a:pt x="98" y="62"/>
                  </a:cubicBezTo>
                  <a:cubicBezTo>
                    <a:pt x="35" y="62"/>
                    <a:pt x="35" y="62"/>
                    <a:pt x="35" y="62"/>
                  </a:cubicBezTo>
                  <a:cubicBezTo>
                    <a:pt x="35" y="68"/>
                    <a:pt x="37" y="72"/>
                    <a:pt x="41" y="75"/>
                  </a:cubicBezTo>
                  <a:cubicBezTo>
                    <a:pt x="45" y="79"/>
                    <a:pt x="51" y="80"/>
                    <a:pt x="57" y="80"/>
                  </a:cubicBezTo>
                  <a:cubicBezTo>
                    <a:pt x="64" y="80"/>
                    <a:pt x="69" y="80"/>
                    <a:pt x="74" y="78"/>
                  </a:cubicBezTo>
                  <a:cubicBezTo>
                    <a:pt x="80" y="77"/>
                    <a:pt x="85" y="75"/>
                    <a:pt x="91" y="73"/>
                  </a:cubicBezTo>
                  <a:cubicBezTo>
                    <a:pt x="91" y="98"/>
                    <a:pt x="91" y="98"/>
                    <a:pt x="91" y="98"/>
                  </a:cubicBezTo>
                  <a:cubicBezTo>
                    <a:pt x="86" y="101"/>
                    <a:pt x="80" y="103"/>
                    <a:pt x="74" y="104"/>
                  </a:cubicBezTo>
                  <a:cubicBezTo>
                    <a:pt x="68" y="105"/>
                    <a:pt x="61" y="105"/>
                    <a:pt x="53" y="105"/>
                  </a:cubicBezTo>
                  <a:moveTo>
                    <a:pt x="51" y="24"/>
                  </a:moveTo>
                  <a:cubicBezTo>
                    <a:pt x="47" y="24"/>
                    <a:pt x="43" y="25"/>
                    <a:pt x="41" y="28"/>
                  </a:cubicBezTo>
                  <a:cubicBezTo>
                    <a:pt x="38" y="30"/>
                    <a:pt x="36" y="34"/>
                    <a:pt x="36" y="40"/>
                  </a:cubicBezTo>
                  <a:cubicBezTo>
                    <a:pt x="66" y="40"/>
                    <a:pt x="66" y="40"/>
                    <a:pt x="66" y="40"/>
                  </a:cubicBezTo>
                  <a:cubicBezTo>
                    <a:pt x="66" y="35"/>
                    <a:pt x="64" y="31"/>
                    <a:pt x="62" y="28"/>
                  </a:cubicBezTo>
                  <a:cubicBezTo>
                    <a:pt x="59" y="25"/>
                    <a:pt x="56" y="24"/>
                    <a:pt x="5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Rectangle 26"/>
            <p:cNvSpPr>
              <a:spLocks noChangeArrowheads="1"/>
            </p:cNvSpPr>
            <p:nvPr/>
          </p:nvSpPr>
          <p:spPr bwMode="auto">
            <a:xfrm>
              <a:off x="4967288"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Rectangle 27"/>
            <p:cNvSpPr>
              <a:spLocks noChangeArrowheads="1"/>
            </p:cNvSpPr>
            <p:nvPr/>
          </p:nvSpPr>
          <p:spPr bwMode="auto">
            <a:xfrm>
              <a:off x="5162551"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28"/>
            <p:cNvSpPr>
              <a:spLocks/>
            </p:cNvSpPr>
            <p:nvPr/>
          </p:nvSpPr>
          <p:spPr bwMode="auto">
            <a:xfrm>
              <a:off x="5353051" y="-3171826"/>
              <a:ext cx="301625"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6"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29"/>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30"/>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31"/>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32"/>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33"/>
            <p:cNvSpPr>
              <a:spLocks noEditPoints="1"/>
            </p:cNvSpPr>
            <p:nvPr/>
          </p:nvSpPr>
          <p:spPr bwMode="auto">
            <a:xfrm>
              <a:off x="6584951" y="-3303588"/>
              <a:ext cx="368300" cy="522288"/>
            </a:xfrm>
            <a:custGeom>
              <a:avLst/>
              <a:gdLst>
                <a:gd name="T0" fmla="*/ 98 w 98"/>
                <a:gd name="T1" fmla="*/ 44 h 139"/>
                <a:gd name="T2" fmla="*/ 85 w 98"/>
                <a:gd name="T3" fmla="*/ 80 h 139"/>
                <a:gd name="T4" fmla="*/ 47 w 98"/>
                <a:gd name="T5" fmla="*/ 93 h 139"/>
                <a:gd name="T6" fmla="*/ 37 w 98"/>
                <a:gd name="T7" fmla="*/ 93 h 139"/>
                <a:gd name="T8" fmla="*/ 37 w 98"/>
                <a:gd name="T9" fmla="*/ 139 h 139"/>
                <a:gd name="T10" fmla="*/ 0 w 98"/>
                <a:gd name="T11" fmla="*/ 139 h 139"/>
                <a:gd name="T12" fmla="*/ 0 w 98"/>
                <a:gd name="T13" fmla="*/ 0 h 139"/>
                <a:gd name="T14" fmla="*/ 47 w 98"/>
                <a:gd name="T15" fmla="*/ 0 h 139"/>
                <a:gd name="T16" fmla="*/ 85 w 98"/>
                <a:gd name="T17" fmla="*/ 12 h 139"/>
                <a:gd name="T18" fmla="*/ 98 w 98"/>
                <a:gd name="T19" fmla="*/ 44 h 139"/>
                <a:gd name="T20" fmla="*/ 37 w 98"/>
                <a:gd name="T21" fmla="*/ 62 h 139"/>
                <a:gd name="T22" fmla="*/ 43 w 98"/>
                <a:gd name="T23" fmla="*/ 62 h 139"/>
                <a:gd name="T24" fmla="*/ 56 w 98"/>
                <a:gd name="T25" fmla="*/ 58 h 139"/>
                <a:gd name="T26" fmla="*/ 61 w 98"/>
                <a:gd name="T27" fmla="*/ 44 h 139"/>
                <a:gd name="T28" fmla="*/ 46 w 98"/>
                <a:gd name="T29" fmla="*/ 30 h 139"/>
                <a:gd name="T30" fmla="*/ 37 w 98"/>
                <a:gd name="T31" fmla="*/ 30 h 139"/>
                <a:gd name="T32" fmla="*/ 37 w 98"/>
                <a:gd name="T33"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39">
                  <a:moveTo>
                    <a:pt x="98" y="44"/>
                  </a:moveTo>
                  <a:cubicBezTo>
                    <a:pt x="98" y="60"/>
                    <a:pt x="94" y="72"/>
                    <a:pt x="85" y="80"/>
                  </a:cubicBezTo>
                  <a:cubicBezTo>
                    <a:pt x="76" y="89"/>
                    <a:pt x="63" y="93"/>
                    <a:pt x="47" y="93"/>
                  </a:cubicBezTo>
                  <a:cubicBezTo>
                    <a:pt x="37" y="93"/>
                    <a:pt x="37" y="93"/>
                    <a:pt x="37" y="93"/>
                  </a:cubicBezTo>
                  <a:cubicBezTo>
                    <a:pt x="37" y="139"/>
                    <a:pt x="37" y="139"/>
                    <a:pt x="37" y="139"/>
                  </a:cubicBezTo>
                  <a:cubicBezTo>
                    <a:pt x="0" y="139"/>
                    <a:pt x="0" y="139"/>
                    <a:pt x="0" y="139"/>
                  </a:cubicBezTo>
                  <a:cubicBezTo>
                    <a:pt x="0" y="0"/>
                    <a:pt x="0" y="0"/>
                    <a:pt x="0" y="0"/>
                  </a:cubicBezTo>
                  <a:cubicBezTo>
                    <a:pt x="47" y="0"/>
                    <a:pt x="47" y="0"/>
                    <a:pt x="47" y="0"/>
                  </a:cubicBezTo>
                  <a:cubicBezTo>
                    <a:pt x="64" y="0"/>
                    <a:pt x="77" y="4"/>
                    <a:pt x="85" y="12"/>
                  </a:cubicBezTo>
                  <a:cubicBezTo>
                    <a:pt x="94" y="19"/>
                    <a:pt x="98" y="30"/>
                    <a:pt x="98" y="44"/>
                  </a:cubicBezTo>
                  <a:moveTo>
                    <a:pt x="37" y="62"/>
                  </a:moveTo>
                  <a:cubicBezTo>
                    <a:pt x="43" y="62"/>
                    <a:pt x="43" y="62"/>
                    <a:pt x="43" y="62"/>
                  </a:cubicBezTo>
                  <a:cubicBezTo>
                    <a:pt x="49" y="62"/>
                    <a:pt x="53" y="61"/>
                    <a:pt x="56" y="58"/>
                  </a:cubicBezTo>
                  <a:cubicBezTo>
                    <a:pt x="60" y="54"/>
                    <a:pt x="61" y="50"/>
                    <a:pt x="61" y="44"/>
                  </a:cubicBezTo>
                  <a:cubicBezTo>
                    <a:pt x="61" y="35"/>
                    <a:pt x="56" y="30"/>
                    <a:pt x="46" y="30"/>
                  </a:cubicBezTo>
                  <a:cubicBezTo>
                    <a:pt x="37" y="30"/>
                    <a:pt x="37" y="30"/>
                    <a:pt x="37" y="30"/>
                  </a:cubicBezTo>
                  <a:lnTo>
                    <a:pt x="3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66500873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50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439794" y="350132"/>
            <a:ext cx="9809052" cy="368438"/>
          </a:xfrm>
        </p:spPr>
        <p:txBody>
          <a:bodyPr/>
          <a:lstStyle/>
          <a:p>
            <a:r>
              <a:rPr lang="en-US" noProof="0" smtClean="0"/>
              <a:t>Click to edit Master title style</a:t>
            </a:r>
            <a:endParaRPr lang="en-US" noProof="0" dirty="0"/>
          </a:p>
        </p:txBody>
      </p:sp>
      <p:sp>
        <p:nvSpPr>
          <p:cNvPr id="4" name="Rectangle 3"/>
          <p:cNvSpPr/>
          <p:nvPr userDrawn="1"/>
        </p:nvSpPr>
        <p:spPr>
          <a:xfrm>
            <a:off x="441853" y="1882632"/>
            <a:ext cx="4818303"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5" name="Rectangle 4"/>
          <p:cNvSpPr/>
          <p:nvPr userDrawn="1"/>
        </p:nvSpPr>
        <p:spPr>
          <a:xfrm>
            <a:off x="5456611" y="1874957"/>
            <a:ext cx="4799951" cy="67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6" name="Rectangle 5"/>
          <p:cNvSpPr/>
          <p:nvPr userDrawn="1"/>
        </p:nvSpPr>
        <p:spPr>
          <a:xfrm>
            <a:off x="441853" y="4482982"/>
            <a:ext cx="4818303"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7" name="Rectangle 6"/>
          <p:cNvSpPr/>
          <p:nvPr userDrawn="1"/>
        </p:nvSpPr>
        <p:spPr>
          <a:xfrm>
            <a:off x="5456611" y="4482982"/>
            <a:ext cx="4799951"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8" name="Picture Placeholder 11"/>
          <p:cNvSpPr>
            <a:spLocks noGrp="1"/>
          </p:cNvSpPr>
          <p:nvPr>
            <p:ph type="pic" sz="quarter" idx="25"/>
          </p:nvPr>
        </p:nvSpPr>
        <p:spPr>
          <a:xfrm>
            <a:off x="441853" y="2073457"/>
            <a:ext cx="1725331" cy="1627700"/>
          </a:xfrm>
        </p:spPr>
        <p:txBody>
          <a:bodyPr/>
          <a:lstStyle>
            <a:lvl1pPr algn="ctr">
              <a:defRPr/>
            </a:lvl1pPr>
          </a:lstStyle>
          <a:p>
            <a:r>
              <a:rPr lang="en-US" noProof="0" smtClean="0"/>
              <a:t>Click icon to add picture</a:t>
            </a:r>
            <a:endParaRPr lang="en-US" noProof="0" dirty="0"/>
          </a:p>
        </p:txBody>
      </p:sp>
      <p:sp>
        <p:nvSpPr>
          <p:cNvPr id="9" name="Picture Placeholder 11"/>
          <p:cNvSpPr>
            <a:spLocks noGrp="1"/>
          </p:cNvSpPr>
          <p:nvPr>
            <p:ph type="pic" sz="quarter" idx="27"/>
          </p:nvPr>
        </p:nvSpPr>
        <p:spPr>
          <a:xfrm>
            <a:off x="5456611" y="2073457"/>
            <a:ext cx="1725331" cy="1627700"/>
          </a:xfrm>
        </p:spPr>
        <p:txBody>
          <a:bodyPr/>
          <a:lstStyle>
            <a:lvl1pPr algn="ctr">
              <a:defRPr/>
            </a:lvl1pPr>
          </a:lstStyle>
          <a:p>
            <a:r>
              <a:rPr lang="en-US" noProof="0" smtClean="0"/>
              <a:t>Click icon to add picture</a:t>
            </a:r>
            <a:endParaRPr lang="en-US" noProof="0" dirty="0"/>
          </a:p>
        </p:txBody>
      </p:sp>
      <p:sp>
        <p:nvSpPr>
          <p:cNvPr id="10" name="Picture Placeholder 11"/>
          <p:cNvSpPr>
            <a:spLocks noGrp="1"/>
          </p:cNvSpPr>
          <p:nvPr>
            <p:ph type="pic" sz="quarter" idx="29"/>
          </p:nvPr>
        </p:nvSpPr>
        <p:spPr>
          <a:xfrm>
            <a:off x="441853" y="4693657"/>
            <a:ext cx="1725331" cy="1627700"/>
          </a:xfrm>
        </p:spPr>
        <p:txBody>
          <a:bodyPr/>
          <a:lstStyle>
            <a:lvl1pPr algn="ctr">
              <a:defRPr/>
            </a:lvl1pPr>
          </a:lstStyle>
          <a:p>
            <a:r>
              <a:rPr lang="en-US" noProof="0" smtClean="0"/>
              <a:t>Click icon to add picture</a:t>
            </a:r>
            <a:endParaRPr lang="en-US" noProof="0" dirty="0"/>
          </a:p>
        </p:txBody>
      </p:sp>
      <p:sp>
        <p:nvSpPr>
          <p:cNvPr id="11" name="Picture Placeholder 11"/>
          <p:cNvSpPr>
            <a:spLocks noGrp="1"/>
          </p:cNvSpPr>
          <p:nvPr>
            <p:ph type="pic" sz="quarter" idx="31"/>
          </p:nvPr>
        </p:nvSpPr>
        <p:spPr>
          <a:xfrm>
            <a:off x="5456611" y="4693657"/>
            <a:ext cx="1725331" cy="1627700"/>
          </a:xfrm>
        </p:spPr>
        <p:txBody>
          <a:bodyPr/>
          <a:lstStyle>
            <a:lvl1pPr algn="ctr">
              <a:defRPr/>
            </a:lvl1pPr>
          </a:lstStyle>
          <a:p>
            <a:r>
              <a:rPr lang="en-US" noProof="0" smtClean="0"/>
              <a:t>Click icon to add picture</a:t>
            </a:r>
            <a:endParaRPr lang="en-US" noProof="0" dirty="0"/>
          </a:p>
        </p:txBody>
      </p:sp>
      <p:sp>
        <p:nvSpPr>
          <p:cNvPr id="13" name="Text Placeholder 12"/>
          <p:cNvSpPr>
            <a:spLocks noGrp="1"/>
          </p:cNvSpPr>
          <p:nvPr>
            <p:ph type="body" sz="quarter" idx="32"/>
          </p:nvPr>
        </p:nvSpPr>
        <p:spPr>
          <a:xfrm>
            <a:off x="2352590" y="2073457"/>
            <a:ext cx="2882566" cy="2143800"/>
          </a:xfrm>
        </p:spPr>
        <p:txBody>
          <a:bodyPr/>
          <a:lstStyle>
            <a:lvl1pPr>
              <a:spcAft>
                <a:spcPts val="0"/>
              </a:spcAft>
              <a:defRPr b="1"/>
            </a:lvl1pPr>
            <a:lvl2pPr>
              <a:spcAft>
                <a:spcPts val="0"/>
              </a:spcAft>
              <a:defRPr b="0"/>
            </a:lvl2pPr>
          </a:lstStyle>
          <a:p>
            <a:pPr lvl="0"/>
            <a:r>
              <a:rPr lang="en-US" noProof="0" dirty="0" smtClean="0"/>
              <a:t>Click to edit Master text styles</a:t>
            </a:r>
          </a:p>
          <a:p>
            <a:pPr lvl="1"/>
            <a:r>
              <a:rPr lang="en-US" noProof="0" dirty="0" smtClean="0"/>
              <a:t>Second level</a:t>
            </a:r>
          </a:p>
        </p:txBody>
      </p:sp>
      <p:sp>
        <p:nvSpPr>
          <p:cNvPr id="14" name="Text Placeholder 12"/>
          <p:cNvSpPr>
            <a:spLocks noGrp="1"/>
          </p:cNvSpPr>
          <p:nvPr>
            <p:ph type="body" sz="quarter" idx="33"/>
          </p:nvPr>
        </p:nvSpPr>
        <p:spPr>
          <a:xfrm>
            <a:off x="7361204" y="2073457"/>
            <a:ext cx="2895358" cy="2143800"/>
          </a:xfrm>
        </p:spPr>
        <p:txBody>
          <a:bodyPr/>
          <a:lstStyle>
            <a:lvl1pPr>
              <a:spcAft>
                <a:spcPts val="0"/>
              </a:spcAft>
              <a:defRPr b="1"/>
            </a:lvl1pPr>
            <a:lvl2pPr>
              <a:spcAft>
                <a:spcPts val="0"/>
              </a:spcAft>
              <a:defRPr b="0"/>
            </a:lvl2pPr>
          </a:lstStyle>
          <a:p>
            <a:pPr lvl="0"/>
            <a:r>
              <a:rPr lang="en-US" noProof="0" smtClean="0"/>
              <a:t>Click to edit Master text styles</a:t>
            </a:r>
          </a:p>
          <a:p>
            <a:pPr lvl="1"/>
            <a:r>
              <a:rPr lang="en-US" noProof="0" smtClean="0"/>
              <a:t>Second level</a:t>
            </a:r>
          </a:p>
        </p:txBody>
      </p:sp>
      <p:sp>
        <p:nvSpPr>
          <p:cNvPr id="15" name="Text Placeholder 12"/>
          <p:cNvSpPr>
            <a:spLocks noGrp="1"/>
          </p:cNvSpPr>
          <p:nvPr>
            <p:ph type="body" sz="quarter" idx="34"/>
          </p:nvPr>
        </p:nvSpPr>
        <p:spPr>
          <a:xfrm>
            <a:off x="2352590" y="4693657"/>
            <a:ext cx="2882566" cy="2143800"/>
          </a:xfrm>
        </p:spPr>
        <p:txBody>
          <a:bodyPr/>
          <a:lstStyle>
            <a:lvl1pPr>
              <a:spcAft>
                <a:spcPts val="0"/>
              </a:spcAft>
              <a:defRPr b="1"/>
            </a:lvl1pPr>
            <a:lvl2pPr>
              <a:spcAft>
                <a:spcPts val="0"/>
              </a:spcAft>
              <a:defRPr b="0"/>
            </a:lvl2pPr>
          </a:lstStyle>
          <a:p>
            <a:pPr lvl="0"/>
            <a:r>
              <a:rPr lang="en-US" noProof="0" smtClean="0"/>
              <a:t>Click to edit Master text styles</a:t>
            </a:r>
          </a:p>
          <a:p>
            <a:pPr lvl="1"/>
            <a:r>
              <a:rPr lang="en-US" noProof="0" smtClean="0"/>
              <a:t>Second level</a:t>
            </a:r>
          </a:p>
        </p:txBody>
      </p:sp>
      <p:sp>
        <p:nvSpPr>
          <p:cNvPr id="16" name="Text Placeholder 12"/>
          <p:cNvSpPr>
            <a:spLocks noGrp="1"/>
          </p:cNvSpPr>
          <p:nvPr>
            <p:ph type="body" sz="quarter" idx="35"/>
          </p:nvPr>
        </p:nvSpPr>
        <p:spPr>
          <a:xfrm>
            <a:off x="7361204" y="4693657"/>
            <a:ext cx="2895358" cy="2143800"/>
          </a:xfrm>
        </p:spPr>
        <p:txBody>
          <a:bodyPr/>
          <a:lstStyle>
            <a:lvl1pPr>
              <a:spcAft>
                <a:spcPts val="0"/>
              </a:spcAft>
              <a:defRPr b="1"/>
            </a:lvl1pPr>
            <a:lvl2pPr>
              <a:spcAft>
                <a:spcPts val="0"/>
              </a:spcAft>
              <a:defRPr b="0"/>
            </a:lvl2pPr>
          </a:lstStyle>
          <a:p>
            <a:pPr lvl="0"/>
            <a:r>
              <a:rPr lang="en-US" noProof="0" smtClean="0"/>
              <a:t>Click to edit Master text styles</a:t>
            </a:r>
          </a:p>
          <a:p>
            <a:pPr lvl="1"/>
            <a:r>
              <a:rPr lang="en-US" noProof="0" smtClean="0"/>
              <a:t>Second level</a:t>
            </a:r>
          </a:p>
        </p:txBody>
      </p:sp>
      <p:sp>
        <p:nvSpPr>
          <p:cNvPr id="17" name="Text Placeholder 8"/>
          <p:cNvSpPr>
            <a:spLocks noGrp="1"/>
          </p:cNvSpPr>
          <p:nvPr>
            <p:ph type="body" sz="quarter" idx="13" hasCustomPrompt="1"/>
          </p:nvPr>
        </p:nvSpPr>
        <p:spPr>
          <a:xfrm>
            <a:off x="439793" y="718571"/>
            <a:ext cx="97859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70504324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439794" y="350134"/>
            <a:ext cx="9809052" cy="368437"/>
          </a:xfrm>
        </p:spPr>
        <p:txBody>
          <a:bodyPr/>
          <a:lstStyle/>
          <a:p>
            <a:r>
              <a:rPr lang="en-US" noProof="0" smtClean="0"/>
              <a:t>Click to edit Master title style</a:t>
            </a:r>
            <a:endParaRPr lang="en-US" noProof="0" dirty="0"/>
          </a:p>
        </p:txBody>
      </p:sp>
      <p:sp>
        <p:nvSpPr>
          <p:cNvPr id="4" name="Picture Placeholder 7"/>
          <p:cNvSpPr>
            <a:spLocks noGrp="1"/>
          </p:cNvSpPr>
          <p:nvPr>
            <p:ph type="pic" sz="quarter" idx="13"/>
          </p:nvPr>
        </p:nvSpPr>
        <p:spPr>
          <a:xfrm>
            <a:off x="439794" y="1874958"/>
            <a:ext cx="3239993" cy="2174319"/>
          </a:xfrm>
        </p:spPr>
        <p:txBody>
          <a:bodyPr/>
          <a:lstStyle/>
          <a:p>
            <a:r>
              <a:rPr lang="en-US" noProof="0" smtClean="0"/>
              <a:t>Click icon to add picture</a:t>
            </a:r>
            <a:endParaRPr lang="en-US" noProof="0" dirty="0"/>
          </a:p>
        </p:txBody>
      </p:sp>
      <p:sp>
        <p:nvSpPr>
          <p:cNvPr id="5" name="Picture Placeholder 7"/>
          <p:cNvSpPr>
            <a:spLocks noGrp="1"/>
          </p:cNvSpPr>
          <p:nvPr>
            <p:ph type="pic" sz="quarter" idx="14"/>
          </p:nvPr>
        </p:nvSpPr>
        <p:spPr>
          <a:xfrm>
            <a:off x="7019151" y="1874958"/>
            <a:ext cx="3229695" cy="2174319"/>
          </a:xfrm>
        </p:spPr>
        <p:txBody>
          <a:bodyPr/>
          <a:lstStyle/>
          <a:p>
            <a:r>
              <a:rPr lang="en-US" noProof="0" smtClean="0"/>
              <a:t>Click icon to add picture</a:t>
            </a:r>
            <a:endParaRPr lang="en-US" noProof="0" dirty="0"/>
          </a:p>
        </p:txBody>
      </p:sp>
      <p:sp>
        <p:nvSpPr>
          <p:cNvPr id="6" name="Picture Placeholder 7"/>
          <p:cNvSpPr>
            <a:spLocks noGrp="1"/>
          </p:cNvSpPr>
          <p:nvPr>
            <p:ph type="pic" sz="quarter" idx="15"/>
          </p:nvPr>
        </p:nvSpPr>
        <p:spPr>
          <a:xfrm>
            <a:off x="3746174" y="1874958"/>
            <a:ext cx="3206591" cy="2174319"/>
          </a:xfrm>
        </p:spPr>
        <p:txBody>
          <a:bodyPr/>
          <a:lstStyle/>
          <a:p>
            <a:r>
              <a:rPr lang="en-US" noProof="0" smtClean="0"/>
              <a:t>Click icon to add picture</a:t>
            </a:r>
            <a:endParaRPr lang="en-US" noProof="0" dirty="0"/>
          </a:p>
        </p:txBody>
      </p:sp>
      <p:sp>
        <p:nvSpPr>
          <p:cNvPr id="9" name="Text Placeholder 18"/>
          <p:cNvSpPr>
            <a:spLocks noGrp="1"/>
          </p:cNvSpPr>
          <p:nvPr>
            <p:ph idx="1" hasCustomPrompt="1"/>
          </p:nvPr>
        </p:nvSpPr>
        <p:spPr>
          <a:xfrm>
            <a:off x="439793" y="4226093"/>
            <a:ext cx="3229692" cy="231054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3741024" y="4226093"/>
            <a:ext cx="3206591" cy="231054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7019151" y="4226093"/>
            <a:ext cx="3229695" cy="231054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hasCustomPrompt="1"/>
          </p:nvPr>
        </p:nvSpPr>
        <p:spPr>
          <a:xfrm>
            <a:off x="439793" y="718571"/>
            <a:ext cx="97859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395560946"/>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42819593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41853" y="2048842"/>
            <a:ext cx="4792725"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9" name="Text Placeholder 8"/>
          <p:cNvSpPr>
            <a:spLocks noGrp="1"/>
          </p:cNvSpPr>
          <p:nvPr>
            <p:ph type="body" sz="quarter" idx="21"/>
          </p:nvPr>
        </p:nvSpPr>
        <p:spPr>
          <a:xfrm>
            <a:off x="5475994" y="2048842"/>
            <a:ext cx="4772852"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2" name="Title 1"/>
          <p:cNvSpPr>
            <a:spLocks noGrp="1"/>
          </p:cNvSpPr>
          <p:nvPr>
            <p:ph type="title"/>
          </p:nvPr>
        </p:nvSpPr>
        <p:spPr>
          <a:xfrm>
            <a:off x="439794" y="350134"/>
            <a:ext cx="9809052" cy="368437"/>
          </a:xfrm>
        </p:spPr>
        <p:txBody>
          <a:bodyPr/>
          <a:lstStyle/>
          <a:p>
            <a:r>
              <a:rPr lang="en-US" noProof="0" smtClean="0"/>
              <a:t>Click to edit Master title style</a:t>
            </a:r>
            <a:endParaRPr lang="en-US" noProof="0" dirty="0"/>
          </a:p>
        </p:txBody>
      </p:sp>
      <p:sp>
        <p:nvSpPr>
          <p:cNvPr id="4" name="Rectangle 3"/>
          <p:cNvSpPr/>
          <p:nvPr userDrawn="1"/>
        </p:nvSpPr>
        <p:spPr>
          <a:xfrm>
            <a:off x="441853" y="1880653"/>
            <a:ext cx="4792725" cy="584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5" name="Rectangle 4"/>
          <p:cNvSpPr/>
          <p:nvPr userDrawn="1"/>
        </p:nvSpPr>
        <p:spPr>
          <a:xfrm>
            <a:off x="5475994" y="1880653"/>
            <a:ext cx="4780568" cy="584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6" name="Picture Placeholder 29"/>
          <p:cNvSpPr>
            <a:spLocks noGrp="1"/>
          </p:cNvSpPr>
          <p:nvPr>
            <p:ph type="pic" sz="quarter" idx="19" hasCustomPrompt="1"/>
          </p:nvPr>
        </p:nvSpPr>
        <p:spPr>
          <a:xfrm>
            <a:off x="4181379" y="2055486"/>
            <a:ext cx="1060979"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9139186" y="2048843"/>
            <a:ext cx="1090747"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4239408974"/>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41853" y="2048842"/>
            <a:ext cx="4794581"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21"/>
          </p:nvPr>
        </p:nvSpPr>
        <p:spPr>
          <a:xfrm>
            <a:off x="5475994" y="2048842"/>
            <a:ext cx="4782068"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2" name="Title 1"/>
          <p:cNvSpPr>
            <a:spLocks noGrp="1"/>
          </p:cNvSpPr>
          <p:nvPr>
            <p:ph type="title"/>
          </p:nvPr>
        </p:nvSpPr>
        <p:spPr>
          <a:xfrm>
            <a:off x="439794" y="350134"/>
            <a:ext cx="9809052" cy="368437"/>
          </a:xfrm>
        </p:spPr>
        <p:txBody>
          <a:bodyPr/>
          <a:lstStyle/>
          <a:p>
            <a:r>
              <a:rPr lang="en-US" noProof="0" smtClean="0"/>
              <a:t>Click to edit Master title style</a:t>
            </a:r>
            <a:endParaRPr lang="en-US" noProof="0" dirty="0"/>
          </a:p>
        </p:txBody>
      </p:sp>
      <p:sp>
        <p:nvSpPr>
          <p:cNvPr id="4" name="Rectangle 3"/>
          <p:cNvSpPr/>
          <p:nvPr userDrawn="1"/>
        </p:nvSpPr>
        <p:spPr>
          <a:xfrm>
            <a:off x="441853" y="1880653"/>
            <a:ext cx="4792725" cy="584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5" name="Rectangle 4"/>
          <p:cNvSpPr/>
          <p:nvPr userDrawn="1"/>
        </p:nvSpPr>
        <p:spPr>
          <a:xfrm>
            <a:off x="5475994" y="1880653"/>
            <a:ext cx="4780568" cy="584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7" name="Picture Placeholder 29"/>
          <p:cNvSpPr>
            <a:spLocks noGrp="1"/>
          </p:cNvSpPr>
          <p:nvPr>
            <p:ph type="pic" sz="quarter" idx="20" hasCustomPrompt="1"/>
          </p:nvPr>
        </p:nvSpPr>
        <p:spPr>
          <a:xfrm>
            <a:off x="9139186" y="2048843"/>
            <a:ext cx="1090747"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
        <p:nvSpPr>
          <p:cNvPr id="10" name="Text Placeholder 8"/>
          <p:cNvSpPr>
            <a:spLocks noGrp="1"/>
          </p:cNvSpPr>
          <p:nvPr>
            <p:ph type="body" sz="quarter" idx="22"/>
          </p:nvPr>
        </p:nvSpPr>
        <p:spPr>
          <a:xfrm>
            <a:off x="441853" y="4686455"/>
            <a:ext cx="4792725"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Text Placeholder 8"/>
          <p:cNvSpPr>
            <a:spLocks noGrp="1"/>
          </p:cNvSpPr>
          <p:nvPr>
            <p:ph type="body" sz="quarter" idx="23"/>
          </p:nvPr>
        </p:nvSpPr>
        <p:spPr>
          <a:xfrm>
            <a:off x="5475993" y="4686455"/>
            <a:ext cx="4780569" cy="1869705"/>
          </a:xfrm>
        </p:spPr>
        <p:txBody>
          <a:bodyPr/>
          <a:lstStyle>
            <a:lvl1pPr>
              <a:spcAft>
                <a:spcPts val="1103"/>
              </a:spcAft>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Rectangle 11"/>
          <p:cNvSpPr/>
          <p:nvPr userDrawn="1"/>
        </p:nvSpPr>
        <p:spPr>
          <a:xfrm>
            <a:off x="441854" y="4525268"/>
            <a:ext cx="4794582"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13" name="Rectangle 12"/>
          <p:cNvSpPr/>
          <p:nvPr userDrawn="1"/>
        </p:nvSpPr>
        <p:spPr>
          <a:xfrm>
            <a:off x="5475993" y="4525268"/>
            <a:ext cx="4773343"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103"/>
              </a:spcAft>
            </a:pPr>
            <a:endParaRPr lang="en-US" sz="1213" noProof="0" dirty="0">
              <a:solidFill>
                <a:schemeClr val="bg1"/>
              </a:solidFill>
            </a:endParaRPr>
          </a:p>
        </p:txBody>
      </p:sp>
      <p:sp>
        <p:nvSpPr>
          <p:cNvPr id="14" name="Picture Placeholder 29"/>
          <p:cNvSpPr>
            <a:spLocks noGrp="1"/>
          </p:cNvSpPr>
          <p:nvPr>
            <p:ph type="pic" sz="quarter" idx="24" hasCustomPrompt="1"/>
          </p:nvPr>
        </p:nvSpPr>
        <p:spPr>
          <a:xfrm>
            <a:off x="4168230" y="4693099"/>
            <a:ext cx="1086557"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
        <p:nvSpPr>
          <p:cNvPr id="15" name="Picture Placeholder 29"/>
          <p:cNvSpPr>
            <a:spLocks noGrp="1"/>
          </p:cNvSpPr>
          <p:nvPr>
            <p:ph type="pic" sz="quarter" idx="25" hasCustomPrompt="1"/>
          </p:nvPr>
        </p:nvSpPr>
        <p:spPr>
          <a:xfrm>
            <a:off x="9139186" y="4686456"/>
            <a:ext cx="1090746"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439794" y="718571"/>
            <a:ext cx="9816768"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7" name="Picture Placeholder 29"/>
          <p:cNvSpPr>
            <a:spLocks noGrp="1"/>
          </p:cNvSpPr>
          <p:nvPr>
            <p:ph type="pic" sz="quarter" idx="19" hasCustomPrompt="1"/>
          </p:nvPr>
        </p:nvSpPr>
        <p:spPr>
          <a:xfrm>
            <a:off x="4181379" y="2055486"/>
            <a:ext cx="1060979" cy="605728"/>
          </a:xfrm>
        </p:spPr>
        <p:txBody>
          <a:bodyPr/>
          <a:lstStyle>
            <a:lvl1pPr marL="0" marR="0" indent="0" algn="l" defTabSz="1008400" rtl="0" eaLnBrk="1" fontAlgn="auto" latinLnBrk="0" hangingPunct="1">
              <a:lnSpc>
                <a:spcPct val="100000"/>
              </a:lnSpc>
              <a:spcBef>
                <a:spcPts val="0"/>
              </a:spcBef>
              <a:spcAft>
                <a:spcPts val="1103"/>
              </a:spcAft>
              <a:buClrTx/>
              <a:buSzTx/>
              <a:buFont typeface="Arial" panose="020B0604020202020204" pitchFamily="34" charset="0"/>
              <a:buNone/>
              <a:tabLst/>
              <a:defRPr sz="993"/>
            </a:lvl1pPr>
          </a:lstStyle>
          <a:p>
            <a:pPr>
              <a:spcBef>
                <a:spcPct val="0"/>
              </a:spcBef>
            </a:pPr>
            <a:r>
              <a:rPr lang="en-US" sz="1323" noProof="0" dirty="0">
                <a:solidFill>
                  <a:schemeClr val="bg1"/>
                </a:solidFill>
              </a:rPr>
              <a:t>Co-brand</a:t>
            </a:r>
            <a:br>
              <a:rPr lang="en-US" sz="1323" noProof="0" dirty="0">
                <a:solidFill>
                  <a:schemeClr val="bg1"/>
                </a:solidFill>
              </a:rPr>
            </a:br>
            <a:r>
              <a:rPr lang="en-US" sz="1323" noProof="0" dirty="0">
                <a:solidFill>
                  <a:schemeClr val="bg1"/>
                </a:solidFill>
              </a:rPr>
              <a:t>Logo</a:t>
            </a:r>
          </a:p>
          <a:p>
            <a:endParaRPr lang="en-US" noProof="0" dirty="0"/>
          </a:p>
        </p:txBody>
      </p:sp>
    </p:spTree>
    <p:extLst>
      <p:ext uri="{BB962C8B-B14F-4D97-AF65-F5344CB8AC3E}">
        <p14:creationId xmlns:p14="http://schemas.microsoft.com/office/powerpoint/2010/main" val="389756138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a:xfrm>
            <a:off x="439794" y="350134"/>
            <a:ext cx="9809052" cy="368437"/>
          </a:xfrm>
        </p:spPr>
        <p:txBody>
          <a:bodyPr/>
          <a:lstStyle/>
          <a:p>
            <a:r>
              <a:rPr lang="en-US" noProof="0" smtClean="0"/>
              <a:t>Click to edit Master title style</a:t>
            </a:r>
            <a:endParaRPr lang="en-US" noProof="0" dirty="0"/>
          </a:p>
        </p:txBody>
      </p:sp>
      <p:sp>
        <p:nvSpPr>
          <p:cNvPr id="4" name="Rectangle 3"/>
          <p:cNvSpPr/>
          <p:nvPr userDrawn="1"/>
        </p:nvSpPr>
        <p:spPr>
          <a:xfrm>
            <a:off x="3787313" y="1881304"/>
            <a:ext cx="3117622"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5" name="Rectangle 4"/>
          <p:cNvSpPr/>
          <p:nvPr userDrawn="1"/>
        </p:nvSpPr>
        <p:spPr>
          <a:xfrm>
            <a:off x="441853" y="1874958"/>
            <a:ext cx="3121026" cy="658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6" name="Rectangle 5"/>
          <p:cNvSpPr/>
          <p:nvPr userDrawn="1"/>
        </p:nvSpPr>
        <p:spPr>
          <a:xfrm>
            <a:off x="7114625" y="1881304"/>
            <a:ext cx="3141938" cy="5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213" noProof="0" dirty="0">
              <a:solidFill>
                <a:schemeClr val="bg1"/>
              </a:solidFill>
            </a:endParaRPr>
          </a:p>
        </p:txBody>
      </p:sp>
      <p:sp>
        <p:nvSpPr>
          <p:cNvPr id="7" name="Text Placeholder 8"/>
          <p:cNvSpPr>
            <a:spLocks noGrp="1"/>
          </p:cNvSpPr>
          <p:nvPr>
            <p:ph type="body" sz="quarter" idx="17"/>
          </p:nvPr>
        </p:nvSpPr>
        <p:spPr>
          <a:xfrm>
            <a:off x="3792320" y="2041728"/>
            <a:ext cx="3103998" cy="4241012"/>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Text Placeholder 8"/>
          <p:cNvSpPr>
            <a:spLocks noGrp="1"/>
          </p:cNvSpPr>
          <p:nvPr>
            <p:ph type="body" sz="quarter" idx="18"/>
          </p:nvPr>
        </p:nvSpPr>
        <p:spPr>
          <a:xfrm>
            <a:off x="441853" y="2041728"/>
            <a:ext cx="3121026" cy="4241012"/>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9"/>
          </p:nvPr>
        </p:nvSpPr>
        <p:spPr>
          <a:xfrm>
            <a:off x="7125758" y="2041728"/>
            <a:ext cx="3130804" cy="4241012"/>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3" hasCustomPrompt="1"/>
          </p:nvPr>
        </p:nvSpPr>
        <p:spPr>
          <a:xfrm>
            <a:off x="439793" y="718571"/>
            <a:ext cx="9785951"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73586747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439794" y="350134"/>
            <a:ext cx="9809052" cy="368437"/>
          </a:xfrm>
        </p:spPr>
        <p:txBody>
          <a:bodyPr/>
          <a:lstStyle/>
          <a:p>
            <a:r>
              <a:rPr lang="en-US" noProof="0" smtClean="0"/>
              <a:t>Click to edit Master title style</a:t>
            </a:r>
            <a:endParaRPr lang="en-US" noProof="0" dirty="0"/>
          </a:p>
        </p:txBody>
      </p:sp>
      <p:sp>
        <p:nvSpPr>
          <p:cNvPr id="4" name="Text Placeholder 8"/>
          <p:cNvSpPr>
            <a:spLocks noGrp="1"/>
          </p:cNvSpPr>
          <p:nvPr>
            <p:ph type="body" sz="quarter" idx="17"/>
          </p:nvPr>
        </p:nvSpPr>
        <p:spPr>
          <a:xfrm>
            <a:off x="441853" y="2818700"/>
            <a:ext cx="2272388" cy="3743710"/>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8"/>
          <p:cNvSpPr>
            <a:spLocks noGrp="1"/>
          </p:cNvSpPr>
          <p:nvPr>
            <p:ph type="body" sz="quarter" idx="18"/>
          </p:nvPr>
        </p:nvSpPr>
        <p:spPr>
          <a:xfrm>
            <a:off x="7975130" y="2818700"/>
            <a:ext cx="2272388" cy="3743710"/>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 Placeholder 8"/>
          <p:cNvSpPr>
            <a:spLocks noGrp="1"/>
          </p:cNvSpPr>
          <p:nvPr>
            <p:ph type="body" sz="quarter" idx="19"/>
          </p:nvPr>
        </p:nvSpPr>
        <p:spPr>
          <a:xfrm>
            <a:off x="2952945" y="2818700"/>
            <a:ext cx="2272388" cy="3743710"/>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7" name="Text Placeholder 8"/>
          <p:cNvSpPr>
            <a:spLocks noGrp="1"/>
          </p:cNvSpPr>
          <p:nvPr>
            <p:ph type="body" sz="quarter" idx="20"/>
          </p:nvPr>
        </p:nvSpPr>
        <p:spPr>
          <a:xfrm>
            <a:off x="5464038" y="2818700"/>
            <a:ext cx="2272388" cy="3743710"/>
          </a:xfrm>
        </p:spPr>
        <p:txBody>
          <a:bodyPr/>
          <a:lstStyle>
            <a:lvl1pPr>
              <a:defRPr b="1">
                <a:solidFill>
                  <a:schemeClr val="accent1"/>
                </a:solidFill>
              </a:defRPr>
            </a:lvl1pPr>
            <a:lvl2pPr>
              <a:spcAft>
                <a:spcPts val="1103"/>
              </a:spcAft>
              <a:defRPr/>
            </a:lvl2pPr>
            <a:lvl3pPr marL="0" indent="0">
              <a:spcAft>
                <a:spcPts val="1103"/>
              </a:spcAft>
              <a:buNone/>
              <a:defRPr/>
            </a:lvl3pPr>
            <a:lvl4pPr marL="194534" indent="-194534">
              <a:spcAft>
                <a:spcPts val="1103"/>
              </a:spcAft>
              <a:buFont typeface="Arial" panose="020B0604020202020204" pitchFamily="34" charset="0"/>
              <a:buChar char="•"/>
              <a:defRPr/>
            </a:lvl4pPr>
            <a:lvl5pPr marL="393038" indent="-194534">
              <a:spcAft>
                <a:spcPts val="1103"/>
              </a:spcAft>
              <a:defRPr baseline="0"/>
            </a:lvl5pPr>
            <a:lvl6pPr marL="393038" indent="-194534">
              <a:spcAft>
                <a:spcPts val="1103"/>
              </a:spcAft>
              <a:buFont typeface="Verdana" panose="020B0604030504040204" pitchFamily="34" charset="0"/>
              <a:buChar char="−"/>
              <a:defRPr/>
            </a:lvl6pPr>
            <a:lvl7pPr marL="393038" indent="-194534">
              <a:spcAft>
                <a:spcPts val="1103"/>
              </a:spcAft>
              <a:defRPr/>
            </a:lvl7pPr>
            <a:lvl8pPr marL="393038" indent="-194534">
              <a:spcAft>
                <a:spcPts val="1103"/>
              </a:spcAft>
              <a:defRPr/>
            </a:lvl8pPr>
            <a:lvl9pPr marL="393038" indent="-194534">
              <a:spcAft>
                <a:spcPts val="110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2912430734"/>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9793" y="350132"/>
            <a:ext cx="9809053" cy="408241"/>
          </a:xfrm>
        </p:spPr>
        <p:txBody>
          <a:bodyPr/>
          <a:lstStyle>
            <a:lvl1pPr>
              <a:defRPr>
                <a:solidFill>
                  <a:schemeClr val="bg1"/>
                </a:solidFill>
              </a:defRPr>
            </a:lvl1pPr>
          </a:lstStyle>
          <a:p>
            <a:r>
              <a:rPr lang="en-US" noProof="0" dirty="0" smtClean="0"/>
              <a:t>Click to edit Master title style</a:t>
            </a:r>
            <a:endParaRPr lang="en-US" noProof="0" dirty="0"/>
          </a:p>
        </p:txBody>
      </p:sp>
      <p:sp>
        <p:nvSpPr>
          <p:cNvPr id="4" name="Text Placeholder 8"/>
          <p:cNvSpPr>
            <a:spLocks noGrp="1"/>
          </p:cNvSpPr>
          <p:nvPr>
            <p:ph type="body" sz="quarter" idx="17"/>
          </p:nvPr>
        </p:nvSpPr>
        <p:spPr>
          <a:xfrm>
            <a:off x="441853" y="2818700"/>
            <a:ext cx="2272388" cy="3743710"/>
          </a:xfrm>
        </p:spPr>
        <p:txBody>
          <a:bodyPr/>
          <a:lstStyle>
            <a:lvl1pPr>
              <a:defRPr b="1">
                <a:solidFill>
                  <a:schemeClr val="bg1"/>
                </a:solidFill>
              </a:defRPr>
            </a:lvl1pPr>
            <a:lvl2pPr>
              <a:spcAft>
                <a:spcPts val="1103"/>
              </a:spcAft>
              <a:defRPr>
                <a:solidFill>
                  <a:schemeClr val="bg1"/>
                </a:solidFill>
              </a:defRPr>
            </a:lvl2pPr>
            <a:lvl3pPr marL="0" indent="0">
              <a:spcAft>
                <a:spcPts val="1103"/>
              </a:spcAft>
              <a:buNone/>
              <a:defRPr>
                <a:solidFill>
                  <a:schemeClr val="bg1"/>
                </a:solidFill>
              </a:defRPr>
            </a:lvl3pPr>
            <a:lvl4pPr marL="194534" indent="-194534">
              <a:spcAft>
                <a:spcPts val="1103"/>
              </a:spcAft>
              <a:buFont typeface="Arial" panose="020B0604020202020204" pitchFamily="34" charset="0"/>
              <a:buChar char="•"/>
              <a:defRPr>
                <a:solidFill>
                  <a:schemeClr val="bg1"/>
                </a:solidFill>
              </a:defRPr>
            </a:lvl4pPr>
            <a:lvl5pPr marL="393038" indent="-194534">
              <a:spcAft>
                <a:spcPts val="1103"/>
              </a:spcAft>
              <a:defRPr baseline="0">
                <a:solidFill>
                  <a:schemeClr val="bg1"/>
                </a:solidFill>
              </a:defRPr>
            </a:lvl5pPr>
            <a:lvl6pPr marL="393038" indent="-194534">
              <a:spcAft>
                <a:spcPts val="1103"/>
              </a:spcAft>
              <a:buFont typeface="Verdana" panose="020B0604030504040204" pitchFamily="34" charset="0"/>
              <a:buChar char="−"/>
              <a:defRPr>
                <a:solidFill>
                  <a:schemeClr val="bg1"/>
                </a:solidFill>
              </a:defRPr>
            </a:lvl6pPr>
            <a:lvl7pPr marL="393038" indent="-194534">
              <a:spcAft>
                <a:spcPts val="1103"/>
              </a:spcAft>
              <a:defRPr>
                <a:solidFill>
                  <a:schemeClr val="bg1"/>
                </a:solidFill>
              </a:defRPr>
            </a:lvl7pPr>
            <a:lvl8pPr marL="393038" indent="-194534">
              <a:spcAft>
                <a:spcPts val="1103"/>
              </a:spcAft>
              <a:defRPr>
                <a:solidFill>
                  <a:schemeClr val="bg1"/>
                </a:solidFill>
              </a:defRPr>
            </a:lvl8pPr>
            <a:lvl9pPr marL="393038" indent="-194534">
              <a:spcAft>
                <a:spcPts val="1103"/>
              </a:spcAft>
              <a:defRPr>
                <a:solidFill>
                  <a:schemeClr val="bg1"/>
                </a:solidFill>
              </a:defRPr>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5" name="Text Placeholder 8"/>
          <p:cNvSpPr>
            <a:spLocks noGrp="1"/>
          </p:cNvSpPr>
          <p:nvPr>
            <p:ph type="body" sz="quarter" idx="18"/>
          </p:nvPr>
        </p:nvSpPr>
        <p:spPr>
          <a:xfrm>
            <a:off x="7978563" y="2818700"/>
            <a:ext cx="2272388" cy="3743710"/>
          </a:xfrm>
        </p:spPr>
        <p:txBody>
          <a:bodyPr/>
          <a:lstStyle>
            <a:lvl1pPr>
              <a:defRPr b="1">
                <a:solidFill>
                  <a:schemeClr val="bg1"/>
                </a:solidFill>
              </a:defRPr>
            </a:lvl1pPr>
            <a:lvl2pPr>
              <a:spcAft>
                <a:spcPts val="1103"/>
              </a:spcAft>
              <a:defRPr>
                <a:solidFill>
                  <a:schemeClr val="bg1"/>
                </a:solidFill>
              </a:defRPr>
            </a:lvl2pPr>
            <a:lvl3pPr marL="0" indent="0">
              <a:spcAft>
                <a:spcPts val="1103"/>
              </a:spcAft>
              <a:buNone/>
              <a:defRPr>
                <a:solidFill>
                  <a:schemeClr val="bg1"/>
                </a:solidFill>
              </a:defRPr>
            </a:lvl3pPr>
            <a:lvl4pPr marL="194534" indent="-194534">
              <a:spcAft>
                <a:spcPts val="1103"/>
              </a:spcAft>
              <a:buFont typeface="Arial" panose="020B0604020202020204" pitchFamily="34" charset="0"/>
              <a:buChar char="•"/>
              <a:defRPr>
                <a:solidFill>
                  <a:schemeClr val="bg1"/>
                </a:solidFill>
              </a:defRPr>
            </a:lvl4pPr>
            <a:lvl5pPr marL="393038" indent="-194534">
              <a:spcAft>
                <a:spcPts val="1103"/>
              </a:spcAft>
              <a:defRPr baseline="0">
                <a:solidFill>
                  <a:schemeClr val="bg1"/>
                </a:solidFill>
              </a:defRPr>
            </a:lvl5pPr>
            <a:lvl6pPr marL="393038" indent="-194534">
              <a:spcAft>
                <a:spcPts val="1103"/>
              </a:spcAft>
              <a:buFont typeface="Verdana" panose="020B0604030504040204" pitchFamily="34" charset="0"/>
              <a:buChar char="−"/>
              <a:defRPr>
                <a:solidFill>
                  <a:schemeClr val="bg1"/>
                </a:solidFill>
              </a:defRPr>
            </a:lvl6pPr>
            <a:lvl7pPr marL="393038" indent="-194534">
              <a:spcAft>
                <a:spcPts val="1103"/>
              </a:spcAft>
              <a:defRPr>
                <a:solidFill>
                  <a:schemeClr val="bg1"/>
                </a:solidFill>
              </a:defRPr>
            </a:lvl7pPr>
            <a:lvl8pPr marL="393038" indent="-194534">
              <a:spcAft>
                <a:spcPts val="1103"/>
              </a:spcAft>
              <a:defRPr>
                <a:solidFill>
                  <a:schemeClr val="bg1"/>
                </a:solidFill>
              </a:defRPr>
            </a:lvl8pPr>
            <a:lvl9pPr marL="393038" indent="-194534">
              <a:spcAft>
                <a:spcPts val="1103"/>
              </a:spcAft>
              <a:defRPr>
                <a:solidFill>
                  <a:schemeClr val="bg1"/>
                </a:solidFill>
              </a:defRPr>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Text Placeholder 8"/>
          <p:cNvSpPr>
            <a:spLocks noGrp="1"/>
          </p:cNvSpPr>
          <p:nvPr>
            <p:ph type="body" sz="quarter" idx="19"/>
          </p:nvPr>
        </p:nvSpPr>
        <p:spPr>
          <a:xfrm>
            <a:off x="2954090" y="2818700"/>
            <a:ext cx="2272388" cy="3743710"/>
          </a:xfrm>
        </p:spPr>
        <p:txBody>
          <a:bodyPr/>
          <a:lstStyle>
            <a:lvl1pPr>
              <a:defRPr b="1">
                <a:solidFill>
                  <a:schemeClr val="bg1"/>
                </a:solidFill>
              </a:defRPr>
            </a:lvl1pPr>
            <a:lvl2pPr>
              <a:spcAft>
                <a:spcPts val="1103"/>
              </a:spcAft>
              <a:defRPr>
                <a:solidFill>
                  <a:schemeClr val="bg1"/>
                </a:solidFill>
              </a:defRPr>
            </a:lvl2pPr>
            <a:lvl3pPr marL="0" indent="0">
              <a:spcAft>
                <a:spcPts val="1103"/>
              </a:spcAft>
              <a:buNone/>
              <a:defRPr>
                <a:solidFill>
                  <a:schemeClr val="bg1"/>
                </a:solidFill>
              </a:defRPr>
            </a:lvl3pPr>
            <a:lvl4pPr marL="194534" indent="-194534">
              <a:spcAft>
                <a:spcPts val="1103"/>
              </a:spcAft>
              <a:buFont typeface="Arial" panose="020B0604020202020204" pitchFamily="34" charset="0"/>
              <a:buChar char="•"/>
              <a:defRPr>
                <a:solidFill>
                  <a:schemeClr val="bg1"/>
                </a:solidFill>
              </a:defRPr>
            </a:lvl4pPr>
            <a:lvl5pPr marL="393038" indent="-194534">
              <a:spcAft>
                <a:spcPts val="1103"/>
              </a:spcAft>
              <a:defRPr baseline="0">
                <a:solidFill>
                  <a:schemeClr val="bg1"/>
                </a:solidFill>
              </a:defRPr>
            </a:lvl5pPr>
            <a:lvl6pPr marL="393038" indent="-194534">
              <a:spcAft>
                <a:spcPts val="1103"/>
              </a:spcAft>
              <a:buFont typeface="Verdana" panose="020B0604030504040204" pitchFamily="34" charset="0"/>
              <a:buChar char="−"/>
              <a:defRPr>
                <a:solidFill>
                  <a:schemeClr val="bg1"/>
                </a:solidFill>
              </a:defRPr>
            </a:lvl6pPr>
            <a:lvl7pPr marL="393038" indent="-194534">
              <a:spcAft>
                <a:spcPts val="1103"/>
              </a:spcAft>
              <a:defRPr>
                <a:solidFill>
                  <a:schemeClr val="bg1"/>
                </a:solidFill>
              </a:defRPr>
            </a:lvl7pPr>
            <a:lvl8pPr marL="393038" indent="-194534">
              <a:spcAft>
                <a:spcPts val="1103"/>
              </a:spcAft>
              <a:defRPr>
                <a:solidFill>
                  <a:schemeClr val="bg1"/>
                </a:solidFill>
              </a:defRPr>
            </a:lvl8pPr>
            <a:lvl9pPr marL="393038" indent="-194534">
              <a:spcAft>
                <a:spcPts val="1103"/>
              </a:spcAft>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7" name="Text Placeholder 8"/>
          <p:cNvSpPr>
            <a:spLocks noGrp="1"/>
          </p:cNvSpPr>
          <p:nvPr>
            <p:ph type="body" sz="quarter" idx="20"/>
          </p:nvPr>
        </p:nvSpPr>
        <p:spPr>
          <a:xfrm>
            <a:off x="5466326" y="2818700"/>
            <a:ext cx="2272388" cy="3743710"/>
          </a:xfrm>
        </p:spPr>
        <p:txBody>
          <a:bodyPr/>
          <a:lstStyle>
            <a:lvl1pPr>
              <a:defRPr b="1">
                <a:solidFill>
                  <a:schemeClr val="bg1"/>
                </a:solidFill>
              </a:defRPr>
            </a:lvl1pPr>
            <a:lvl2pPr>
              <a:spcAft>
                <a:spcPts val="1103"/>
              </a:spcAft>
              <a:defRPr>
                <a:solidFill>
                  <a:schemeClr val="bg1"/>
                </a:solidFill>
              </a:defRPr>
            </a:lvl2pPr>
            <a:lvl3pPr marL="0" indent="0">
              <a:spcAft>
                <a:spcPts val="1103"/>
              </a:spcAft>
              <a:buNone/>
              <a:defRPr>
                <a:solidFill>
                  <a:schemeClr val="bg1"/>
                </a:solidFill>
              </a:defRPr>
            </a:lvl3pPr>
            <a:lvl4pPr marL="194534" indent="-194534">
              <a:spcAft>
                <a:spcPts val="1103"/>
              </a:spcAft>
              <a:buFont typeface="Arial" panose="020B0604020202020204" pitchFamily="34" charset="0"/>
              <a:buChar char="•"/>
              <a:defRPr>
                <a:solidFill>
                  <a:schemeClr val="bg1"/>
                </a:solidFill>
              </a:defRPr>
            </a:lvl4pPr>
            <a:lvl5pPr marL="393038" indent="-194534">
              <a:spcAft>
                <a:spcPts val="1103"/>
              </a:spcAft>
              <a:defRPr baseline="0">
                <a:solidFill>
                  <a:schemeClr val="bg1"/>
                </a:solidFill>
              </a:defRPr>
            </a:lvl5pPr>
            <a:lvl6pPr marL="393038" indent="-194534">
              <a:spcAft>
                <a:spcPts val="1103"/>
              </a:spcAft>
              <a:buFont typeface="Verdana" panose="020B0604030504040204" pitchFamily="34" charset="0"/>
              <a:buChar char="−"/>
              <a:defRPr>
                <a:solidFill>
                  <a:schemeClr val="bg1"/>
                </a:solidFill>
              </a:defRPr>
            </a:lvl6pPr>
            <a:lvl7pPr marL="393038" indent="-194534">
              <a:spcAft>
                <a:spcPts val="1103"/>
              </a:spcAft>
              <a:defRPr>
                <a:solidFill>
                  <a:schemeClr val="bg1"/>
                </a:solidFill>
              </a:defRPr>
            </a:lvl7pPr>
            <a:lvl8pPr marL="393038" indent="-194534">
              <a:spcAft>
                <a:spcPts val="1103"/>
              </a:spcAft>
              <a:defRPr>
                <a:solidFill>
                  <a:schemeClr val="bg1"/>
                </a:solidFill>
              </a:defRPr>
            </a:lvl8pPr>
            <a:lvl9pPr marL="393038" indent="-194534">
              <a:spcAft>
                <a:spcPts val="1103"/>
              </a:spcAft>
              <a:defRPr>
                <a:solidFill>
                  <a:schemeClr val="bg1"/>
                </a:solidFill>
              </a:defRPr>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8" name="Text Placeholder 8"/>
          <p:cNvSpPr>
            <a:spLocks noGrp="1"/>
          </p:cNvSpPr>
          <p:nvPr>
            <p:ph type="body" sz="quarter" idx="13" hasCustomPrompt="1"/>
          </p:nvPr>
        </p:nvSpPr>
        <p:spPr>
          <a:xfrm>
            <a:off x="439793" y="758374"/>
            <a:ext cx="9809053" cy="835084"/>
          </a:xfrm>
          <a:prstGeom prst="rect">
            <a:avLst/>
          </a:prstGeom>
        </p:spPr>
        <p:txBody>
          <a:bodyPr lIns="0" tIns="0" rIns="0" bIns="0">
            <a:noAutofit/>
          </a:bodyPr>
          <a:lstStyle>
            <a:lvl1pPr marL="0" indent="0">
              <a:buNone/>
              <a:defRPr sz="2000" b="0">
                <a:solidFill>
                  <a:schemeClr val="bg1"/>
                </a:solidFill>
              </a:defRPr>
            </a:lvl1pPr>
          </a:lstStyle>
          <a:p>
            <a:pPr lvl="0"/>
            <a:r>
              <a:rPr lang="en-US" noProof="0" dirty="0"/>
              <a:t>Click to add subtitle</a:t>
            </a:r>
          </a:p>
        </p:txBody>
      </p:sp>
      <p:sp>
        <p:nvSpPr>
          <p:cNvPr id="14" name="TextBox 13"/>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5" name="TextBox 14"/>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40443708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439793" y="718571"/>
            <a:ext cx="9809052" cy="835084"/>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9" name="Title Placeholder 1"/>
          <p:cNvSpPr>
            <a:spLocks noGrp="1"/>
          </p:cNvSpPr>
          <p:nvPr>
            <p:ph type="title" hasCustomPrompt="1"/>
          </p:nvPr>
        </p:nvSpPr>
        <p:spPr>
          <a:xfrm>
            <a:off x="439793" y="350131"/>
            <a:ext cx="9809052" cy="368439"/>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0" name="Text Placeholder 18"/>
          <p:cNvSpPr>
            <a:spLocks noGrp="1"/>
          </p:cNvSpPr>
          <p:nvPr>
            <p:ph idx="1"/>
          </p:nvPr>
        </p:nvSpPr>
        <p:spPr>
          <a:xfrm>
            <a:off x="439793" y="1836443"/>
            <a:ext cx="4904527" cy="5201211"/>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416708949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US" noProof="0" dirty="0"/>
          </a:p>
        </p:txBody>
      </p:sp>
    </p:spTree>
    <p:extLst>
      <p:ext uri="{BB962C8B-B14F-4D97-AF65-F5344CB8AC3E}">
        <p14:creationId xmlns:p14="http://schemas.microsoft.com/office/powerpoint/2010/main" val="324227870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924647" y="1508600"/>
            <a:ext cx="4453128" cy="4453128"/>
          </a:xfrm>
          <a:prstGeom prst="ellipse">
            <a:avLst/>
          </a:prstGeom>
          <a:ln w="25400">
            <a:solidFill>
              <a:schemeClr val="accent1"/>
            </a:solidFill>
          </a:ln>
        </p:spPr>
        <p:txBody>
          <a:bodyPr lIns="108000" tIns="108000" rIns="108000" bIns="108000" anchor="ctr" anchorCtr="0">
            <a:normAutofit/>
          </a:bodyPr>
          <a:lstStyle>
            <a:lvl1pPr algn="ctr">
              <a:lnSpc>
                <a:spcPts val="4632"/>
              </a:lnSpc>
              <a:defRPr sz="3970" b="0">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439794" y="6466942"/>
            <a:ext cx="4904524" cy="557614"/>
          </a:xfrm>
          <a:prstGeom prst="rect">
            <a:avLst/>
          </a:prstGeom>
        </p:spPr>
        <p:txBody>
          <a:bodyPr lIns="0" tIns="0" rIns="0" bIns="0" anchor="b" anchorCtr="0">
            <a:noAutofit/>
          </a:bodyPr>
          <a:lstStyle>
            <a:lvl1pPr marL="0" indent="0" algn="l">
              <a:lnSpc>
                <a:spcPct val="100000"/>
              </a:lnSpc>
              <a:spcAft>
                <a:spcPts val="0"/>
              </a:spcAft>
              <a:buNone/>
              <a:defRPr sz="1764">
                <a:solidFill>
                  <a:schemeClr val="tx1"/>
                </a:solidFill>
              </a:defRPr>
            </a:lvl1pPr>
            <a:lvl2pPr marL="504200" indent="0" algn="ctr">
              <a:buNone/>
              <a:defRPr sz="2206"/>
            </a:lvl2pPr>
            <a:lvl3pPr marL="1008400" indent="0" algn="ctr">
              <a:buNone/>
              <a:defRPr sz="1985"/>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439794" y="7037652"/>
            <a:ext cx="4904525" cy="329124"/>
          </a:xfrm>
          <a:prstGeom prst="rect">
            <a:avLst/>
          </a:prstGeom>
        </p:spPr>
        <p:txBody>
          <a:bodyPr/>
          <a:lstStyle>
            <a:lvl1pPr>
              <a:spcAft>
                <a:spcPts val="0"/>
              </a:spcAft>
              <a:defRPr sz="1103">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6" name="Group 15"/>
          <p:cNvGrpSpPr>
            <a:grpSpLocks noChangeAspect="1"/>
          </p:cNvGrpSpPr>
          <p:nvPr userDrawn="1"/>
        </p:nvGrpSpPr>
        <p:grpSpPr>
          <a:xfrm>
            <a:off x="439739" y="424269"/>
            <a:ext cx="3200400" cy="630790"/>
            <a:chOff x="719138" y="-4006851"/>
            <a:chExt cx="6234113" cy="1228726"/>
          </a:xfrm>
          <a:solidFill>
            <a:schemeClr val="tx1"/>
          </a:solidFill>
        </p:grpSpPr>
        <p:sp>
          <p:nvSpPr>
            <p:cNvPr id="17" name="Freeform 5"/>
            <p:cNvSpPr>
              <a:spLocks noEditPoints="1"/>
            </p:cNvSpPr>
            <p:nvPr/>
          </p:nvSpPr>
          <p:spPr bwMode="auto">
            <a:xfrm>
              <a:off x="719138" y="-4006851"/>
              <a:ext cx="420688" cy="506413"/>
            </a:xfrm>
            <a:custGeom>
              <a:avLst/>
              <a:gdLst>
                <a:gd name="T0" fmla="*/ 112 w 112"/>
                <a:gd name="T1" fmla="*/ 65 h 135"/>
                <a:gd name="T2" fmla="*/ 93 w 112"/>
                <a:gd name="T3" fmla="*/ 116 h 135"/>
                <a:gd name="T4" fmla="*/ 43 w 112"/>
                <a:gd name="T5" fmla="*/ 135 h 135"/>
                <a:gd name="T6" fmla="*/ 0 w 112"/>
                <a:gd name="T7" fmla="*/ 135 h 135"/>
                <a:gd name="T8" fmla="*/ 0 w 112"/>
                <a:gd name="T9" fmla="*/ 0 h 135"/>
                <a:gd name="T10" fmla="*/ 45 w 112"/>
                <a:gd name="T11" fmla="*/ 0 h 135"/>
                <a:gd name="T12" fmla="*/ 94 w 112"/>
                <a:gd name="T13" fmla="*/ 17 h 135"/>
                <a:gd name="T14" fmla="*/ 112 w 112"/>
                <a:gd name="T15" fmla="*/ 65 h 135"/>
                <a:gd name="T16" fmla="*/ 75 w 112"/>
                <a:gd name="T17" fmla="*/ 66 h 135"/>
                <a:gd name="T18" fmla="*/ 68 w 112"/>
                <a:gd name="T19" fmla="*/ 38 h 135"/>
                <a:gd name="T20" fmla="*/ 46 w 112"/>
                <a:gd name="T21" fmla="*/ 29 h 135"/>
                <a:gd name="T22" fmla="*/ 35 w 112"/>
                <a:gd name="T23" fmla="*/ 29 h 135"/>
                <a:gd name="T24" fmla="*/ 35 w 112"/>
                <a:gd name="T25" fmla="*/ 105 h 135"/>
                <a:gd name="T26" fmla="*/ 43 w 112"/>
                <a:gd name="T27" fmla="*/ 105 h 135"/>
                <a:gd name="T28" fmla="*/ 67 w 112"/>
                <a:gd name="T29" fmla="*/ 95 h 135"/>
                <a:gd name="T30" fmla="*/ 75 w 112"/>
                <a:gd name="T31" fmla="*/ 6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35">
                  <a:moveTo>
                    <a:pt x="112" y="65"/>
                  </a:moveTo>
                  <a:cubicBezTo>
                    <a:pt x="112" y="87"/>
                    <a:pt x="105" y="104"/>
                    <a:pt x="93" y="116"/>
                  </a:cubicBezTo>
                  <a:cubicBezTo>
                    <a:pt x="81" y="129"/>
                    <a:pt x="64" y="135"/>
                    <a:pt x="43" y="135"/>
                  </a:cubicBezTo>
                  <a:cubicBezTo>
                    <a:pt x="0" y="135"/>
                    <a:pt x="0" y="135"/>
                    <a:pt x="0" y="135"/>
                  </a:cubicBezTo>
                  <a:cubicBezTo>
                    <a:pt x="0" y="0"/>
                    <a:pt x="0" y="0"/>
                    <a:pt x="0" y="0"/>
                  </a:cubicBezTo>
                  <a:cubicBezTo>
                    <a:pt x="45" y="0"/>
                    <a:pt x="45" y="0"/>
                    <a:pt x="45" y="0"/>
                  </a:cubicBezTo>
                  <a:cubicBezTo>
                    <a:pt x="67" y="0"/>
                    <a:pt x="83" y="6"/>
                    <a:pt x="94" y="17"/>
                  </a:cubicBezTo>
                  <a:cubicBezTo>
                    <a:pt x="106" y="28"/>
                    <a:pt x="112" y="44"/>
                    <a:pt x="112" y="65"/>
                  </a:cubicBezTo>
                  <a:moveTo>
                    <a:pt x="75" y="66"/>
                  </a:moveTo>
                  <a:cubicBezTo>
                    <a:pt x="75" y="53"/>
                    <a:pt x="72" y="44"/>
                    <a:pt x="68" y="38"/>
                  </a:cubicBezTo>
                  <a:cubicBezTo>
                    <a:pt x="63" y="32"/>
                    <a:pt x="56" y="29"/>
                    <a:pt x="46" y="29"/>
                  </a:cubicBezTo>
                  <a:cubicBezTo>
                    <a:pt x="35" y="29"/>
                    <a:pt x="35" y="29"/>
                    <a:pt x="35" y="29"/>
                  </a:cubicBezTo>
                  <a:cubicBezTo>
                    <a:pt x="35" y="105"/>
                    <a:pt x="35" y="105"/>
                    <a:pt x="35" y="105"/>
                  </a:cubicBezTo>
                  <a:cubicBezTo>
                    <a:pt x="43" y="105"/>
                    <a:pt x="43" y="105"/>
                    <a:pt x="43" y="105"/>
                  </a:cubicBezTo>
                  <a:cubicBezTo>
                    <a:pt x="54" y="105"/>
                    <a:pt x="62" y="102"/>
                    <a:pt x="67" y="95"/>
                  </a:cubicBezTo>
                  <a:cubicBezTo>
                    <a:pt x="72" y="89"/>
                    <a:pt x="75" y="79"/>
                    <a:pt x="75"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Rectangle 6"/>
            <p:cNvSpPr>
              <a:spLocks noChangeArrowheads="1"/>
            </p:cNvSpPr>
            <p:nvPr/>
          </p:nvSpPr>
          <p:spPr bwMode="auto">
            <a:xfrm>
              <a:off x="1593851" y="-4006851"/>
              <a:ext cx="128588" cy="506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7"/>
            <p:cNvSpPr>
              <a:spLocks noEditPoints="1"/>
            </p:cNvSpPr>
            <p:nvPr/>
          </p:nvSpPr>
          <p:spPr bwMode="auto">
            <a:xfrm>
              <a:off x="1770063" y="-3883026"/>
              <a:ext cx="368300" cy="387350"/>
            </a:xfrm>
            <a:custGeom>
              <a:avLst/>
              <a:gdLst>
                <a:gd name="T0" fmla="*/ 98 w 98"/>
                <a:gd name="T1" fmla="*/ 51 h 103"/>
                <a:gd name="T2" fmla="*/ 85 w 98"/>
                <a:gd name="T3" fmla="*/ 90 h 103"/>
                <a:gd name="T4" fmla="*/ 49 w 98"/>
                <a:gd name="T5" fmla="*/ 103 h 103"/>
                <a:gd name="T6" fmla="*/ 13 w 98"/>
                <a:gd name="T7" fmla="*/ 89 h 103"/>
                <a:gd name="T8" fmla="*/ 0 w 98"/>
                <a:gd name="T9" fmla="*/ 51 h 103"/>
                <a:gd name="T10" fmla="*/ 13 w 98"/>
                <a:gd name="T11" fmla="*/ 13 h 103"/>
                <a:gd name="T12" fmla="*/ 49 w 98"/>
                <a:gd name="T13" fmla="*/ 0 h 103"/>
                <a:gd name="T14" fmla="*/ 75 w 98"/>
                <a:gd name="T15" fmla="*/ 6 h 103"/>
                <a:gd name="T16" fmla="*/ 92 w 98"/>
                <a:gd name="T17" fmla="*/ 24 h 103"/>
                <a:gd name="T18" fmla="*/ 98 w 98"/>
                <a:gd name="T19" fmla="*/ 51 h 103"/>
                <a:gd name="T20" fmla="*/ 34 w 98"/>
                <a:gd name="T21" fmla="*/ 51 h 103"/>
                <a:gd name="T22" fmla="*/ 38 w 98"/>
                <a:gd name="T23" fmla="*/ 71 h 103"/>
                <a:gd name="T24" fmla="*/ 49 w 98"/>
                <a:gd name="T25" fmla="*/ 78 h 103"/>
                <a:gd name="T26" fmla="*/ 60 w 98"/>
                <a:gd name="T27" fmla="*/ 71 h 103"/>
                <a:gd name="T28" fmla="*/ 63 w 98"/>
                <a:gd name="T29" fmla="*/ 51 h 103"/>
                <a:gd name="T30" fmla="*/ 60 w 98"/>
                <a:gd name="T31" fmla="*/ 32 h 103"/>
                <a:gd name="T32" fmla="*/ 49 w 98"/>
                <a:gd name="T33" fmla="*/ 25 h 103"/>
                <a:gd name="T34" fmla="*/ 38 w 98"/>
                <a:gd name="T35" fmla="*/ 32 h 103"/>
                <a:gd name="T36" fmla="*/ 34 w 98"/>
                <a:gd name="T37"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03">
                  <a:moveTo>
                    <a:pt x="98" y="51"/>
                  </a:moveTo>
                  <a:cubicBezTo>
                    <a:pt x="98" y="68"/>
                    <a:pt x="93" y="80"/>
                    <a:pt x="85" y="90"/>
                  </a:cubicBezTo>
                  <a:cubicBezTo>
                    <a:pt x="76" y="99"/>
                    <a:pt x="64" y="103"/>
                    <a:pt x="49" y="103"/>
                  </a:cubicBezTo>
                  <a:cubicBezTo>
                    <a:pt x="34" y="103"/>
                    <a:pt x="22" y="99"/>
                    <a:pt x="13" y="89"/>
                  </a:cubicBezTo>
                  <a:cubicBezTo>
                    <a:pt x="4" y="80"/>
                    <a:pt x="0" y="67"/>
                    <a:pt x="0" y="51"/>
                  </a:cubicBezTo>
                  <a:cubicBezTo>
                    <a:pt x="0" y="35"/>
                    <a:pt x="4" y="22"/>
                    <a:pt x="13" y="13"/>
                  </a:cubicBezTo>
                  <a:cubicBezTo>
                    <a:pt x="21" y="4"/>
                    <a:pt x="34" y="0"/>
                    <a:pt x="49" y="0"/>
                  </a:cubicBezTo>
                  <a:cubicBezTo>
                    <a:pt x="59" y="0"/>
                    <a:pt x="67" y="2"/>
                    <a:pt x="75" y="6"/>
                  </a:cubicBezTo>
                  <a:cubicBezTo>
                    <a:pt x="82" y="10"/>
                    <a:pt x="88" y="16"/>
                    <a:pt x="92" y="24"/>
                  </a:cubicBezTo>
                  <a:cubicBezTo>
                    <a:pt x="96" y="32"/>
                    <a:pt x="98" y="41"/>
                    <a:pt x="98" y="51"/>
                  </a:cubicBezTo>
                  <a:moveTo>
                    <a:pt x="34" y="51"/>
                  </a:moveTo>
                  <a:cubicBezTo>
                    <a:pt x="34" y="60"/>
                    <a:pt x="35" y="66"/>
                    <a:pt x="38" y="71"/>
                  </a:cubicBezTo>
                  <a:cubicBezTo>
                    <a:pt x="40" y="75"/>
                    <a:pt x="44" y="78"/>
                    <a:pt x="49" y="78"/>
                  </a:cubicBezTo>
                  <a:cubicBezTo>
                    <a:pt x="54" y="78"/>
                    <a:pt x="58" y="75"/>
                    <a:pt x="60" y="71"/>
                  </a:cubicBezTo>
                  <a:cubicBezTo>
                    <a:pt x="62" y="66"/>
                    <a:pt x="63" y="60"/>
                    <a:pt x="63" y="51"/>
                  </a:cubicBezTo>
                  <a:cubicBezTo>
                    <a:pt x="63" y="43"/>
                    <a:pt x="62" y="36"/>
                    <a:pt x="60" y="32"/>
                  </a:cubicBezTo>
                  <a:cubicBezTo>
                    <a:pt x="58" y="27"/>
                    <a:pt x="54" y="25"/>
                    <a:pt x="49" y="25"/>
                  </a:cubicBezTo>
                  <a:cubicBezTo>
                    <a:pt x="44" y="25"/>
                    <a:pt x="40" y="27"/>
                    <a:pt x="38" y="32"/>
                  </a:cubicBezTo>
                  <a:cubicBezTo>
                    <a:pt x="35" y="36"/>
                    <a:pt x="34" y="43"/>
                    <a:pt x="3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Rectangle 8"/>
            <p:cNvSpPr>
              <a:spLocks noChangeArrowheads="1"/>
            </p:cNvSpPr>
            <p:nvPr/>
          </p:nvSpPr>
          <p:spPr bwMode="auto">
            <a:xfrm>
              <a:off x="2187576" y="-3879851"/>
              <a:ext cx="127000" cy="379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Rectangle 9"/>
            <p:cNvSpPr>
              <a:spLocks noChangeArrowheads="1"/>
            </p:cNvSpPr>
            <p:nvPr/>
          </p:nvSpPr>
          <p:spPr bwMode="auto">
            <a:xfrm>
              <a:off x="2187576" y="-4006851"/>
              <a:ext cx="127000"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Rectangle 10"/>
            <p:cNvSpPr>
              <a:spLocks noChangeArrowheads="1"/>
            </p:cNvSpPr>
            <p:nvPr/>
          </p:nvSpPr>
          <p:spPr bwMode="auto">
            <a:xfrm>
              <a:off x="2401888" y="-3297238"/>
              <a:ext cx="120650"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11"/>
            <p:cNvSpPr>
              <a:spLocks/>
            </p:cNvSpPr>
            <p:nvPr/>
          </p:nvSpPr>
          <p:spPr bwMode="auto">
            <a:xfrm>
              <a:off x="2363788" y="-3995738"/>
              <a:ext cx="271463" cy="500063"/>
            </a:xfrm>
            <a:custGeom>
              <a:avLst/>
              <a:gdLst>
                <a:gd name="T0" fmla="*/ 56 w 72"/>
                <a:gd name="T1" fmla="*/ 106 h 133"/>
                <a:gd name="T2" fmla="*/ 72 w 72"/>
                <a:gd name="T3" fmla="*/ 103 h 133"/>
                <a:gd name="T4" fmla="*/ 72 w 72"/>
                <a:gd name="T5" fmla="*/ 128 h 133"/>
                <a:gd name="T6" fmla="*/ 59 w 72"/>
                <a:gd name="T7" fmla="*/ 132 h 133"/>
                <a:gd name="T8" fmla="*/ 44 w 72"/>
                <a:gd name="T9" fmla="*/ 133 h 133"/>
                <a:gd name="T10" fmla="*/ 20 w 72"/>
                <a:gd name="T11" fmla="*/ 125 h 133"/>
                <a:gd name="T12" fmla="*/ 12 w 72"/>
                <a:gd name="T13" fmla="*/ 99 h 133"/>
                <a:gd name="T14" fmla="*/ 12 w 72"/>
                <a:gd name="T15" fmla="*/ 57 h 133"/>
                <a:gd name="T16" fmla="*/ 0 w 72"/>
                <a:gd name="T17" fmla="*/ 57 h 133"/>
                <a:gd name="T18" fmla="*/ 0 w 72"/>
                <a:gd name="T19" fmla="*/ 31 h 133"/>
                <a:gd name="T20" fmla="*/ 12 w 72"/>
                <a:gd name="T21" fmla="*/ 31 h 133"/>
                <a:gd name="T22" fmla="*/ 12 w 72"/>
                <a:gd name="T23" fmla="*/ 6 h 133"/>
                <a:gd name="T24" fmla="*/ 46 w 72"/>
                <a:gd name="T25" fmla="*/ 0 h 133"/>
                <a:gd name="T26" fmla="*/ 46 w 72"/>
                <a:gd name="T27" fmla="*/ 31 h 133"/>
                <a:gd name="T28" fmla="*/ 68 w 72"/>
                <a:gd name="T29" fmla="*/ 31 h 133"/>
                <a:gd name="T30" fmla="*/ 68 w 72"/>
                <a:gd name="T31" fmla="*/ 57 h 133"/>
                <a:gd name="T32" fmla="*/ 46 w 72"/>
                <a:gd name="T33" fmla="*/ 57 h 133"/>
                <a:gd name="T34" fmla="*/ 46 w 72"/>
                <a:gd name="T35" fmla="*/ 96 h 133"/>
                <a:gd name="T36" fmla="*/ 56 w 72"/>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133">
                  <a:moveTo>
                    <a:pt x="56" y="106"/>
                  </a:moveTo>
                  <a:cubicBezTo>
                    <a:pt x="60" y="106"/>
                    <a:pt x="66" y="105"/>
                    <a:pt x="72" y="103"/>
                  </a:cubicBezTo>
                  <a:cubicBezTo>
                    <a:pt x="72" y="128"/>
                    <a:pt x="72" y="128"/>
                    <a:pt x="72" y="128"/>
                  </a:cubicBezTo>
                  <a:cubicBezTo>
                    <a:pt x="67" y="130"/>
                    <a:pt x="63" y="131"/>
                    <a:pt x="59" y="132"/>
                  </a:cubicBezTo>
                  <a:cubicBezTo>
                    <a:pt x="55" y="133"/>
                    <a:pt x="50" y="133"/>
                    <a:pt x="44" y="133"/>
                  </a:cubicBezTo>
                  <a:cubicBezTo>
                    <a:pt x="33" y="133"/>
                    <a:pt x="25" y="131"/>
                    <a:pt x="20" y="125"/>
                  </a:cubicBezTo>
                  <a:cubicBezTo>
                    <a:pt x="15"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6"/>
                    <a:pt x="12" y="6"/>
                    <a:pt x="12" y="6"/>
                  </a:cubicBezTo>
                  <a:cubicBezTo>
                    <a:pt x="46" y="0"/>
                    <a:pt x="46" y="0"/>
                    <a:pt x="46" y="0"/>
                  </a:cubicBezTo>
                  <a:cubicBezTo>
                    <a:pt x="46" y="31"/>
                    <a:pt x="46" y="31"/>
                    <a:pt x="46" y="31"/>
                  </a:cubicBezTo>
                  <a:cubicBezTo>
                    <a:pt x="68" y="31"/>
                    <a:pt x="68" y="31"/>
                    <a:pt x="68" y="31"/>
                  </a:cubicBezTo>
                  <a:cubicBezTo>
                    <a:pt x="68" y="57"/>
                    <a:pt x="68" y="57"/>
                    <a:pt x="68" y="57"/>
                  </a:cubicBezTo>
                  <a:cubicBezTo>
                    <a:pt x="46" y="57"/>
                    <a:pt x="46" y="57"/>
                    <a:pt x="46" y="57"/>
                  </a:cubicBezTo>
                  <a:cubicBezTo>
                    <a:pt x="46" y="96"/>
                    <a:pt x="46" y="96"/>
                    <a:pt x="46" y="96"/>
                  </a:cubicBezTo>
                  <a:cubicBezTo>
                    <a:pt x="46" y="103"/>
                    <a:pt x="49" y="106"/>
                    <a:pt x="56"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12"/>
            <p:cNvSpPr>
              <a:spLocks/>
            </p:cNvSpPr>
            <p:nvPr/>
          </p:nvSpPr>
          <p:spPr bwMode="auto">
            <a:xfrm>
              <a:off x="2660651" y="-3995738"/>
              <a:ext cx="266700" cy="500063"/>
            </a:xfrm>
            <a:custGeom>
              <a:avLst/>
              <a:gdLst>
                <a:gd name="T0" fmla="*/ 55 w 71"/>
                <a:gd name="T1" fmla="*/ 106 h 133"/>
                <a:gd name="T2" fmla="*/ 71 w 71"/>
                <a:gd name="T3" fmla="*/ 103 h 133"/>
                <a:gd name="T4" fmla="*/ 71 w 71"/>
                <a:gd name="T5" fmla="*/ 128 h 133"/>
                <a:gd name="T6" fmla="*/ 58 w 71"/>
                <a:gd name="T7" fmla="*/ 132 h 133"/>
                <a:gd name="T8" fmla="*/ 44 w 71"/>
                <a:gd name="T9" fmla="*/ 133 h 133"/>
                <a:gd name="T10" fmla="*/ 19 w 71"/>
                <a:gd name="T11" fmla="*/ 125 h 133"/>
                <a:gd name="T12" fmla="*/ 12 w 71"/>
                <a:gd name="T13" fmla="*/ 99 h 133"/>
                <a:gd name="T14" fmla="*/ 12 w 71"/>
                <a:gd name="T15" fmla="*/ 57 h 133"/>
                <a:gd name="T16" fmla="*/ 0 w 71"/>
                <a:gd name="T17" fmla="*/ 57 h 133"/>
                <a:gd name="T18" fmla="*/ 0 w 71"/>
                <a:gd name="T19" fmla="*/ 31 h 133"/>
                <a:gd name="T20" fmla="*/ 12 w 71"/>
                <a:gd name="T21" fmla="*/ 31 h 133"/>
                <a:gd name="T22" fmla="*/ 12 w 71"/>
                <a:gd name="T23" fmla="*/ 5 h 133"/>
                <a:gd name="T24" fmla="*/ 46 w 71"/>
                <a:gd name="T25" fmla="*/ 0 h 133"/>
                <a:gd name="T26" fmla="*/ 46 w 71"/>
                <a:gd name="T27" fmla="*/ 31 h 133"/>
                <a:gd name="T28" fmla="*/ 67 w 71"/>
                <a:gd name="T29" fmla="*/ 31 h 133"/>
                <a:gd name="T30" fmla="*/ 67 w 71"/>
                <a:gd name="T31" fmla="*/ 57 h 133"/>
                <a:gd name="T32" fmla="*/ 46 w 71"/>
                <a:gd name="T33" fmla="*/ 57 h 133"/>
                <a:gd name="T34" fmla="*/ 46 w 71"/>
                <a:gd name="T35" fmla="*/ 96 h 133"/>
                <a:gd name="T36" fmla="*/ 55 w 71"/>
                <a:gd name="T37"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133">
                  <a:moveTo>
                    <a:pt x="55" y="106"/>
                  </a:moveTo>
                  <a:cubicBezTo>
                    <a:pt x="59" y="106"/>
                    <a:pt x="65" y="105"/>
                    <a:pt x="71" y="103"/>
                  </a:cubicBezTo>
                  <a:cubicBezTo>
                    <a:pt x="71" y="128"/>
                    <a:pt x="71" y="128"/>
                    <a:pt x="71" y="128"/>
                  </a:cubicBezTo>
                  <a:cubicBezTo>
                    <a:pt x="67" y="130"/>
                    <a:pt x="62" y="131"/>
                    <a:pt x="58" y="132"/>
                  </a:cubicBezTo>
                  <a:cubicBezTo>
                    <a:pt x="54" y="133"/>
                    <a:pt x="49" y="133"/>
                    <a:pt x="44" y="133"/>
                  </a:cubicBezTo>
                  <a:cubicBezTo>
                    <a:pt x="32" y="133"/>
                    <a:pt x="24" y="131"/>
                    <a:pt x="19" y="125"/>
                  </a:cubicBezTo>
                  <a:cubicBezTo>
                    <a:pt x="14" y="119"/>
                    <a:pt x="12" y="110"/>
                    <a:pt x="12" y="99"/>
                  </a:cubicBezTo>
                  <a:cubicBezTo>
                    <a:pt x="12" y="57"/>
                    <a:pt x="12" y="57"/>
                    <a:pt x="12" y="57"/>
                  </a:cubicBezTo>
                  <a:cubicBezTo>
                    <a:pt x="0" y="57"/>
                    <a:pt x="0" y="57"/>
                    <a:pt x="0" y="57"/>
                  </a:cubicBezTo>
                  <a:cubicBezTo>
                    <a:pt x="0" y="31"/>
                    <a:pt x="0" y="31"/>
                    <a:pt x="0" y="31"/>
                  </a:cubicBezTo>
                  <a:cubicBezTo>
                    <a:pt x="12" y="31"/>
                    <a:pt x="12" y="31"/>
                    <a:pt x="12" y="31"/>
                  </a:cubicBezTo>
                  <a:cubicBezTo>
                    <a:pt x="12" y="5"/>
                    <a:pt x="12" y="5"/>
                    <a:pt x="12" y="5"/>
                  </a:cubicBezTo>
                  <a:cubicBezTo>
                    <a:pt x="46" y="0"/>
                    <a:pt x="46" y="0"/>
                    <a:pt x="46" y="0"/>
                  </a:cubicBezTo>
                  <a:cubicBezTo>
                    <a:pt x="46" y="31"/>
                    <a:pt x="46" y="31"/>
                    <a:pt x="46" y="31"/>
                  </a:cubicBezTo>
                  <a:cubicBezTo>
                    <a:pt x="67" y="31"/>
                    <a:pt x="67" y="31"/>
                    <a:pt x="67" y="31"/>
                  </a:cubicBezTo>
                  <a:cubicBezTo>
                    <a:pt x="67" y="57"/>
                    <a:pt x="67" y="57"/>
                    <a:pt x="67" y="57"/>
                  </a:cubicBezTo>
                  <a:cubicBezTo>
                    <a:pt x="46" y="57"/>
                    <a:pt x="46" y="57"/>
                    <a:pt x="46" y="57"/>
                  </a:cubicBezTo>
                  <a:cubicBezTo>
                    <a:pt x="46" y="96"/>
                    <a:pt x="46" y="96"/>
                    <a:pt x="46" y="96"/>
                  </a:cubicBezTo>
                  <a:cubicBezTo>
                    <a:pt x="46" y="103"/>
                    <a:pt x="49" y="106"/>
                    <a:pt x="55"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13"/>
            <p:cNvSpPr>
              <a:spLocks noEditPoints="1"/>
            </p:cNvSpPr>
            <p:nvPr/>
          </p:nvSpPr>
          <p:spPr bwMode="auto">
            <a:xfrm>
              <a:off x="2957513" y="-3883026"/>
              <a:ext cx="357188" cy="387350"/>
            </a:xfrm>
            <a:custGeom>
              <a:avLst/>
              <a:gdLst>
                <a:gd name="T0" fmla="*/ 83 w 95"/>
                <a:gd name="T1" fmla="*/ 11 h 103"/>
                <a:gd name="T2" fmla="*/ 48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4" y="3"/>
                    <a:pt x="63" y="0"/>
                    <a:pt x="48" y="0"/>
                  </a:cubicBezTo>
                  <a:cubicBezTo>
                    <a:pt x="33" y="0"/>
                    <a:pt x="21" y="4"/>
                    <a:pt x="13" y="13"/>
                  </a:cubicBezTo>
                  <a:cubicBezTo>
                    <a:pt x="4" y="22"/>
                    <a:pt x="0" y="35"/>
                    <a:pt x="0" y="52"/>
                  </a:cubicBezTo>
                  <a:cubicBezTo>
                    <a:pt x="0" y="69"/>
                    <a:pt x="4" y="81"/>
                    <a:pt x="14" y="90"/>
                  </a:cubicBezTo>
                  <a:cubicBezTo>
                    <a:pt x="23" y="99"/>
                    <a:pt x="35" y="103"/>
                    <a:pt x="52" y="103"/>
                  </a:cubicBezTo>
                  <a:cubicBezTo>
                    <a:pt x="59" y="103"/>
                    <a:pt x="66" y="103"/>
                    <a:pt x="72" y="102"/>
                  </a:cubicBezTo>
                  <a:cubicBezTo>
                    <a:pt x="77" y="101"/>
                    <a:pt x="83" y="99"/>
                    <a:pt x="88" y="96"/>
                  </a:cubicBezTo>
                  <a:cubicBezTo>
                    <a:pt x="83" y="74"/>
                    <a:pt x="83" y="74"/>
                    <a:pt x="83" y="74"/>
                  </a:cubicBezTo>
                  <a:cubicBezTo>
                    <a:pt x="79" y="75"/>
                    <a:pt x="75" y="76"/>
                    <a:pt x="72" y="77"/>
                  </a:cubicBezTo>
                  <a:cubicBezTo>
                    <a:pt x="67" y="78"/>
                    <a:pt x="62" y="79"/>
                    <a:pt x="56" y="79"/>
                  </a:cubicBezTo>
                  <a:cubicBezTo>
                    <a:pt x="49" y="79"/>
                    <a:pt x="44" y="77"/>
                    <a:pt x="40" y="74"/>
                  </a:cubicBezTo>
                  <a:cubicBezTo>
                    <a:pt x="36" y="71"/>
                    <a:pt x="34" y="66"/>
                    <a:pt x="34" y="61"/>
                  </a:cubicBezTo>
                  <a:cubicBezTo>
                    <a:pt x="95" y="61"/>
                    <a:pt x="95" y="61"/>
                    <a:pt x="95" y="61"/>
                  </a:cubicBezTo>
                  <a:cubicBezTo>
                    <a:pt x="95" y="45"/>
                    <a:pt x="95" y="45"/>
                    <a:pt x="95" y="45"/>
                  </a:cubicBezTo>
                  <a:cubicBezTo>
                    <a:pt x="95" y="31"/>
                    <a:pt x="91" y="19"/>
                    <a:pt x="83" y="11"/>
                  </a:cubicBezTo>
                  <a:moveTo>
                    <a:pt x="35" y="39"/>
                  </a:moveTo>
                  <a:cubicBezTo>
                    <a:pt x="35" y="34"/>
                    <a:pt x="37" y="30"/>
                    <a:pt x="40" y="27"/>
                  </a:cubicBezTo>
                  <a:cubicBezTo>
                    <a:pt x="42" y="24"/>
                    <a:pt x="46" y="23"/>
                    <a:pt x="50" y="23"/>
                  </a:cubicBezTo>
                  <a:cubicBezTo>
                    <a:pt x="54" y="23"/>
                    <a:pt x="57" y="25"/>
                    <a:pt x="60" y="27"/>
                  </a:cubicBezTo>
                  <a:cubicBezTo>
                    <a:pt x="62"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14"/>
            <p:cNvSpPr>
              <a:spLocks noEditPoints="1"/>
            </p:cNvSpPr>
            <p:nvPr/>
          </p:nvSpPr>
          <p:spPr bwMode="auto">
            <a:xfrm>
              <a:off x="1173163" y="-3883026"/>
              <a:ext cx="357188" cy="387350"/>
            </a:xfrm>
            <a:custGeom>
              <a:avLst/>
              <a:gdLst>
                <a:gd name="T0" fmla="*/ 83 w 95"/>
                <a:gd name="T1" fmla="*/ 11 h 103"/>
                <a:gd name="T2" fmla="*/ 49 w 95"/>
                <a:gd name="T3" fmla="*/ 0 h 103"/>
                <a:gd name="T4" fmla="*/ 13 w 95"/>
                <a:gd name="T5" fmla="*/ 13 h 103"/>
                <a:gd name="T6" fmla="*/ 0 w 95"/>
                <a:gd name="T7" fmla="*/ 52 h 103"/>
                <a:gd name="T8" fmla="*/ 14 w 95"/>
                <a:gd name="T9" fmla="*/ 90 h 103"/>
                <a:gd name="T10" fmla="*/ 52 w 95"/>
                <a:gd name="T11" fmla="*/ 103 h 103"/>
                <a:gd name="T12" fmla="*/ 72 w 95"/>
                <a:gd name="T13" fmla="*/ 102 h 103"/>
                <a:gd name="T14" fmla="*/ 88 w 95"/>
                <a:gd name="T15" fmla="*/ 96 h 103"/>
                <a:gd name="T16" fmla="*/ 83 w 95"/>
                <a:gd name="T17" fmla="*/ 74 h 103"/>
                <a:gd name="T18" fmla="*/ 72 w 95"/>
                <a:gd name="T19" fmla="*/ 77 h 103"/>
                <a:gd name="T20" fmla="*/ 56 w 95"/>
                <a:gd name="T21" fmla="*/ 79 h 103"/>
                <a:gd name="T22" fmla="*/ 40 w 95"/>
                <a:gd name="T23" fmla="*/ 74 h 103"/>
                <a:gd name="T24" fmla="*/ 34 w 95"/>
                <a:gd name="T25" fmla="*/ 61 h 103"/>
                <a:gd name="T26" fmla="*/ 95 w 95"/>
                <a:gd name="T27" fmla="*/ 61 h 103"/>
                <a:gd name="T28" fmla="*/ 95 w 95"/>
                <a:gd name="T29" fmla="*/ 45 h 103"/>
                <a:gd name="T30" fmla="*/ 83 w 95"/>
                <a:gd name="T31" fmla="*/ 11 h 103"/>
                <a:gd name="T32" fmla="*/ 35 w 95"/>
                <a:gd name="T33" fmla="*/ 39 h 103"/>
                <a:gd name="T34" fmla="*/ 40 w 95"/>
                <a:gd name="T35" fmla="*/ 27 h 103"/>
                <a:gd name="T36" fmla="*/ 50 w 95"/>
                <a:gd name="T37" fmla="*/ 23 h 103"/>
                <a:gd name="T38" fmla="*/ 60 w 95"/>
                <a:gd name="T39" fmla="*/ 27 h 103"/>
                <a:gd name="T40" fmla="*/ 64 w 95"/>
                <a:gd name="T41" fmla="*/ 39 h 103"/>
                <a:gd name="T42" fmla="*/ 35 w 95"/>
                <a:gd name="T43"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3">
                  <a:moveTo>
                    <a:pt x="83" y="11"/>
                  </a:moveTo>
                  <a:cubicBezTo>
                    <a:pt x="75" y="3"/>
                    <a:pt x="63" y="0"/>
                    <a:pt x="49" y="0"/>
                  </a:cubicBezTo>
                  <a:cubicBezTo>
                    <a:pt x="33" y="0"/>
                    <a:pt x="21" y="4"/>
                    <a:pt x="13" y="13"/>
                  </a:cubicBezTo>
                  <a:cubicBezTo>
                    <a:pt x="4" y="22"/>
                    <a:pt x="0" y="35"/>
                    <a:pt x="0" y="52"/>
                  </a:cubicBezTo>
                  <a:cubicBezTo>
                    <a:pt x="0" y="69"/>
                    <a:pt x="5" y="81"/>
                    <a:pt x="14" y="90"/>
                  </a:cubicBezTo>
                  <a:cubicBezTo>
                    <a:pt x="23" y="99"/>
                    <a:pt x="35" y="103"/>
                    <a:pt x="52" y="103"/>
                  </a:cubicBezTo>
                  <a:cubicBezTo>
                    <a:pt x="60" y="103"/>
                    <a:pt x="66" y="103"/>
                    <a:pt x="72" y="102"/>
                  </a:cubicBezTo>
                  <a:cubicBezTo>
                    <a:pt x="78" y="101"/>
                    <a:pt x="83" y="99"/>
                    <a:pt x="88" y="96"/>
                  </a:cubicBezTo>
                  <a:cubicBezTo>
                    <a:pt x="83" y="74"/>
                    <a:pt x="83" y="74"/>
                    <a:pt x="83" y="74"/>
                  </a:cubicBezTo>
                  <a:cubicBezTo>
                    <a:pt x="79" y="75"/>
                    <a:pt x="76" y="76"/>
                    <a:pt x="72" y="77"/>
                  </a:cubicBezTo>
                  <a:cubicBezTo>
                    <a:pt x="67" y="78"/>
                    <a:pt x="62" y="79"/>
                    <a:pt x="56" y="79"/>
                  </a:cubicBezTo>
                  <a:cubicBezTo>
                    <a:pt x="49" y="79"/>
                    <a:pt x="44" y="77"/>
                    <a:pt x="40" y="74"/>
                  </a:cubicBezTo>
                  <a:cubicBezTo>
                    <a:pt x="37" y="71"/>
                    <a:pt x="35" y="66"/>
                    <a:pt x="34" y="61"/>
                  </a:cubicBezTo>
                  <a:cubicBezTo>
                    <a:pt x="95" y="61"/>
                    <a:pt x="95" y="61"/>
                    <a:pt x="95" y="61"/>
                  </a:cubicBezTo>
                  <a:cubicBezTo>
                    <a:pt x="95" y="45"/>
                    <a:pt x="95" y="45"/>
                    <a:pt x="95" y="45"/>
                  </a:cubicBezTo>
                  <a:cubicBezTo>
                    <a:pt x="95" y="31"/>
                    <a:pt x="91" y="19"/>
                    <a:pt x="83" y="11"/>
                  </a:cubicBezTo>
                  <a:moveTo>
                    <a:pt x="35" y="39"/>
                  </a:moveTo>
                  <a:cubicBezTo>
                    <a:pt x="36" y="34"/>
                    <a:pt x="37" y="30"/>
                    <a:pt x="40" y="27"/>
                  </a:cubicBezTo>
                  <a:cubicBezTo>
                    <a:pt x="42" y="24"/>
                    <a:pt x="46" y="23"/>
                    <a:pt x="50" y="23"/>
                  </a:cubicBezTo>
                  <a:cubicBezTo>
                    <a:pt x="54" y="23"/>
                    <a:pt x="58" y="25"/>
                    <a:pt x="60" y="27"/>
                  </a:cubicBezTo>
                  <a:cubicBezTo>
                    <a:pt x="63" y="30"/>
                    <a:pt x="64" y="34"/>
                    <a:pt x="64" y="39"/>
                  </a:cubicBezTo>
                  <a:lnTo>
                    <a:pt x="35"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15"/>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16"/>
            <p:cNvSpPr>
              <a:spLocks/>
            </p:cNvSpPr>
            <p:nvPr/>
          </p:nvSpPr>
          <p:spPr bwMode="auto">
            <a:xfrm>
              <a:off x="719138" y="-3278188"/>
              <a:ext cx="423863" cy="493713"/>
            </a:xfrm>
            <a:custGeom>
              <a:avLst/>
              <a:gdLst>
                <a:gd name="T0" fmla="*/ 267 w 267"/>
                <a:gd name="T1" fmla="*/ 311 h 311"/>
                <a:gd name="T2" fmla="*/ 182 w 267"/>
                <a:gd name="T3" fmla="*/ 311 h 311"/>
                <a:gd name="T4" fmla="*/ 182 w 267"/>
                <a:gd name="T5" fmla="*/ 185 h 311"/>
                <a:gd name="T6" fmla="*/ 85 w 267"/>
                <a:gd name="T7" fmla="*/ 185 h 311"/>
                <a:gd name="T8" fmla="*/ 85 w 267"/>
                <a:gd name="T9" fmla="*/ 311 h 311"/>
                <a:gd name="T10" fmla="*/ 0 w 267"/>
                <a:gd name="T11" fmla="*/ 311 h 311"/>
                <a:gd name="T12" fmla="*/ 0 w 267"/>
                <a:gd name="T13" fmla="*/ 0 h 311"/>
                <a:gd name="T14" fmla="*/ 85 w 267"/>
                <a:gd name="T15" fmla="*/ 0 h 311"/>
                <a:gd name="T16" fmla="*/ 85 w 267"/>
                <a:gd name="T17" fmla="*/ 116 h 311"/>
                <a:gd name="T18" fmla="*/ 182 w 267"/>
                <a:gd name="T19" fmla="*/ 116 h 311"/>
                <a:gd name="T20" fmla="*/ 182 w 267"/>
                <a:gd name="T21" fmla="*/ 0 h 311"/>
                <a:gd name="T22" fmla="*/ 267 w 267"/>
                <a:gd name="T23" fmla="*/ 0 h 311"/>
                <a:gd name="T24" fmla="*/ 267 w 267"/>
                <a:gd name="T25"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7" h="311">
                  <a:moveTo>
                    <a:pt x="267" y="311"/>
                  </a:moveTo>
                  <a:lnTo>
                    <a:pt x="182" y="311"/>
                  </a:lnTo>
                  <a:lnTo>
                    <a:pt x="182" y="185"/>
                  </a:lnTo>
                  <a:lnTo>
                    <a:pt x="85" y="185"/>
                  </a:lnTo>
                  <a:lnTo>
                    <a:pt x="85" y="311"/>
                  </a:lnTo>
                  <a:lnTo>
                    <a:pt x="0" y="311"/>
                  </a:lnTo>
                  <a:lnTo>
                    <a:pt x="0" y="0"/>
                  </a:lnTo>
                  <a:lnTo>
                    <a:pt x="85" y="0"/>
                  </a:lnTo>
                  <a:lnTo>
                    <a:pt x="85" y="116"/>
                  </a:lnTo>
                  <a:lnTo>
                    <a:pt x="182" y="116"/>
                  </a:lnTo>
                  <a:lnTo>
                    <a:pt x="182" y="0"/>
                  </a:lnTo>
                  <a:lnTo>
                    <a:pt x="267" y="0"/>
                  </a:lnTo>
                  <a:lnTo>
                    <a:pt x="267" y="31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17"/>
            <p:cNvSpPr>
              <a:spLocks noEditPoints="1"/>
            </p:cNvSpPr>
            <p:nvPr/>
          </p:nvSpPr>
          <p:spPr bwMode="auto">
            <a:xfrm>
              <a:off x="1192213" y="-3171826"/>
              <a:ext cx="360363" cy="393700"/>
            </a:xfrm>
            <a:custGeom>
              <a:avLst/>
              <a:gdLst>
                <a:gd name="T0" fmla="*/ 72 w 96"/>
                <a:gd name="T1" fmla="*/ 103 h 105"/>
                <a:gd name="T2" fmla="*/ 65 w 96"/>
                <a:gd name="T3" fmla="*/ 90 h 105"/>
                <a:gd name="T4" fmla="*/ 65 w 96"/>
                <a:gd name="T5" fmla="*/ 90 h 105"/>
                <a:gd name="T6" fmla="*/ 50 w 96"/>
                <a:gd name="T7" fmla="*/ 102 h 105"/>
                <a:gd name="T8" fmla="*/ 31 w 96"/>
                <a:gd name="T9" fmla="*/ 105 h 105"/>
                <a:gd name="T10" fmla="*/ 9 w 96"/>
                <a:gd name="T11" fmla="*/ 97 h 105"/>
                <a:gd name="T12" fmla="*/ 0 w 96"/>
                <a:gd name="T13" fmla="*/ 72 h 105"/>
                <a:gd name="T14" fmla="*/ 12 w 96"/>
                <a:gd name="T15" fmla="*/ 48 h 105"/>
                <a:gd name="T16" fmla="*/ 44 w 96"/>
                <a:gd name="T17" fmla="*/ 39 h 105"/>
                <a:gd name="T18" fmla="*/ 61 w 96"/>
                <a:gd name="T19" fmla="*/ 39 h 105"/>
                <a:gd name="T20" fmla="*/ 61 w 96"/>
                <a:gd name="T21" fmla="*/ 37 h 105"/>
                <a:gd name="T22" fmla="*/ 49 w 96"/>
                <a:gd name="T23" fmla="*/ 25 h 105"/>
                <a:gd name="T24" fmla="*/ 21 w 96"/>
                <a:gd name="T25" fmla="*/ 32 h 105"/>
                <a:gd name="T26" fmla="*/ 10 w 96"/>
                <a:gd name="T27" fmla="*/ 9 h 105"/>
                <a:gd name="T28" fmla="*/ 55 w 96"/>
                <a:gd name="T29" fmla="*/ 0 h 105"/>
                <a:gd name="T30" fmla="*/ 86 w 96"/>
                <a:gd name="T31" fmla="*/ 10 h 105"/>
                <a:gd name="T32" fmla="*/ 96 w 96"/>
                <a:gd name="T33" fmla="*/ 37 h 105"/>
                <a:gd name="T34" fmla="*/ 96 w 96"/>
                <a:gd name="T35" fmla="*/ 103 h 105"/>
                <a:gd name="T36" fmla="*/ 72 w 96"/>
                <a:gd name="T37" fmla="*/ 103 h 105"/>
                <a:gd name="T38" fmla="*/ 46 w 96"/>
                <a:gd name="T39" fmla="*/ 80 h 105"/>
                <a:gd name="T40" fmla="*/ 57 w 96"/>
                <a:gd name="T41" fmla="*/ 76 h 105"/>
                <a:gd name="T42" fmla="*/ 62 w 96"/>
                <a:gd name="T43" fmla="*/ 66 h 105"/>
                <a:gd name="T44" fmla="*/ 62 w 96"/>
                <a:gd name="T45" fmla="*/ 58 h 105"/>
                <a:gd name="T46" fmla="*/ 53 w 96"/>
                <a:gd name="T47" fmla="*/ 58 h 105"/>
                <a:gd name="T48" fmla="*/ 36 w 96"/>
                <a:gd name="T49" fmla="*/ 71 h 105"/>
                <a:gd name="T50" fmla="*/ 46 w 96"/>
                <a:gd name="T51"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05">
                  <a:moveTo>
                    <a:pt x="72" y="103"/>
                  </a:moveTo>
                  <a:cubicBezTo>
                    <a:pt x="65" y="90"/>
                    <a:pt x="65" y="90"/>
                    <a:pt x="65" y="90"/>
                  </a:cubicBezTo>
                  <a:cubicBezTo>
                    <a:pt x="65" y="90"/>
                    <a:pt x="65" y="90"/>
                    <a:pt x="65" y="90"/>
                  </a:cubicBezTo>
                  <a:cubicBezTo>
                    <a:pt x="60" y="96"/>
                    <a:pt x="55" y="100"/>
                    <a:pt x="50" y="102"/>
                  </a:cubicBezTo>
                  <a:cubicBezTo>
                    <a:pt x="45" y="104"/>
                    <a:pt x="39" y="105"/>
                    <a:pt x="31" y="105"/>
                  </a:cubicBezTo>
                  <a:cubicBezTo>
                    <a:pt x="22" y="105"/>
                    <a:pt x="14" y="102"/>
                    <a:pt x="9" y="97"/>
                  </a:cubicBezTo>
                  <a:cubicBezTo>
                    <a:pt x="3" y="91"/>
                    <a:pt x="0" y="83"/>
                    <a:pt x="0" y="72"/>
                  </a:cubicBezTo>
                  <a:cubicBezTo>
                    <a:pt x="0" y="61"/>
                    <a:pt x="4" y="53"/>
                    <a:pt x="12" y="48"/>
                  </a:cubicBezTo>
                  <a:cubicBezTo>
                    <a:pt x="19" y="43"/>
                    <a:pt x="30" y="40"/>
                    <a:pt x="44" y="39"/>
                  </a:cubicBezTo>
                  <a:cubicBezTo>
                    <a:pt x="61" y="39"/>
                    <a:pt x="61" y="39"/>
                    <a:pt x="61" y="39"/>
                  </a:cubicBezTo>
                  <a:cubicBezTo>
                    <a:pt x="61" y="37"/>
                    <a:pt x="61" y="37"/>
                    <a:pt x="61" y="37"/>
                  </a:cubicBezTo>
                  <a:cubicBezTo>
                    <a:pt x="61" y="29"/>
                    <a:pt x="57" y="25"/>
                    <a:pt x="49" y="25"/>
                  </a:cubicBezTo>
                  <a:cubicBezTo>
                    <a:pt x="42" y="25"/>
                    <a:pt x="32" y="27"/>
                    <a:pt x="21" y="32"/>
                  </a:cubicBezTo>
                  <a:cubicBezTo>
                    <a:pt x="10" y="9"/>
                    <a:pt x="10" y="9"/>
                    <a:pt x="10" y="9"/>
                  </a:cubicBezTo>
                  <a:cubicBezTo>
                    <a:pt x="22" y="3"/>
                    <a:pt x="37" y="0"/>
                    <a:pt x="55" y="0"/>
                  </a:cubicBezTo>
                  <a:cubicBezTo>
                    <a:pt x="68" y="0"/>
                    <a:pt x="79" y="3"/>
                    <a:pt x="86" y="10"/>
                  </a:cubicBezTo>
                  <a:cubicBezTo>
                    <a:pt x="93" y="16"/>
                    <a:pt x="96" y="25"/>
                    <a:pt x="96" y="37"/>
                  </a:cubicBezTo>
                  <a:cubicBezTo>
                    <a:pt x="96" y="103"/>
                    <a:pt x="96" y="103"/>
                    <a:pt x="96" y="103"/>
                  </a:cubicBezTo>
                  <a:cubicBezTo>
                    <a:pt x="72" y="103"/>
                    <a:pt x="72" y="103"/>
                    <a:pt x="72" y="103"/>
                  </a:cubicBezTo>
                  <a:moveTo>
                    <a:pt x="46" y="80"/>
                  </a:moveTo>
                  <a:cubicBezTo>
                    <a:pt x="50" y="80"/>
                    <a:pt x="54" y="79"/>
                    <a:pt x="57" y="76"/>
                  </a:cubicBezTo>
                  <a:cubicBezTo>
                    <a:pt x="60" y="74"/>
                    <a:pt x="62" y="70"/>
                    <a:pt x="62" y="66"/>
                  </a:cubicBezTo>
                  <a:cubicBezTo>
                    <a:pt x="62" y="58"/>
                    <a:pt x="62" y="58"/>
                    <a:pt x="62" y="58"/>
                  </a:cubicBezTo>
                  <a:cubicBezTo>
                    <a:pt x="53" y="58"/>
                    <a:pt x="53" y="58"/>
                    <a:pt x="53" y="58"/>
                  </a:cubicBezTo>
                  <a:cubicBezTo>
                    <a:pt x="42" y="59"/>
                    <a:pt x="36" y="63"/>
                    <a:pt x="36" y="71"/>
                  </a:cubicBezTo>
                  <a:cubicBezTo>
                    <a:pt x="36" y="77"/>
                    <a:pt x="39" y="80"/>
                    <a:pt x="4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18"/>
            <p:cNvSpPr>
              <a:spLocks/>
            </p:cNvSpPr>
            <p:nvPr/>
          </p:nvSpPr>
          <p:spPr bwMode="auto">
            <a:xfrm>
              <a:off x="1612901" y="-3171826"/>
              <a:ext cx="300038"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7"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19"/>
            <p:cNvSpPr>
              <a:spLocks/>
            </p:cNvSpPr>
            <p:nvPr/>
          </p:nvSpPr>
          <p:spPr bwMode="auto">
            <a:xfrm>
              <a:off x="1958976" y="-3308351"/>
              <a:ext cx="409575" cy="523875"/>
            </a:xfrm>
            <a:custGeom>
              <a:avLst/>
              <a:gdLst>
                <a:gd name="T0" fmla="*/ 34 w 109"/>
                <a:gd name="T1" fmla="*/ 82 h 139"/>
                <a:gd name="T2" fmla="*/ 45 w 109"/>
                <a:gd name="T3" fmla="*/ 66 h 139"/>
                <a:gd name="T4" fmla="*/ 68 w 109"/>
                <a:gd name="T5" fmla="*/ 38 h 139"/>
                <a:gd name="T6" fmla="*/ 107 w 109"/>
                <a:gd name="T7" fmla="*/ 38 h 139"/>
                <a:gd name="T8" fmla="*/ 72 w 109"/>
                <a:gd name="T9" fmla="*/ 81 h 139"/>
                <a:gd name="T10" fmla="*/ 109 w 109"/>
                <a:gd name="T11" fmla="*/ 139 h 139"/>
                <a:gd name="T12" fmla="*/ 69 w 109"/>
                <a:gd name="T13" fmla="*/ 139 h 139"/>
                <a:gd name="T14" fmla="*/ 47 w 109"/>
                <a:gd name="T15" fmla="*/ 103 h 139"/>
                <a:gd name="T16" fmla="*/ 35 w 109"/>
                <a:gd name="T17" fmla="*/ 112 h 139"/>
                <a:gd name="T18" fmla="*/ 35 w 109"/>
                <a:gd name="T19" fmla="*/ 139 h 139"/>
                <a:gd name="T20" fmla="*/ 0 w 109"/>
                <a:gd name="T21" fmla="*/ 139 h 139"/>
                <a:gd name="T22" fmla="*/ 0 w 109"/>
                <a:gd name="T23" fmla="*/ 0 h 139"/>
                <a:gd name="T24" fmla="*/ 35 w 109"/>
                <a:gd name="T25" fmla="*/ 0 h 139"/>
                <a:gd name="T26" fmla="*/ 35 w 109"/>
                <a:gd name="T27" fmla="*/ 55 h 139"/>
                <a:gd name="T28" fmla="*/ 33 w 109"/>
                <a:gd name="T29" fmla="*/ 82 h 139"/>
                <a:gd name="T30" fmla="*/ 34 w 109"/>
                <a:gd name="T31" fmla="*/ 8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39">
                  <a:moveTo>
                    <a:pt x="34" y="82"/>
                  </a:moveTo>
                  <a:cubicBezTo>
                    <a:pt x="38" y="75"/>
                    <a:pt x="42" y="70"/>
                    <a:pt x="45" y="66"/>
                  </a:cubicBezTo>
                  <a:cubicBezTo>
                    <a:pt x="68" y="38"/>
                    <a:pt x="68" y="38"/>
                    <a:pt x="68" y="38"/>
                  </a:cubicBezTo>
                  <a:cubicBezTo>
                    <a:pt x="107" y="38"/>
                    <a:pt x="107" y="38"/>
                    <a:pt x="107" y="38"/>
                  </a:cubicBezTo>
                  <a:cubicBezTo>
                    <a:pt x="72" y="81"/>
                    <a:pt x="72" y="81"/>
                    <a:pt x="72" y="81"/>
                  </a:cubicBezTo>
                  <a:cubicBezTo>
                    <a:pt x="109" y="139"/>
                    <a:pt x="109" y="139"/>
                    <a:pt x="109" y="139"/>
                  </a:cubicBezTo>
                  <a:cubicBezTo>
                    <a:pt x="69" y="139"/>
                    <a:pt x="69" y="139"/>
                    <a:pt x="69" y="139"/>
                  </a:cubicBezTo>
                  <a:cubicBezTo>
                    <a:pt x="47" y="103"/>
                    <a:pt x="47" y="103"/>
                    <a:pt x="47" y="103"/>
                  </a:cubicBezTo>
                  <a:cubicBezTo>
                    <a:pt x="35" y="112"/>
                    <a:pt x="35" y="112"/>
                    <a:pt x="35" y="112"/>
                  </a:cubicBezTo>
                  <a:cubicBezTo>
                    <a:pt x="35" y="139"/>
                    <a:pt x="35" y="139"/>
                    <a:pt x="35" y="139"/>
                  </a:cubicBezTo>
                  <a:cubicBezTo>
                    <a:pt x="0" y="139"/>
                    <a:pt x="0" y="139"/>
                    <a:pt x="0" y="139"/>
                  </a:cubicBezTo>
                  <a:cubicBezTo>
                    <a:pt x="0" y="0"/>
                    <a:pt x="0" y="0"/>
                    <a:pt x="0" y="0"/>
                  </a:cubicBezTo>
                  <a:cubicBezTo>
                    <a:pt x="35" y="0"/>
                    <a:pt x="35" y="0"/>
                    <a:pt x="35" y="0"/>
                  </a:cubicBezTo>
                  <a:cubicBezTo>
                    <a:pt x="35" y="55"/>
                    <a:pt x="35" y="55"/>
                    <a:pt x="35" y="55"/>
                  </a:cubicBezTo>
                  <a:cubicBezTo>
                    <a:pt x="35" y="64"/>
                    <a:pt x="35" y="73"/>
                    <a:pt x="33" y="82"/>
                  </a:cubicBezTo>
                  <a:cubicBezTo>
                    <a:pt x="34" y="82"/>
                    <a:pt x="34" y="82"/>
                    <a:pt x="34" y="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Rectangle 20"/>
            <p:cNvSpPr>
              <a:spLocks noChangeArrowheads="1"/>
            </p:cNvSpPr>
            <p:nvPr/>
          </p:nvSpPr>
          <p:spPr bwMode="auto">
            <a:xfrm>
              <a:off x="2401888" y="-3165476"/>
              <a:ext cx="120650" cy="381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21"/>
            <p:cNvSpPr>
              <a:spLocks/>
            </p:cNvSpPr>
            <p:nvPr/>
          </p:nvSpPr>
          <p:spPr bwMode="auto">
            <a:xfrm>
              <a:off x="2586038" y="-3171826"/>
              <a:ext cx="371475" cy="387350"/>
            </a:xfrm>
            <a:custGeom>
              <a:avLst/>
              <a:gdLst>
                <a:gd name="T0" fmla="*/ 64 w 99"/>
                <a:gd name="T1" fmla="*/ 103 h 103"/>
                <a:gd name="T2" fmla="*/ 64 w 99"/>
                <a:gd name="T3" fmla="*/ 48 h 103"/>
                <a:gd name="T4" fmla="*/ 61 w 99"/>
                <a:gd name="T5" fmla="*/ 33 h 103"/>
                <a:gd name="T6" fmla="*/ 52 w 99"/>
                <a:gd name="T7" fmla="*/ 27 h 103"/>
                <a:gd name="T8" fmla="*/ 39 w 99"/>
                <a:gd name="T9" fmla="*/ 35 h 103"/>
                <a:gd name="T10" fmla="*/ 35 w 99"/>
                <a:gd name="T11" fmla="*/ 59 h 103"/>
                <a:gd name="T12" fmla="*/ 35 w 99"/>
                <a:gd name="T13" fmla="*/ 103 h 103"/>
                <a:gd name="T14" fmla="*/ 0 w 99"/>
                <a:gd name="T15" fmla="*/ 103 h 103"/>
                <a:gd name="T16" fmla="*/ 0 w 99"/>
                <a:gd name="T17" fmla="*/ 2 h 103"/>
                <a:gd name="T18" fmla="*/ 26 w 99"/>
                <a:gd name="T19" fmla="*/ 2 h 103"/>
                <a:gd name="T20" fmla="*/ 31 w 99"/>
                <a:gd name="T21" fmla="*/ 14 h 103"/>
                <a:gd name="T22" fmla="*/ 33 w 99"/>
                <a:gd name="T23" fmla="*/ 14 h 103"/>
                <a:gd name="T24" fmla="*/ 45 w 99"/>
                <a:gd name="T25" fmla="*/ 3 h 103"/>
                <a:gd name="T26" fmla="*/ 64 w 99"/>
                <a:gd name="T27" fmla="*/ 0 h 103"/>
                <a:gd name="T28" fmla="*/ 90 w 99"/>
                <a:gd name="T29" fmla="*/ 10 h 103"/>
                <a:gd name="T30" fmla="*/ 99 w 99"/>
                <a:gd name="T31" fmla="*/ 37 h 103"/>
                <a:gd name="T32" fmla="*/ 99 w 99"/>
                <a:gd name="T33" fmla="*/ 103 h 103"/>
                <a:gd name="T34" fmla="*/ 64 w 99"/>
                <a:gd name="T35"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03">
                  <a:moveTo>
                    <a:pt x="64" y="103"/>
                  </a:moveTo>
                  <a:cubicBezTo>
                    <a:pt x="64" y="48"/>
                    <a:pt x="64" y="48"/>
                    <a:pt x="64" y="48"/>
                  </a:cubicBezTo>
                  <a:cubicBezTo>
                    <a:pt x="64" y="41"/>
                    <a:pt x="63" y="36"/>
                    <a:pt x="61" y="33"/>
                  </a:cubicBezTo>
                  <a:cubicBezTo>
                    <a:pt x="59" y="29"/>
                    <a:pt x="56" y="27"/>
                    <a:pt x="52" y="27"/>
                  </a:cubicBezTo>
                  <a:cubicBezTo>
                    <a:pt x="46" y="27"/>
                    <a:pt x="42" y="30"/>
                    <a:pt x="39" y="35"/>
                  </a:cubicBezTo>
                  <a:cubicBezTo>
                    <a:pt x="36" y="39"/>
                    <a:pt x="35" y="47"/>
                    <a:pt x="35" y="59"/>
                  </a:cubicBezTo>
                  <a:cubicBezTo>
                    <a:pt x="35" y="103"/>
                    <a:pt x="35" y="103"/>
                    <a:pt x="35" y="103"/>
                  </a:cubicBezTo>
                  <a:cubicBezTo>
                    <a:pt x="0" y="103"/>
                    <a:pt x="0" y="103"/>
                    <a:pt x="0" y="103"/>
                  </a:cubicBezTo>
                  <a:cubicBezTo>
                    <a:pt x="0" y="2"/>
                    <a:pt x="0" y="2"/>
                    <a:pt x="0" y="2"/>
                  </a:cubicBezTo>
                  <a:cubicBezTo>
                    <a:pt x="26" y="2"/>
                    <a:pt x="26" y="2"/>
                    <a:pt x="26" y="2"/>
                  </a:cubicBezTo>
                  <a:cubicBezTo>
                    <a:pt x="31" y="14"/>
                    <a:pt x="31" y="14"/>
                    <a:pt x="31" y="14"/>
                  </a:cubicBezTo>
                  <a:cubicBezTo>
                    <a:pt x="33" y="14"/>
                    <a:pt x="33" y="14"/>
                    <a:pt x="33" y="14"/>
                  </a:cubicBezTo>
                  <a:cubicBezTo>
                    <a:pt x="36" y="9"/>
                    <a:pt x="40" y="6"/>
                    <a:pt x="45" y="3"/>
                  </a:cubicBezTo>
                  <a:cubicBezTo>
                    <a:pt x="51" y="1"/>
                    <a:pt x="57" y="0"/>
                    <a:pt x="64" y="0"/>
                  </a:cubicBezTo>
                  <a:cubicBezTo>
                    <a:pt x="75" y="0"/>
                    <a:pt x="84" y="3"/>
                    <a:pt x="90" y="10"/>
                  </a:cubicBezTo>
                  <a:cubicBezTo>
                    <a:pt x="96" y="16"/>
                    <a:pt x="99" y="25"/>
                    <a:pt x="99" y="37"/>
                  </a:cubicBezTo>
                  <a:cubicBezTo>
                    <a:pt x="99" y="103"/>
                    <a:pt x="99" y="103"/>
                    <a:pt x="99" y="103"/>
                  </a:cubicBezTo>
                  <a:cubicBezTo>
                    <a:pt x="64" y="103"/>
                    <a:pt x="64" y="103"/>
                    <a:pt x="64" y="1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22"/>
            <p:cNvSpPr>
              <a:spLocks/>
            </p:cNvSpPr>
            <p:nvPr/>
          </p:nvSpPr>
          <p:spPr bwMode="auto">
            <a:xfrm>
              <a:off x="3017838" y="-3171826"/>
              <a:ext cx="300038" cy="393700"/>
            </a:xfrm>
            <a:custGeom>
              <a:avLst/>
              <a:gdLst>
                <a:gd name="T0" fmla="*/ 80 w 80"/>
                <a:gd name="T1" fmla="*/ 72 h 105"/>
                <a:gd name="T2" fmla="*/ 68 w 80"/>
                <a:gd name="T3" fmla="*/ 97 h 105"/>
                <a:gd name="T4" fmla="*/ 36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6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0 w 80"/>
                <a:gd name="T31" fmla="*/ 2 h 105"/>
                <a:gd name="T32" fmla="*/ 79 w 80"/>
                <a:gd name="T33" fmla="*/ 8 h 105"/>
                <a:gd name="T34" fmla="*/ 69 w 80"/>
                <a:gd name="T35" fmla="*/ 31 h 105"/>
                <a:gd name="T36" fmla="*/ 54 w 80"/>
                <a:gd name="T37" fmla="*/ 26 h 105"/>
                <a:gd name="T38" fmla="*/ 42 w 80"/>
                <a:gd name="T39" fmla="*/ 24 h 105"/>
                <a:gd name="T40" fmla="*/ 33 w 80"/>
                <a:gd name="T41" fmla="*/ 28 h 105"/>
                <a:gd name="T42" fmla="*/ 36 w 80"/>
                <a:gd name="T43" fmla="*/ 32 h 105"/>
                <a:gd name="T44" fmla="*/ 53 w 80"/>
                <a:gd name="T45" fmla="*/ 40 h 105"/>
                <a:gd name="T46" fmla="*/ 69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8" y="97"/>
                  </a:cubicBezTo>
                  <a:cubicBezTo>
                    <a:pt x="61" y="102"/>
                    <a:pt x="50" y="105"/>
                    <a:pt x="36" y="105"/>
                  </a:cubicBezTo>
                  <a:cubicBezTo>
                    <a:pt x="29" y="105"/>
                    <a:pt x="22"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6" y="78"/>
                    <a:pt x="46" y="74"/>
                  </a:cubicBezTo>
                  <a:cubicBezTo>
                    <a:pt x="46" y="73"/>
                    <a:pt x="45" y="71"/>
                    <a:pt x="43" y="70"/>
                  </a:cubicBezTo>
                  <a:cubicBezTo>
                    <a:pt x="41" y="68"/>
                    <a:pt x="35" y="66"/>
                    <a:pt x="25" y="61"/>
                  </a:cubicBezTo>
                  <a:cubicBezTo>
                    <a:pt x="15" y="58"/>
                    <a:pt x="9" y="53"/>
                    <a:pt x="5" y="48"/>
                  </a:cubicBezTo>
                  <a:cubicBezTo>
                    <a:pt x="1" y="43"/>
                    <a:pt x="0" y="37"/>
                    <a:pt x="0" y="30"/>
                  </a:cubicBezTo>
                  <a:cubicBezTo>
                    <a:pt x="0" y="20"/>
                    <a:pt x="3" y="13"/>
                    <a:pt x="11" y="8"/>
                  </a:cubicBezTo>
                  <a:cubicBezTo>
                    <a:pt x="18" y="2"/>
                    <a:pt x="28" y="0"/>
                    <a:pt x="42" y="0"/>
                  </a:cubicBezTo>
                  <a:cubicBezTo>
                    <a:pt x="48" y="0"/>
                    <a:pt x="55" y="1"/>
                    <a:pt x="60" y="2"/>
                  </a:cubicBezTo>
                  <a:cubicBezTo>
                    <a:pt x="66" y="3"/>
                    <a:pt x="72" y="6"/>
                    <a:pt x="79" y="8"/>
                  </a:cubicBezTo>
                  <a:cubicBezTo>
                    <a:pt x="69" y="31"/>
                    <a:pt x="69" y="31"/>
                    <a:pt x="69" y="31"/>
                  </a:cubicBezTo>
                  <a:cubicBezTo>
                    <a:pt x="65" y="29"/>
                    <a:pt x="60" y="27"/>
                    <a:pt x="54" y="26"/>
                  </a:cubicBezTo>
                  <a:cubicBezTo>
                    <a:pt x="49" y="24"/>
                    <a:pt x="45" y="24"/>
                    <a:pt x="42" y="24"/>
                  </a:cubicBezTo>
                  <a:cubicBezTo>
                    <a:pt x="36" y="24"/>
                    <a:pt x="33" y="25"/>
                    <a:pt x="33" y="28"/>
                  </a:cubicBezTo>
                  <a:cubicBezTo>
                    <a:pt x="33" y="29"/>
                    <a:pt x="34" y="31"/>
                    <a:pt x="36" y="32"/>
                  </a:cubicBezTo>
                  <a:cubicBezTo>
                    <a:pt x="38" y="33"/>
                    <a:pt x="44" y="36"/>
                    <a:pt x="53" y="40"/>
                  </a:cubicBezTo>
                  <a:cubicBezTo>
                    <a:pt x="61" y="43"/>
                    <a:pt x="66" y="46"/>
                    <a:pt x="69" y="48"/>
                  </a:cubicBezTo>
                  <a:cubicBezTo>
                    <a:pt x="73" y="51"/>
                    <a:pt x="75"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23"/>
            <p:cNvSpPr>
              <a:spLocks noEditPoints="1"/>
            </p:cNvSpPr>
            <p:nvPr/>
          </p:nvSpPr>
          <p:spPr bwMode="auto">
            <a:xfrm>
              <a:off x="3494088" y="-3284538"/>
              <a:ext cx="530225" cy="506413"/>
            </a:xfrm>
            <a:custGeom>
              <a:avLst/>
              <a:gdLst>
                <a:gd name="T0" fmla="*/ 96 w 141"/>
                <a:gd name="T1" fmla="*/ 133 h 135"/>
                <a:gd name="T2" fmla="*/ 87 w 141"/>
                <a:gd name="T3" fmla="*/ 124 h 135"/>
                <a:gd name="T4" fmla="*/ 74 w 141"/>
                <a:gd name="T5" fmla="*/ 131 h 135"/>
                <a:gd name="T6" fmla="*/ 62 w 141"/>
                <a:gd name="T7" fmla="*/ 134 h 135"/>
                <a:gd name="T8" fmla="*/ 47 w 141"/>
                <a:gd name="T9" fmla="*/ 135 h 135"/>
                <a:gd name="T10" fmla="*/ 22 w 141"/>
                <a:gd name="T11" fmla="*/ 130 h 135"/>
                <a:gd name="T12" fmla="*/ 6 w 141"/>
                <a:gd name="T13" fmla="*/ 117 h 135"/>
                <a:gd name="T14" fmla="*/ 0 w 141"/>
                <a:gd name="T15" fmla="*/ 97 h 135"/>
                <a:gd name="T16" fmla="*/ 24 w 141"/>
                <a:gd name="T17" fmla="*/ 61 h 135"/>
                <a:gd name="T18" fmla="*/ 16 w 141"/>
                <a:gd name="T19" fmla="*/ 48 h 135"/>
                <a:gd name="T20" fmla="*/ 13 w 141"/>
                <a:gd name="T21" fmla="*/ 32 h 135"/>
                <a:gd name="T22" fmla="*/ 24 w 141"/>
                <a:gd name="T23" fmla="*/ 9 h 135"/>
                <a:gd name="T24" fmla="*/ 54 w 141"/>
                <a:gd name="T25" fmla="*/ 0 h 135"/>
                <a:gd name="T26" fmla="*/ 84 w 141"/>
                <a:gd name="T27" fmla="*/ 9 h 135"/>
                <a:gd name="T28" fmla="*/ 94 w 141"/>
                <a:gd name="T29" fmla="*/ 32 h 135"/>
                <a:gd name="T30" fmla="*/ 89 w 141"/>
                <a:gd name="T31" fmla="*/ 50 h 135"/>
                <a:gd name="T32" fmla="*/ 70 w 141"/>
                <a:gd name="T33" fmla="*/ 66 h 135"/>
                <a:gd name="T34" fmla="*/ 88 w 141"/>
                <a:gd name="T35" fmla="*/ 83 h 135"/>
                <a:gd name="T36" fmla="*/ 98 w 141"/>
                <a:gd name="T37" fmla="*/ 60 h 135"/>
                <a:gd name="T38" fmla="*/ 134 w 141"/>
                <a:gd name="T39" fmla="*/ 60 h 135"/>
                <a:gd name="T40" fmla="*/ 126 w 141"/>
                <a:gd name="T41" fmla="*/ 84 h 135"/>
                <a:gd name="T42" fmla="*/ 113 w 141"/>
                <a:gd name="T43" fmla="*/ 106 h 135"/>
                <a:gd name="T44" fmla="*/ 141 w 141"/>
                <a:gd name="T45" fmla="*/ 133 h 135"/>
                <a:gd name="T46" fmla="*/ 96 w 141"/>
                <a:gd name="T47" fmla="*/ 133 h 135"/>
                <a:gd name="T48" fmla="*/ 36 w 141"/>
                <a:gd name="T49" fmla="*/ 94 h 135"/>
                <a:gd name="T50" fmla="*/ 40 w 141"/>
                <a:gd name="T51" fmla="*/ 104 h 135"/>
                <a:gd name="T52" fmla="*/ 51 w 141"/>
                <a:gd name="T53" fmla="*/ 107 h 135"/>
                <a:gd name="T54" fmla="*/ 60 w 141"/>
                <a:gd name="T55" fmla="*/ 106 h 135"/>
                <a:gd name="T56" fmla="*/ 66 w 141"/>
                <a:gd name="T57" fmla="*/ 103 h 135"/>
                <a:gd name="T58" fmla="*/ 43 w 141"/>
                <a:gd name="T59" fmla="*/ 80 h 135"/>
                <a:gd name="T60" fmla="*/ 36 w 141"/>
                <a:gd name="T61" fmla="*/ 94 h 135"/>
                <a:gd name="T62" fmla="*/ 63 w 141"/>
                <a:gd name="T63" fmla="*/ 32 h 135"/>
                <a:gd name="T64" fmla="*/ 60 w 141"/>
                <a:gd name="T65" fmla="*/ 25 h 135"/>
                <a:gd name="T66" fmla="*/ 54 w 141"/>
                <a:gd name="T67" fmla="*/ 23 h 135"/>
                <a:gd name="T68" fmla="*/ 47 w 141"/>
                <a:gd name="T69" fmla="*/ 26 h 135"/>
                <a:gd name="T70" fmla="*/ 44 w 141"/>
                <a:gd name="T71" fmla="*/ 33 h 135"/>
                <a:gd name="T72" fmla="*/ 52 w 141"/>
                <a:gd name="T73" fmla="*/ 47 h 135"/>
                <a:gd name="T74" fmla="*/ 60 w 141"/>
                <a:gd name="T75" fmla="*/ 40 h 135"/>
                <a:gd name="T76" fmla="*/ 63 w 141"/>
                <a:gd name="T77" fmla="*/ 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35">
                  <a:moveTo>
                    <a:pt x="96" y="133"/>
                  </a:moveTo>
                  <a:cubicBezTo>
                    <a:pt x="87" y="124"/>
                    <a:pt x="87" y="124"/>
                    <a:pt x="87" y="124"/>
                  </a:cubicBezTo>
                  <a:cubicBezTo>
                    <a:pt x="82" y="128"/>
                    <a:pt x="77" y="130"/>
                    <a:pt x="74" y="131"/>
                  </a:cubicBezTo>
                  <a:cubicBezTo>
                    <a:pt x="70" y="133"/>
                    <a:pt x="66" y="134"/>
                    <a:pt x="62" y="134"/>
                  </a:cubicBezTo>
                  <a:cubicBezTo>
                    <a:pt x="58" y="135"/>
                    <a:pt x="53" y="135"/>
                    <a:pt x="47" y="135"/>
                  </a:cubicBezTo>
                  <a:cubicBezTo>
                    <a:pt x="38" y="135"/>
                    <a:pt x="30" y="134"/>
                    <a:pt x="22" y="130"/>
                  </a:cubicBezTo>
                  <a:cubicBezTo>
                    <a:pt x="15" y="127"/>
                    <a:pt x="10" y="123"/>
                    <a:pt x="6" y="117"/>
                  </a:cubicBezTo>
                  <a:cubicBezTo>
                    <a:pt x="2" y="111"/>
                    <a:pt x="0" y="104"/>
                    <a:pt x="0" y="97"/>
                  </a:cubicBezTo>
                  <a:cubicBezTo>
                    <a:pt x="0" y="81"/>
                    <a:pt x="8" y="69"/>
                    <a:pt x="24" y="61"/>
                  </a:cubicBezTo>
                  <a:cubicBezTo>
                    <a:pt x="21" y="57"/>
                    <a:pt x="18" y="52"/>
                    <a:pt x="16" y="48"/>
                  </a:cubicBezTo>
                  <a:cubicBezTo>
                    <a:pt x="14" y="43"/>
                    <a:pt x="13" y="38"/>
                    <a:pt x="13" y="32"/>
                  </a:cubicBezTo>
                  <a:cubicBezTo>
                    <a:pt x="13" y="22"/>
                    <a:pt x="16" y="14"/>
                    <a:pt x="24" y="9"/>
                  </a:cubicBezTo>
                  <a:cubicBezTo>
                    <a:pt x="31" y="3"/>
                    <a:pt x="41" y="0"/>
                    <a:pt x="54" y="0"/>
                  </a:cubicBezTo>
                  <a:cubicBezTo>
                    <a:pt x="67" y="0"/>
                    <a:pt x="77" y="3"/>
                    <a:pt x="84" y="9"/>
                  </a:cubicBezTo>
                  <a:cubicBezTo>
                    <a:pt x="91" y="14"/>
                    <a:pt x="94" y="22"/>
                    <a:pt x="94" y="32"/>
                  </a:cubicBezTo>
                  <a:cubicBezTo>
                    <a:pt x="94" y="38"/>
                    <a:pt x="92" y="44"/>
                    <a:pt x="89" y="50"/>
                  </a:cubicBezTo>
                  <a:cubicBezTo>
                    <a:pt x="85" y="56"/>
                    <a:pt x="79" y="61"/>
                    <a:pt x="70" y="66"/>
                  </a:cubicBezTo>
                  <a:cubicBezTo>
                    <a:pt x="88" y="83"/>
                    <a:pt x="88" y="83"/>
                    <a:pt x="88" y="83"/>
                  </a:cubicBezTo>
                  <a:cubicBezTo>
                    <a:pt x="93" y="76"/>
                    <a:pt x="96" y="68"/>
                    <a:pt x="98" y="60"/>
                  </a:cubicBezTo>
                  <a:cubicBezTo>
                    <a:pt x="134" y="60"/>
                    <a:pt x="134" y="60"/>
                    <a:pt x="134" y="60"/>
                  </a:cubicBezTo>
                  <a:cubicBezTo>
                    <a:pt x="132" y="68"/>
                    <a:pt x="130" y="76"/>
                    <a:pt x="126" y="84"/>
                  </a:cubicBezTo>
                  <a:cubicBezTo>
                    <a:pt x="122" y="93"/>
                    <a:pt x="117" y="100"/>
                    <a:pt x="113" y="106"/>
                  </a:cubicBezTo>
                  <a:cubicBezTo>
                    <a:pt x="141" y="133"/>
                    <a:pt x="141" y="133"/>
                    <a:pt x="141" y="133"/>
                  </a:cubicBezTo>
                  <a:cubicBezTo>
                    <a:pt x="96" y="133"/>
                    <a:pt x="96" y="133"/>
                    <a:pt x="96" y="133"/>
                  </a:cubicBezTo>
                  <a:moveTo>
                    <a:pt x="36" y="94"/>
                  </a:moveTo>
                  <a:cubicBezTo>
                    <a:pt x="36" y="98"/>
                    <a:pt x="37" y="101"/>
                    <a:pt x="40" y="104"/>
                  </a:cubicBezTo>
                  <a:cubicBezTo>
                    <a:pt x="43" y="106"/>
                    <a:pt x="46" y="107"/>
                    <a:pt x="51" y="107"/>
                  </a:cubicBezTo>
                  <a:cubicBezTo>
                    <a:pt x="54" y="107"/>
                    <a:pt x="57" y="107"/>
                    <a:pt x="60" y="106"/>
                  </a:cubicBezTo>
                  <a:cubicBezTo>
                    <a:pt x="62" y="105"/>
                    <a:pt x="64" y="104"/>
                    <a:pt x="66" y="103"/>
                  </a:cubicBezTo>
                  <a:cubicBezTo>
                    <a:pt x="43" y="80"/>
                    <a:pt x="43" y="80"/>
                    <a:pt x="43" y="80"/>
                  </a:cubicBezTo>
                  <a:cubicBezTo>
                    <a:pt x="39" y="84"/>
                    <a:pt x="36" y="89"/>
                    <a:pt x="36" y="94"/>
                  </a:cubicBezTo>
                  <a:close/>
                  <a:moveTo>
                    <a:pt x="63" y="32"/>
                  </a:moveTo>
                  <a:cubicBezTo>
                    <a:pt x="63" y="29"/>
                    <a:pt x="62" y="27"/>
                    <a:pt x="60" y="25"/>
                  </a:cubicBezTo>
                  <a:cubicBezTo>
                    <a:pt x="58" y="24"/>
                    <a:pt x="56" y="23"/>
                    <a:pt x="54" y="23"/>
                  </a:cubicBezTo>
                  <a:cubicBezTo>
                    <a:pt x="51" y="23"/>
                    <a:pt x="49" y="24"/>
                    <a:pt x="47" y="26"/>
                  </a:cubicBezTo>
                  <a:cubicBezTo>
                    <a:pt x="45" y="27"/>
                    <a:pt x="44" y="29"/>
                    <a:pt x="44" y="33"/>
                  </a:cubicBezTo>
                  <a:cubicBezTo>
                    <a:pt x="44" y="37"/>
                    <a:pt x="47" y="42"/>
                    <a:pt x="52" y="47"/>
                  </a:cubicBezTo>
                  <a:cubicBezTo>
                    <a:pt x="55" y="45"/>
                    <a:pt x="58" y="43"/>
                    <a:pt x="60" y="40"/>
                  </a:cubicBezTo>
                  <a:cubicBezTo>
                    <a:pt x="62" y="37"/>
                    <a:pt x="63" y="34"/>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24"/>
            <p:cNvSpPr>
              <a:spLocks/>
            </p:cNvSpPr>
            <p:nvPr/>
          </p:nvSpPr>
          <p:spPr bwMode="auto">
            <a:xfrm>
              <a:off x="4178301" y="-3284538"/>
              <a:ext cx="344488" cy="506413"/>
            </a:xfrm>
            <a:custGeom>
              <a:avLst/>
              <a:gdLst>
                <a:gd name="T0" fmla="*/ 92 w 92"/>
                <a:gd name="T1" fmla="*/ 94 h 135"/>
                <a:gd name="T2" fmla="*/ 86 w 92"/>
                <a:gd name="T3" fmla="*/ 115 h 135"/>
                <a:gd name="T4" fmla="*/ 68 w 92"/>
                <a:gd name="T5" fmla="*/ 130 h 135"/>
                <a:gd name="T6" fmla="*/ 40 w 92"/>
                <a:gd name="T7" fmla="*/ 135 h 135"/>
                <a:gd name="T8" fmla="*/ 18 w 92"/>
                <a:gd name="T9" fmla="*/ 133 h 135"/>
                <a:gd name="T10" fmla="*/ 0 w 92"/>
                <a:gd name="T11" fmla="*/ 127 h 135"/>
                <a:gd name="T12" fmla="*/ 0 w 92"/>
                <a:gd name="T13" fmla="*/ 95 h 135"/>
                <a:gd name="T14" fmla="*/ 21 w 92"/>
                <a:gd name="T15" fmla="*/ 103 h 135"/>
                <a:gd name="T16" fmla="*/ 41 w 92"/>
                <a:gd name="T17" fmla="*/ 106 h 135"/>
                <a:gd name="T18" fmla="*/ 53 w 92"/>
                <a:gd name="T19" fmla="*/ 104 h 135"/>
                <a:gd name="T20" fmla="*/ 56 w 92"/>
                <a:gd name="T21" fmla="*/ 97 h 135"/>
                <a:gd name="T22" fmla="*/ 55 w 92"/>
                <a:gd name="T23" fmla="*/ 92 h 135"/>
                <a:gd name="T24" fmla="*/ 50 w 92"/>
                <a:gd name="T25" fmla="*/ 88 h 135"/>
                <a:gd name="T26" fmla="*/ 33 w 92"/>
                <a:gd name="T27" fmla="*/ 79 h 135"/>
                <a:gd name="T28" fmla="*/ 13 w 92"/>
                <a:gd name="T29" fmla="*/ 68 h 135"/>
                <a:gd name="T30" fmla="*/ 4 w 92"/>
                <a:gd name="T31" fmla="*/ 55 h 135"/>
                <a:gd name="T32" fmla="*/ 1 w 92"/>
                <a:gd name="T33" fmla="*/ 39 h 135"/>
                <a:gd name="T34" fmla="*/ 14 w 92"/>
                <a:gd name="T35" fmla="*/ 10 h 135"/>
                <a:gd name="T36" fmla="*/ 50 w 92"/>
                <a:gd name="T37" fmla="*/ 0 h 135"/>
                <a:gd name="T38" fmla="*/ 92 w 92"/>
                <a:gd name="T39" fmla="*/ 10 h 135"/>
                <a:gd name="T40" fmla="*/ 81 w 92"/>
                <a:gd name="T41" fmla="*/ 37 h 135"/>
                <a:gd name="T42" fmla="*/ 49 w 92"/>
                <a:gd name="T43" fmla="*/ 29 h 135"/>
                <a:gd name="T44" fmla="*/ 39 w 92"/>
                <a:gd name="T45" fmla="*/ 31 h 135"/>
                <a:gd name="T46" fmla="*/ 36 w 92"/>
                <a:gd name="T47" fmla="*/ 37 h 135"/>
                <a:gd name="T48" fmla="*/ 40 w 92"/>
                <a:gd name="T49" fmla="*/ 44 h 135"/>
                <a:gd name="T50" fmla="*/ 62 w 92"/>
                <a:gd name="T51" fmla="*/ 55 h 135"/>
                <a:gd name="T52" fmla="*/ 85 w 92"/>
                <a:gd name="T53" fmla="*/ 71 h 135"/>
                <a:gd name="T54" fmla="*/ 92 w 92"/>
                <a:gd name="T55" fmla="*/ 9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135">
                  <a:moveTo>
                    <a:pt x="92" y="94"/>
                  </a:moveTo>
                  <a:cubicBezTo>
                    <a:pt x="92" y="102"/>
                    <a:pt x="90" y="109"/>
                    <a:pt x="86" y="115"/>
                  </a:cubicBezTo>
                  <a:cubicBezTo>
                    <a:pt x="82" y="122"/>
                    <a:pt x="76" y="126"/>
                    <a:pt x="68" y="130"/>
                  </a:cubicBezTo>
                  <a:cubicBezTo>
                    <a:pt x="60" y="133"/>
                    <a:pt x="51" y="135"/>
                    <a:pt x="40" y="135"/>
                  </a:cubicBezTo>
                  <a:cubicBezTo>
                    <a:pt x="32" y="135"/>
                    <a:pt x="24" y="135"/>
                    <a:pt x="18" y="133"/>
                  </a:cubicBezTo>
                  <a:cubicBezTo>
                    <a:pt x="13" y="132"/>
                    <a:pt x="6" y="130"/>
                    <a:pt x="0" y="127"/>
                  </a:cubicBezTo>
                  <a:cubicBezTo>
                    <a:pt x="0" y="95"/>
                    <a:pt x="0" y="95"/>
                    <a:pt x="0" y="95"/>
                  </a:cubicBezTo>
                  <a:cubicBezTo>
                    <a:pt x="7" y="99"/>
                    <a:pt x="14" y="102"/>
                    <a:pt x="21" y="103"/>
                  </a:cubicBezTo>
                  <a:cubicBezTo>
                    <a:pt x="28" y="105"/>
                    <a:pt x="35" y="106"/>
                    <a:pt x="41" y="106"/>
                  </a:cubicBezTo>
                  <a:cubicBezTo>
                    <a:pt x="46" y="106"/>
                    <a:pt x="50" y="105"/>
                    <a:pt x="53" y="104"/>
                  </a:cubicBezTo>
                  <a:cubicBezTo>
                    <a:pt x="55" y="102"/>
                    <a:pt x="56" y="99"/>
                    <a:pt x="56" y="97"/>
                  </a:cubicBezTo>
                  <a:cubicBezTo>
                    <a:pt x="56" y="95"/>
                    <a:pt x="56" y="93"/>
                    <a:pt x="55" y="92"/>
                  </a:cubicBezTo>
                  <a:cubicBezTo>
                    <a:pt x="54" y="91"/>
                    <a:pt x="52" y="89"/>
                    <a:pt x="50" y="88"/>
                  </a:cubicBezTo>
                  <a:cubicBezTo>
                    <a:pt x="48" y="86"/>
                    <a:pt x="42" y="84"/>
                    <a:pt x="33" y="79"/>
                  </a:cubicBezTo>
                  <a:cubicBezTo>
                    <a:pt x="24" y="75"/>
                    <a:pt x="18" y="72"/>
                    <a:pt x="13" y="68"/>
                  </a:cubicBezTo>
                  <a:cubicBezTo>
                    <a:pt x="9" y="64"/>
                    <a:pt x="6" y="60"/>
                    <a:pt x="4" y="55"/>
                  </a:cubicBezTo>
                  <a:cubicBezTo>
                    <a:pt x="2" y="51"/>
                    <a:pt x="1" y="45"/>
                    <a:pt x="1" y="39"/>
                  </a:cubicBezTo>
                  <a:cubicBezTo>
                    <a:pt x="1" y="27"/>
                    <a:pt x="5" y="17"/>
                    <a:pt x="14" y="10"/>
                  </a:cubicBezTo>
                  <a:cubicBezTo>
                    <a:pt x="23" y="4"/>
                    <a:pt x="35" y="0"/>
                    <a:pt x="50" y="0"/>
                  </a:cubicBezTo>
                  <a:cubicBezTo>
                    <a:pt x="64" y="0"/>
                    <a:pt x="78" y="3"/>
                    <a:pt x="92" y="10"/>
                  </a:cubicBezTo>
                  <a:cubicBezTo>
                    <a:pt x="81" y="37"/>
                    <a:pt x="81" y="37"/>
                    <a:pt x="81" y="37"/>
                  </a:cubicBezTo>
                  <a:cubicBezTo>
                    <a:pt x="69" y="31"/>
                    <a:pt x="58" y="29"/>
                    <a:pt x="49" y="29"/>
                  </a:cubicBezTo>
                  <a:cubicBezTo>
                    <a:pt x="45" y="29"/>
                    <a:pt x="41" y="29"/>
                    <a:pt x="39" y="31"/>
                  </a:cubicBezTo>
                  <a:cubicBezTo>
                    <a:pt x="37" y="33"/>
                    <a:pt x="36" y="35"/>
                    <a:pt x="36" y="37"/>
                  </a:cubicBezTo>
                  <a:cubicBezTo>
                    <a:pt x="36" y="40"/>
                    <a:pt x="37" y="42"/>
                    <a:pt x="40" y="44"/>
                  </a:cubicBezTo>
                  <a:cubicBezTo>
                    <a:pt x="43" y="46"/>
                    <a:pt x="50" y="50"/>
                    <a:pt x="62" y="55"/>
                  </a:cubicBezTo>
                  <a:cubicBezTo>
                    <a:pt x="73" y="60"/>
                    <a:pt x="81" y="66"/>
                    <a:pt x="85" y="71"/>
                  </a:cubicBezTo>
                  <a:cubicBezTo>
                    <a:pt x="90" y="77"/>
                    <a:pt x="92" y="85"/>
                    <a:pt x="9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25"/>
            <p:cNvSpPr>
              <a:spLocks noEditPoints="1"/>
            </p:cNvSpPr>
            <p:nvPr/>
          </p:nvSpPr>
          <p:spPr bwMode="auto">
            <a:xfrm>
              <a:off x="4549776" y="-3171826"/>
              <a:ext cx="368300" cy="393700"/>
            </a:xfrm>
            <a:custGeom>
              <a:avLst/>
              <a:gdLst>
                <a:gd name="T0" fmla="*/ 53 w 98"/>
                <a:gd name="T1" fmla="*/ 105 h 105"/>
                <a:gd name="T2" fmla="*/ 14 w 98"/>
                <a:gd name="T3" fmla="*/ 92 h 105"/>
                <a:gd name="T4" fmla="*/ 0 w 98"/>
                <a:gd name="T5" fmla="*/ 53 h 105"/>
                <a:gd name="T6" fmla="*/ 13 w 98"/>
                <a:gd name="T7" fmla="*/ 14 h 105"/>
                <a:gd name="T8" fmla="*/ 50 w 98"/>
                <a:gd name="T9" fmla="*/ 0 h 105"/>
                <a:gd name="T10" fmla="*/ 85 w 98"/>
                <a:gd name="T11" fmla="*/ 12 h 105"/>
                <a:gd name="T12" fmla="*/ 98 w 98"/>
                <a:gd name="T13" fmla="*/ 46 h 105"/>
                <a:gd name="T14" fmla="*/ 98 w 98"/>
                <a:gd name="T15" fmla="*/ 62 h 105"/>
                <a:gd name="T16" fmla="*/ 35 w 98"/>
                <a:gd name="T17" fmla="*/ 62 h 105"/>
                <a:gd name="T18" fmla="*/ 41 w 98"/>
                <a:gd name="T19" fmla="*/ 75 h 105"/>
                <a:gd name="T20" fmla="*/ 57 w 98"/>
                <a:gd name="T21" fmla="*/ 80 h 105"/>
                <a:gd name="T22" fmla="*/ 74 w 98"/>
                <a:gd name="T23" fmla="*/ 78 h 105"/>
                <a:gd name="T24" fmla="*/ 91 w 98"/>
                <a:gd name="T25" fmla="*/ 73 h 105"/>
                <a:gd name="T26" fmla="*/ 91 w 98"/>
                <a:gd name="T27" fmla="*/ 98 h 105"/>
                <a:gd name="T28" fmla="*/ 74 w 98"/>
                <a:gd name="T29" fmla="*/ 104 h 105"/>
                <a:gd name="T30" fmla="*/ 53 w 98"/>
                <a:gd name="T31" fmla="*/ 105 h 105"/>
                <a:gd name="T32" fmla="*/ 51 w 98"/>
                <a:gd name="T33" fmla="*/ 24 h 105"/>
                <a:gd name="T34" fmla="*/ 41 w 98"/>
                <a:gd name="T35" fmla="*/ 28 h 105"/>
                <a:gd name="T36" fmla="*/ 36 w 98"/>
                <a:gd name="T37" fmla="*/ 40 h 105"/>
                <a:gd name="T38" fmla="*/ 66 w 98"/>
                <a:gd name="T39" fmla="*/ 40 h 105"/>
                <a:gd name="T40" fmla="*/ 62 w 98"/>
                <a:gd name="T41" fmla="*/ 28 h 105"/>
                <a:gd name="T42" fmla="*/ 51 w 98"/>
                <a:gd name="T43"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05">
                  <a:moveTo>
                    <a:pt x="53" y="105"/>
                  </a:moveTo>
                  <a:cubicBezTo>
                    <a:pt x="36" y="105"/>
                    <a:pt x="23" y="101"/>
                    <a:pt x="14" y="92"/>
                  </a:cubicBezTo>
                  <a:cubicBezTo>
                    <a:pt x="4" y="83"/>
                    <a:pt x="0" y="70"/>
                    <a:pt x="0" y="53"/>
                  </a:cubicBezTo>
                  <a:cubicBezTo>
                    <a:pt x="0" y="36"/>
                    <a:pt x="4" y="23"/>
                    <a:pt x="13" y="14"/>
                  </a:cubicBezTo>
                  <a:cubicBezTo>
                    <a:pt x="21" y="4"/>
                    <a:pt x="34" y="0"/>
                    <a:pt x="50" y="0"/>
                  </a:cubicBezTo>
                  <a:cubicBezTo>
                    <a:pt x="65" y="0"/>
                    <a:pt x="77" y="4"/>
                    <a:pt x="85" y="12"/>
                  </a:cubicBezTo>
                  <a:cubicBezTo>
                    <a:pt x="94" y="20"/>
                    <a:pt x="98" y="31"/>
                    <a:pt x="98" y="46"/>
                  </a:cubicBezTo>
                  <a:cubicBezTo>
                    <a:pt x="98" y="62"/>
                    <a:pt x="98" y="62"/>
                    <a:pt x="98" y="62"/>
                  </a:cubicBezTo>
                  <a:cubicBezTo>
                    <a:pt x="35" y="62"/>
                    <a:pt x="35" y="62"/>
                    <a:pt x="35" y="62"/>
                  </a:cubicBezTo>
                  <a:cubicBezTo>
                    <a:pt x="35" y="68"/>
                    <a:pt x="37" y="72"/>
                    <a:pt x="41" y="75"/>
                  </a:cubicBezTo>
                  <a:cubicBezTo>
                    <a:pt x="45" y="79"/>
                    <a:pt x="51" y="80"/>
                    <a:pt x="57" y="80"/>
                  </a:cubicBezTo>
                  <a:cubicBezTo>
                    <a:pt x="64" y="80"/>
                    <a:pt x="69" y="80"/>
                    <a:pt x="74" y="78"/>
                  </a:cubicBezTo>
                  <a:cubicBezTo>
                    <a:pt x="80" y="77"/>
                    <a:pt x="85" y="75"/>
                    <a:pt x="91" y="73"/>
                  </a:cubicBezTo>
                  <a:cubicBezTo>
                    <a:pt x="91" y="98"/>
                    <a:pt x="91" y="98"/>
                    <a:pt x="91" y="98"/>
                  </a:cubicBezTo>
                  <a:cubicBezTo>
                    <a:pt x="86" y="101"/>
                    <a:pt x="80" y="103"/>
                    <a:pt x="74" y="104"/>
                  </a:cubicBezTo>
                  <a:cubicBezTo>
                    <a:pt x="68" y="105"/>
                    <a:pt x="61" y="105"/>
                    <a:pt x="53" y="105"/>
                  </a:cubicBezTo>
                  <a:moveTo>
                    <a:pt x="51" y="24"/>
                  </a:moveTo>
                  <a:cubicBezTo>
                    <a:pt x="47" y="24"/>
                    <a:pt x="43" y="25"/>
                    <a:pt x="41" y="28"/>
                  </a:cubicBezTo>
                  <a:cubicBezTo>
                    <a:pt x="38" y="30"/>
                    <a:pt x="36" y="34"/>
                    <a:pt x="36" y="40"/>
                  </a:cubicBezTo>
                  <a:cubicBezTo>
                    <a:pt x="66" y="40"/>
                    <a:pt x="66" y="40"/>
                    <a:pt x="66" y="40"/>
                  </a:cubicBezTo>
                  <a:cubicBezTo>
                    <a:pt x="66" y="35"/>
                    <a:pt x="64" y="31"/>
                    <a:pt x="62" y="28"/>
                  </a:cubicBezTo>
                  <a:cubicBezTo>
                    <a:pt x="59" y="25"/>
                    <a:pt x="56" y="24"/>
                    <a:pt x="5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Rectangle 26"/>
            <p:cNvSpPr>
              <a:spLocks noChangeArrowheads="1"/>
            </p:cNvSpPr>
            <p:nvPr/>
          </p:nvSpPr>
          <p:spPr bwMode="auto">
            <a:xfrm>
              <a:off x="4967288"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Rectangle 27"/>
            <p:cNvSpPr>
              <a:spLocks noChangeArrowheads="1"/>
            </p:cNvSpPr>
            <p:nvPr/>
          </p:nvSpPr>
          <p:spPr bwMode="auto">
            <a:xfrm>
              <a:off x="5162551" y="-3308351"/>
              <a:ext cx="130175" cy="523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28"/>
            <p:cNvSpPr>
              <a:spLocks/>
            </p:cNvSpPr>
            <p:nvPr/>
          </p:nvSpPr>
          <p:spPr bwMode="auto">
            <a:xfrm>
              <a:off x="5353051" y="-3171826"/>
              <a:ext cx="301625" cy="393700"/>
            </a:xfrm>
            <a:custGeom>
              <a:avLst/>
              <a:gdLst>
                <a:gd name="T0" fmla="*/ 80 w 80"/>
                <a:gd name="T1" fmla="*/ 72 h 105"/>
                <a:gd name="T2" fmla="*/ 69 w 80"/>
                <a:gd name="T3" fmla="*/ 97 h 105"/>
                <a:gd name="T4" fmla="*/ 37 w 80"/>
                <a:gd name="T5" fmla="*/ 105 h 105"/>
                <a:gd name="T6" fmla="*/ 17 w 80"/>
                <a:gd name="T7" fmla="*/ 104 h 105"/>
                <a:gd name="T8" fmla="*/ 0 w 80"/>
                <a:gd name="T9" fmla="*/ 100 h 105"/>
                <a:gd name="T10" fmla="*/ 0 w 80"/>
                <a:gd name="T11" fmla="*/ 71 h 105"/>
                <a:gd name="T12" fmla="*/ 18 w 80"/>
                <a:gd name="T13" fmla="*/ 77 h 105"/>
                <a:gd name="T14" fmla="*/ 35 w 80"/>
                <a:gd name="T15" fmla="*/ 80 h 105"/>
                <a:gd name="T16" fmla="*/ 47 w 80"/>
                <a:gd name="T17" fmla="*/ 74 h 105"/>
                <a:gd name="T18" fmla="*/ 43 w 80"/>
                <a:gd name="T19" fmla="*/ 70 h 105"/>
                <a:gd name="T20" fmla="*/ 25 w 80"/>
                <a:gd name="T21" fmla="*/ 61 h 105"/>
                <a:gd name="T22" fmla="*/ 5 w 80"/>
                <a:gd name="T23" fmla="*/ 48 h 105"/>
                <a:gd name="T24" fmla="*/ 0 w 80"/>
                <a:gd name="T25" fmla="*/ 30 h 105"/>
                <a:gd name="T26" fmla="*/ 11 w 80"/>
                <a:gd name="T27" fmla="*/ 8 h 105"/>
                <a:gd name="T28" fmla="*/ 42 w 80"/>
                <a:gd name="T29" fmla="*/ 0 h 105"/>
                <a:gd name="T30" fmla="*/ 61 w 80"/>
                <a:gd name="T31" fmla="*/ 2 h 105"/>
                <a:gd name="T32" fmla="*/ 79 w 80"/>
                <a:gd name="T33" fmla="*/ 8 h 105"/>
                <a:gd name="T34" fmla="*/ 69 w 80"/>
                <a:gd name="T35" fmla="*/ 31 h 105"/>
                <a:gd name="T36" fmla="*/ 55 w 80"/>
                <a:gd name="T37" fmla="*/ 26 h 105"/>
                <a:gd name="T38" fmla="*/ 42 w 80"/>
                <a:gd name="T39" fmla="*/ 24 h 105"/>
                <a:gd name="T40" fmla="*/ 33 w 80"/>
                <a:gd name="T41" fmla="*/ 28 h 105"/>
                <a:gd name="T42" fmla="*/ 36 w 80"/>
                <a:gd name="T43" fmla="*/ 32 h 105"/>
                <a:gd name="T44" fmla="*/ 54 w 80"/>
                <a:gd name="T45" fmla="*/ 40 h 105"/>
                <a:gd name="T46" fmla="*/ 70 w 80"/>
                <a:gd name="T47" fmla="*/ 48 h 105"/>
                <a:gd name="T48" fmla="*/ 77 w 80"/>
                <a:gd name="T49" fmla="*/ 58 h 105"/>
                <a:gd name="T50" fmla="*/ 80 w 80"/>
                <a:gd name="T51" fmla="*/ 7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05">
                  <a:moveTo>
                    <a:pt x="80" y="72"/>
                  </a:moveTo>
                  <a:cubicBezTo>
                    <a:pt x="80" y="83"/>
                    <a:pt x="76" y="91"/>
                    <a:pt x="69" y="97"/>
                  </a:cubicBezTo>
                  <a:cubicBezTo>
                    <a:pt x="61" y="102"/>
                    <a:pt x="51" y="105"/>
                    <a:pt x="37" y="105"/>
                  </a:cubicBezTo>
                  <a:cubicBezTo>
                    <a:pt x="29" y="105"/>
                    <a:pt x="23" y="105"/>
                    <a:pt x="17" y="104"/>
                  </a:cubicBezTo>
                  <a:cubicBezTo>
                    <a:pt x="11" y="103"/>
                    <a:pt x="6" y="102"/>
                    <a:pt x="0" y="100"/>
                  </a:cubicBezTo>
                  <a:cubicBezTo>
                    <a:pt x="0" y="71"/>
                    <a:pt x="0" y="71"/>
                    <a:pt x="0" y="71"/>
                  </a:cubicBezTo>
                  <a:cubicBezTo>
                    <a:pt x="5" y="74"/>
                    <a:pt x="11" y="76"/>
                    <a:pt x="18" y="77"/>
                  </a:cubicBezTo>
                  <a:cubicBezTo>
                    <a:pt x="24" y="79"/>
                    <a:pt x="30" y="80"/>
                    <a:pt x="35" y="80"/>
                  </a:cubicBezTo>
                  <a:cubicBezTo>
                    <a:pt x="43" y="80"/>
                    <a:pt x="47" y="78"/>
                    <a:pt x="47" y="74"/>
                  </a:cubicBezTo>
                  <a:cubicBezTo>
                    <a:pt x="47" y="73"/>
                    <a:pt x="46" y="71"/>
                    <a:pt x="43" y="70"/>
                  </a:cubicBezTo>
                  <a:cubicBezTo>
                    <a:pt x="41" y="68"/>
                    <a:pt x="35" y="66"/>
                    <a:pt x="25" y="61"/>
                  </a:cubicBezTo>
                  <a:cubicBezTo>
                    <a:pt x="16" y="58"/>
                    <a:pt x="9" y="53"/>
                    <a:pt x="5" y="48"/>
                  </a:cubicBezTo>
                  <a:cubicBezTo>
                    <a:pt x="2" y="43"/>
                    <a:pt x="0" y="37"/>
                    <a:pt x="0" y="30"/>
                  </a:cubicBezTo>
                  <a:cubicBezTo>
                    <a:pt x="0" y="20"/>
                    <a:pt x="3" y="13"/>
                    <a:pt x="11" y="8"/>
                  </a:cubicBezTo>
                  <a:cubicBezTo>
                    <a:pt x="18" y="2"/>
                    <a:pt x="28" y="0"/>
                    <a:pt x="42" y="0"/>
                  </a:cubicBezTo>
                  <a:cubicBezTo>
                    <a:pt x="48" y="0"/>
                    <a:pt x="55" y="1"/>
                    <a:pt x="61" y="2"/>
                  </a:cubicBezTo>
                  <a:cubicBezTo>
                    <a:pt x="66" y="3"/>
                    <a:pt x="73" y="6"/>
                    <a:pt x="79" y="8"/>
                  </a:cubicBezTo>
                  <a:cubicBezTo>
                    <a:pt x="69" y="31"/>
                    <a:pt x="69" y="31"/>
                    <a:pt x="69" y="31"/>
                  </a:cubicBezTo>
                  <a:cubicBezTo>
                    <a:pt x="65" y="29"/>
                    <a:pt x="60" y="27"/>
                    <a:pt x="55" y="26"/>
                  </a:cubicBezTo>
                  <a:cubicBezTo>
                    <a:pt x="49" y="24"/>
                    <a:pt x="45" y="24"/>
                    <a:pt x="42" y="24"/>
                  </a:cubicBezTo>
                  <a:cubicBezTo>
                    <a:pt x="36" y="24"/>
                    <a:pt x="33" y="25"/>
                    <a:pt x="33" y="28"/>
                  </a:cubicBezTo>
                  <a:cubicBezTo>
                    <a:pt x="33" y="29"/>
                    <a:pt x="34" y="31"/>
                    <a:pt x="36" y="32"/>
                  </a:cubicBezTo>
                  <a:cubicBezTo>
                    <a:pt x="38" y="33"/>
                    <a:pt x="44" y="36"/>
                    <a:pt x="54" y="40"/>
                  </a:cubicBezTo>
                  <a:cubicBezTo>
                    <a:pt x="61" y="43"/>
                    <a:pt x="66" y="46"/>
                    <a:pt x="70" y="48"/>
                  </a:cubicBezTo>
                  <a:cubicBezTo>
                    <a:pt x="73" y="51"/>
                    <a:pt x="76" y="54"/>
                    <a:pt x="77" y="58"/>
                  </a:cubicBezTo>
                  <a:cubicBezTo>
                    <a:pt x="79" y="62"/>
                    <a:pt x="80" y="67"/>
                    <a:pt x="8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29"/>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30"/>
            <p:cNvSpPr>
              <a:spLocks/>
            </p:cNvSpPr>
            <p:nvPr/>
          </p:nvSpPr>
          <p:spPr bwMode="auto">
            <a:xfrm>
              <a:off x="5808663"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31"/>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32"/>
            <p:cNvSpPr>
              <a:spLocks/>
            </p:cNvSpPr>
            <p:nvPr/>
          </p:nvSpPr>
          <p:spPr bwMode="auto">
            <a:xfrm>
              <a:off x="6199188" y="-3303588"/>
              <a:ext cx="330200" cy="522288"/>
            </a:xfrm>
            <a:custGeom>
              <a:avLst/>
              <a:gdLst>
                <a:gd name="T0" fmla="*/ 0 w 208"/>
                <a:gd name="T1" fmla="*/ 329 h 329"/>
                <a:gd name="T2" fmla="*/ 0 w 208"/>
                <a:gd name="T3" fmla="*/ 0 h 329"/>
                <a:gd name="T4" fmla="*/ 85 w 208"/>
                <a:gd name="T5" fmla="*/ 0 h 329"/>
                <a:gd name="T6" fmla="*/ 85 w 208"/>
                <a:gd name="T7" fmla="*/ 258 h 329"/>
                <a:gd name="T8" fmla="*/ 208 w 208"/>
                <a:gd name="T9" fmla="*/ 258 h 329"/>
                <a:gd name="T10" fmla="*/ 208 w 208"/>
                <a:gd name="T11" fmla="*/ 329 h 329"/>
                <a:gd name="T12" fmla="*/ 0 w 208"/>
                <a:gd name="T13" fmla="*/ 329 h 329"/>
              </a:gdLst>
              <a:ahLst/>
              <a:cxnLst>
                <a:cxn ang="0">
                  <a:pos x="T0" y="T1"/>
                </a:cxn>
                <a:cxn ang="0">
                  <a:pos x="T2" y="T3"/>
                </a:cxn>
                <a:cxn ang="0">
                  <a:pos x="T4" y="T5"/>
                </a:cxn>
                <a:cxn ang="0">
                  <a:pos x="T6" y="T7"/>
                </a:cxn>
                <a:cxn ang="0">
                  <a:pos x="T8" y="T9"/>
                </a:cxn>
                <a:cxn ang="0">
                  <a:pos x="T10" y="T11"/>
                </a:cxn>
                <a:cxn ang="0">
                  <a:pos x="T12" y="T13"/>
                </a:cxn>
              </a:cxnLst>
              <a:rect l="0" t="0" r="r" b="b"/>
              <a:pathLst>
                <a:path w="208" h="329">
                  <a:moveTo>
                    <a:pt x="0" y="329"/>
                  </a:moveTo>
                  <a:lnTo>
                    <a:pt x="0" y="0"/>
                  </a:lnTo>
                  <a:lnTo>
                    <a:pt x="85" y="0"/>
                  </a:lnTo>
                  <a:lnTo>
                    <a:pt x="85" y="258"/>
                  </a:lnTo>
                  <a:lnTo>
                    <a:pt x="208" y="258"/>
                  </a:lnTo>
                  <a:lnTo>
                    <a:pt x="208" y="329"/>
                  </a:lnTo>
                  <a:lnTo>
                    <a:pt x="0" y="3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33"/>
            <p:cNvSpPr>
              <a:spLocks noEditPoints="1"/>
            </p:cNvSpPr>
            <p:nvPr/>
          </p:nvSpPr>
          <p:spPr bwMode="auto">
            <a:xfrm>
              <a:off x="6584951" y="-3303588"/>
              <a:ext cx="368300" cy="522288"/>
            </a:xfrm>
            <a:custGeom>
              <a:avLst/>
              <a:gdLst>
                <a:gd name="T0" fmla="*/ 98 w 98"/>
                <a:gd name="T1" fmla="*/ 44 h 139"/>
                <a:gd name="T2" fmla="*/ 85 w 98"/>
                <a:gd name="T3" fmla="*/ 80 h 139"/>
                <a:gd name="T4" fmla="*/ 47 w 98"/>
                <a:gd name="T5" fmla="*/ 93 h 139"/>
                <a:gd name="T6" fmla="*/ 37 w 98"/>
                <a:gd name="T7" fmla="*/ 93 h 139"/>
                <a:gd name="T8" fmla="*/ 37 w 98"/>
                <a:gd name="T9" fmla="*/ 139 h 139"/>
                <a:gd name="T10" fmla="*/ 0 w 98"/>
                <a:gd name="T11" fmla="*/ 139 h 139"/>
                <a:gd name="T12" fmla="*/ 0 w 98"/>
                <a:gd name="T13" fmla="*/ 0 h 139"/>
                <a:gd name="T14" fmla="*/ 47 w 98"/>
                <a:gd name="T15" fmla="*/ 0 h 139"/>
                <a:gd name="T16" fmla="*/ 85 w 98"/>
                <a:gd name="T17" fmla="*/ 12 h 139"/>
                <a:gd name="T18" fmla="*/ 98 w 98"/>
                <a:gd name="T19" fmla="*/ 44 h 139"/>
                <a:gd name="T20" fmla="*/ 37 w 98"/>
                <a:gd name="T21" fmla="*/ 62 h 139"/>
                <a:gd name="T22" fmla="*/ 43 w 98"/>
                <a:gd name="T23" fmla="*/ 62 h 139"/>
                <a:gd name="T24" fmla="*/ 56 w 98"/>
                <a:gd name="T25" fmla="*/ 58 h 139"/>
                <a:gd name="T26" fmla="*/ 61 w 98"/>
                <a:gd name="T27" fmla="*/ 44 h 139"/>
                <a:gd name="T28" fmla="*/ 46 w 98"/>
                <a:gd name="T29" fmla="*/ 30 h 139"/>
                <a:gd name="T30" fmla="*/ 37 w 98"/>
                <a:gd name="T31" fmla="*/ 30 h 139"/>
                <a:gd name="T32" fmla="*/ 37 w 98"/>
                <a:gd name="T33"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39">
                  <a:moveTo>
                    <a:pt x="98" y="44"/>
                  </a:moveTo>
                  <a:cubicBezTo>
                    <a:pt x="98" y="60"/>
                    <a:pt x="94" y="72"/>
                    <a:pt x="85" y="80"/>
                  </a:cubicBezTo>
                  <a:cubicBezTo>
                    <a:pt x="76" y="89"/>
                    <a:pt x="63" y="93"/>
                    <a:pt x="47" y="93"/>
                  </a:cubicBezTo>
                  <a:cubicBezTo>
                    <a:pt x="37" y="93"/>
                    <a:pt x="37" y="93"/>
                    <a:pt x="37" y="93"/>
                  </a:cubicBezTo>
                  <a:cubicBezTo>
                    <a:pt x="37" y="139"/>
                    <a:pt x="37" y="139"/>
                    <a:pt x="37" y="139"/>
                  </a:cubicBezTo>
                  <a:cubicBezTo>
                    <a:pt x="0" y="139"/>
                    <a:pt x="0" y="139"/>
                    <a:pt x="0" y="139"/>
                  </a:cubicBezTo>
                  <a:cubicBezTo>
                    <a:pt x="0" y="0"/>
                    <a:pt x="0" y="0"/>
                    <a:pt x="0" y="0"/>
                  </a:cubicBezTo>
                  <a:cubicBezTo>
                    <a:pt x="47" y="0"/>
                    <a:pt x="47" y="0"/>
                    <a:pt x="47" y="0"/>
                  </a:cubicBezTo>
                  <a:cubicBezTo>
                    <a:pt x="64" y="0"/>
                    <a:pt x="77" y="4"/>
                    <a:pt x="85" y="12"/>
                  </a:cubicBezTo>
                  <a:cubicBezTo>
                    <a:pt x="94" y="19"/>
                    <a:pt x="98" y="30"/>
                    <a:pt x="98" y="44"/>
                  </a:cubicBezTo>
                  <a:moveTo>
                    <a:pt x="37" y="62"/>
                  </a:moveTo>
                  <a:cubicBezTo>
                    <a:pt x="43" y="62"/>
                    <a:pt x="43" y="62"/>
                    <a:pt x="43" y="62"/>
                  </a:cubicBezTo>
                  <a:cubicBezTo>
                    <a:pt x="49" y="62"/>
                    <a:pt x="53" y="61"/>
                    <a:pt x="56" y="58"/>
                  </a:cubicBezTo>
                  <a:cubicBezTo>
                    <a:pt x="60" y="54"/>
                    <a:pt x="61" y="50"/>
                    <a:pt x="61" y="44"/>
                  </a:cubicBezTo>
                  <a:cubicBezTo>
                    <a:pt x="61" y="35"/>
                    <a:pt x="56" y="30"/>
                    <a:pt x="46" y="30"/>
                  </a:cubicBezTo>
                  <a:cubicBezTo>
                    <a:pt x="37" y="30"/>
                    <a:pt x="37" y="30"/>
                    <a:pt x="37" y="30"/>
                  </a:cubicBezTo>
                  <a:lnTo>
                    <a:pt x="3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25816280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508"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393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1_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 name="Subtitle 2"/>
          <p:cNvSpPr>
            <a:spLocks noGrp="1"/>
          </p:cNvSpPr>
          <p:nvPr>
            <p:ph type="subTitle" idx="1"/>
          </p:nvPr>
        </p:nvSpPr>
        <p:spPr bwMode="gray">
          <a:xfrm>
            <a:off x="462062" y="6466942"/>
            <a:ext cx="4882256" cy="557614"/>
          </a:xfrm>
          <a:prstGeom prst="rect">
            <a:avLst/>
          </a:prstGeom>
        </p:spPr>
        <p:txBody>
          <a:bodyPr lIns="0" tIns="0" rIns="0" bIns="0">
            <a:noAutofit/>
          </a:bodyPr>
          <a:lstStyle>
            <a:lvl1pPr marL="0" indent="0" algn="l">
              <a:lnSpc>
                <a:spcPct val="110000"/>
              </a:lnSpc>
              <a:spcAft>
                <a:spcPts val="0"/>
              </a:spcAft>
              <a:buNone/>
              <a:defRPr sz="1764">
                <a:solidFill>
                  <a:schemeClr val="bg1"/>
                </a:solidFill>
              </a:defRPr>
            </a:lvl1pPr>
            <a:lvl2pPr marL="504200" indent="0" algn="ctr">
              <a:buNone/>
              <a:defRPr sz="2206"/>
            </a:lvl2pPr>
            <a:lvl3pPr marL="1008400" indent="0" algn="ctr">
              <a:buNone/>
              <a:defRPr sz="1985"/>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dirty="0"/>
              <a:t>Click to edit Master subtitle style</a:t>
            </a:r>
          </a:p>
        </p:txBody>
      </p:sp>
      <p:sp>
        <p:nvSpPr>
          <p:cNvPr id="24" name="Text Placeholder 4"/>
          <p:cNvSpPr>
            <a:spLocks noGrp="1"/>
          </p:cNvSpPr>
          <p:nvPr>
            <p:ph type="body" sz="quarter" idx="10"/>
          </p:nvPr>
        </p:nvSpPr>
        <p:spPr>
          <a:xfrm>
            <a:off x="462061" y="7057297"/>
            <a:ext cx="4882258" cy="329124"/>
          </a:xfrm>
          <a:prstGeom prst="rect">
            <a:avLst/>
          </a:prstGeom>
        </p:spPr>
        <p:txBody>
          <a:bodyPr/>
          <a:lstStyle>
            <a:lvl1pPr>
              <a:spcAft>
                <a:spcPts val="0"/>
              </a:spcAft>
              <a:defRPr sz="1103">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940780178"/>
      </p:ext>
    </p:extLst>
  </p:cSld>
  <p:clrMapOvr>
    <a:overrideClrMapping bg1="lt1" tx1="dk1" bg2="lt2" tx2="dk2" accent1="accent1" accent2="accent2" accent3="accent3" accent4="accent4" accent5="accent5" accent6="accent6" hlink="hlink" folHlink="folHlink"/>
  </p:clrMapOvr>
  <p:transition>
    <p:fade/>
  </p:transition>
  <p:extLst mod="1">
    <p:ext uri="{DCECCB84-F9BA-43D5-87BE-67443E8EF086}">
      <p15:sldGuideLst xmlns:p15="http://schemas.microsoft.com/office/powerpoint/2012/main">
        <p15:guide id="1" orient="horz" pos="408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bg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4" y="3781425"/>
            <a:ext cx="9241218" cy="1727537"/>
          </a:xfrm>
        </p:spPr>
        <p:txBody>
          <a:bodyPr lIns="0" tIns="0" rIns="0" bIns="0">
            <a:noAutofit/>
          </a:bodyPr>
          <a:lstStyle>
            <a:lvl1pPr marL="0" indent="0">
              <a:lnSpc>
                <a:spcPct val="95000"/>
              </a:lnSpc>
              <a:spcAft>
                <a:spcPts val="0"/>
              </a:spcAft>
              <a:buNone/>
              <a:defRPr sz="3900">
                <a:solidFill>
                  <a:schemeClr val="bg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
        <p:nvSpPr>
          <p:cNvPr id="8" name="TextBox 7"/>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210457412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bg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3" y="3781425"/>
            <a:ext cx="9243907" cy="1727537"/>
          </a:xfrm>
        </p:spPr>
        <p:txBody>
          <a:bodyPr lIns="0" tIns="0" rIns="0" bIns="0">
            <a:noAutofit/>
          </a:bodyPr>
          <a:lstStyle>
            <a:lvl1pPr marL="0" indent="0">
              <a:lnSpc>
                <a:spcPct val="95000"/>
              </a:lnSpc>
              <a:spcAft>
                <a:spcPts val="0"/>
              </a:spcAft>
              <a:buNone/>
              <a:defRPr sz="3900">
                <a:solidFill>
                  <a:schemeClr val="bg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
        <p:nvSpPr>
          <p:cNvPr id="14" name="TextBox 13"/>
          <p:cNvSpPr txBox="1"/>
          <p:nvPr userDrawn="1"/>
        </p:nvSpPr>
        <p:spPr>
          <a:xfrm>
            <a:off x="439794" y="7142692"/>
            <a:ext cx="4694836" cy="110351"/>
          </a:xfrm>
          <a:prstGeom prst="rect">
            <a:avLst/>
          </a:prstGeom>
          <a:noFill/>
        </p:spPr>
        <p:txBody>
          <a:bodyPr wrap="square" lIns="0" tIns="0" rIns="0" bIns="0" rtlCol="0">
            <a:spAutoFit/>
          </a:bodyPr>
          <a:lstStyle/>
          <a:p>
            <a:pPr marL="0" indent="0">
              <a:spcBef>
                <a:spcPts val="662"/>
              </a:spcBef>
              <a:buSzPct val="100000"/>
              <a:buFont typeface="Arial"/>
              <a:buNone/>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5" name="TextBox 14"/>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9764826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bg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4" y="3781425"/>
            <a:ext cx="9241218" cy="1727537"/>
          </a:xfrm>
        </p:spPr>
        <p:txBody>
          <a:bodyPr lIns="0" tIns="0" rIns="0" bIns="0">
            <a:noAutofit/>
          </a:bodyPr>
          <a:lstStyle>
            <a:lvl1pPr marL="0" indent="0">
              <a:lnSpc>
                <a:spcPct val="95000"/>
              </a:lnSpc>
              <a:spcAft>
                <a:spcPts val="0"/>
              </a:spcAft>
              <a:buNone/>
              <a:defRPr sz="3900">
                <a:solidFill>
                  <a:schemeClr val="bg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marR="0" lvl="0" indent="0" algn="l" defTabSz="1042873" rtl="0" eaLnBrk="1" fontAlgn="auto" latinLnBrk="0" hangingPunct="1">
              <a:lnSpc>
                <a:spcPct val="100000"/>
              </a:lnSpc>
              <a:spcBef>
                <a:spcPts val="662"/>
              </a:spcBef>
              <a:spcAft>
                <a:spcPts val="0"/>
              </a:spcAft>
              <a:buClrTx/>
              <a:buSzPct val="100000"/>
              <a:buFont typeface="Arial"/>
              <a:buNone/>
              <a:tabLst/>
              <a:defRPr/>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65402145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bg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4" y="3781425"/>
            <a:ext cx="9241218" cy="1727537"/>
          </a:xfrm>
        </p:spPr>
        <p:txBody>
          <a:bodyPr lIns="0" tIns="0" rIns="0" bIns="0">
            <a:noAutofit/>
          </a:bodyPr>
          <a:lstStyle>
            <a:lvl1pPr marL="0" indent="0">
              <a:lnSpc>
                <a:spcPct val="95000"/>
              </a:lnSpc>
              <a:spcAft>
                <a:spcPts val="0"/>
              </a:spcAft>
              <a:buNone/>
              <a:defRPr sz="3900">
                <a:solidFill>
                  <a:schemeClr val="bg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
        <p:nvSpPr>
          <p:cNvPr id="11" name="TextBox 10"/>
          <p:cNvSpPr txBox="1"/>
          <p:nvPr userDrawn="1"/>
        </p:nvSpPr>
        <p:spPr>
          <a:xfrm>
            <a:off x="439794" y="7142692"/>
            <a:ext cx="4694836" cy="110351"/>
          </a:xfrm>
          <a:prstGeom prst="rect">
            <a:avLst/>
          </a:prstGeom>
          <a:noFill/>
        </p:spPr>
        <p:txBody>
          <a:bodyPr wrap="square" lIns="0" tIns="0" rIns="0" bIns="0" rtlCol="0">
            <a:spAutoFit/>
          </a:bodyPr>
          <a:lstStyle/>
          <a:p>
            <a:pPr marL="0" marR="0" lvl="0" indent="0" algn="l" defTabSz="1042873" rtl="0" eaLnBrk="1" fontAlgn="auto" latinLnBrk="0" hangingPunct="1">
              <a:lnSpc>
                <a:spcPct val="100000"/>
              </a:lnSpc>
              <a:spcBef>
                <a:spcPts val="662"/>
              </a:spcBef>
              <a:spcAft>
                <a:spcPts val="0"/>
              </a:spcAft>
              <a:buClrTx/>
              <a:buSzPct val="100000"/>
              <a:buFont typeface="Arial"/>
              <a:buNone/>
              <a:tabLst/>
              <a:defRPr/>
            </a:pPr>
            <a:r>
              <a:rPr lang="fr-FR" sz="717" noProof="0" dirty="0" smtClean="0">
                <a:solidFill>
                  <a:schemeClr val="bg1"/>
                </a:solidFill>
              </a:rPr>
              <a:t>©2020</a:t>
            </a:r>
            <a:r>
              <a:rPr lang="fr-FR" sz="717" baseline="0" noProof="0" dirty="0" smtClean="0">
                <a:solidFill>
                  <a:schemeClr val="bg1"/>
                </a:solidFill>
              </a:rPr>
              <a:t> </a:t>
            </a:r>
            <a:r>
              <a:rPr lang="fr-FR" sz="717" noProof="0" dirty="0" smtClean="0">
                <a:solidFill>
                  <a:schemeClr val="bg1"/>
                </a:solidFill>
              </a:rPr>
              <a:t>Deloitte </a:t>
            </a:r>
            <a:r>
              <a:rPr lang="fr-FR" sz="717" noProof="0" dirty="0" err="1" smtClean="0">
                <a:solidFill>
                  <a:schemeClr val="bg1"/>
                </a:solidFill>
              </a:rPr>
              <a:t>Haskins</a:t>
            </a:r>
            <a:r>
              <a:rPr lang="fr-FR" sz="717" noProof="0" dirty="0" smtClean="0">
                <a:solidFill>
                  <a:schemeClr val="bg1"/>
                </a:solidFill>
              </a:rPr>
              <a:t> &amp; </a:t>
            </a:r>
            <a:r>
              <a:rPr lang="fr-FR" sz="717" noProof="0" dirty="0" err="1" smtClean="0">
                <a:solidFill>
                  <a:schemeClr val="bg1"/>
                </a:solidFill>
              </a:rPr>
              <a:t>Sells</a:t>
            </a:r>
            <a:r>
              <a:rPr lang="fr-FR" sz="717" noProof="0" dirty="0" smtClean="0">
                <a:solidFill>
                  <a:schemeClr val="bg1"/>
                </a:solidFill>
              </a:rPr>
              <a:t> LLP</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27237144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9794" y="1880974"/>
            <a:ext cx="9241218" cy="1756067"/>
          </a:xfrm>
        </p:spPr>
        <p:txBody>
          <a:bodyPr anchor="b"/>
          <a:lstStyle>
            <a:lvl1pPr>
              <a:lnSpc>
                <a:spcPct val="95000"/>
              </a:lnSpc>
              <a:defRPr sz="3900" b="1">
                <a:solidFill>
                  <a:schemeClr val="bg1"/>
                </a:solidFill>
                <a:latin typeface="+mj-lt"/>
                <a:ea typeface="Open Sans" panose="020B0606030504020204" pitchFamily="34" charset="0"/>
                <a:cs typeface="Open Sans" panose="020B0606030504020204" pitchFamily="34" charset="0"/>
              </a:defRPr>
            </a:lvl1pPr>
          </a:lstStyle>
          <a:p>
            <a:r>
              <a:rPr lang="en-US" noProof="0" dirty="0" smtClean="0"/>
              <a:t>Click to edit Master title style</a:t>
            </a:r>
            <a:endParaRPr lang="en-US" noProof="0" dirty="0"/>
          </a:p>
        </p:txBody>
      </p:sp>
      <p:sp>
        <p:nvSpPr>
          <p:cNvPr id="3" name="Text Placeholder 2"/>
          <p:cNvSpPr>
            <a:spLocks noGrp="1"/>
          </p:cNvSpPr>
          <p:nvPr>
            <p:ph type="body" idx="1"/>
          </p:nvPr>
        </p:nvSpPr>
        <p:spPr bwMode="gray">
          <a:xfrm>
            <a:off x="439794" y="3781425"/>
            <a:ext cx="9241218" cy="1727537"/>
          </a:xfrm>
        </p:spPr>
        <p:txBody>
          <a:bodyPr lIns="0" tIns="0" rIns="0" bIns="0">
            <a:noAutofit/>
          </a:bodyPr>
          <a:lstStyle>
            <a:lvl1pPr marL="0" indent="0">
              <a:lnSpc>
                <a:spcPct val="95000"/>
              </a:lnSpc>
              <a:spcAft>
                <a:spcPts val="0"/>
              </a:spcAft>
              <a:buNone/>
              <a:defRPr sz="3900">
                <a:solidFill>
                  <a:schemeClr val="bg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noProof="0" dirty="0" smtClean="0"/>
              <a:t>Click to edit Master text styles</a:t>
            </a:r>
          </a:p>
        </p:txBody>
      </p:sp>
      <p:sp>
        <p:nvSpPr>
          <p:cNvPr id="12" name="TextBox 11"/>
          <p:cNvSpPr txBox="1"/>
          <p:nvPr userDrawn="1"/>
        </p:nvSpPr>
        <p:spPr>
          <a:xfrm>
            <a:off x="9978847" y="7142692"/>
            <a:ext cx="269999" cy="110351"/>
          </a:xfrm>
          <a:prstGeom prst="rect">
            <a:avLst/>
          </a:prstGeom>
          <a:noFill/>
        </p:spPr>
        <p:txBody>
          <a:bodyPr wrap="square" lIns="0" tIns="0" rIns="0" bIns="0" rtlCol="0">
            <a:spAutoFit/>
          </a:bodyPr>
          <a:lstStyle/>
          <a:p>
            <a:pPr marL="0" indent="0" algn="r">
              <a:spcBef>
                <a:spcPts val="662"/>
              </a:spcBef>
              <a:buSzPct val="100000"/>
              <a:buFont typeface="Arial"/>
              <a:buNone/>
            </a:pPr>
            <a:fld id="{C58DF478-B544-4ED8-9ED4-6A2648E2D233}" type="slidenum">
              <a:rPr lang="en-US" sz="717" noProof="0" smtClean="0">
                <a:solidFill>
                  <a:schemeClr val="bg1"/>
                </a:solidFill>
              </a:rPr>
              <a:pPr marL="0" indent="0" algn="r">
                <a:spcBef>
                  <a:spcPts val="662"/>
                </a:spcBef>
                <a:buSzPct val="100000"/>
                <a:buFont typeface="Arial"/>
                <a:buNone/>
              </a:pPr>
              <a:t>‹#›</a:t>
            </a:fld>
            <a:endParaRPr lang="en-US" sz="717" noProof="0" dirty="0">
              <a:solidFill>
                <a:schemeClr val="bg1"/>
              </a:solidFill>
            </a:endParaRPr>
          </a:p>
        </p:txBody>
      </p:sp>
    </p:spTree>
    <p:extLst>
      <p:ext uri="{BB962C8B-B14F-4D97-AF65-F5344CB8AC3E}">
        <p14:creationId xmlns:p14="http://schemas.microsoft.com/office/powerpoint/2010/main" val="193697899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38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4"/>
            </p:custDataLst>
            <p:extLst>
              <p:ext uri="{D42A27DB-BD31-4B8C-83A1-F6EECF244321}">
                <p14:modId xmlns:p14="http://schemas.microsoft.com/office/powerpoint/2010/main" val="166891810"/>
              </p:ext>
            </p:extLst>
          </p:nvPr>
        </p:nvGraphicFramePr>
        <p:xfrm>
          <a:off x="1857" y="1752"/>
          <a:ext cx="1855" cy="1750"/>
        </p:xfrm>
        <a:graphic>
          <a:graphicData uri="http://schemas.openxmlformats.org/presentationml/2006/ole">
            <mc:AlternateContent xmlns:mc="http://schemas.openxmlformats.org/markup-compatibility/2006">
              <mc:Choice xmlns:v="urn:schemas-microsoft-com:vml" Requires="v">
                <p:oleObj spid="_x0000_s2649" name="think-cell Slide" r:id="rId45" imgW="270" imgH="270" progId="TCLayout.ActiveDocument.1">
                  <p:embed/>
                </p:oleObj>
              </mc:Choice>
              <mc:Fallback>
                <p:oleObj name="think-cell Slide" r:id="rId45" imgW="270" imgH="270" progId="TCLayout.ActiveDocument.1">
                  <p:embed/>
                  <p:pic>
                    <p:nvPicPr>
                      <p:cNvPr id="0" name=""/>
                      <p:cNvPicPr/>
                      <p:nvPr/>
                    </p:nvPicPr>
                    <p:blipFill>
                      <a:blip r:embed="rId46"/>
                      <a:stretch>
                        <a:fillRect/>
                      </a:stretch>
                    </p:blipFill>
                    <p:spPr>
                      <a:xfrm>
                        <a:off x="1857" y="1752"/>
                        <a:ext cx="1855" cy="1750"/>
                      </a:xfrm>
                      <a:prstGeom prst="rect">
                        <a:avLst/>
                      </a:prstGeom>
                    </p:spPr>
                  </p:pic>
                </p:oleObj>
              </mc:Fallback>
            </mc:AlternateContent>
          </a:graphicData>
        </a:graphic>
      </p:graphicFrame>
      <p:sp>
        <p:nvSpPr>
          <p:cNvPr id="2" name="Title Placeholder 1"/>
          <p:cNvSpPr>
            <a:spLocks noGrp="1"/>
          </p:cNvSpPr>
          <p:nvPr>
            <p:ph type="title"/>
          </p:nvPr>
        </p:nvSpPr>
        <p:spPr bwMode="gray">
          <a:xfrm>
            <a:off x="439794" y="350133"/>
            <a:ext cx="9809052" cy="763288"/>
          </a:xfrm>
          <a:prstGeom prst="rect">
            <a:avLst/>
          </a:prstGeom>
        </p:spPr>
        <p:txBody>
          <a:bodyPr vert="horz" lIns="0" tIns="0" rIns="0" bIns="0" rtlCol="0" anchor="t" anchorCtr="0">
            <a:noAutofit/>
          </a:bodyPr>
          <a:lstStyle/>
          <a:p>
            <a:r>
              <a:rPr lang="en-US" noProof="0" dirty="0" smtClean="0"/>
              <a:t>Click to edit Master title style</a:t>
            </a:r>
            <a:endParaRPr lang="en-US" noProof="0" dirty="0"/>
          </a:p>
        </p:txBody>
      </p:sp>
      <p:sp>
        <p:nvSpPr>
          <p:cNvPr id="18" name="TextBox 17"/>
          <p:cNvSpPr txBox="1"/>
          <p:nvPr userDrawn="1"/>
        </p:nvSpPr>
        <p:spPr>
          <a:xfrm>
            <a:off x="439792" y="7142692"/>
            <a:ext cx="4694837" cy="221945"/>
          </a:xfrm>
          <a:prstGeom prst="rect">
            <a:avLst/>
          </a:prstGeom>
          <a:noFill/>
        </p:spPr>
        <p:txBody>
          <a:bodyPr wrap="square" lIns="0" tIns="0" rIns="0" bIns="0" rtlCol="0">
            <a:noAutofit/>
          </a:bodyPr>
          <a:lstStyle/>
          <a:p>
            <a:pPr marL="0" indent="0">
              <a:spcBef>
                <a:spcPts val="662"/>
              </a:spcBef>
              <a:buSzPct val="100000"/>
              <a:buFont typeface="Arial"/>
              <a:buNone/>
            </a:pPr>
            <a:r>
              <a:rPr lang="fr-FR" sz="700" noProof="0" dirty="0" smtClean="0">
                <a:solidFill>
                  <a:schemeClr val="tx1"/>
                </a:solidFill>
              </a:rPr>
              <a:t>©2020 Deloitte Haskins &amp; Sells LLP</a:t>
            </a:r>
          </a:p>
        </p:txBody>
      </p:sp>
      <p:sp>
        <p:nvSpPr>
          <p:cNvPr id="19" name="Text Placeholder 18"/>
          <p:cNvSpPr>
            <a:spLocks noGrp="1"/>
          </p:cNvSpPr>
          <p:nvPr>
            <p:ph type="body" idx="1"/>
          </p:nvPr>
        </p:nvSpPr>
        <p:spPr>
          <a:xfrm>
            <a:off x="439793" y="1836444"/>
            <a:ext cx="9809052" cy="5201209"/>
          </a:xfrm>
          <a:prstGeom prst="rect">
            <a:avLst/>
          </a:prstGeom>
        </p:spPr>
        <p:txBody>
          <a:bodyPr vert="horz" lIns="0" tIns="0" rIns="0" bIns="0" rtlCol="0">
            <a:no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 name="TextBox 2"/>
          <p:cNvSpPr txBox="1"/>
          <p:nvPr userDrawn="1"/>
        </p:nvSpPr>
        <p:spPr>
          <a:xfrm>
            <a:off x="9978847" y="7142692"/>
            <a:ext cx="269999" cy="110308"/>
          </a:xfrm>
          <a:prstGeom prst="rect">
            <a:avLst/>
          </a:prstGeom>
          <a:noFill/>
        </p:spPr>
        <p:txBody>
          <a:bodyPr wrap="square" lIns="0" tIns="0" rIns="0" bIns="0" rtlCol="0">
            <a:noAutofit/>
          </a:bodyPr>
          <a:lstStyle/>
          <a:p>
            <a:pPr marL="0" indent="0" algn="r">
              <a:spcBef>
                <a:spcPts val="662"/>
              </a:spcBef>
              <a:buSzPct val="100000"/>
              <a:buFont typeface="Arial"/>
              <a:buNone/>
            </a:pPr>
            <a:fld id="{C58DF478-B544-4ED8-9ED4-6A2648E2D233}" type="slidenum">
              <a:rPr lang="en-US" sz="700" noProof="0" smtClean="0">
                <a:solidFill>
                  <a:schemeClr val="tx1"/>
                </a:solidFill>
              </a:rPr>
              <a:pPr marL="0" indent="0" algn="r">
                <a:spcBef>
                  <a:spcPts val="662"/>
                </a:spcBef>
                <a:buSzPct val="100000"/>
                <a:buFont typeface="Arial"/>
                <a:buNone/>
              </a:pPr>
              <a:t>‹#›</a:t>
            </a:fld>
            <a:endParaRPr lang="en-US" sz="700" noProof="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56" r:id="rId3"/>
    <p:sldLayoutId id="2147483755" r:id="rId4"/>
    <p:sldLayoutId id="2147483703" r:id="rId5"/>
    <p:sldLayoutId id="2147483704" r:id="rId6"/>
    <p:sldLayoutId id="2147483705" r:id="rId7"/>
    <p:sldLayoutId id="2147483706" r:id="rId8"/>
    <p:sldLayoutId id="2147483707" r:id="rId9"/>
    <p:sldLayoutId id="2147483713" r:id="rId10"/>
    <p:sldLayoutId id="2147483708" r:id="rId11"/>
    <p:sldLayoutId id="2147483710" r:id="rId12"/>
    <p:sldLayoutId id="2147483754" r:id="rId13"/>
    <p:sldLayoutId id="2147483711" r:id="rId14"/>
    <p:sldLayoutId id="2147483753" r:id="rId15"/>
    <p:sldLayoutId id="2147483679" r:id="rId16"/>
    <p:sldLayoutId id="2147483712" r:id="rId17"/>
    <p:sldLayoutId id="2147483678" r:id="rId18"/>
    <p:sldLayoutId id="2147483681" r:id="rId19"/>
    <p:sldLayoutId id="2147483735" r:id="rId20"/>
    <p:sldLayoutId id="2147483699" r:id="rId21"/>
    <p:sldLayoutId id="2147483714" r:id="rId22"/>
    <p:sldLayoutId id="2147483697" r:id="rId23"/>
    <p:sldLayoutId id="2147483715" r:id="rId24"/>
    <p:sldLayoutId id="2147483716" r:id="rId25"/>
    <p:sldLayoutId id="2147483717" r:id="rId26"/>
    <p:sldLayoutId id="2147483718" r:id="rId27"/>
    <p:sldLayoutId id="2147483728" r:id="rId28"/>
    <p:sldLayoutId id="2147483720" r:id="rId29"/>
    <p:sldLayoutId id="2147483721" r:id="rId30"/>
    <p:sldLayoutId id="2147483722" r:id="rId31"/>
    <p:sldLayoutId id="2147483695" r:id="rId32"/>
    <p:sldLayoutId id="2147483751" r:id="rId33"/>
    <p:sldLayoutId id="2147483724" r:id="rId34"/>
    <p:sldLayoutId id="2147483725" r:id="rId35"/>
    <p:sldLayoutId id="2147483726" r:id="rId36"/>
    <p:sldLayoutId id="2147483727" r:id="rId37"/>
    <p:sldLayoutId id="2147483698" r:id="rId38"/>
    <p:sldLayoutId id="2147483752" r:id="rId39"/>
    <p:sldLayoutId id="2147483696" r:id="rId40"/>
    <p:sldLayoutId id="2147483758" r:id="rId41"/>
  </p:sldLayoutIdLst>
  <p:transition>
    <p:fade/>
  </p:transition>
  <p:timing>
    <p:tnLst>
      <p:par>
        <p:cTn id="1" dur="indefinite" restart="never" nodeType="tmRoot"/>
      </p:par>
    </p:tnLst>
  </p:timing>
  <p:hf hdr="0" dt="0"/>
  <p:txStyles>
    <p:titleStyle>
      <a:lvl1pPr algn="l" defTabSz="1008400" rtl="0" eaLnBrk="1" latinLnBrk="0" hangingPunct="1">
        <a:spcBef>
          <a:spcPct val="0"/>
        </a:spcBef>
        <a:buNone/>
        <a:defRPr sz="2000" kern="1200">
          <a:solidFill>
            <a:schemeClr val="tx1"/>
          </a:solidFill>
          <a:latin typeface="+mj-lt"/>
          <a:ea typeface="+mj-ea"/>
          <a:cs typeface="+mj-cs"/>
        </a:defRPr>
      </a:lvl1pPr>
    </p:titleStyle>
    <p:bodyStyle>
      <a:lvl1pPr marL="0" indent="0" algn="l" defTabSz="1008400" rtl="0" eaLnBrk="1" latinLnBrk="0" hangingPunct="1">
        <a:spcBef>
          <a:spcPts val="0"/>
        </a:spcBef>
        <a:spcAft>
          <a:spcPts val="1103"/>
        </a:spcAft>
        <a:buSzPct val="100000"/>
        <a:buFont typeface="Arial" panose="020B0604020202020204" pitchFamily="34" charset="0"/>
        <a:buNone/>
        <a:defRPr sz="1000" b="0" kern="1200">
          <a:solidFill>
            <a:schemeClr val="tx1"/>
          </a:solidFill>
          <a:latin typeface="+mn-lt"/>
          <a:ea typeface="+mn-ea"/>
          <a:cs typeface="+mn-cs"/>
        </a:defRPr>
      </a:lvl1pPr>
      <a:lvl2pPr marL="0" indent="0" algn="l" defTabSz="1008400" rtl="0" eaLnBrk="1" latinLnBrk="0" hangingPunct="1">
        <a:spcBef>
          <a:spcPts val="0"/>
        </a:spcBef>
        <a:spcAft>
          <a:spcPts val="1103"/>
        </a:spcAft>
        <a:buClrTx/>
        <a:buSzPct val="100000"/>
        <a:buFont typeface="Arial"/>
        <a:buNone/>
        <a:defRPr lang="en-US" sz="1000" b="1" kern="1200" dirty="0" smtClean="0">
          <a:solidFill>
            <a:schemeClr val="tx1"/>
          </a:solidFill>
          <a:latin typeface="+mn-lt"/>
          <a:ea typeface="+mn-ea"/>
          <a:cs typeface="+mn-cs"/>
        </a:defRPr>
      </a:lvl2pPr>
      <a:lvl3pPr marL="194534" indent="-194534" algn="l" defTabSz="1008400" rtl="0" eaLnBrk="1" latinLnBrk="0" hangingPunct="1">
        <a:spcBef>
          <a:spcPts val="0"/>
        </a:spcBef>
        <a:spcAft>
          <a:spcPts val="1103"/>
        </a:spcAft>
        <a:buClrTx/>
        <a:buSzPct val="100000"/>
        <a:buFont typeface="Arial" panose="020B0604020202020204" pitchFamily="34" charset="0"/>
        <a:buChar char="•"/>
        <a:defRPr lang="en-US" sz="1000" kern="1200" dirty="0" smtClean="0">
          <a:solidFill>
            <a:schemeClr val="tx1"/>
          </a:solidFill>
          <a:latin typeface="+mn-lt"/>
          <a:ea typeface="+mn-ea"/>
          <a:cs typeface="+mn-cs"/>
        </a:defRPr>
      </a:lvl3pPr>
      <a:lvl4pPr marL="393038" indent="-194534" algn="l" defTabSz="1008400" rtl="0" eaLnBrk="1" latinLnBrk="0" hangingPunct="1">
        <a:spcBef>
          <a:spcPts val="0"/>
        </a:spcBef>
        <a:spcAft>
          <a:spcPts val="1103"/>
        </a:spcAft>
        <a:buClrTx/>
        <a:buSzPct val="100000"/>
        <a:buFont typeface="Verdana" panose="020B0604030504040204" pitchFamily="34" charset="0"/>
        <a:buChar char="−"/>
        <a:defRPr lang="en-US" sz="1000" kern="1200" baseline="0" dirty="0" smtClean="0">
          <a:solidFill>
            <a:schemeClr val="tx1"/>
          </a:solidFill>
          <a:latin typeface="+mn-lt"/>
          <a:ea typeface="+mn-ea"/>
          <a:cs typeface="+mn-cs"/>
        </a:defRPr>
      </a:lvl4pPr>
      <a:lvl5pPr marL="587572" indent="-194534" algn="l" defTabSz="880600" rtl="0" eaLnBrk="1" latinLnBrk="0" hangingPunct="1">
        <a:spcBef>
          <a:spcPts val="0"/>
        </a:spcBef>
        <a:spcAft>
          <a:spcPts val="1103"/>
        </a:spcAft>
        <a:buClrTx/>
        <a:buSzPct val="100000"/>
        <a:buFont typeface="Verdana" panose="020B0604030504040204" pitchFamily="34" charset="0"/>
        <a:buChar char="−"/>
        <a:tabLst/>
        <a:defRPr lang="en-US" sz="1000" kern="1200" baseline="0" dirty="0" smtClean="0">
          <a:solidFill>
            <a:schemeClr val="tx1"/>
          </a:solidFill>
          <a:latin typeface="+mn-lt"/>
          <a:ea typeface="+mn-ea"/>
          <a:cs typeface="+mn-cs"/>
        </a:defRPr>
      </a:lvl5pPr>
      <a:lvl6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6pPr>
      <a:lvl7pPr marL="587572" indent="-194534" algn="l" defTabSz="1008400" rtl="0" eaLnBrk="1" latinLnBrk="0" hangingPunct="1">
        <a:spcBef>
          <a:spcPts val="0"/>
        </a:spcBef>
        <a:spcAft>
          <a:spcPts val="1103"/>
        </a:spcAft>
        <a:buFont typeface="Verdana" panose="020B0604030504040204" pitchFamily="34" charset="0"/>
        <a:buChar char="−"/>
        <a:defRPr sz="1323" kern="1200">
          <a:solidFill>
            <a:schemeClr val="tx1"/>
          </a:solidFill>
          <a:latin typeface="+mn-lt"/>
          <a:ea typeface="+mn-ea"/>
          <a:cs typeface="+mn-cs"/>
        </a:defRPr>
      </a:lvl7pPr>
      <a:lvl8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8pPr>
      <a:lvl9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9pPr>
    </p:bodyStyle>
    <p:otherStyle>
      <a:defPPr>
        <a:defRPr lang="en-US"/>
      </a:defPPr>
      <a:lvl1pPr marL="0" algn="l" defTabSz="1008400" rtl="0" eaLnBrk="1" latinLnBrk="0" hangingPunct="1">
        <a:defRPr sz="1985" kern="1200">
          <a:solidFill>
            <a:schemeClr val="tx1"/>
          </a:solidFill>
          <a:latin typeface="+mn-lt"/>
          <a:ea typeface="+mn-ea"/>
          <a:cs typeface="+mn-cs"/>
        </a:defRPr>
      </a:lvl1pPr>
      <a:lvl2pPr marL="504200" algn="l" defTabSz="1008400" rtl="0" eaLnBrk="1" latinLnBrk="0" hangingPunct="1">
        <a:defRPr sz="1985" kern="1200">
          <a:solidFill>
            <a:schemeClr val="tx1"/>
          </a:solidFill>
          <a:latin typeface="+mn-lt"/>
          <a:ea typeface="+mn-ea"/>
          <a:cs typeface="+mn-cs"/>
        </a:defRPr>
      </a:lvl2pPr>
      <a:lvl3pPr marL="1008400" algn="l" defTabSz="1008400" rtl="0" eaLnBrk="1" latinLnBrk="0" hangingPunct="1">
        <a:defRPr sz="1985" kern="1200">
          <a:solidFill>
            <a:schemeClr val="tx1"/>
          </a:solidFill>
          <a:latin typeface="+mn-lt"/>
          <a:ea typeface="+mn-ea"/>
          <a:cs typeface="+mn-cs"/>
        </a:defRPr>
      </a:lvl3pPr>
      <a:lvl4pPr marL="1512600" algn="l" defTabSz="1008400" rtl="0" eaLnBrk="1" latinLnBrk="0" hangingPunct="1">
        <a:defRPr sz="1985" kern="1200">
          <a:solidFill>
            <a:schemeClr val="tx1"/>
          </a:solidFill>
          <a:latin typeface="+mn-lt"/>
          <a:ea typeface="+mn-ea"/>
          <a:cs typeface="+mn-cs"/>
        </a:defRPr>
      </a:lvl4pPr>
      <a:lvl5pPr marL="2016801" algn="l" defTabSz="1008400" rtl="0" eaLnBrk="1" latinLnBrk="0" hangingPunct="1">
        <a:defRPr sz="1985" kern="1200">
          <a:solidFill>
            <a:schemeClr val="tx1"/>
          </a:solidFill>
          <a:latin typeface="+mn-lt"/>
          <a:ea typeface="+mn-ea"/>
          <a:cs typeface="+mn-cs"/>
        </a:defRPr>
      </a:lvl5pPr>
      <a:lvl6pPr marL="2521001" algn="l" defTabSz="1008400" rtl="0" eaLnBrk="1" latinLnBrk="0" hangingPunct="1">
        <a:defRPr sz="1985" kern="1200">
          <a:solidFill>
            <a:schemeClr val="tx1"/>
          </a:solidFill>
          <a:latin typeface="+mn-lt"/>
          <a:ea typeface="+mn-ea"/>
          <a:cs typeface="+mn-cs"/>
        </a:defRPr>
      </a:lvl6pPr>
      <a:lvl7pPr marL="3025201" algn="l" defTabSz="1008400" rtl="0" eaLnBrk="1" latinLnBrk="0" hangingPunct="1">
        <a:defRPr sz="1985" kern="1200">
          <a:solidFill>
            <a:schemeClr val="tx1"/>
          </a:solidFill>
          <a:latin typeface="+mn-lt"/>
          <a:ea typeface="+mn-ea"/>
          <a:cs typeface="+mn-cs"/>
        </a:defRPr>
      </a:lvl7pPr>
      <a:lvl8pPr marL="3529401" algn="l" defTabSz="1008400" rtl="0" eaLnBrk="1" latinLnBrk="0" hangingPunct="1">
        <a:defRPr sz="1985" kern="1200">
          <a:solidFill>
            <a:schemeClr val="tx1"/>
          </a:solidFill>
          <a:latin typeface="+mn-lt"/>
          <a:ea typeface="+mn-ea"/>
          <a:cs typeface="+mn-cs"/>
        </a:defRPr>
      </a:lvl8pPr>
      <a:lvl9pPr marL="4033601" algn="l" defTabSz="1008400"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4443" userDrawn="1">
          <p15:clr>
            <a:srgbClr val="F26B43"/>
          </p15:clr>
        </p15:guide>
        <p15:guide id="4" pos="277" userDrawn="1">
          <p15:clr>
            <a:srgbClr val="F26B43"/>
          </p15:clr>
        </p15:guide>
        <p15:guide id="5" pos="6464" userDrawn="1">
          <p15:clr>
            <a:srgbClr val="F26B43"/>
          </p15:clr>
        </p15:guide>
        <p15:guide id="11" orient="horz" pos="219" userDrawn="1">
          <p15:clr>
            <a:srgbClr val="F26B43"/>
          </p15:clr>
        </p15:guide>
        <p15:guide id="21" orient="horz" pos="1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hyperlink" Target="http://www.oecd.org/tax/treaties/beps-mli-signatories-and-parties.pdf"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3">
            <a:extLst>
              <a:ext uri="{FF2B5EF4-FFF2-40B4-BE49-F238E27FC236}">
                <a16:creationId xmlns:a16="http://schemas.microsoft.com/office/drawing/2014/main" id="{CA086380-7146-416E-BF26-AAF93CB3A83C}"/>
              </a:ext>
            </a:extLst>
          </p:cNvPr>
          <p:cNvSpPr>
            <a:spLocks noGrp="1"/>
          </p:cNvSpPr>
          <p:nvPr/>
        </p:nvSpPr>
        <p:spPr bwMode="gray">
          <a:xfrm>
            <a:off x="377190" y="6482727"/>
            <a:ext cx="9738360" cy="771513"/>
          </a:xfrm>
          <a:prstGeom prst="rect">
            <a:avLst/>
          </a:prstGeom>
        </p:spPr>
        <p:txBody>
          <a:bodyPr vert="horz" lIns="0" tIns="0" rIns="0" bIns="0" rtlCol="0" anchor="b" anchorCtr="0">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800" b="1" kern="1200">
                <a:solidFill>
                  <a:schemeClr val="bg1"/>
                </a:solidFill>
                <a:latin typeface="+mn-lt"/>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0" kern="1200">
                <a:solidFill>
                  <a:schemeClr val="bg1"/>
                </a:solidFill>
                <a:latin typeface="+mn-lt"/>
                <a:ea typeface="+mn-ea"/>
                <a:cs typeface="+mn-cs"/>
              </a:defRPr>
            </a:lvl2pPr>
            <a:lvl3pPr marL="1219170" indent="0" algn="ctr" defTabSz="1219170" rtl="0" eaLnBrk="1" latinLnBrk="0" hangingPunct="1">
              <a:spcBef>
                <a:spcPts val="0"/>
              </a:spcBef>
              <a:spcAft>
                <a:spcPts val="1333"/>
              </a:spcAft>
              <a:buClrTx/>
              <a:buSzPct val="100000"/>
              <a:buFont typeface="Arial" panose="020B0604020202020204" pitchFamily="34" charset="0"/>
              <a:buNone/>
              <a:defRPr lang="en-US" sz="2400" kern="1200">
                <a:solidFill>
                  <a:schemeClr val="tx1"/>
                </a:solidFill>
                <a:latin typeface="+mn-lt"/>
                <a:ea typeface="+mn-ea"/>
                <a:cs typeface="+mn-cs"/>
              </a:defRPr>
            </a:lvl3pPr>
            <a:lvl4pPr marL="1828754" indent="0" algn="ctr" defTabSz="1219170" rtl="0" eaLnBrk="1" latinLnBrk="0" hangingPunct="1">
              <a:spcBef>
                <a:spcPts val="0"/>
              </a:spcBef>
              <a:spcAft>
                <a:spcPts val="1333"/>
              </a:spcAft>
              <a:buClrTx/>
              <a:buSzPct val="100000"/>
              <a:buFont typeface="Verdana" panose="020B0604030504040204" pitchFamily="34" charset="0"/>
              <a:buNone/>
              <a:defRPr lang="en-US" sz="2133" kern="1200" baseline="0">
                <a:solidFill>
                  <a:schemeClr val="tx1"/>
                </a:solidFill>
                <a:latin typeface="+mn-lt"/>
                <a:ea typeface="+mn-ea"/>
                <a:cs typeface="+mn-cs"/>
              </a:defRPr>
            </a:lvl4pPr>
            <a:lvl5pPr marL="2438339" indent="0" algn="ctr" defTabSz="1064657" rtl="0" eaLnBrk="1" latinLnBrk="0" hangingPunct="1">
              <a:spcBef>
                <a:spcPts val="0"/>
              </a:spcBef>
              <a:spcAft>
                <a:spcPts val="1333"/>
              </a:spcAft>
              <a:buClrTx/>
              <a:buSzPct val="100000"/>
              <a:buFont typeface="Verdana" panose="020B0604030504040204" pitchFamily="34" charset="0"/>
              <a:buNone/>
              <a:tabLst/>
              <a:defRPr lang="en-US" sz="2133" kern="1200" baseline="0">
                <a:solidFill>
                  <a:schemeClr val="tx1"/>
                </a:solidFill>
                <a:latin typeface="+mn-lt"/>
                <a:ea typeface="+mn-ea"/>
                <a:cs typeface="+mn-cs"/>
              </a:defRPr>
            </a:lvl5pPr>
            <a:lvl6pPr marL="3047924"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6pPr>
            <a:lvl7pPr marL="3657509" indent="0" algn="ctr" defTabSz="1219170" rtl="0" eaLnBrk="1" latinLnBrk="0" hangingPunct="1">
              <a:spcBef>
                <a:spcPts val="0"/>
              </a:spcBef>
              <a:spcAft>
                <a:spcPts val="1333"/>
              </a:spcAft>
              <a:buFont typeface="Verdana" panose="020B0604030504040204" pitchFamily="34" charset="0"/>
              <a:buNone/>
              <a:defRPr sz="2133" kern="1200">
                <a:solidFill>
                  <a:schemeClr val="tx1"/>
                </a:solidFill>
                <a:latin typeface="+mn-lt"/>
                <a:ea typeface="+mn-ea"/>
                <a:cs typeface="+mn-cs"/>
              </a:defRPr>
            </a:lvl7pPr>
            <a:lvl8pPr marL="4267093"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8pPr>
            <a:lvl9pPr marL="4876678"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9pPr>
          </a:lstStyle>
          <a:p>
            <a:endParaRPr lang="en-US" sz="1985" dirty="0"/>
          </a:p>
          <a:p>
            <a:r>
              <a:rPr lang="en-US" sz="1985" dirty="0" smtClean="0"/>
              <a:t>Webinar on International Tax</a:t>
            </a:r>
            <a:endParaRPr lang="en-US" sz="1985" dirty="0" smtClean="0"/>
          </a:p>
          <a:p>
            <a:r>
              <a:rPr lang="en-US" sz="1985" dirty="0" smtClean="0"/>
              <a:t>Multilateral </a:t>
            </a:r>
            <a:r>
              <a:rPr lang="en-US" sz="1985" dirty="0"/>
              <a:t>Instrument (</a:t>
            </a:r>
            <a:r>
              <a:rPr lang="en-US" sz="1985" dirty="0" smtClean="0"/>
              <a:t>MLI)</a:t>
            </a:r>
          </a:p>
          <a:p>
            <a:r>
              <a:rPr lang="en-US" sz="1764" b="0" dirty="0" smtClean="0"/>
              <a:t>Practical Aspects of MLI and its impact on DTAAs</a:t>
            </a:r>
            <a:endParaRPr lang="en-US" sz="1764" b="0" dirty="0" smtClean="0"/>
          </a:p>
          <a:p>
            <a:r>
              <a:rPr lang="en-US" sz="1323" b="0" dirty="0" smtClean="0"/>
              <a:t>21</a:t>
            </a:r>
            <a:r>
              <a:rPr lang="en-US" sz="1323" b="0" dirty="0" smtClean="0"/>
              <a:t> </a:t>
            </a:r>
            <a:r>
              <a:rPr lang="en-US" sz="1323" b="0" dirty="0" smtClean="0"/>
              <a:t>April 2020</a:t>
            </a:r>
            <a:endParaRPr lang="en-US" sz="1323" b="0" dirty="0"/>
          </a:p>
        </p:txBody>
      </p:sp>
      <p:pic>
        <p:nvPicPr>
          <p:cNvPr id="5" name="Picture Placeholder 17"/>
          <p:cNvPicPr>
            <a:picLocks noChangeAspect="1"/>
          </p:cNvPicPr>
          <p:nvPr/>
        </p:nvPicPr>
        <p:blipFill>
          <a:blip r:embed="rId3">
            <a:extLst>
              <a:ext uri="{28A0092B-C50C-407E-A947-70E740481C1C}">
                <a14:useLocalDpi xmlns:a14="http://schemas.microsoft.com/office/drawing/2010/main" val="0"/>
              </a:ext>
            </a:extLst>
          </a:blip>
          <a:srcRect t="2829" b="2829"/>
          <a:stretch>
            <a:fillRect/>
          </a:stretch>
        </p:blipFill>
        <p:spPr>
          <a:xfrm>
            <a:off x="3127593" y="1291795"/>
            <a:ext cx="4579119" cy="4320000"/>
          </a:xfrm>
          <a:prstGeom prst="rect">
            <a:avLst/>
          </a:prstGeom>
        </p:spPr>
      </p:pic>
      <p:pic>
        <p:nvPicPr>
          <p:cNvPr id="4" name="Picture 3"/>
          <p:cNvPicPr>
            <a:picLocks noChangeAspect="1"/>
          </p:cNvPicPr>
          <p:nvPr/>
        </p:nvPicPr>
        <p:blipFill>
          <a:blip r:embed="rId4"/>
          <a:stretch>
            <a:fillRect/>
          </a:stretch>
        </p:blipFill>
        <p:spPr>
          <a:xfrm>
            <a:off x="208757" y="191657"/>
            <a:ext cx="1100138" cy="1100138"/>
          </a:xfrm>
          <a:prstGeom prst="rect">
            <a:avLst/>
          </a:prstGeom>
        </p:spPr>
      </p:pic>
    </p:spTree>
    <p:extLst>
      <p:ext uri="{BB962C8B-B14F-4D97-AF65-F5344CB8AC3E}">
        <p14:creationId xmlns:p14="http://schemas.microsoft.com/office/powerpoint/2010/main" val="188412531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8432" y="2349604"/>
            <a:ext cx="9401660" cy="1900451"/>
          </a:xfrm>
        </p:spPr>
        <p:txBody>
          <a:bodyPr/>
          <a:lstStyle/>
          <a:p>
            <a:r>
              <a:rPr lang="en-US" dirty="0" smtClean="0"/>
              <a:t>Certain practical considerations on Indian tax treaties – India’s MLI positions</a:t>
            </a:r>
            <a:endParaRPr lang="en-US" dirty="0"/>
          </a:p>
        </p:txBody>
      </p:sp>
    </p:spTree>
    <p:extLst>
      <p:ext uri="{BB962C8B-B14F-4D97-AF65-F5344CB8AC3E}">
        <p14:creationId xmlns:p14="http://schemas.microsoft.com/office/powerpoint/2010/main" val="258770810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10"/>
          <p:cNvSpPr>
            <a:spLocks noChangeAspect="1" noEditPoints="1"/>
          </p:cNvSpPr>
          <p:nvPr/>
        </p:nvSpPr>
        <p:spPr bwMode="auto">
          <a:xfrm>
            <a:off x="511576" y="2721724"/>
            <a:ext cx="1634400" cy="1634400"/>
          </a:xfrm>
          <a:custGeom>
            <a:avLst/>
            <a:gdLst>
              <a:gd name="T0" fmla="*/ 352 w 512"/>
              <a:gd name="T1" fmla="*/ 394 h 512"/>
              <a:gd name="T2" fmla="*/ 224 w 512"/>
              <a:gd name="T3" fmla="*/ 224 h 512"/>
              <a:gd name="T4" fmla="*/ 256 w 512"/>
              <a:gd name="T5" fmla="*/ 256 h 512"/>
              <a:gd name="T6" fmla="*/ 330 w 512"/>
              <a:gd name="T7" fmla="*/ 266 h 512"/>
              <a:gd name="T8" fmla="*/ 256 w 512"/>
              <a:gd name="T9" fmla="*/ 277 h 512"/>
              <a:gd name="T10" fmla="*/ 256 w 512"/>
              <a:gd name="T11" fmla="*/ 256 h 512"/>
              <a:gd name="T12" fmla="*/ 320 w 512"/>
              <a:gd name="T13" fmla="*/ 298 h 512"/>
              <a:gd name="T14" fmla="*/ 320 w 512"/>
              <a:gd name="T15" fmla="*/ 320 h 512"/>
              <a:gd name="T16" fmla="*/ 245 w 512"/>
              <a:gd name="T17" fmla="*/ 309 h 512"/>
              <a:gd name="T18" fmla="*/ 256 w 512"/>
              <a:gd name="T19" fmla="*/ 341 h 512"/>
              <a:gd name="T20" fmla="*/ 330 w 512"/>
              <a:gd name="T21" fmla="*/ 352 h 512"/>
              <a:gd name="T22" fmla="*/ 256 w 512"/>
              <a:gd name="T23" fmla="*/ 362 h 512"/>
              <a:gd name="T24" fmla="*/ 256 w 512"/>
              <a:gd name="T25" fmla="*/ 341 h 512"/>
              <a:gd name="T26" fmla="*/ 213 w 512"/>
              <a:gd name="T27" fmla="*/ 202 h 512"/>
              <a:gd name="T28" fmla="*/ 202 w 512"/>
              <a:gd name="T29" fmla="*/ 394 h 512"/>
              <a:gd name="T30" fmla="*/ 160 w 512"/>
              <a:gd name="T31" fmla="*/ 138 h 512"/>
              <a:gd name="T32" fmla="*/ 181 w 512"/>
              <a:gd name="T33" fmla="*/ 149 h 512"/>
              <a:gd name="T34" fmla="*/ 298 w 512"/>
              <a:gd name="T35" fmla="*/ 160 h 512"/>
              <a:gd name="T36" fmla="*/ 309 w 512"/>
              <a:gd name="T37" fmla="*/ 138 h 512"/>
              <a:gd name="T38" fmla="*/ 330 w 512"/>
              <a:gd name="T39" fmla="*/ 202 h 512"/>
              <a:gd name="T40" fmla="*/ 202 w 512"/>
              <a:gd name="T41" fmla="*/ 138 h 512"/>
              <a:gd name="T42" fmla="*/ 202 w 512"/>
              <a:gd name="T43" fmla="*/ 128 h 512"/>
              <a:gd name="T44" fmla="*/ 202 w 512"/>
              <a:gd name="T45" fmla="*/ 117 h 512"/>
              <a:gd name="T46" fmla="*/ 288 w 512"/>
              <a:gd name="T47" fmla="*/ 138 h 512"/>
              <a:gd name="T48" fmla="*/ 0 w 512"/>
              <a:gd name="T49" fmla="*/ 256 h 512"/>
              <a:gd name="T50" fmla="*/ 512 w 512"/>
              <a:gd name="T51" fmla="*/ 256 h 512"/>
              <a:gd name="T52" fmla="*/ 373 w 512"/>
              <a:gd name="T53" fmla="*/ 405 h 512"/>
              <a:gd name="T54" fmla="*/ 149 w 512"/>
              <a:gd name="T55" fmla="*/ 416 h 512"/>
              <a:gd name="T56" fmla="*/ 138 w 512"/>
              <a:gd name="T57" fmla="*/ 128 h 512"/>
              <a:gd name="T58" fmla="*/ 181 w 512"/>
              <a:gd name="T59" fmla="*/ 117 h 512"/>
              <a:gd name="T60" fmla="*/ 192 w 512"/>
              <a:gd name="T61" fmla="*/ 96 h 512"/>
              <a:gd name="T62" fmla="*/ 309 w 512"/>
              <a:gd name="T63" fmla="*/ 106 h 512"/>
              <a:gd name="T64" fmla="*/ 341 w 512"/>
              <a:gd name="T65" fmla="*/ 117 h 512"/>
              <a:gd name="T66" fmla="*/ 352 w 512"/>
              <a:gd name="T67" fmla="*/ 202 h 512"/>
              <a:gd name="T68" fmla="*/ 373 w 512"/>
              <a:gd name="T69" fmla="*/ 21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2" h="512">
                <a:moveTo>
                  <a:pt x="224" y="394"/>
                </a:moveTo>
                <a:cubicBezTo>
                  <a:pt x="352" y="394"/>
                  <a:pt x="352" y="394"/>
                  <a:pt x="352" y="394"/>
                </a:cubicBezTo>
                <a:cubicBezTo>
                  <a:pt x="352" y="224"/>
                  <a:pt x="352" y="224"/>
                  <a:pt x="352" y="224"/>
                </a:cubicBezTo>
                <a:cubicBezTo>
                  <a:pt x="224" y="224"/>
                  <a:pt x="224" y="224"/>
                  <a:pt x="224" y="224"/>
                </a:cubicBezTo>
                <a:lnTo>
                  <a:pt x="224" y="394"/>
                </a:lnTo>
                <a:close/>
                <a:moveTo>
                  <a:pt x="256" y="256"/>
                </a:moveTo>
                <a:cubicBezTo>
                  <a:pt x="320" y="256"/>
                  <a:pt x="320" y="256"/>
                  <a:pt x="320" y="256"/>
                </a:cubicBezTo>
                <a:cubicBezTo>
                  <a:pt x="326" y="256"/>
                  <a:pt x="330" y="260"/>
                  <a:pt x="330" y="266"/>
                </a:cubicBezTo>
                <a:cubicBezTo>
                  <a:pt x="330" y="272"/>
                  <a:pt x="326" y="277"/>
                  <a:pt x="320" y="277"/>
                </a:cubicBezTo>
                <a:cubicBezTo>
                  <a:pt x="256" y="277"/>
                  <a:pt x="256" y="277"/>
                  <a:pt x="256" y="277"/>
                </a:cubicBezTo>
                <a:cubicBezTo>
                  <a:pt x="250" y="277"/>
                  <a:pt x="245" y="272"/>
                  <a:pt x="245" y="266"/>
                </a:cubicBezTo>
                <a:cubicBezTo>
                  <a:pt x="245" y="260"/>
                  <a:pt x="250" y="256"/>
                  <a:pt x="256" y="256"/>
                </a:cubicBezTo>
                <a:close/>
                <a:moveTo>
                  <a:pt x="256" y="298"/>
                </a:moveTo>
                <a:cubicBezTo>
                  <a:pt x="320" y="298"/>
                  <a:pt x="320" y="298"/>
                  <a:pt x="320" y="298"/>
                </a:cubicBezTo>
                <a:cubicBezTo>
                  <a:pt x="326" y="298"/>
                  <a:pt x="330" y="303"/>
                  <a:pt x="330" y="309"/>
                </a:cubicBezTo>
                <a:cubicBezTo>
                  <a:pt x="330" y="315"/>
                  <a:pt x="326" y="320"/>
                  <a:pt x="320" y="320"/>
                </a:cubicBezTo>
                <a:cubicBezTo>
                  <a:pt x="256" y="320"/>
                  <a:pt x="256" y="320"/>
                  <a:pt x="256" y="320"/>
                </a:cubicBezTo>
                <a:cubicBezTo>
                  <a:pt x="250" y="320"/>
                  <a:pt x="245" y="315"/>
                  <a:pt x="245" y="309"/>
                </a:cubicBezTo>
                <a:cubicBezTo>
                  <a:pt x="245" y="303"/>
                  <a:pt x="250" y="298"/>
                  <a:pt x="256" y="298"/>
                </a:cubicBezTo>
                <a:close/>
                <a:moveTo>
                  <a:pt x="256" y="341"/>
                </a:moveTo>
                <a:cubicBezTo>
                  <a:pt x="320" y="341"/>
                  <a:pt x="320" y="341"/>
                  <a:pt x="320" y="341"/>
                </a:cubicBezTo>
                <a:cubicBezTo>
                  <a:pt x="326" y="341"/>
                  <a:pt x="330" y="346"/>
                  <a:pt x="330" y="352"/>
                </a:cubicBezTo>
                <a:cubicBezTo>
                  <a:pt x="330" y="358"/>
                  <a:pt x="326" y="362"/>
                  <a:pt x="320" y="362"/>
                </a:cubicBezTo>
                <a:cubicBezTo>
                  <a:pt x="256" y="362"/>
                  <a:pt x="256" y="362"/>
                  <a:pt x="256" y="362"/>
                </a:cubicBezTo>
                <a:cubicBezTo>
                  <a:pt x="250" y="362"/>
                  <a:pt x="245" y="358"/>
                  <a:pt x="245" y="352"/>
                </a:cubicBezTo>
                <a:cubicBezTo>
                  <a:pt x="245" y="346"/>
                  <a:pt x="250" y="341"/>
                  <a:pt x="256" y="341"/>
                </a:cubicBezTo>
                <a:close/>
                <a:moveTo>
                  <a:pt x="330" y="202"/>
                </a:moveTo>
                <a:cubicBezTo>
                  <a:pt x="213" y="202"/>
                  <a:pt x="213" y="202"/>
                  <a:pt x="213" y="202"/>
                </a:cubicBezTo>
                <a:cubicBezTo>
                  <a:pt x="207" y="202"/>
                  <a:pt x="202" y="207"/>
                  <a:pt x="202" y="213"/>
                </a:cubicBezTo>
                <a:cubicBezTo>
                  <a:pt x="202" y="394"/>
                  <a:pt x="202" y="394"/>
                  <a:pt x="202" y="394"/>
                </a:cubicBezTo>
                <a:cubicBezTo>
                  <a:pt x="160" y="394"/>
                  <a:pt x="160" y="394"/>
                  <a:pt x="160" y="394"/>
                </a:cubicBezTo>
                <a:cubicBezTo>
                  <a:pt x="160" y="138"/>
                  <a:pt x="160" y="138"/>
                  <a:pt x="160" y="138"/>
                </a:cubicBezTo>
                <a:cubicBezTo>
                  <a:pt x="181" y="138"/>
                  <a:pt x="181" y="138"/>
                  <a:pt x="181" y="138"/>
                </a:cubicBezTo>
                <a:cubicBezTo>
                  <a:pt x="181" y="149"/>
                  <a:pt x="181" y="149"/>
                  <a:pt x="181" y="149"/>
                </a:cubicBezTo>
                <a:cubicBezTo>
                  <a:pt x="181" y="155"/>
                  <a:pt x="186" y="160"/>
                  <a:pt x="192" y="160"/>
                </a:cubicBezTo>
                <a:cubicBezTo>
                  <a:pt x="298" y="160"/>
                  <a:pt x="298" y="160"/>
                  <a:pt x="298" y="160"/>
                </a:cubicBezTo>
                <a:cubicBezTo>
                  <a:pt x="304" y="160"/>
                  <a:pt x="309" y="155"/>
                  <a:pt x="309" y="149"/>
                </a:cubicBezTo>
                <a:cubicBezTo>
                  <a:pt x="309" y="138"/>
                  <a:pt x="309" y="138"/>
                  <a:pt x="309" y="138"/>
                </a:cubicBezTo>
                <a:cubicBezTo>
                  <a:pt x="330" y="138"/>
                  <a:pt x="330" y="138"/>
                  <a:pt x="330" y="138"/>
                </a:cubicBezTo>
                <a:lnTo>
                  <a:pt x="330" y="202"/>
                </a:lnTo>
                <a:close/>
                <a:moveTo>
                  <a:pt x="288" y="138"/>
                </a:moveTo>
                <a:cubicBezTo>
                  <a:pt x="202" y="138"/>
                  <a:pt x="202" y="138"/>
                  <a:pt x="202" y="138"/>
                </a:cubicBezTo>
                <a:cubicBezTo>
                  <a:pt x="202" y="128"/>
                  <a:pt x="202" y="128"/>
                  <a:pt x="202" y="128"/>
                </a:cubicBezTo>
                <a:cubicBezTo>
                  <a:pt x="202" y="128"/>
                  <a:pt x="202" y="128"/>
                  <a:pt x="202" y="128"/>
                </a:cubicBezTo>
                <a:cubicBezTo>
                  <a:pt x="202" y="128"/>
                  <a:pt x="202" y="128"/>
                  <a:pt x="202" y="128"/>
                </a:cubicBezTo>
                <a:cubicBezTo>
                  <a:pt x="202" y="117"/>
                  <a:pt x="202" y="117"/>
                  <a:pt x="202" y="117"/>
                </a:cubicBezTo>
                <a:cubicBezTo>
                  <a:pt x="288" y="117"/>
                  <a:pt x="288" y="117"/>
                  <a:pt x="288" y="117"/>
                </a:cubicBezTo>
                <a:lnTo>
                  <a:pt x="288" y="138"/>
                </a:ln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128"/>
                  <a:pt x="138" y="128"/>
                  <a:pt x="138" y="128"/>
                </a:cubicBezTo>
                <a:cubicBezTo>
                  <a:pt x="138" y="122"/>
                  <a:pt x="143" y="117"/>
                  <a:pt x="149" y="117"/>
                </a:cubicBezTo>
                <a:cubicBezTo>
                  <a:pt x="181" y="117"/>
                  <a:pt x="181" y="117"/>
                  <a:pt x="181" y="117"/>
                </a:cubicBezTo>
                <a:cubicBezTo>
                  <a:pt x="181" y="106"/>
                  <a:pt x="181" y="106"/>
                  <a:pt x="181" y="106"/>
                </a:cubicBezTo>
                <a:cubicBezTo>
                  <a:pt x="181" y="100"/>
                  <a:pt x="186" y="96"/>
                  <a:pt x="192" y="96"/>
                </a:cubicBezTo>
                <a:cubicBezTo>
                  <a:pt x="298" y="96"/>
                  <a:pt x="298" y="96"/>
                  <a:pt x="298" y="96"/>
                </a:cubicBezTo>
                <a:cubicBezTo>
                  <a:pt x="304" y="96"/>
                  <a:pt x="309" y="100"/>
                  <a:pt x="309" y="106"/>
                </a:cubicBezTo>
                <a:cubicBezTo>
                  <a:pt x="309" y="117"/>
                  <a:pt x="309" y="117"/>
                  <a:pt x="309" y="117"/>
                </a:cubicBezTo>
                <a:cubicBezTo>
                  <a:pt x="341" y="117"/>
                  <a:pt x="341" y="117"/>
                  <a:pt x="341" y="117"/>
                </a:cubicBezTo>
                <a:cubicBezTo>
                  <a:pt x="347" y="117"/>
                  <a:pt x="352" y="122"/>
                  <a:pt x="352" y="128"/>
                </a:cubicBezTo>
                <a:cubicBezTo>
                  <a:pt x="352" y="202"/>
                  <a:pt x="352" y="202"/>
                  <a:pt x="352" y="202"/>
                </a:cubicBezTo>
                <a:cubicBezTo>
                  <a:pt x="362" y="202"/>
                  <a:pt x="362" y="202"/>
                  <a:pt x="362" y="202"/>
                </a:cubicBezTo>
                <a:cubicBezTo>
                  <a:pt x="368" y="202"/>
                  <a:pt x="373" y="207"/>
                  <a:pt x="373" y="213"/>
                </a:cubicBezTo>
                <a:lnTo>
                  <a:pt x="373" y="40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 name="Title 8"/>
          <p:cNvSpPr>
            <a:spLocks noGrp="1"/>
          </p:cNvSpPr>
          <p:nvPr>
            <p:ph type="title"/>
          </p:nvPr>
        </p:nvSpPr>
        <p:spPr>
          <a:xfrm>
            <a:off x="2507459" y="3264607"/>
            <a:ext cx="7205826" cy="1756067"/>
          </a:xfrm>
        </p:spPr>
        <p:txBody>
          <a:bodyPr/>
          <a:lstStyle/>
          <a:p>
            <a:r>
              <a:rPr lang="en-US" dirty="0"/>
              <a:t>Article </a:t>
            </a:r>
            <a:r>
              <a:rPr lang="en-US" dirty="0" smtClean="0"/>
              <a:t>6: Purpose </a:t>
            </a:r>
            <a:r>
              <a:rPr lang="en-US" dirty="0"/>
              <a:t>of CTA</a:t>
            </a:r>
            <a:br>
              <a:rPr lang="en-US" dirty="0"/>
            </a:br>
            <a:r>
              <a:rPr lang="en-US" dirty="0" smtClean="0"/>
              <a:t>(minimum standard</a:t>
            </a:r>
            <a:r>
              <a:rPr lang="en-US" dirty="0"/>
              <a:t>) </a:t>
            </a:r>
            <a:r>
              <a:rPr lang="en-US" dirty="0" smtClean="0"/>
              <a:t>&amp; Article </a:t>
            </a:r>
            <a:r>
              <a:rPr lang="en-US" dirty="0"/>
              <a:t>7: Prevention of treaty abuse (minimum standard)</a:t>
            </a:r>
          </a:p>
        </p:txBody>
      </p:sp>
    </p:spTree>
    <p:extLst>
      <p:ext uri="{BB962C8B-B14F-4D97-AF65-F5344CB8AC3E}">
        <p14:creationId xmlns:p14="http://schemas.microsoft.com/office/powerpoint/2010/main" val="268364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a:t>Article </a:t>
            </a:r>
            <a:r>
              <a:rPr lang="en-US" b="1" dirty="0" smtClean="0"/>
              <a:t>6: Purpose </a:t>
            </a:r>
            <a:r>
              <a:rPr lang="en-US" b="1" dirty="0"/>
              <a:t>of CTA &amp; Article 7: Prevention of treaty abuse</a:t>
            </a:r>
          </a:p>
        </p:txBody>
      </p:sp>
      <p:graphicFrame>
        <p:nvGraphicFramePr>
          <p:cNvPr id="55" name="Table 5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953509916"/>
              </p:ext>
            </p:extLst>
          </p:nvPr>
        </p:nvGraphicFramePr>
        <p:xfrm>
          <a:off x="439794" y="904343"/>
          <a:ext cx="9785949" cy="2355144"/>
        </p:xfrm>
        <a:graphic>
          <a:graphicData uri="http://schemas.openxmlformats.org/drawingml/2006/table">
            <a:tbl>
              <a:tblPr firstRow="1" bandRow="1">
                <a:tableStyleId>{00A15C55-8517-42AA-B614-E9B94910E393}</a:tableStyleId>
              </a:tblPr>
              <a:tblGrid>
                <a:gridCol w="3492126">
                  <a:extLst>
                    <a:ext uri="{9D8B030D-6E8A-4147-A177-3AD203B41FA5}">
                      <a16:colId xmlns:a16="http://schemas.microsoft.com/office/drawing/2014/main" val="543265858"/>
                    </a:ext>
                  </a:extLst>
                </a:gridCol>
                <a:gridCol w="2571750">
                  <a:extLst>
                    <a:ext uri="{9D8B030D-6E8A-4147-A177-3AD203B41FA5}">
                      <a16:colId xmlns:a16="http://schemas.microsoft.com/office/drawing/2014/main" val="1891026681"/>
                    </a:ext>
                  </a:extLst>
                </a:gridCol>
                <a:gridCol w="3722073">
                  <a:extLst>
                    <a:ext uri="{9D8B030D-6E8A-4147-A177-3AD203B41FA5}">
                      <a16:colId xmlns:a16="http://schemas.microsoft.com/office/drawing/2014/main" val="1652343134"/>
                    </a:ext>
                  </a:extLst>
                </a:gridCol>
              </a:tblGrid>
              <a:tr h="370772">
                <a:tc>
                  <a:txBody>
                    <a:bodyPr/>
                    <a:lstStyle/>
                    <a:p>
                      <a:pPr algn="l">
                        <a:lnSpc>
                          <a:spcPct val="100000"/>
                        </a:lnSpc>
                        <a:spcBef>
                          <a:spcPts val="0"/>
                        </a:spcBef>
                        <a:spcAft>
                          <a:spcPts val="0"/>
                        </a:spcAft>
                      </a:pPr>
                      <a:r>
                        <a:rPr lang="en-US" sz="1400" u="none" dirty="0">
                          <a:solidFill>
                            <a:srgbClr val="0097A9"/>
                          </a:solidFill>
                        </a:rPr>
                        <a:t>Brief description of the </a:t>
                      </a:r>
                      <a:r>
                        <a:rPr lang="en-US" sz="1400" u="none" dirty="0" smtClean="0">
                          <a:solidFill>
                            <a:srgbClr val="0097A9"/>
                          </a:solidFill>
                        </a:rPr>
                        <a:t>Article 6</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1902425">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1" i="1" u="none" strike="noStrike" dirty="0" smtClean="0">
                          <a:solidFill>
                            <a:schemeClr val="tx1"/>
                          </a:solidFill>
                          <a:effectLst/>
                        </a:rPr>
                        <a:t>Mandatory provision</a:t>
                      </a:r>
                      <a:r>
                        <a:rPr lang="en-US" sz="1400" b="1" i="1" u="none" strike="noStrike" baseline="0" dirty="0" smtClean="0">
                          <a:solidFill>
                            <a:schemeClr val="tx1"/>
                          </a:solidFill>
                          <a:effectLst/>
                        </a:rPr>
                        <a:t> </a:t>
                      </a:r>
                      <a:r>
                        <a:rPr lang="en-US" sz="1400" u="none" strike="noStrike" dirty="0" smtClean="0">
                          <a:solidFill>
                            <a:schemeClr val="tx1"/>
                          </a:solidFill>
                          <a:effectLst/>
                        </a:rPr>
                        <a:t>Introduces preamble </a:t>
                      </a:r>
                      <a:r>
                        <a:rPr lang="en-US" sz="1400" u="none" strike="noStrike" dirty="0">
                          <a:solidFill>
                            <a:schemeClr val="tx1"/>
                          </a:solidFill>
                          <a:effectLst/>
                        </a:rPr>
                        <a:t>text in CTA stating that the jurisdictions intend to </a:t>
                      </a:r>
                      <a:r>
                        <a:rPr lang="en-US" sz="1400" u="none" strike="noStrike" dirty="0" smtClean="0">
                          <a:solidFill>
                            <a:schemeClr val="tx1"/>
                          </a:solidFill>
                          <a:effectLst/>
                        </a:rPr>
                        <a:t>avoid</a:t>
                      </a:r>
                      <a:r>
                        <a:rPr lang="en-US" sz="1400" u="none" strike="noStrike" baseline="0" dirty="0">
                          <a:solidFill>
                            <a:schemeClr val="tx1"/>
                          </a:solidFill>
                          <a:effectLst/>
                        </a:rPr>
                        <a:t> </a:t>
                      </a:r>
                      <a:r>
                        <a:rPr lang="en-US" sz="1400" u="none" strike="noStrike" dirty="0" smtClean="0">
                          <a:solidFill>
                            <a:schemeClr val="tx1"/>
                          </a:solidFill>
                          <a:effectLst/>
                        </a:rPr>
                        <a:t>creation of  </a:t>
                      </a:r>
                      <a:r>
                        <a:rPr lang="en-US" sz="1400" u="none" strike="noStrike" dirty="0">
                          <a:solidFill>
                            <a:schemeClr val="tx1"/>
                          </a:solidFill>
                          <a:effectLst/>
                        </a:rPr>
                        <a:t>opportunities for non-taxation or reduced taxation through tax evasion or avoidance, </a:t>
                      </a:r>
                      <a:r>
                        <a:rPr lang="en-US" sz="1400" u="none" strike="noStrike" dirty="0" smtClean="0">
                          <a:solidFill>
                            <a:schemeClr val="tx1"/>
                          </a:solidFill>
                          <a:effectLst/>
                        </a:rPr>
                        <a:t>and through </a:t>
                      </a:r>
                      <a:r>
                        <a:rPr lang="en-US" sz="1400" u="none" strike="noStrike" dirty="0">
                          <a:solidFill>
                            <a:schemeClr val="tx1"/>
                          </a:solidFill>
                          <a:effectLst/>
                        </a:rPr>
                        <a:t>treaty </a:t>
                      </a:r>
                      <a:r>
                        <a:rPr lang="en-US" sz="1400" u="none" strike="noStrike" dirty="0" smtClean="0">
                          <a:solidFill>
                            <a:schemeClr val="tx1"/>
                          </a:solidFill>
                          <a:effectLst/>
                        </a:rPr>
                        <a:t>shopping.</a:t>
                      </a: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400" u="none" strike="noStrike" dirty="0" smtClean="0">
                        <a:solidFill>
                          <a:schemeClr val="tx1"/>
                        </a:solidFill>
                        <a:effectLst/>
                      </a:endParaRP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i="1" u="none" strike="noStrike" dirty="0" smtClean="0">
                          <a:solidFill>
                            <a:schemeClr val="tx1"/>
                          </a:solidFill>
                          <a:effectLst/>
                        </a:rPr>
                        <a:t>Optional provision….</a:t>
                      </a:r>
                      <a:r>
                        <a:rPr lang="en-US" sz="1400" i="1" u="none" strike="noStrike" baseline="0" dirty="0" smtClean="0">
                          <a:solidFill>
                            <a:schemeClr val="tx1"/>
                          </a:solidFill>
                          <a:effectLst/>
                        </a:rPr>
                        <a:t> </a:t>
                      </a:r>
                      <a:endParaRPr lang="en-US" sz="1400" u="none" strike="noStrike" dirty="0">
                        <a:solidFill>
                          <a:schemeClr val="tx1"/>
                        </a:solidFill>
                        <a:effectLst/>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Mandatory provision </a:t>
                      </a:r>
                      <a:r>
                        <a:rPr lang="en-US" sz="1400" b="0" dirty="0" smtClean="0">
                          <a:solidFill>
                            <a:schemeClr val="tx1"/>
                          </a:solidFill>
                        </a:rPr>
                        <a:t>to apply to all CTAs of Country 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baseline="0" dirty="0" smtClean="0">
                          <a:solidFill>
                            <a:schemeClr val="tx1"/>
                          </a:solidFill>
                        </a:rPr>
                        <a:t> </a:t>
                      </a:r>
                      <a:endParaRPr lang="en-IN" sz="1400" b="0" i="1" dirty="0" smtClean="0">
                        <a:solidFill>
                          <a:schemeClr val="tx1"/>
                        </a:solidFill>
                      </a:endParaRPr>
                    </a:p>
                    <a:p>
                      <a:pPr algn="l">
                        <a:lnSpc>
                          <a:spcPct val="100000"/>
                        </a:lnSpc>
                        <a:spcBef>
                          <a:spcPts val="0"/>
                        </a:spcBef>
                        <a:spcAft>
                          <a:spcPts val="0"/>
                        </a:spcAft>
                      </a:pPr>
                      <a:endParaRPr lang="en-IN" sz="1400" u="none" dirty="0" smtClean="0">
                        <a:solidFill>
                          <a:schemeClr val="tx1"/>
                        </a:solidFill>
                      </a:endParaRPr>
                    </a:p>
                    <a:p>
                      <a:pPr algn="l">
                        <a:lnSpc>
                          <a:spcPct val="100000"/>
                        </a:lnSpc>
                        <a:spcBef>
                          <a:spcPts val="0"/>
                        </a:spcBef>
                        <a:spcAft>
                          <a:spcPts val="0"/>
                        </a:spcAft>
                      </a:pPr>
                      <a:r>
                        <a:rPr lang="en-IN" sz="1400" u="none" dirty="0" smtClean="0">
                          <a:solidFill>
                            <a:schemeClr val="tx1"/>
                          </a:solidFill>
                        </a:rPr>
                        <a:t>Optional provision to apply only if notification made by both jurisdictions</a:t>
                      </a:r>
                      <a:endParaRPr lang="en-IN"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chemeClr val="tx1"/>
                          </a:solidFill>
                        </a:rPr>
                        <a:t>India is </a:t>
                      </a:r>
                      <a:r>
                        <a:rPr lang="en-IN" sz="1400" b="1" u="none" dirty="0" smtClean="0">
                          <a:solidFill>
                            <a:schemeClr val="tx1"/>
                          </a:solidFill>
                        </a:rPr>
                        <a:t>silen</a:t>
                      </a:r>
                      <a:r>
                        <a:rPr lang="en-IN" sz="1400" b="1" u="none" baseline="0" dirty="0" smtClean="0">
                          <a:solidFill>
                            <a:schemeClr val="tx1"/>
                          </a:solidFill>
                        </a:rPr>
                        <a:t>t</a:t>
                      </a:r>
                      <a:r>
                        <a:rPr lang="en-IN" sz="1400" u="none" baseline="0" dirty="0" smtClean="0">
                          <a:solidFill>
                            <a:schemeClr val="tx1"/>
                          </a:solidFill>
                        </a:rPr>
                        <a:t> on its position. </a:t>
                      </a:r>
                      <a:r>
                        <a:rPr lang="en-US" sz="1400" u="none" dirty="0" smtClean="0">
                          <a:solidFill>
                            <a:schemeClr val="tx1"/>
                          </a:solidFill>
                        </a:rPr>
                        <a:t>Being minimum standard, such MLI provision to apply to all its CTAs</a:t>
                      </a:r>
                      <a:endParaRPr lang="en-IN"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1150520"/>
                  </a:ext>
                </a:extLst>
              </a:tr>
            </a:tbl>
          </a:graphicData>
        </a:graphic>
      </p:graphicFrame>
      <p:graphicFrame>
        <p:nvGraphicFramePr>
          <p:cNvPr id="4" name="Table 3">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3697866143"/>
              </p:ext>
            </p:extLst>
          </p:nvPr>
        </p:nvGraphicFramePr>
        <p:xfrm>
          <a:off x="416933" y="3498953"/>
          <a:ext cx="9797379" cy="3610507"/>
        </p:xfrm>
        <a:graphic>
          <a:graphicData uri="http://schemas.openxmlformats.org/drawingml/2006/table">
            <a:tbl>
              <a:tblPr firstRow="1" bandRow="1">
                <a:tableStyleId>{00A15C55-8517-42AA-B614-E9B94910E393}</a:tableStyleId>
              </a:tblPr>
              <a:tblGrid>
                <a:gridCol w="3503557">
                  <a:extLst>
                    <a:ext uri="{9D8B030D-6E8A-4147-A177-3AD203B41FA5}">
                      <a16:colId xmlns:a16="http://schemas.microsoft.com/office/drawing/2014/main" val="543265858"/>
                    </a:ext>
                  </a:extLst>
                </a:gridCol>
                <a:gridCol w="2594610">
                  <a:extLst>
                    <a:ext uri="{9D8B030D-6E8A-4147-A177-3AD203B41FA5}">
                      <a16:colId xmlns:a16="http://schemas.microsoft.com/office/drawing/2014/main" val="1891026681"/>
                    </a:ext>
                  </a:extLst>
                </a:gridCol>
                <a:gridCol w="3699212">
                  <a:extLst>
                    <a:ext uri="{9D8B030D-6E8A-4147-A177-3AD203B41FA5}">
                      <a16:colId xmlns:a16="http://schemas.microsoft.com/office/drawing/2014/main" val="1652343134"/>
                    </a:ext>
                  </a:extLst>
                </a:gridCol>
              </a:tblGrid>
              <a:tr h="391412">
                <a:tc>
                  <a:txBody>
                    <a:bodyPr/>
                    <a:lstStyle/>
                    <a:p>
                      <a:pPr algn="l">
                        <a:lnSpc>
                          <a:spcPct val="100000"/>
                        </a:lnSpc>
                        <a:spcBef>
                          <a:spcPts val="0"/>
                        </a:spcBef>
                        <a:spcAft>
                          <a:spcPts val="0"/>
                        </a:spcAft>
                      </a:pPr>
                      <a:r>
                        <a:rPr lang="en-US" sz="1400" u="none" dirty="0">
                          <a:solidFill>
                            <a:srgbClr val="0097A9"/>
                          </a:solidFill>
                        </a:rPr>
                        <a:t>Brief description of the </a:t>
                      </a:r>
                      <a:r>
                        <a:rPr lang="en-US" sz="1400" u="none" dirty="0" smtClean="0">
                          <a:solidFill>
                            <a:srgbClr val="0097A9"/>
                          </a:solidFill>
                        </a:rPr>
                        <a:t>Article 7</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3219095">
                <a:tc>
                  <a:txBody>
                    <a:bodyPr/>
                    <a:lstStyle/>
                    <a:p>
                      <a:pPr algn="l">
                        <a:lnSpc>
                          <a:spcPct val="100000"/>
                        </a:lnSpc>
                        <a:spcBef>
                          <a:spcPts val="0"/>
                        </a:spcBef>
                        <a:spcAft>
                          <a:spcPts val="0"/>
                        </a:spcAft>
                      </a:pPr>
                      <a:r>
                        <a:rPr lang="en-US" sz="1400" u="none" dirty="0">
                          <a:solidFill>
                            <a:schemeClr val="tx1"/>
                          </a:solidFill>
                        </a:rPr>
                        <a:t>Envisages following three anti-abuse measures</a:t>
                      </a:r>
                      <a:r>
                        <a:rPr lang="en-US" sz="1400" u="none" baseline="0" dirty="0">
                          <a:solidFill>
                            <a:schemeClr val="tx1"/>
                          </a:solidFill>
                        </a:rPr>
                        <a:t> to meet </a:t>
                      </a:r>
                      <a:r>
                        <a:rPr lang="en-US" sz="1400" u="none" baseline="0" dirty="0" smtClean="0">
                          <a:solidFill>
                            <a:schemeClr val="tx1"/>
                          </a:solidFill>
                        </a:rPr>
                        <a:t>the minimum </a:t>
                      </a:r>
                      <a:r>
                        <a:rPr lang="en-US" sz="1400" u="none" baseline="0" dirty="0">
                          <a:solidFill>
                            <a:schemeClr val="tx1"/>
                          </a:solidFill>
                        </a:rPr>
                        <a:t>requirement</a:t>
                      </a:r>
                      <a:r>
                        <a:rPr lang="en-US" sz="1400" u="none" dirty="0">
                          <a:solidFill>
                            <a:schemeClr val="tx1"/>
                          </a:solidFill>
                        </a:rPr>
                        <a:t>:</a:t>
                      </a:r>
                    </a:p>
                    <a:p>
                      <a:pPr marL="228600" indent="-228600" algn="l">
                        <a:lnSpc>
                          <a:spcPct val="100000"/>
                        </a:lnSpc>
                        <a:spcBef>
                          <a:spcPts val="0"/>
                        </a:spcBef>
                        <a:spcAft>
                          <a:spcPts val="0"/>
                        </a:spcAft>
                        <a:buAutoNum type="alphaLcParenR"/>
                      </a:pPr>
                      <a:r>
                        <a:rPr lang="en-US" sz="1400" u="none" dirty="0">
                          <a:solidFill>
                            <a:schemeClr val="tx1"/>
                          </a:solidFill>
                        </a:rPr>
                        <a:t>PPT</a:t>
                      </a:r>
                    </a:p>
                    <a:p>
                      <a:pPr marL="228600" indent="-228600" algn="l">
                        <a:lnSpc>
                          <a:spcPct val="100000"/>
                        </a:lnSpc>
                        <a:spcBef>
                          <a:spcPts val="0"/>
                        </a:spcBef>
                        <a:spcAft>
                          <a:spcPts val="0"/>
                        </a:spcAft>
                        <a:buAutoNum type="alphaLcParenR" startAt="2"/>
                      </a:pPr>
                      <a:r>
                        <a:rPr lang="en-US" sz="1400" u="none" dirty="0">
                          <a:solidFill>
                            <a:schemeClr val="tx1"/>
                          </a:solidFill>
                        </a:rPr>
                        <a:t>PPT supplemented with either SLOB or detailed LOB clause</a:t>
                      </a:r>
                    </a:p>
                    <a:p>
                      <a:pPr marL="228600" indent="-228600" algn="l">
                        <a:lnSpc>
                          <a:spcPct val="100000"/>
                        </a:lnSpc>
                        <a:spcBef>
                          <a:spcPts val="0"/>
                        </a:spcBef>
                        <a:spcAft>
                          <a:spcPts val="0"/>
                        </a:spcAft>
                        <a:buAutoNum type="alphaLcParenR" startAt="2"/>
                      </a:pPr>
                      <a:r>
                        <a:rPr lang="en-US" sz="1400" u="none" dirty="0">
                          <a:solidFill>
                            <a:schemeClr val="tx1"/>
                          </a:solidFill>
                        </a:rPr>
                        <a:t>Detailed LOB provision, supplemented by a mutually</a:t>
                      </a:r>
                      <a:r>
                        <a:rPr lang="en-US" sz="1400" u="none" baseline="0" dirty="0">
                          <a:solidFill>
                            <a:schemeClr val="tx1"/>
                          </a:solidFill>
                        </a:rPr>
                        <a:t> </a:t>
                      </a:r>
                      <a:r>
                        <a:rPr lang="en-US" sz="1400" u="none" dirty="0">
                          <a:solidFill>
                            <a:schemeClr val="tx1"/>
                          </a:solidFill>
                        </a:rPr>
                        <a:t>negotiated mechanism to deal with conduit arrangements not already dealt with in CTA</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To apply to all CTAs of Country 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baseline="0" dirty="0" smtClean="0">
                          <a:solidFill>
                            <a:schemeClr val="tx1"/>
                          </a:solidFill>
                        </a:rPr>
                        <a:t>(</a:t>
                      </a:r>
                      <a:r>
                        <a:rPr lang="en-US" sz="1400" b="0" i="1" dirty="0" smtClean="0">
                          <a:solidFill>
                            <a:schemeClr val="tx1"/>
                          </a:solidFill>
                        </a:rPr>
                        <a:t>Opting out of such is possible only in limited situations such as where the CTA already meets such standards)</a:t>
                      </a:r>
                      <a:r>
                        <a:rPr lang="en-US" sz="1400" b="0" i="1" baseline="0" dirty="0" smtClean="0">
                          <a:solidFill>
                            <a:schemeClr val="tx1"/>
                          </a:solidFill>
                        </a:rPr>
                        <a:t> </a:t>
                      </a:r>
                      <a:endParaRPr lang="en-IN" sz="1400" b="0" i="1" dirty="0" smtClean="0">
                        <a:solidFill>
                          <a:schemeClr val="tx1"/>
                        </a:solidFill>
                      </a:endParaRPr>
                    </a:p>
                    <a:p>
                      <a:pPr algn="l">
                        <a:lnSpc>
                          <a:spcPct val="100000"/>
                        </a:lnSpc>
                        <a:spcBef>
                          <a:spcPts val="0"/>
                        </a:spcBef>
                        <a:spcAft>
                          <a:spcPts val="0"/>
                        </a:spcAft>
                      </a:pPr>
                      <a:endParaRPr lang="en-IN" sz="1400" b="0" i="1"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u="none" dirty="0">
                          <a:solidFill>
                            <a:schemeClr val="tx1"/>
                          </a:solidFill>
                        </a:rPr>
                        <a:t>India has opted for </a:t>
                      </a:r>
                      <a:r>
                        <a:rPr lang="en-US" sz="1400" b="1" u="none" dirty="0">
                          <a:solidFill>
                            <a:schemeClr val="tx1"/>
                          </a:solidFill>
                        </a:rPr>
                        <a:t>PPT + SLOB</a:t>
                      </a:r>
                      <a:r>
                        <a:rPr lang="en-US" sz="1400" b="0" u="none" dirty="0">
                          <a:solidFill>
                            <a:schemeClr val="tx1"/>
                          </a:solidFill>
                        </a:rPr>
                        <a:t>.</a:t>
                      </a:r>
                      <a:r>
                        <a:rPr lang="en-US" sz="1400" b="0" u="none" baseline="0" dirty="0">
                          <a:solidFill>
                            <a:schemeClr val="tx1"/>
                          </a:solidFill>
                        </a:rPr>
                        <a:t> </a:t>
                      </a:r>
                      <a:r>
                        <a:rPr lang="en-US" sz="1400" b="0" u="none" baseline="0" dirty="0" smtClean="0">
                          <a:solidFill>
                            <a:schemeClr val="tx1"/>
                          </a:solidFill>
                        </a:rPr>
                        <a:t>It has notified existing provisions, if any in CTAs (Article 28C and Article 29 of the CTA with UK and UAE respectively).</a:t>
                      </a: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400" b="0" u="none" baseline="0" dirty="0">
                        <a:solidFill>
                          <a:schemeClr val="tx1"/>
                        </a:solidFill>
                      </a:endParaRPr>
                    </a:p>
                    <a:p>
                      <a:pPr algn="l">
                        <a:lnSpc>
                          <a:spcPct val="100000"/>
                        </a:lnSpc>
                        <a:spcBef>
                          <a:spcPts val="0"/>
                        </a:spcBef>
                        <a:spcAft>
                          <a:spcPts val="0"/>
                        </a:spcAft>
                      </a:pPr>
                      <a:r>
                        <a:rPr lang="en-US" sz="1400" b="0" u="none" baseline="0" dirty="0">
                          <a:solidFill>
                            <a:schemeClr val="tx1"/>
                          </a:solidFill>
                        </a:rPr>
                        <a:t>India </a:t>
                      </a:r>
                      <a:r>
                        <a:rPr lang="en-US" sz="1400" b="0" u="none" dirty="0">
                          <a:solidFill>
                            <a:schemeClr val="tx1"/>
                          </a:solidFill>
                          <a:effectLst/>
                        </a:rPr>
                        <a:t>has accepted to apply PPT as an interim measure and intends where possible to adopt LOB provision, in addition or replacement of PPT, through bilateral negotiations</a:t>
                      </a:r>
                      <a:endParaRPr lang="en-US" sz="1400" b="0" u="none" dirty="0">
                        <a:solidFill>
                          <a:schemeClr val="tx1"/>
                        </a:solidFill>
                      </a:endParaRPr>
                    </a:p>
                    <a:p>
                      <a:pPr algn="l">
                        <a:lnSpc>
                          <a:spcPct val="100000"/>
                        </a:lnSpc>
                        <a:spcBef>
                          <a:spcPts val="0"/>
                        </a:spcBef>
                        <a:spcAft>
                          <a:spcPts val="0"/>
                        </a:spcAft>
                      </a:pPr>
                      <a:endParaRPr lang="en-US" sz="1400" b="1" u="none" dirty="0">
                        <a:solidFill>
                          <a:schemeClr val="tx1"/>
                        </a:solidFill>
                      </a:endParaRPr>
                    </a:p>
                    <a:p>
                      <a:pPr algn="l">
                        <a:lnSpc>
                          <a:spcPct val="100000"/>
                        </a:lnSpc>
                        <a:spcBef>
                          <a:spcPts val="0"/>
                        </a:spcBef>
                        <a:spcAft>
                          <a:spcPts val="0"/>
                        </a:spcAft>
                      </a:pPr>
                      <a:r>
                        <a:rPr lang="en-US" sz="1400" b="0" i="1" u="none" dirty="0" smtClean="0">
                          <a:solidFill>
                            <a:schemeClr val="tx1"/>
                          </a:solidFill>
                        </a:rPr>
                        <a:t>SLOB to be applicable only where other CTA partner has adopted it or allowed India</a:t>
                      </a:r>
                      <a:r>
                        <a:rPr lang="en-US" sz="1400" b="0" i="1" u="none" baseline="0" dirty="0" smtClean="0">
                          <a:solidFill>
                            <a:schemeClr val="tx1"/>
                          </a:solidFill>
                        </a:rPr>
                        <a:t> to apply SLOB asymmetrically</a:t>
                      </a:r>
                      <a:endParaRPr lang="en-IN" sz="1400" b="0" i="1"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219449235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9793" y="1040130"/>
            <a:ext cx="9785951" cy="5625066"/>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a:spcBef>
                <a:spcPts val="600"/>
              </a:spcBef>
              <a:buSzPct val="100000"/>
            </a:pPr>
            <a:endParaRPr lang="en-IN" b="1" dirty="0">
              <a:solidFill>
                <a:srgbClr val="313131"/>
              </a:solidFill>
            </a:endParaRPr>
          </a:p>
          <a:p>
            <a:pPr marL="285750" lvl="0" indent="-285750" defTabSz="914400">
              <a:buFont typeface="Arial" panose="020B0604020202020204" pitchFamily="34" charset="0"/>
              <a:buChar char="•"/>
              <a:defRPr/>
            </a:pPr>
            <a:r>
              <a:rPr lang="en-US" sz="1400" dirty="0"/>
              <a:t>The revised Preamble would have an overarching impact on availability of treaty benefit to </a:t>
            </a:r>
            <a:r>
              <a:rPr lang="en-US" sz="1400" dirty="0" smtClean="0"/>
              <a:t>transactions where </a:t>
            </a:r>
            <a:r>
              <a:rPr lang="en-US" sz="1400" dirty="0"/>
              <a:t>the effect is of overall no-taxation or reduced taxation, unless such result could be justified by </a:t>
            </a:r>
            <a:r>
              <a:rPr lang="en-US" sz="1400" dirty="0" smtClean="0"/>
              <a:t>the language </a:t>
            </a:r>
            <a:r>
              <a:rPr lang="en-US" sz="1400" dirty="0"/>
              <a:t>of the existing Preamble</a:t>
            </a:r>
            <a:endParaRPr lang="en-IN" sz="1400" dirty="0" smtClean="0"/>
          </a:p>
          <a:p>
            <a:pPr marL="285750" lvl="0" indent="-285750" defTabSz="914400">
              <a:buFont typeface="Arial" panose="020B0604020202020204" pitchFamily="34" charset="0"/>
              <a:buChar char="•"/>
              <a:defRPr/>
            </a:pPr>
            <a:endParaRPr lang="en-IN" sz="1400" dirty="0" smtClean="0"/>
          </a:p>
          <a:p>
            <a:pPr marL="285750" lvl="0" indent="-285750" defTabSz="914400">
              <a:buFont typeface="Arial" panose="020B0604020202020204" pitchFamily="34" charset="0"/>
              <a:buChar char="•"/>
              <a:defRPr/>
            </a:pPr>
            <a:r>
              <a:rPr lang="en-IN" sz="1400" dirty="0" smtClean="0"/>
              <a:t>Being </a:t>
            </a:r>
            <a:r>
              <a:rPr lang="en-IN" sz="1400" dirty="0"/>
              <a:t>minimum standard, mandatory provision to apply to all the CTAs</a:t>
            </a:r>
            <a:r>
              <a:rPr lang="en-IN" sz="1400" dirty="0" smtClean="0"/>
              <a:t>.</a:t>
            </a:r>
          </a:p>
          <a:p>
            <a:pPr marL="285750" lvl="0" indent="-285750" defTabSz="914400">
              <a:buFont typeface="Arial" panose="020B0604020202020204" pitchFamily="34" charset="0"/>
              <a:buChar char="•"/>
              <a:defRPr/>
            </a:pPr>
            <a:endParaRPr lang="en-IN" sz="1400" dirty="0"/>
          </a:p>
          <a:p>
            <a:pPr marL="285750" lvl="0" indent="-285750" defTabSz="914400">
              <a:buFont typeface="Arial" panose="020B0604020202020204" pitchFamily="34" charset="0"/>
              <a:buChar char="•"/>
              <a:defRPr/>
            </a:pPr>
            <a:r>
              <a:rPr lang="en-US" sz="1400" dirty="0"/>
              <a:t>The preamble text described in Article 6(1) would be included in addition to the existing preamble </a:t>
            </a:r>
            <a:r>
              <a:rPr lang="en-US" sz="1400" dirty="0" smtClean="0"/>
              <a:t>language.</a:t>
            </a:r>
          </a:p>
          <a:p>
            <a:pPr marL="285750" lvl="0" indent="-285750" defTabSz="914400">
              <a:buFont typeface="Arial" panose="020B0604020202020204" pitchFamily="34" charset="0"/>
              <a:buChar char="•"/>
              <a:defRPr/>
            </a:pPr>
            <a:endParaRPr lang="en-US" sz="1400" dirty="0"/>
          </a:p>
          <a:p>
            <a:pPr marL="285750" lvl="0" indent="-285750" defTabSz="914400">
              <a:buFont typeface="Arial" panose="020B0604020202020204" pitchFamily="34" charset="0"/>
              <a:buChar char="•"/>
              <a:defRPr/>
            </a:pPr>
            <a:r>
              <a:rPr lang="en-US" sz="1400" dirty="0" smtClean="0"/>
              <a:t>Optional provision i.e. Article </a:t>
            </a:r>
            <a:r>
              <a:rPr lang="en-US" sz="1400" dirty="0"/>
              <a:t>6(3</a:t>
            </a:r>
            <a:r>
              <a:rPr lang="en-US" sz="1400" dirty="0" smtClean="0"/>
              <a:t>) regarding ‘developing economic relation and enhancing co-operation in tax matters’ would </a:t>
            </a:r>
            <a:r>
              <a:rPr lang="en-US" sz="1400" dirty="0"/>
              <a:t>not apply</a:t>
            </a:r>
            <a:r>
              <a:rPr lang="en-US" sz="1400" dirty="0" smtClean="0"/>
              <a:t>. Currently, only </a:t>
            </a:r>
            <a:r>
              <a:rPr lang="en-US" sz="1400" dirty="0"/>
              <a:t>treaties with  Sweden </a:t>
            </a:r>
            <a:r>
              <a:rPr lang="en-US" sz="1400" dirty="0" smtClean="0"/>
              <a:t>and </a:t>
            </a:r>
            <a:r>
              <a:rPr lang="en-US" sz="1400" dirty="0"/>
              <a:t>Luxembourg </a:t>
            </a:r>
            <a:r>
              <a:rPr lang="en-US" sz="1400" dirty="0" smtClean="0"/>
              <a:t>its </a:t>
            </a:r>
            <a:r>
              <a:rPr lang="en-US" sz="1400" dirty="0"/>
              <a:t>object as “promoting economic co-operation between the two countries”.</a:t>
            </a:r>
            <a:endParaRPr lang="en-IN" sz="1400" dirty="0"/>
          </a:p>
          <a:p>
            <a:pPr marL="285750" lvl="0" indent="-285750" defTabSz="914400">
              <a:buFont typeface="Arial" panose="020B0604020202020204" pitchFamily="34" charset="0"/>
              <a:buChar char="•"/>
              <a:defRPr/>
            </a:pPr>
            <a:endParaRPr lang="en-IN" sz="1400" dirty="0"/>
          </a:p>
          <a:p>
            <a:pPr marL="285750" lvl="0" indent="-285750" defTabSz="914400">
              <a:buFont typeface="Arial" panose="020B0604020202020204" pitchFamily="34" charset="0"/>
              <a:buChar char="•"/>
              <a:defRPr/>
            </a:pPr>
            <a:r>
              <a:rPr lang="en-US" sz="1400" b="1" dirty="0" smtClean="0"/>
              <a:t>India - China </a:t>
            </a:r>
            <a:r>
              <a:rPr lang="en-US" sz="1400" b="1" dirty="0"/>
              <a:t>treaty: </a:t>
            </a:r>
            <a:r>
              <a:rPr lang="en-US" sz="1400" dirty="0" smtClean="0"/>
              <a:t>The </a:t>
            </a:r>
            <a:r>
              <a:rPr lang="en-US" sz="1400" dirty="0"/>
              <a:t>preamble is similar to the Article 6(1) and 6(3) of MLI. </a:t>
            </a:r>
            <a:r>
              <a:rPr lang="en-US" sz="1400" dirty="0" smtClean="0"/>
              <a:t>China </a:t>
            </a:r>
            <a:r>
              <a:rPr lang="en-US" sz="1400" dirty="0"/>
              <a:t>has also signed MLI. However, both </a:t>
            </a:r>
            <a:r>
              <a:rPr lang="en-US" sz="1400" dirty="0" smtClean="0"/>
              <a:t>India and China have </a:t>
            </a:r>
            <a:r>
              <a:rPr lang="en-US" sz="1400" dirty="0"/>
              <a:t>not notified the tax treaty between them as Covered Tax Agreement and accordingly, MLI provisions shall not apply to India-China tax treaty</a:t>
            </a:r>
            <a:r>
              <a:rPr lang="en-US" sz="1400" dirty="0" smtClean="0"/>
              <a:t>.</a:t>
            </a:r>
          </a:p>
          <a:p>
            <a:pPr marL="285750" lvl="0" indent="-285750" defTabSz="914400">
              <a:buFont typeface="Arial" panose="020B0604020202020204" pitchFamily="34" charset="0"/>
              <a:buChar char="•"/>
              <a:defRPr/>
            </a:pPr>
            <a:endParaRPr lang="en-US" sz="1400" dirty="0"/>
          </a:p>
          <a:p>
            <a:pPr marL="285750" lvl="0" indent="-285750" defTabSz="914400">
              <a:buFont typeface="Arial" panose="020B0604020202020204" pitchFamily="34" charset="0"/>
              <a:buChar char="•"/>
              <a:defRPr/>
            </a:pPr>
            <a:r>
              <a:rPr lang="en-US" sz="1400" b="1" dirty="0" smtClean="0"/>
              <a:t>India- </a:t>
            </a:r>
            <a:r>
              <a:rPr lang="en-US" sz="1400" b="1" dirty="0"/>
              <a:t>Mauritius Treaty: </a:t>
            </a:r>
            <a:r>
              <a:rPr lang="en-US" sz="1400" dirty="0"/>
              <a:t>The existing </a:t>
            </a:r>
            <a:r>
              <a:rPr lang="en-US" sz="1400" dirty="0" smtClean="0"/>
              <a:t>preamble in </a:t>
            </a:r>
            <a:r>
              <a:rPr lang="en-US" sz="1400" dirty="0"/>
              <a:t>the Mauritius treaty provides its object as </a:t>
            </a:r>
            <a:r>
              <a:rPr lang="en-US" sz="1400" i="1" dirty="0"/>
              <a:t>“the avoidance of double taxation and the prevention of </a:t>
            </a:r>
            <a:r>
              <a:rPr lang="en-US" sz="1400" i="1" dirty="0" smtClean="0"/>
              <a:t>fiscal evasion </a:t>
            </a:r>
            <a:r>
              <a:rPr lang="en-US" sz="1400" i="1" dirty="0"/>
              <a:t>with respect to taxes on income and capital gains and for the encouragement of mutual trade </a:t>
            </a:r>
            <a:r>
              <a:rPr lang="en-US" sz="1400" i="1" dirty="0" smtClean="0"/>
              <a:t>and investment”. </a:t>
            </a:r>
          </a:p>
          <a:p>
            <a:pPr marL="263525" lvl="0" defTabSz="914400">
              <a:defRPr/>
            </a:pPr>
            <a:endParaRPr lang="en-US" sz="1400" dirty="0" smtClean="0"/>
          </a:p>
          <a:p>
            <a:pPr marL="263525" lvl="0" defTabSz="914400">
              <a:defRPr/>
            </a:pPr>
            <a:r>
              <a:rPr lang="en-US" sz="1400" dirty="0" smtClean="0"/>
              <a:t>Would MLI, once in effect, modify the position taken by the Hon’ble Supreme Court </a:t>
            </a:r>
            <a:r>
              <a:rPr lang="en-US" sz="1400" dirty="0" err="1" smtClean="0"/>
              <a:t>Azadi</a:t>
            </a:r>
            <a:r>
              <a:rPr lang="en-US" sz="1400" dirty="0" smtClean="0"/>
              <a:t> </a:t>
            </a:r>
            <a:r>
              <a:rPr lang="en-US" sz="1400" dirty="0" err="1"/>
              <a:t>Bachao</a:t>
            </a:r>
            <a:r>
              <a:rPr lang="en-US" sz="1400" dirty="0"/>
              <a:t> </a:t>
            </a:r>
            <a:r>
              <a:rPr lang="en-US" sz="1400" dirty="0" err="1" smtClean="0"/>
              <a:t>Andolan</a:t>
            </a:r>
            <a:r>
              <a:rPr lang="en-US" sz="1400" dirty="0" smtClean="0"/>
              <a:t> </a:t>
            </a:r>
            <a:r>
              <a:rPr lang="da-DK" sz="1400" dirty="0"/>
              <a:t>[2003] 132 Taxman 373 (SC</a:t>
            </a:r>
            <a:r>
              <a:rPr lang="da-DK" sz="1400" dirty="0" smtClean="0"/>
              <a:t>)? Currently, India- Mauritius treaty is not a CTA.</a:t>
            </a:r>
            <a:endParaRPr lang="en-US" sz="1400" dirty="0" smtClean="0"/>
          </a:p>
        </p:txBody>
      </p:sp>
      <p:sp>
        <p:nvSpPr>
          <p:cNvPr id="5" name="Title 5"/>
          <p:cNvSpPr>
            <a:spLocks noGrp="1"/>
          </p:cNvSpPr>
          <p:nvPr>
            <p:ph type="title"/>
          </p:nvPr>
        </p:nvSpPr>
        <p:spPr>
          <a:xfrm>
            <a:off x="439793" y="350131"/>
            <a:ext cx="9785951" cy="368439"/>
          </a:xfrm>
        </p:spPr>
        <p:txBody>
          <a:bodyPr/>
          <a:lstStyle/>
          <a:p>
            <a:r>
              <a:rPr lang="en-US" b="1" dirty="0"/>
              <a:t>Article </a:t>
            </a:r>
            <a:r>
              <a:rPr lang="en-US" b="1" dirty="0" smtClean="0"/>
              <a:t>6: Purpose </a:t>
            </a:r>
            <a:r>
              <a:rPr lang="en-US" b="1" dirty="0"/>
              <a:t>of CTA</a:t>
            </a:r>
          </a:p>
        </p:txBody>
      </p:sp>
    </p:spTree>
    <p:extLst>
      <p:ext uri="{BB962C8B-B14F-4D97-AF65-F5344CB8AC3E}">
        <p14:creationId xmlns:p14="http://schemas.microsoft.com/office/powerpoint/2010/main" val="206677056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Principal Purposes Test (PPT) – Key points</a:t>
            </a:r>
            <a:endParaRPr lang="en-US" b="1" dirty="0"/>
          </a:p>
        </p:txBody>
      </p:sp>
      <p:sp>
        <p:nvSpPr>
          <p:cNvPr id="7" name="Text Placeholder 5"/>
          <p:cNvSpPr>
            <a:spLocks noGrp="1"/>
          </p:cNvSpPr>
          <p:nvPr>
            <p:ph idx="1"/>
          </p:nvPr>
        </p:nvSpPr>
        <p:spPr>
          <a:xfrm>
            <a:off x="439794" y="1034751"/>
            <a:ext cx="9788639" cy="6034378"/>
          </a:xfrm>
          <a:prstGeom prst="rect">
            <a:avLst/>
          </a:prstGeom>
        </p:spPr>
        <p:txBody>
          <a:bodyPr/>
          <a:lstStyle/>
          <a:p>
            <a:pPr marL="201330" indent="-201330">
              <a:buClr>
                <a:srgbClr val="000000"/>
              </a:buClr>
              <a:buSzTx/>
              <a:buFont typeface="Arial" panose="020B0604020202020204" pitchFamily="34" charset="0"/>
              <a:buChar char="•"/>
            </a:pPr>
            <a:r>
              <a:rPr lang="en-SG" sz="1400" b="1" dirty="0"/>
              <a:t>PPT supplements and does not restrict scope of LOB</a:t>
            </a:r>
          </a:p>
          <a:p>
            <a:pPr marL="201330" indent="-201330">
              <a:buClr>
                <a:srgbClr val="000000"/>
              </a:buClr>
              <a:buSzTx/>
              <a:buFont typeface="Arial" panose="020B0604020202020204" pitchFamily="34" charset="0"/>
              <a:buChar char="•"/>
            </a:pPr>
            <a:r>
              <a:rPr lang="en-SG" sz="1400" dirty="0" smtClean="0"/>
              <a:t>For person </a:t>
            </a:r>
            <a:r>
              <a:rPr lang="en-SG" sz="1400" b="1" dirty="0"/>
              <a:t>entitled to benefits under </a:t>
            </a:r>
            <a:r>
              <a:rPr lang="en-SG" sz="1400" b="1" dirty="0" smtClean="0"/>
              <a:t>LOB rule, PPT can still be invoked</a:t>
            </a:r>
            <a:endParaRPr lang="en-SG" sz="1400" b="1" dirty="0"/>
          </a:p>
          <a:p>
            <a:pPr marL="201330" indent="-201330">
              <a:buClr>
                <a:srgbClr val="000000"/>
              </a:buClr>
              <a:buSzTx/>
              <a:buFont typeface="Arial" panose="020B0604020202020204" pitchFamily="34" charset="0"/>
              <a:buChar char="•"/>
            </a:pPr>
            <a:r>
              <a:rPr lang="en-SG" sz="1400" dirty="0"/>
              <a:t>Public company whose shares are traded on stock exchange may satisfy LOB </a:t>
            </a:r>
            <a:r>
              <a:rPr lang="en-SG" sz="1400" dirty="0" smtClean="0"/>
              <a:t>rule being qualified person but </a:t>
            </a:r>
            <a:r>
              <a:rPr lang="en-SG" sz="1400" dirty="0"/>
              <a:t>PPT </a:t>
            </a:r>
            <a:r>
              <a:rPr lang="en-SG" sz="1400" dirty="0" smtClean="0"/>
              <a:t>can be </a:t>
            </a:r>
            <a:r>
              <a:rPr lang="en-SG" sz="1400" dirty="0"/>
              <a:t>invoked if it is bank that enters into conduit financing </a:t>
            </a:r>
            <a:r>
              <a:rPr lang="en-SG" sz="1400" dirty="0" smtClean="0"/>
              <a:t>arrangement for granting tax treaty benefit to resident of third state </a:t>
            </a:r>
            <a:endParaRPr lang="en-SG" sz="1400" dirty="0"/>
          </a:p>
          <a:p>
            <a:pPr marL="201330" indent="-201330">
              <a:buClr>
                <a:srgbClr val="000000"/>
              </a:buClr>
              <a:buSzTx/>
              <a:buFont typeface="Arial" panose="020B0604020202020204" pitchFamily="34" charset="0"/>
              <a:buChar char="•"/>
            </a:pPr>
            <a:r>
              <a:rPr lang="en-SG" sz="1400" dirty="0" smtClean="0"/>
              <a:t>The </a:t>
            </a:r>
            <a:r>
              <a:rPr lang="en-SG" sz="1400" dirty="0"/>
              <a:t>phrase “that resulted directly or indirectly in that benefit” is deliberately broad and include situation where person claims treaty benefit indirectly, for e.g. transfer of loan to </a:t>
            </a:r>
            <a:r>
              <a:rPr lang="en-SG" sz="1400" dirty="0" smtClean="0"/>
              <a:t>subsidiary in tax efficient jurisdiction to obtain tax treaty benefit</a:t>
            </a:r>
            <a:endParaRPr lang="en-SG" sz="1400" dirty="0"/>
          </a:p>
          <a:p>
            <a:pPr marL="201330" indent="-201330">
              <a:buClr>
                <a:srgbClr val="000000"/>
              </a:buClr>
              <a:buSzTx/>
              <a:buFont typeface="Arial" panose="020B0604020202020204" pitchFamily="34" charset="0"/>
              <a:buChar char="•"/>
            </a:pPr>
            <a:r>
              <a:rPr lang="en-SG" sz="1400" dirty="0"/>
              <a:t>“Benefit” includes tax reduction, exemption, deferral or refund including limitation on taxing rights </a:t>
            </a:r>
            <a:r>
              <a:rPr lang="en-SG" sz="1400" dirty="0" smtClean="0"/>
              <a:t>of source state for </a:t>
            </a:r>
            <a:r>
              <a:rPr lang="en-SG" sz="1400" dirty="0"/>
              <a:t>dividend, interest, </a:t>
            </a:r>
            <a:r>
              <a:rPr lang="en-SG" sz="1400" dirty="0" smtClean="0"/>
              <a:t>royalties, capital gain, etc.</a:t>
            </a:r>
            <a:endParaRPr lang="en-SG" sz="1400" dirty="0"/>
          </a:p>
          <a:p>
            <a:pPr marL="201330" indent="-201330">
              <a:buClr>
                <a:srgbClr val="000000"/>
              </a:buClr>
              <a:buSzTx/>
              <a:buFont typeface="Arial" panose="020B0604020202020204" pitchFamily="34" charset="0"/>
              <a:buChar char="•"/>
            </a:pPr>
            <a:r>
              <a:rPr lang="en-SG" sz="1400" dirty="0" smtClean="0"/>
              <a:t>Terms </a:t>
            </a:r>
            <a:r>
              <a:rPr lang="en-SG" sz="1400" dirty="0"/>
              <a:t>“arrangement or transaction” to be interpreted broadly and include any agreement, understanding, scheme, transaction or series of </a:t>
            </a:r>
            <a:r>
              <a:rPr lang="en-SG" sz="1400" dirty="0" smtClean="0"/>
              <a:t>transactions whether or not legally enforceable, for e.g. meetings of board of directors in particular state to claim residency is considered as an “arrangement”. </a:t>
            </a:r>
          </a:p>
          <a:p>
            <a:pPr marL="201330" indent="-201330">
              <a:buClr>
                <a:srgbClr val="000000"/>
              </a:buClr>
              <a:buSzTx/>
              <a:buFont typeface="Arial" panose="020B0604020202020204" pitchFamily="34" charset="0"/>
              <a:buChar char="•"/>
            </a:pPr>
            <a:r>
              <a:rPr lang="en-SG" sz="1400" b="1" dirty="0" smtClean="0"/>
              <a:t>Objective </a:t>
            </a:r>
            <a:r>
              <a:rPr lang="en-SG" sz="1400" b="1" dirty="0"/>
              <a:t>analysis of the aims and objects of all persons involved in a </a:t>
            </a:r>
            <a:r>
              <a:rPr lang="en-SG" sz="1400" b="1" dirty="0" smtClean="0"/>
              <a:t>transaction/arrangement </a:t>
            </a:r>
            <a:endParaRPr lang="en-SG" sz="1400" b="1" dirty="0"/>
          </a:p>
          <a:p>
            <a:pPr marL="201330" indent="-201330">
              <a:buClr>
                <a:srgbClr val="000000"/>
              </a:buClr>
              <a:buSzTx/>
              <a:buFont typeface="Arial" panose="020B0604020202020204" pitchFamily="34" charset="0"/>
              <a:buChar char="•"/>
            </a:pPr>
            <a:r>
              <a:rPr lang="en-SG" sz="1400" dirty="0" smtClean="0"/>
              <a:t>Where </a:t>
            </a:r>
            <a:r>
              <a:rPr lang="en-SG" sz="1400" dirty="0"/>
              <a:t>an arrangement is </a:t>
            </a:r>
            <a:r>
              <a:rPr lang="en-SG" sz="1400" b="1" dirty="0"/>
              <a:t>inextricably linked to a core commercial activity</a:t>
            </a:r>
            <a:r>
              <a:rPr lang="en-SG" sz="1400" dirty="0"/>
              <a:t>, and its form has not been driven by considerations of obtaining a benefit, principal purpose is not to obtain that benefit</a:t>
            </a:r>
          </a:p>
          <a:p>
            <a:pPr marL="201330" indent="-201330">
              <a:buClr>
                <a:srgbClr val="000000"/>
              </a:buClr>
              <a:buSzTx/>
              <a:buFont typeface="Arial" panose="020B0604020202020204" pitchFamily="34" charset="0"/>
              <a:buChar char="•"/>
            </a:pPr>
            <a:r>
              <a:rPr lang="en-SG" sz="1400" b="1" dirty="0"/>
              <a:t>It is sufficient that at least one of the principal purposes was to obtain the benefit</a:t>
            </a:r>
            <a:r>
              <a:rPr lang="en-SG" sz="1400" dirty="0"/>
              <a:t>, for e.g. if a person becomes resident of a particular contracting state to obtain treaty benefit before sale of property</a:t>
            </a:r>
          </a:p>
          <a:p>
            <a:pPr marL="201330" indent="-201330">
              <a:buClr>
                <a:srgbClr val="000000"/>
              </a:buClr>
              <a:buSzTx/>
              <a:buFont typeface="Arial" panose="020B0604020202020204" pitchFamily="34" charset="0"/>
              <a:buChar char="•"/>
            </a:pPr>
            <a:r>
              <a:rPr lang="en-SG" sz="1400" dirty="0"/>
              <a:t>Purpose of the convention is to provide benefits in respect of bona fide exchanges of goods and services, and movements of capital and </a:t>
            </a:r>
            <a:r>
              <a:rPr lang="en-SG" sz="1400" dirty="0" smtClean="0"/>
              <a:t>persons</a:t>
            </a:r>
          </a:p>
          <a:p>
            <a:pPr>
              <a:buClr>
                <a:srgbClr val="000000"/>
              </a:buClr>
              <a:buSzTx/>
            </a:pPr>
            <a:endParaRPr lang="en-SG" sz="1200" dirty="0"/>
          </a:p>
        </p:txBody>
      </p:sp>
    </p:spTree>
    <p:extLst>
      <p:ext uri="{BB962C8B-B14F-4D97-AF65-F5344CB8AC3E}">
        <p14:creationId xmlns:p14="http://schemas.microsoft.com/office/powerpoint/2010/main" val="24035289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a:t>Article 7: </a:t>
            </a:r>
            <a:r>
              <a:rPr lang="en-US" b="1" dirty="0" smtClean="0"/>
              <a:t>Prevention </a:t>
            </a:r>
            <a:r>
              <a:rPr lang="en-US" b="1" dirty="0"/>
              <a:t>of treaty </a:t>
            </a:r>
            <a:r>
              <a:rPr lang="en-US" b="1" dirty="0" smtClean="0"/>
              <a:t>abuse</a:t>
            </a:r>
            <a:r>
              <a:rPr lang="en-US" b="1" dirty="0"/>
              <a:t/>
            </a:r>
            <a:br>
              <a:rPr lang="en-US" b="1" dirty="0"/>
            </a:br>
            <a:endParaRPr lang="en-US" dirty="0"/>
          </a:p>
        </p:txBody>
      </p:sp>
      <p:sp>
        <p:nvSpPr>
          <p:cNvPr id="3" name="TextBox 2"/>
          <p:cNvSpPr txBox="1"/>
          <p:nvPr/>
        </p:nvSpPr>
        <p:spPr>
          <a:xfrm>
            <a:off x="439793" y="1040130"/>
            <a:ext cx="9785951" cy="4134915"/>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a:spcBef>
                <a:spcPts val="600"/>
              </a:spcBef>
              <a:buSzPct val="100000"/>
            </a:pPr>
            <a:endParaRPr lang="en-IN" b="1" dirty="0">
              <a:solidFill>
                <a:srgbClr val="313131"/>
              </a:solidFill>
            </a:endParaRPr>
          </a:p>
          <a:p>
            <a:pPr marL="285750" indent="-285750">
              <a:spcAft>
                <a:spcPts val="662"/>
              </a:spcAft>
              <a:buFont typeface="Arial" panose="020B0604020202020204" pitchFamily="34" charset="0"/>
              <a:buChar char="•"/>
            </a:pPr>
            <a:r>
              <a:rPr lang="en-US" sz="1400" b="1" dirty="0"/>
              <a:t>Opted to apply Simplified Limitation on Benefits (SLOB): </a:t>
            </a:r>
            <a:r>
              <a:rPr lang="en-US" sz="1400" dirty="0" smtClean="0">
                <a:solidFill>
                  <a:srgbClr val="FF0000"/>
                </a:solidFill>
              </a:rPr>
              <a:t>Russia</a:t>
            </a:r>
            <a:r>
              <a:rPr lang="en-US" sz="1400" dirty="0"/>
              <a:t>, </a:t>
            </a:r>
            <a:r>
              <a:rPr lang="en-US" sz="1400" dirty="0" smtClean="0"/>
              <a:t>Slovak, Norway,</a:t>
            </a:r>
            <a:endParaRPr lang="en-US" sz="1400" dirty="0"/>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a:t>
            </a:r>
            <a:r>
              <a:rPr lang="en-US" sz="1400" b="1" dirty="0"/>
              <a:t>to not apply SLOB: </a:t>
            </a:r>
            <a:r>
              <a:rPr lang="en-US" sz="1400" dirty="0" smtClean="0"/>
              <a:t>Austria, </a:t>
            </a:r>
            <a:r>
              <a:rPr lang="en-US" sz="1400" b="1" dirty="0" smtClean="0"/>
              <a:t>Australia</a:t>
            </a:r>
            <a:r>
              <a:rPr lang="en-US" sz="1400" dirty="0" smtClean="0"/>
              <a:t>, </a:t>
            </a:r>
            <a:r>
              <a:rPr lang="en-US" sz="1400" b="1" dirty="0" smtClean="0"/>
              <a:t>Belgium</a:t>
            </a:r>
            <a:r>
              <a:rPr lang="en-US" sz="1400" dirty="0" smtClean="0"/>
              <a:t>, Finland, </a:t>
            </a:r>
            <a:r>
              <a:rPr lang="en-US" sz="1400" b="1" dirty="0" smtClean="0"/>
              <a:t>France</a:t>
            </a:r>
            <a:r>
              <a:rPr lang="en-US" sz="1400" dirty="0" smtClean="0"/>
              <a:t>, Georgia, Ireland, Israel, </a:t>
            </a:r>
            <a:r>
              <a:rPr lang="en-US" sz="1400" b="1" dirty="0" smtClean="0"/>
              <a:t>Japan</a:t>
            </a:r>
            <a:r>
              <a:rPr lang="en-US" sz="1400" dirty="0" smtClean="0"/>
              <a:t>, Lithuania, Luxembourg, Malta, </a:t>
            </a:r>
            <a:r>
              <a:rPr lang="en-US" sz="1400" b="1" dirty="0" smtClean="0"/>
              <a:t>Netherlands</a:t>
            </a:r>
            <a:r>
              <a:rPr lang="en-US" sz="1400" dirty="0" smtClean="0"/>
              <a:t>, New Zealand, Poland, Serbia, </a:t>
            </a:r>
            <a:r>
              <a:rPr lang="en-US" sz="1400" b="1" dirty="0" smtClean="0"/>
              <a:t>Singapore</a:t>
            </a:r>
            <a:r>
              <a:rPr lang="en-US" sz="1400" dirty="0" smtClean="0"/>
              <a:t>, Slovenia, </a:t>
            </a:r>
            <a:r>
              <a:rPr lang="en-US" sz="1400" b="1" dirty="0" smtClean="0">
                <a:solidFill>
                  <a:srgbClr val="FF0000"/>
                </a:solidFill>
              </a:rPr>
              <a:t>Sweden</a:t>
            </a:r>
            <a:r>
              <a:rPr lang="en-US" sz="1400" b="1" dirty="0" smtClean="0"/>
              <a:t>, United Kingdom, UAE</a:t>
            </a:r>
          </a:p>
          <a:p>
            <a:pPr marL="285750" indent="-285750">
              <a:spcAft>
                <a:spcPts val="662"/>
              </a:spcAft>
              <a:buFont typeface="Arial" panose="020B0604020202020204" pitchFamily="34" charset="0"/>
              <a:buChar char="•"/>
            </a:pPr>
            <a:endParaRPr lang="en-US" sz="1400" dirty="0" smtClean="0"/>
          </a:p>
          <a:p>
            <a:pPr marL="285750" indent="-285750">
              <a:spcAft>
                <a:spcPts val="662"/>
              </a:spcAft>
              <a:buFont typeface="Arial" panose="020B0604020202020204" pitchFamily="34" charset="0"/>
              <a:buChar char="•"/>
            </a:pPr>
            <a:r>
              <a:rPr lang="en-US" sz="1400" dirty="0" smtClean="0"/>
              <a:t>PPT</a:t>
            </a:r>
            <a:r>
              <a:rPr lang="en-US" sz="1400" dirty="0"/>
              <a:t>, </a:t>
            </a:r>
            <a:r>
              <a:rPr lang="en-IN" sz="1400" dirty="0"/>
              <a:t>being minimum standard, is applicable to all CTAs</a:t>
            </a:r>
            <a:endParaRPr lang="en-US" sz="1400" dirty="0"/>
          </a:p>
          <a:p>
            <a:pPr lvl="0" defTabSz="914400">
              <a:defRPr/>
            </a:pPr>
            <a:endParaRPr lang="en-IN" sz="1400" dirty="0" smtClean="0"/>
          </a:p>
          <a:p>
            <a:pPr marL="285750" lvl="0" indent="-285750" defTabSz="914400">
              <a:buFont typeface="Arial" panose="020B0604020202020204" pitchFamily="34" charset="0"/>
              <a:buChar char="•"/>
              <a:defRPr/>
            </a:pPr>
            <a:r>
              <a:rPr lang="en-US" sz="1400" dirty="0"/>
              <a:t>Australia, UK, UAE, and Singapore have additionally opted for competent authority route under Article 7(4) for grant of treaty </a:t>
            </a:r>
            <a:r>
              <a:rPr lang="en-US" sz="1400" dirty="0" smtClean="0"/>
              <a:t>benefit. </a:t>
            </a:r>
            <a:r>
              <a:rPr lang="en-IN" sz="1400" dirty="0" smtClean="0"/>
              <a:t>India has </a:t>
            </a:r>
            <a:r>
              <a:rPr lang="en-US" sz="1400" dirty="0" smtClean="0"/>
              <a:t>not </a:t>
            </a:r>
            <a:r>
              <a:rPr lang="en-US" sz="1400" dirty="0"/>
              <a:t>opted for competent authority route under Article 7(4) of MLI and thus, </a:t>
            </a:r>
            <a:r>
              <a:rPr lang="en-US" sz="1400" dirty="0" smtClean="0"/>
              <a:t>Article 7(4) is not applicable. </a:t>
            </a:r>
            <a:endParaRPr lang="en-US" sz="1400" dirty="0"/>
          </a:p>
          <a:p>
            <a:pPr lvl="0" defTabSz="914400">
              <a:defRPr/>
            </a:pPr>
            <a:endParaRPr lang="en-US" sz="1400" dirty="0">
              <a:solidFill>
                <a:srgbClr val="FF0000"/>
              </a:solidFill>
            </a:endParaRPr>
          </a:p>
          <a:p>
            <a:pPr marL="285750" lvl="0" indent="-285750" defTabSz="914400">
              <a:buFont typeface="Arial" panose="020B0604020202020204" pitchFamily="34" charset="0"/>
              <a:buChar char="•"/>
              <a:defRPr/>
            </a:pPr>
            <a:r>
              <a:rPr lang="en-IN" sz="1400" dirty="0" smtClean="0"/>
              <a:t>UK and UAE have notified anti abuse measures in existing provisions with India CTA. </a:t>
            </a:r>
          </a:p>
          <a:p>
            <a:pPr marL="285750" lvl="0" indent="-285750" defTabSz="914400">
              <a:buFont typeface="Arial" panose="020B0604020202020204" pitchFamily="34" charset="0"/>
              <a:buChar char="•"/>
              <a:defRPr/>
            </a:pPr>
            <a:endParaRPr lang="en-IN" sz="1400" dirty="0"/>
          </a:p>
        </p:txBody>
      </p:sp>
    </p:spTree>
    <p:extLst>
      <p:ext uri="{BB962C8B-B14F-4D97-AF65-F5344CB8AC3E}">
        <p14:creationId xmlns:p14="http://schemas.microsoft.com/office/powerpoint/2010/main" val="4270183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9793" y="948690"/>
            <a:ext cx="9785951" cy="6309420"/>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Practical considerations</a:t>
            </a:r>
          </a:p>
          <a:p>
            <a:pPr marL="285750" lvl="0" indent="-285750" defTabSz="914400">
              <a:buFont typeface="Arial" panose="020B0604020202020204" pitchFamily="34" charset="0"/>
              <a:buChar char="•"/>
              <a:defRPr/>
            </a:pPr>
            <a:endParaRPr lang="en-IN" sz="1400" dirty="0" smtClean="0"/>
          </a:p>
          <a:p>
            <a:pPr marL="285750" lvl="0" indent="-285750" defTabSz="914400">
              <a:buFont typeface="Arial" panose="020B0604020202020204" pitchFamily="34" charset="0"/>
              <a:buChar char="•"/>
              <a:defRPr/>
            </a:pPr>
            <a:r>
              <a:rPr lang="en-IN" sz="1400" b="1" dirty="0" smtClean="0"/>
              <a:t>Grandfathering available for investments made before 1 April 2017?</a:t>
            </a:r>
          </a:p>
          <a:p>
            <a:pPr lvl="0" defTabSz="914400">
              <a:defRPr/>
            </a:pPr>
            <a:r>
              <a:rPr lang="en-IN" sz="1400" dirty="0"/>
              <a:t>	</a:t>
            </a:r>
            <a:endParaRPr lang="en-IN" sz="1400" dirty="0" smtClean="0"/>
          </a:p>
          <a:p>
            <a:pPr marL="536575" lvl="0" indent="-273050" defTabSz="914400">
              <a:buFont typeface="Arial" panose="020B0604020202020204" pitchFamily="34" charset="0"/>
              <a:buChar char="•"/>
              <a:defRPr/>
            </a:pPr>
            <a:r>
              <a:rPr lang="en-US" sz="1400" dirty="0" smtClean="0"/>
              <a:t>Impact </a:t>
            </a:r>
            <a:r>
              <a:rPr lang="en-US" sz="1400" dirty="0"/>
              <a:t>of revised Preamble and MLI PPT on the benefit provided under the Capital Gains </a:t>
            </a:r>
            <a:r>
              <a:rPr lang="en-US" sz="1400" dirty="0" smtClean="0"/>
              <a:t>article on grandfathering for investments</a:t>
            </a:r>
          </a:p>
          <a:p>
            <a:pPr marL="536575" lvl="0" indent="-273050" defTabSz="914400">
              <a:buFont typeface="Arial" panose="020B0604020202020204" pitchFamily="34" charset="0"/>
              <a:buChar char="•"/>
              <a:defRPr/>
            </a:pPr>
            <a:r>
              <a:rPr lang="en-US" sz="1400" dirty="0" smtClean="0"/>
              <a:t>Impact on investments routed through </a:t>
            </a:r>
            <a:r>
              <a:rPr lang="en-US" sz="1400" b="1" dirty="0" smtClean="0"/>
              <a:t>Singapore and Cyprus</a:t>
            </a:r>
          </a:p>
          <a:p>
            <a:pPr marL="263525" lvl="0" indent="-263525" defTabSz="914400">
              <a:defRPr/>
            </a:pPr>
            <a:endParaRPr lang="en-IN" sz="1400" dirty="0"/>
          </a:p>
          <a:p>
            <a:pPr marL="285750" indent="-285750" defTabSz="914400">
              <a:buFont typeface="Arial" panose="020B0604020202020204" pitchFamily="34" charset="0"/>
              <a:buChar char="•"/>
              <a:defRPr/>
            </a:pPr>
            <a:r>
              <a:rPr lang="en-IN" sz="1400" b="1" dirty="0" smtClean="0"/>
              <a:t>India Singapore - PPT as per MLI vs PPT as per Tax treaty – which supersedes the other?</a:t>
            </a:r>
          </a:p>
          <a:p>
            <a:pPr marL="285750" indent="-285750" defTabSz="914400">
              <a:buFont typeface="Arial" panose="020B0604020202020204" pitchFamily="34" charset="0"/>
              <a:buChar char="•"/>
              <a:defRPr/>
            </a:pPr>
            <a:endParaRPr lang="en-IN" sz="1400" b="1" dirty="0" smtClean="0"/>
          </a:p>
          <a:p>
            <a:pPr marL="549275" indent="-285750" defTabSz="914400">
              <a:buFont typeface="Arial" panose="020B0604020202020204" pitchFamily="34" charset="0"/>
              <a:buChar char="•"/>
              <a:defRPr/>
            </a:pPr>
            <a:r>
              <a:rPr lang="en-US" sz="1400" dirty="0" smtClean="0"/>
              <a:t>Article 7(1) specifies ‘one </a:t>
            </a:r>
            <a:r>
              <a:rPr lang="en-US" sz="1400" dirty="0"/>
              <a:t>of the </a:t>
            </a:r>
            <a:r>
              <a:rPr lang="en-US" sz="1400" dirty="0" smtClean="0"/>
              <a:t>principal </a:t>
            </a:r>
            <a:r>
              <a:rPr lang="en-US" sz="1400" dirty="0"/>
              <a:t>purposes’ under MLI vs. </a:t>
            </a:r>
            <a:r>
              <a:rPr lang="en-US" sz="1400" dirty="0" smtClean="0"/>
              <a:t>Article 24A specifies ‘primary </a:t>
            </a:r>
            <a:r>
              <a:rPr lang="en-US" sz="1400" dirty="0"/>
              <a:t>purpose’ under tax </a:t>
            </a:r>
            <a:r>
              <a:rPr lang="en-US" sz="1400" dirty="0" smtClean="0"/>
              <a:t>treaty</a:t>
            </a:r>
          </a:p>
          <a:p>
            <a:pPr marL="549275" indent="-285750" defTabSz="914400">
              <a:buFont typeface="Arial" panose="020B0604020202020204" pitchFamily="34" charset="0"/>
              <a:buChar char="•"/>
              <a:defRPr/>
            </a:pPr>
            <a:r>
              <a:rPr lang="en-US" sz="1400" dirty="0" smtClean="0"/>
              <a:t>Article </a:t>
            </a:r>
            <a:r>
              <a:rPr lang="en-US" sz="1400" dirty="0"/>
              <a:t>7(1) would apply and supersede the </a:t>
            </a:r>
            <a:r>
              <a:rPr lang="en-US" sz="1400" dirty="0" smtClean="0"/>
              <a:t>provisions </a:t>
            </a:r>
            <a:r>
              <a:rPr lang="en-US" sz="1400" dirty="0"/>
              <a:t>of the </a:t>
            </a:r>
            <a:r>
              <a:rPr lang="en-US" sz="1400" dirty="0" smtClean="0"/>
              <a:t>tax treaty to </a:t>
            </a:r>
            <a:r>
              <a:rPr lang="en-US" sz="1400" dirty="0"/>
              <a:t>the extent of </a:t>
            </a:r>
            <a:r>
              <a:rPr lang="en-US" sz="1400" dirty="0" smtClean="0"/>
              <a:t>incompatibility</a:t>
            </a:r>
          </a:p>
          <a:p>
            <a:pPr marL="549275" indent="-285750" defTabSz="914400">
              <a:buFont typeface="Arial" panose="020B0604020202020204" pitchFamily="34" charset="0"/>
              <a:buChar char="•"/>
              <a:defRPr/>
            </a:pPr>
            <a:r>
              <a:rPr lang="en-US" sz="1400" dirty="0"/>
              <a:t>Article 7(1) of MLI and Article 24A(1) of the tax treaty are not </a:t>
            </a:r>
            <a:r>
              <a:rPr lang="en-US" sz="1400" dirty="0" smtClean="0"/>
              <a:t>incompatible or compatible?</a:t>
            </a:r>
          </a:p>
          <a:p>
            <a:pPr marL="285750" lvl="0" indent="-285750" defTabSz="914400">
              <a:buFont typeface="Arial" panose="020B0604020202020204" pitchFamily="34" charset="0"/>
              <a:buChar char="•"/>
              <a:defRPr/>
            </a:pPr>
            <a:endParaRPr lang="en-US" sz="1400" b="1" dirty="0" smtClean="0"/>
          </a:p>
          <a:p>
            <a:pPr marL="285750" lvl="0" indent="-285750" defTabSz="914400">
              <a:buFont typeface="Arial" panose="020B0604020202020204" pitchFamily="34" charset="0"/>
              <a:buChar char="•"/>
              <a:defRPr/>
            </a:pPr>
            <a:r>
              <a:rPr lang="en-US" sz="1400" b="1" dirty="0" smtClean="0"/>
              <a:t>India Netherlands tax treaty - Article 13(5) Taxability of capital gains on sale of shares of I Co?</a:t>
            </a:r>
          </a:p>
          <a:p>
            <a:pPr marL="549275" lvl="0" indent="-285750" defTabSz="914400">
              <a:buFont typeface="Arial" panose="020B0604020202020204" pitchFamily="34" charset="0"/>
              <a:buChar char="•"/>
              <a:defRPr/>
            </a:pPr>
            <a:endParaRPr lang="en-US" sz="1400" dirty="0" smtClean="0"/>
          </a:p>
          <a:p>
            <a:pPr marL="549275" lvl="0" indent="-285750" defTabSz="914400">
              <a:buFont typeface="Arial" panose="020B0604020202020204" pitchFamily="34" charset="0"/>
              <a:buChar char="•"/>
              <a:defRPr/>
            </a:pPr>
            <a:r>
              <a:rPr lang="en-US" sz="1400" dirty="0" smtClean="0"/>
              <a:t>Right to tax capital gains under residuary clause lies with Netherlands</a:t>
            </a:r>
            <a:endParaRPr lang="en-US" sz="1400" dirty="0"/>
          </a:p>
          <a:p>
            <a:pPr marL="549275" lvl="0" indent="-285750" defTabSz="914400">
              <a:buFont typeface="Arial" panose="020B0604020202020204" pitchFamily="34" charset="0"/>
              <a:buChar char="•"/>
              <a:defRPr/>
            </a:pPr>
            <a:r>
              <a:rPr lang="en-US" sz="1400" dirty="0" smtClean="0"/>
              <a:t>Opportunities for double non-taxation as capital gains not taxable under domestic tax law</a:t>
            </a:r>
          </a:p>
          <a:p>
            <a:pPr marL="549275" lvl="0" indent="-285750" defTabSz="914400">
              <a:buFont typeface="Arial" panose="020B0604020202020204" pitchFamily="34" charset="0"/>
              <a:buChar char="•"/>
              <a:defRPr/>
            </a:pPr>
            <a:r>
              <a:rPr lang="en-US" sz="1400" dirty="0" smtClean="0"/>
              <a:t>MLI PPT a solution to counter double non-taxation?</a:t>
            </a:r>
          </a:p>
          <a:p>
            <a:pPr marL="285750" lvl="0" indent="-285750" defTabSz="914400">
              <a:buFont typeface="Arial" panose="020B0604020202020204" pitchFamily="34" charset="0"/>
              <a:buChar char="•"/>
              <a:defRPr/>
            </a:pPr>
            <a:endParaRPr lang="en-US" sz="1400" b="1" dirty="0" smtClean="0"/>
          </a:p>
          <a:p>
            <a:pPr marL="285750" lvl="0" indent="-285750" defTabSz="914400">
              <a:buFont typeface="Arial" panose="020B0604020202020204" pitchFamily="34" charset="0"/>
              <a:buChar char="•"/>
              <a:defRPr/>
            </a:pPr>
            <a:r>
              <a:rPr lang="en-US" sz="1400" b="1" dirty="0">
                <a:solidFill>
                  <a:srgbClr val="FF0000"/>
                </a:solidFill>
              </a:rPr>
              <a:t>India </a:t>
            </a:r>
            <a:r>
              <a:rPr lang="en-US" sz="1400" b="1" dirty="0" smtClean="0">
                <a:solidFill>
                  <a:srgbClr val="FF0000"/>
                </a:solidFill>
              </a:rPr>
              <a:t>Sweden tax </a:t>
            </a:r>
            <a:r>
              <a:rPr lang="en-US" sz="1400" b="1" dirty="0">
                <a:solidFill>
                  <a:srgbClr val="FF0000"/>
                </a:solidFill>
              </a:rPr>
              <a:t>treaty </a:t>
            </a:r>
            <a:r>
              <a:rPr lang="en-US" sz="1400" b="1" dirty="0"/>
              <a:t>- Article 13(5) Taxability of capital gains on sale of shares of I Co?</a:t>
            </a:r>
          </a:p>
          <a:p>
            <a:pPr marL="549275" lvl="0" indent="-285750" defTabSz="914400">
              <a:buFont typeface="Arial" panose="020B0604020202020204" pitchFamily="34" charset="0"/>
              <a:buChar char="•"/>
              <a:defRPr/>
            </a:pPr>
            <a:endParaRPr lang="en-US" sz="1400" dirty="0"/>
          </a:p>
          <a:p>
            <a:pPr marL="549275" lvl="0" indent="-285750" defTabSz="914400">
              <a:buFont typeface="Arial" panose="020B0604020202020204" pitchFamily="34" charset="0"/>
              <a:buChar char="•"/>
              <a:defRPr/>
            </a:pPr>
            <a:r>
              <a:rPr lang="en-US" sz="1400" dirty="0"/>
              <a:t>Right to tax capital gains under residuary clause lies with </a:t>
            </a:r>
            <a:r>
              <a:rPr lang="en-US" sz="1400" dirty="0" smtClean="0"/>
              <a:t>Sweden</a:t>
            </a:r>
            <a:endParaRPr lang="en-US" sz="1400" dirty="0"/>
          </a:p>
          <a:p>
            <a:pPr marL="549275" lvl="0" indent="-285750" defTabSz="914400">
              <a:buFont typeface="Arial" panose="020B0604020202020204" pitchFamily="34" charset="0"/>
              <a:buChar char="•"/>
              <a:defRPr/>
            </a:pPr>
            <a:r>
              <a:rPr lang="en-US" sz="1400" dirty="0"/>
              <a:t>Opportunities for double non-taxation as capital gains </a:t>
            </a:r>
            <a:r>
              <a:rPr lang="en-US" sz="1400" dirty="0" smtClean="0"/>
              <a:t>may not be taxable due to participation exemption – ‘subject to tax’ vs. ‘liable to tax’</a:t>
            </a:r>
            <a:endParaRPr lang="en-US" sz="1400" b="1" dirty="0" smtClean="0"/>
          </a:p>
          <a:p>
            <a:pPr lvl="0" defTabSz="914400">
              <a:defRPr/>
            </a:pPr>
            <a:endParaRPr lang="en-IN" sz="1400" dirty="0" smtClean="0"/>
          </a:p>
        </p:txBody>
      </p:sp>
      <p:sp>
        <p:nvSpPr>
          <p:cNvPr id="6" name="Title 5"/>
          <p:cNvSpPr>
            <a:spLocks noGrp="1"/>
          </p:cNvSpPr>
          <p:nvPr>
            <p:ph type="title"/>
          </p:nvPr>
        </p:nvSpPr>
        <p:spPr>
          <a:xfrm>
            <a:off x="348353" y="304411"/>
            <a:ext cx="9785951" cy="368439"/>
          </a:xfrm>
        </p:spPr>
        <p:txBody>
          <a:bodyPr/>
          <a:lstStyle/>
          <a:p>
            <a:r>
              <a:rPr lang="en-US" b="1" dirty="0"/>
              <a:t>Article </a:t>
            </a:r>
            <a:r>
              <a:rPr lang="en-US" b="1" dirty="0" smtClean="0"/>
              <a:t>6: Purpose </a:t>
            </a:r>
            <a:r>
              <a:rPr lang="en-US" b="1" dirty="0"/>
              <a:t>of CTA &amp; Article 7: Prevention of treaty abuse</a:t>
            </a:r>
          </a:p>
        </p:txBody>
      </p:sp>
    </p:spTree>
    <p:extLst>
      <p:ext uri="{BB962C8B-B14F-4D97-AF65-F5344CB8AC3E}">
        <p14:creationId xmlns:p14="http://schemas.microsoft.com/office/powerpoint/2010/main" val="184683082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a:t>Article 7: </a:t>
            </a:r>
            <a:r>
              <a:rPr lang="en-US" b="1" dirty="0" smtClean="0"/>
              <a:t>Prevention </a:t>
            </a:r>
            <a:r>
              <a:rPr lang="en-US" b="1" dirty="0"/>
              <a:t>of treaty </a:t>
            </a:r>
            <a:r>
              <a:rPr lang="en-US" b="1" dirty="0" smtClean="0"/>
              <a:t>abuse</a:t>
            </a:r>
            <a:r>
              <a:rPr lang="en-US" b="1" dirty="0"/>
              <a:t/>
            </a:r>
            <a:br>
              <a:rPr lang="en-US" b="1" dirty="0"/>
            </a:br>
            <a:endParaRPr lang="en-US" dirty="0"/>
          </a:p>
        </p:txBody>
      </p:sp>
      <p:sp>
        <p:nvSpPr>
          <p:cNvPr id="3" name="TextBox 2"/>
          <p:cNvSpPr txBox="1"/>
          <p:nvPr/>
        </p:nvSpPr>
        <p:spPr>
          <a:xfrm>
            <a:off x="439793" y="948690"/>
            <a:ext cx="9785951" cy="276999"/>
          </a:xfrm>
          <a:prstGeom prst="rect">
            <a:avLst/>
          </a:prstGeom>
          <a:noFill/>
        </p:spPr>
        <p:txBody>
          <a:bodyPr wrap="square" lIns="0" tIns="0" rIns="0" bIns="0" rtlCol="0">
            <a:spAutoFit/>
          </a:bodyPr>
          <a:lstStyle/>
          <a:p>
            <a:pPr lvl="0" defTabSz="914400">
              <a:defRPr/>
            </a:pPr>
            <a:r>
              <a:rPr lang="en-US" sz="1800" b="1" dirty="0"/>
              <a:t>Interplay between PPT and </a:t>
            </a:r>
            <a:r>
              <a:rPr lang="en-US" sz="1800" b="1" dirty="0" smtClean="0"/>
              <a:t>GAAR</a:t>
            </a:r>
            <a:endParaRPr lang="en-IN" sz="1800" b="1" dirty="0"/>
          </a:p>
        </p:txBody>
      </p:sp>
      <p:graphicFrame>
        <p:nvGraphicFramePr>
          <p:cNvPr id="2" name="Table 1"/>
          <p:cNvGraphicFramePr>
            <a:graphicFrameLocks noGrp="1"/>
          </p:cNvGraphicFramePr>
          <p:nvPr>
            <p:extLst>
              <p:ext uri="{D42A27DB-BD31-4B8C-83A1-F6EECF244321}">
                <p14:modId xmlns:p14="http://schemas.microsoft.com/office/powerpoint/2010/main" val="1440278586"/>
              </p:ext>
            </p:extLst>
          </p:nvPr>
        </p:nvGraphicFramePr>
        <p:xfrm>
          <a:off x="439792" y="1455809"/>
          <a:ext cx="9584318" cy="5212638"/>
        </p:xfrm>
        <a:graphic>
          <a:graphicData uri="http://schemas.openxmlformats.org/drawingml/2006/table">
            <a:tbl>
              <a:tblPr firstRow="1" bandRow="1">
                <a:tableStyleId>{F2DE63D5-997A-4646-A377-4702673A728D}</a:tableStyleId>
              </a:tblPr>
              <a:tblGrid>
                <a:gridCol w="3252098">
                  <a:extLst>
                    <a:ext uri="{9D8B030D-6E8A-4147-A177-3AD203B41FA5}">
                      <a16:colId xmlns:a16="http://schemas.microsoft.com/office/drawing/2014/main" val="4172521794"/>
                    </a:ext>
                  </a:extLst>
                </a:gridCol>
                <a:gridCol w="3268980">
                  <a:extLst>
                    <a:ext uri="{9D8B030D-6E8A-4147-A177-3AD203B41FA5}">
                      <a16:colId xmlns:a16="http://schemas.microsoft.com/office/drawing/2014/main" val="3046291098"/>
                    </a:ext>
                  </a:extLst>
                </a:gridCol>
                <a:gridCol w="3063240">
                  <a:extLst>
                    <a:ext uri="{9D8B030D-6E8A-4147-A177-3AD203B41FA5}">
                      <a16:colId xmlns:a16="http://schemas.microsoft.com/office/drawing/2014/main" val="2393855599"/>
                    </a:ext>
                  </a:extLst>
                </a:gridCol>
              </a:tblGrid>
              <a:tr h="659821">
                <a:tc>
                  <a:txBody>
                    <a:bodyPr/>
                    <a:lstStyle/>
                    <a:p>
                      <a:pPr algn="just">
                        <a:lnSpc>
                          <a:spcPct val="115000"/>
                        </a:lnSpc>
                        <a:spcAft>
                          <a:spcPts val="1000"/>
                        </a:spcAft>
                      </a:pPr>
                      <a:r>
                        <a:rPr lang="en-US" sz="1400" dirty="0">
                          <a:effectLst/>
                        </a:rPr>
                        <a:t>PPT is applicable but GAAR not applicable</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GAAR is applicable but PPT is not applicable</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Both GAAR and PPT are applicable</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2769359122"/>
                  </a:ext>
                </a:extLst>
              </a:tr>
              <a:tr h="1571489">
                <a:tc>
                  <a:txBody>
                    <a:bodyPr/>
                    <a:lstStyle/>
                    <a:p>
                      <a:pPr algn="just">
                        <a:lnSpc>
                          <a:spcPct val="115000"/>
                        </a:lnSpc>
                        <a:spcAft>
                          <a:spcPts val="1000"/>
                        </a:spcAft>
                      </a:pPr>
                      <a:r>
                        <a:rPr lang="en-US" sz="1400" dirty="0">
                          <a:effectLst/>
                        </a:rPr>
                        <a:t>Treaty benefit can be denied on the basis of PPT</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Domestic GAAR can override PPT. However, benefit of treaty may or may not be </a:t>
                      </a:r>
                      <a:r>
                        <a:rPr lang="en-US" sz="1400" dirty="0" smtClean="0">
                          <a:effectLst/>
                        </a:rPr>
                        <a:t>denied </a:t>
                      </a:r>
                      <a:r>
                        <a:rPr lang="en-US" sz="1400" kern="1200" dirty="0" smtClean="0">
                          <a:solidFill>
                            <a:schemeClr val="tx1"/>
                          </a:solidFill>
                          <a:effectLst/>
                          <a:latin typeface="+mn-lt"/>
                          <a:ea typeface="+mn-ea"/>
                          <a:cs typeface="+mn-cs"/>
                        </a:rPr>
                        <a:t>as adoption of anti-abuse rules in tax treaties may not be sufficient to address all tax avoidance strategies</a:t>
                      </a:r>
                      <a:endParaRPr lang="en-IN" sz="1400" kern="1200" dirty="0">
                        <a:solidFill>
                          <a:schemeClr val="tx1"/>
                        </a:solidFill>
                        <a:effectLst/>
                        <a:latin typeface="+mn-lt"/>
                        <a:ea typeface="+mn-ea"/>
                        <a:cs typeface="+mn-cs"/>
                      </a:endParaRPr>
                    </a:p>
                    <a:p>
                      <a:pPr algn="just">
                        <a:lnSpc>
                          <a:spcPct val="115000"/>
                        </a:lnSpc>
                        <a:spcAft>
                          <a:spcPts val="1000"/>
                        </a:spcAft>
                      </a:pPr>
                      <a:r>
                        <a:rPr lang="en-US" sz="1400" dirty="0">
                          <a:effectLst/>
                        </a:rPr>
                        <a:t>[Circular 7/2017]</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Treaty benefit could be denied </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3794833853"/>
                  </a:ext>
                </a:extLst>
              </a:tr>
              <a:tr h="1400824">
                <a:tc>
                  <a:txBody>
                    <a:bodyPr/>
                    <a:lstStyle/>
                    <a:p>
                      <a:pPr algn="just">
                        <a:lnSpc>
                          <a:spcPct val="115000"/>
                        </a:lnSpc>
                        <a:spcAft>
                          <a:spcPts val="1000"/>
                        </a:spcAft>
                      </a:pPr>
                      <a:r>
                        <a:rPr lang="en-US" sz="1400" dirty="0">
                          <a:effectLst/>
                        </a:rPr>
                        <a:t>Application of PPT can be avoided in terms of section 90(2). Treaty benefit will not be available in that case</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nSpc>
                          <a:spcPct val="115000"/>
                        </a:lnSpc>
                      </a:pPr>
                      <a:endParaRPr lang="en-IN" sz="1400" dirty="0">
                        <a:effectLst/>
                        <a:latin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a:effectLst/>
                        </a:rPr>
                        <a:t>Application of GAAR could have consequences in addition to denial of treaty benefit</a:t>
                      </a:r>
                      <a:endParaRPr lang="en-IN" sz="1400">
                        <a:effectLst/>
                        <a:latin typeface="Calibri" panose="020F050202020403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3781503903"/>
                  </a:ext>
                </a:extLst>
              </a:tr>
              <a:tr h="1216005">
                <a:tc>
                  <a:txBody>
                    <a:bodyPr/>
                    <a:lstStyle/>
                    <a:p>
                      <a:pPr algn="just">
                        <a:lnSpc>
                          <a:spcPct val="115000"/>
                        </a:lnSpc>
                        <a:spcAft>
                          <a:spcPts val="1000"/>
                        </a:spcAft>
                      </a:pPr>
                      <a:r>
                        <a:rPr lang="en-US" sz="1400" dirty="0">
                          <a:effectLst/>
                        </a:rPr>
                        <a:t>Benefit of grandfathering in terms of Rule 10U(1) would not help defending PPT</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Benefit of grandfathering in terms of Rule 10U(1) would help defending GAAR</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just">
                        <a:lnSpc>
                          <a:spcPct val="115000"/>
                        </a:lnSpc>
                        <a:spcAft>
                          <a:spcPts val="1000"/>
                        </a:spcAft>
                      </a:pPr>
                      <a:r>
                        <a:rPr lang="en-US" sz="1400" dirty="0">
                          <a:effectLst/>
                        </a:rPr>
                        <a:t>Benefit of grandfathering in terms of Rule 10U(1) would help defending GAAR but not PPT</a:t>
                      </a:r>
                      <a:endParaRPr lang="en-IN" sz="1400" dirty="0">
                        <a:effectLst/>
                        <a:latin typeface="Calibri" panose="020F050202020403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1712853785"/>
                  </a:ext>
                </a:extLst>
              </a:tr>
            </a:tbl>
          </a:graphicData>
        </a:graphic>
      </p:graphicFrame>
    </p:spTree>
    <p:extLst>
      <p:ext uri="{BB962C8B-B14F-4D97-AF65-F5344CB8AC3E}">
        <p14:creationId xmlns:p14="http://schemas.microsoft.com/office/powerpoint/2010/main" val="184970017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Case Study</a:t>
            </a:r>
            <a:endParaRPr lang="en-US" dirty="0"/>
          </a:p>
        </p:txBody>
      </p:sp>
      <p:sp>
        <p:nvSpPr>
          <p:cNvPr id="3" name="Title 2"/>
          <p:cNvSpPr>
            <a:spLocks noGrp="1"/>
          </p:cNvSpPr>
          <p:nvPr>
            <p:ph type="title"/>
          </p:nvPr>
        </p:nvSpPr>
        <p:spPr/>
        <p:txBody>
          <a:bodyPr/>
          <a:lstStyle/>
          <a:p>
            <a:r>
              <a:rPr lang="en-US" dirty="0"/>
              <a:t>PPT – </a:t>
            </a:r>
            <a:r>
              <a:rPr lang="en-US" dirty="0" smtClean="0"/>
              <a:t>Case Study</a:t>
            </a:r>
            <a:endParaRPr lang="en-US" dirty="0"/>
          </a:p>
        </p:txBody>
      </p:sp>
      <p:sp>
        <p:nvSpPr>
          <p:cNvPr id="7" name="Text Placeholder 5"/>
          <p:cNvSpPr>
            <a:spLocks noGrp="1"/>
          </p:cNvSpPr>
          <p:nvPr>
            <p:ph sz="quarter" idx="4294967295"/>
          </p:nvPr>
        </p:nvSpPr>
        <p:spPr>
          <a:xfrm>
            <a:off x="5228063" y="1697099"/>
            <a:ext cx="4721457" cy="5110174"/>
          </a:xfrm>
          <a:prstGeom prst="rect">
            <a:avLst/>
          </a:prstGeom>
        </p:spPr>
        <p:txBody>
          <a:bodyPr/>
          <a:lstStyle/>
          <a:p>
            <a:pPr marL="201330" lvl="1" indent="-201330" defTabSz="1344501">
              <a:buClr>
                <a:schemeClr val="tx1"/>
              </a:buClr>
              <a:buSzTx/>
            </a:pPr>
            <a:r>
              <a:rPr lang="en-SG" sz="1434" dirty="0">
                <a:solidFill>
                  <a:srgbClr val="00A3E0"/>
                </a:solidFill>
              </a:rPr>
              <a:t>RCO</a:t>
            </a:r>
            <a:r>
              <a:rPr lang="en-SG" sz="1434" dirty="0"/>
              <a:t>: Resident of State R</a:t>
            </a:r>
          </a:p>
          <a:p>
            <a:pPr marL="393907" lvl="3" indent="-192576" defTabSz="1344501">
              <a:buClr>
                <a:schemeClr val="tx1"/>
              </a:buClr>
              <a:buSzTx/>
              <a:buFont typeface="Verdana" panose="020B0604030504040204" pitchFamily="34" charset="0"/>
              <a:buChar char="–"/>
            </a:pPr>
            <a:r>
              <a:rPr lang="en-SG" sz="1434" dirty="0"/>
              <a:t>Successfully submitted bid for construction of power plant</a:t>
            </a:r>
          </a:p>
          <a:p>
            <a:pPr marL="201330" lvl="1" indent="-201330" defTabSz="1344501">
              <a:buClr>
                <a:schemeClr val="tx1"/>
              </a:buClr>
              <a:buSzTx/>
            </a:pPr>
            <a:r>
              <a:rPr lang="en-SG" sz="1434" dirty="0">
                <a:solidFill>
                  <a:srgbClr val="00A3E0"/>
                </a:solidFill>
              </a:rPr>
              <a:t>SCO</a:t>
            </a:r>
            <a:r>
              <a:rPr lang="en-SG" sz="1434" dirty="0"/>
              <a:t>: Resident of State S</a:t>
            </a:r>
          </a:p>
          <a:p>
            <a:pPr marL="393907" lvl="3" indent="-192576" defTabSz="1344501">
              <a:buClr>
                <a:schemeClr val="tx1"/>
              </a:buClr>
              <a:buSzTx/>
              <a:buFont typeface="Verdana" panose="020B0604030504040204" pitchFamily="34" charset="0"/>
              <a:buChar char="–"/>
            </a:pPr>
            <a:r>
              <a:rPr lang="en-SG" sz="1434" dirty="0"/>
              <a:t>Independent company</a:t>
            </a:r>
          </a:p>
          <a:p>
            <a:pPr marL="201330" lvl="1" indent="-201330" defTabSz="1344501">
              <a:buClr>
                <a:schemeClr val="tx1"/>
              </a:buClr>
              <a:buSzTx/>
            </a:pPr>
            <a:r>
              <a:rPr lang="en-SG" sz="1434" dirty="0">
                <a:solidFill>
                  <a:srgbClr val="00A3E0"/>
                </a:solidFill>
              </a:rPr>
              <a:t>Construction project</a:t>
            </a:r>
            <a:endParaRPr lang="en-SG" sz="1434" dirty="0"/>
          </a:p>
          <a:p>
            <a:pPr marL="393907" lvl="3" indent="-192576" defTabSz="1344501">
              <a:buClr>
                <a:schemeClr val="tx1"/>
              </a:buClr>
              <a:buSzTx/>
              <a:buFont typeface="Verdana" panose="020B0604030504040204" pitchFamily="34" charset="0"/>
              <a:buChar char="–"/>
            </a:pPr>
            <a:r>
              <a:rPr lang="en-SG" sz="1434" dirty="0"/>
              <a:t>Expected to last 22 months</a:t>
            </a:r>
          </a:p>
          <a:p>
            <a:pPr marL="393907" lvl="3" indent="-192576" defTabSz="1344501">
              <a:buClr>
                <a:schemeClr val="tx1"/>
              </a:buClr>
              <a:buSzTx/>
              <a:buFont typeface="Verdana" panose="020B0604030504040204" pitchFamily="34" charset="0"/>
              <a:buChar char="–"/>
            </a:pPr>
            <a:r>
              <a:rPr lang="en-SG" sz="1434" dirty="0"/>
              <a:t>During negotiation, project split into two contracts: 11 months each</a:t>
            </a:r>
          </a:p>
          <a:p>
            <a:pPr marL="393907" lvl="3" indent="-192576" defTabSz="1344501">
              <a:buClr>
                <a:schemeClr val="tx1"/>
              </a:buClr>
              <a:buSzTx/>
              <a:buFont typeface="Verdana" panose="020B0604030504040204" pitchFamily="34" charset="0"/>
              <a:buChar char="–"/>
            </a:pPr>
            <a:r>
              <a:rPr lang="en-SG" sz="1434" b="1" dirty="0">
                <a:solidFill>
                  <a:srgbClr val="00A3E0"/>
                </a:solidFill>
              </a:rPr>
              <a:t>Contract 1</a:t>
            </a:r>
            <a:r>
              <a:rPr lang="en-SG" sz="1434" dirty="0"/>
              <a:t>: concluded with RCO</a:t>
            </a:r>
          </a:p>
          <a:p>
            <a:pPr marL="393907" lvl="3" indent="-192576" defTabSz="1344501">
              <a:buClr>
                <a:schemeClr val="tx1"/>
              </a:buClr>
              <a:buSzTx/>
              <a:buFont typeface="Verdana" panose="020B0604030504040204" pitchFamily="34" charset="0"/>
              <a:buChar char="–"/>
            </a:pPr>
            <a:r>
              <a:rPr lang="en-SG" sz="1434" b="1" dirty="0">
                <a:solidFill>
                  <a:srgbClr val="00A3E0"/>
                </a:solidFill>
              </a:rPr>
              <a:t>Contract 2</a:t>
            </a:r>
            <a:r>
              <a:rPr lang="en-SG" sz="1434" dirty="0"/>
              <a:t>: concluded with SUBCO</a:t>
            </a:r>
          </a:p>
          <a:p>
            <a:pPr marL="201330" lvl="1" indent="-201330" defTabSz="1344501">
              <a:buClr>
                <a:schemeClr val="tx1"/>
              </a:buClr>
              <a:buSzTx/>
            </a:pPr>
            <a:r>
              <a:rPr lang="en-SG" sz="1434" dirty="0">
                <a:solidFill>
                  <a:srgbClr val="00A3E0"/>
                </a:solidFill>
              </a:rPr>
              <a:t>SUBCO</a:t>
            </a:r>
            <a:r>
              <a:rPr lang="en-SG" sz="1434" dirty="0"/>
              <a:t>: Resident of State R</a:t>
            </a:r>
          </a:p>
          <a:p>
            <a:pPr marL="393907" lvl="3" indent="-192576" defTabSz="1344501">
              <a:buClr>
                <a:schemeClr val="tx1"/>
              </a:buClr>
              <a:buSzTx/>
              <a:buFont typeface="Verdana" panose="020B0604030504040204" pitchFamily="34" charset="0"/>
              <a:buChar char="–"/>
            </a:pPr>
            <a:r>
              <a:rPr lang="en-SG" sz="1434" dirty="0"/>
              <a:t>Recently incorporated, 100% subsidiary of RCO</a:t>
            </a:r>
          </a:p>
          <a:p>
            <a:pPr marL="201330" lvl="1" indent="-201330" defTabSz="1344501">
              <a:buClr>
                <a:schemeClr val="tx1"/>
              </a:buClr>
              <a:buSzTx/>
            </a:pPr>
            <a:r>
              <a:rPr lang="en-SG" sz="1434" dirty="0"/>
              <a:t>RCO </a:t>
            </a:r>
            <a:r>
              <a:rPr lang="en-SG" sz="1434" dirty="0">
                <a:solidFill>
                  <a:srgbClr val="00A3E0"/>
                </a:solidFill>
              </a:rPr>
              <a:t>jointly and severally liable </a:t>
            </a:r>
            <a:r>
              <a:rPr lang="en-SG" sz="1434" dirty="0"/>
              <a:t>with SUBCO for performance of SUBCO’s contractual obligations under Contract 2</a:t>
            </a:r>
          </a:p>
        </p:txBody>
      </p:sp>
      <p:grpSp>
        <p:nvGrpSpPr>
          <p:cNvPr id="21" name="Group 20"/>
          <p:cNvGrpSpPr/>
          <p:nvPr/>
        </p:nvGrpSpPr>
        <p:grpSpPr>
          <a:xfrm>
            <a:off x="786420" y="1793104"/>
            <a:ext cx="4094013" cy="4272067"/>
            <a:chOff x="1428829" y="2252943"/>
            <a:chExt cx="3269509" cy="3747963"/>
          </a:xfrm>
        </p:grpSpPr>
        <p:grpSp>
          <p:nvGrpSpPr>
            <p:cNvPr id="22" name="Group 21"/>
            <p:cNvGrpSpPr/>
            <p:nvPr/>
          </p:nvGrpSpPr>
          <p:grpSpPr>
            <a:xfrm>
              <a:off x="1428829" y="2252943"/>
              <a:ext cx="3269509" cy="3747963"/>
              <a:chOff x="1441625" y="2252943"/>
              <a:chExt cx="3333576" cy="3621675"/>
            </a:xfrm>
          </p:grpSpPr>
          <p:grpSp>
            <p:nvGrpSpPr>
              <p:cNvPr id="26" name="Group 25"/>
              <p:cNvGrpSpPr/>
              <p:nvPr/>
            </p:nvGrpSpPr>
            <p:grpSpPr>
              <a:xfrm>
                <a:off x="2095476" y="2712061"/>
                <a:ext cx="2381322" cy="2068486"/>
                <a:chOff x="1319714" y="1478209"/>
                <a:chExt cx="2006081" cy="1946526"/>
              </a:xfrm>
            </p:grpSpPr>
            <p:cxnSp>
              <p:nvCxnSpPr>
                <p:cNvPr id="41" name="Straight Connector 40"/>
                <p:cNvCxnSpPr>
                  <a:stCxn id="27" idx="2"/>
                  <a:endCxn id="43" idx="0"/>
                </p:cNvCxnSpPr>
                <p:nvPr/>
              </p:nvCxnSpPr>
              <p:spPr>
                <a:xfrm flipH="1">
                  <a:off x="1787767" y="1478209"/>
                  <a:ext cx="3" cy="1514478"/>
                </a:xfrm>
                <a:prstGeom prst="line">
                  <a:avLst/>
                </a:prstGeom>
                <a:noFill/>
                <a:ln w="9525" cap="flat" cmpd="sng" algn="ctr">
                  <a:solidFill>
                    <a:srgbClr val="002776">
                      <a:shade val="95000"/>
                      <a:satMod val="105000"/>
                    </a:srgbClr>
                  </a:solidFill>
                  <a:prstDash val="dash"/>
                  <a:headEnd type="triangle"/>
                  <a:tailEnd type="triangle"/>
                </a:ln>
                <a:effectLst/>
              </p:spPr>
            </p:cxnSp>
            <p:sp>
              <p:nvSpPr>
                <p:cNvPr id="42" name="Rectangle 41"/>
                <p:cNvSpPr/>
                <p:nvPr/>
              </p:nvSpPr>
              <p:spPr>
                <a:xfrm>
                  <a:off x="2389690" y="1978110"/>
                  <a:ext cx="936105" cy="432048"/>
                </a:xfrm>
                <a:prstGeom prst="rect">
                  <a:avLst/>
                </a:prstGeom>
                <a:solidFill>
                  <a:srgbClr val="86BC25"/>
                </a:solidFill>
                <a:ln w="25400" cap="flat" cmpd="sng" algn="ctr">
                  <a:noFill/>
                  <a:prstDash val="solid"/>
                </a:ln>
                <a:effectLst/>
              </p:spPr>
              <p:txBody>
                <a:bodyPr rtlCol="0" anchor="ctr"/>
                <a:lstStyle/>
                <a:p>
                  <a:pPr algn="ctr" defTabSz="1008400">
                    <a:defRPr/>
                  </a:pPr>
                  <a:r>
                    <a:rPr lang="en-SG" sz="1544" b="1" kern="0" dirty="0">
                      <a:solidFill>
                        <a:schemeClr val="bg1"/>
                      </a:solidFill>
                    </a:rPr>
                    <a:t>SUBCO</a:t>
                  </a:r>
                  <a:endParaRPr lang="en-US" sz="1544" b="1" kern="0" dirty="0">
                    <a:solidFill>
                      <a:schemeClr val="bg1"/>
                    </a:solidFill>
                  </a:endParaRPr>
                </a:p>
              </p:txBody>
            </p:sp>
            <p:sp>
              <p:nvSpPr>
                <p:cNvPr id="43" name="Rectangle 42"/>
                <p:cNvSpPr/>
                <p:nvPr/>
              </p:nvSpPr>
              <p:spPr>
                <a:xfrm>
                  <a:off x="1319714" y="2992687"/>
                  <a:ext cx="936105" cy="432048"/>
                </a:xfrm>
                <a:prstGeom prst="rect">
                  <a:avLst/>
                </a:prstGeom>
                <a:solidFill>
                  <a:srgbClr val="00A3E0"/>
                </a:solidFill>
                <a:ln w="25400" cap="flat" cmpd="sng" algn="ctr">
                  <a:noFill/>
                  <a:prstDash val="solid"/>
                </a:ln>
                <a:effectLst/>
              </p:spPr>
              <p:txBody>
                <a:bodyPr lIns="39700" rIns="0" rtlCol="0" anchor="ctr"/>
                <a:lstStyle/>
                <a:p>
                  <a:pPr algn="ctr" defTabSz="1008400">
                    <a:defRPr/>
                  </a:pPr>
                  <a:r>
                    <a:rPr lang="en-SG" sz="1544" b="1" kern="0" dirty="0">
                      <a:solidFill>
                        <a:schemeClr val="bg1"/>
                      </a:solidFill>
                    </a:rPr>
                    <a:t>SCO</a:t>
                  </a:r>
                  <a:endParaRPr lang="en-US" sz="1544" b="1" kern="0" dirty="0">
                    <a:solidFill>
                      <a:schemeClr val="bg1"/>
                    </a:solidFill>
                  </a:endParaRPr>
                </a:p>
              </p:txBody>
            </p:sp>
          </p:grpSp>
          <p:sp>
            <p:nvSpPr>
              <p:cNvPr id="27" name="Rectangle 26"/>
              <p:cNvSpPr/>
              <p:nvPr/>
            </p:nvSpPr>
            <p:spPr>
              <a:xfrm>
                <a:off x="2095480" y="2252943"/>
                <a:ext cx="1111206" cy="459118"/>
              </a:xfrm>
              <a:prstGeom prst="rect">
                <a:avLst/>
              </a:prstGeom>
              <a:solidFill>
                <a:srgbClr val="002776"/>
              </a:solidFill>
              <a:ln w="25400" cap="flat" cmpd="sng" algn="ctr">
                <a:noFill/>
                <a:prstDash val="solid"/>
              </a:ln>
              <a:effectLst/>
            </p:spPr>
            <p:txBody>
              <a:bodyPr rtlCol="0" anchor="ctr"/>
              <a:lstStyle/>
              <a:p>
                <a:pPr algn="ctr" defTabSz="1008400">
                  <a:defRPr/>
                </a:pPr>
                <a:r>
                  <a:rPr lang="en-SG" sz="1544" b="1" kern="0" dirty="0">
                    <a:solidFill>
                      <a:schemeClr val="bg1"/>
                    </a:solidFill>
                  </a:rPr>
                  <a:t>RCO</a:t>
                </a:r>
                <a:endParaRPr lang="en-US" sz="1544" b="1" kern="0" dirty="0">
                  <a:solidFill>
                    <a:schemeClr val="bg1"/>
                  </a:solidFill>
                </a:endParaRPr>
              </a:p>
            </p:txBody>
          </p:sp>
          <p:cxnSp>
            <p:nvCxnSpPr>
              <p:cNvPr id="28" name="Straight Connector 27"/>
              <p:cNvCxnSpPr/>
              <p:nvPr/>
            </p:nvCxnSpPr>
            <p:spPr>
              <a:xfrm flipH="1">
                <a:off x="1441625" y="3907752"/>
                <a:ext cx="3333576" cy="0"/>
              </a:xfrm>
              <a:prstGeom prst="line">
                <a:avLst/>
              </a:prstGeom>
              <a:noFill/>
              <a:ln w="9525" cap="flat" cmpd="sng" algn="ctr">
                <a:solidFill>
                  <a:srgbClr val="002776">
                    <a:shade val="95000"/>
                    <a:satMod val="105000"/>
                  </a:srgbClr>
                </a:solidFill>
                <a:prstDash val="dash"/>
              </a:ln>
              <a:effectLst/>
            </p:spPr>
          </p:cxnSp>
          <p:sp>
            <p:nvSpPr>
              <p:cNvPr id="29" name="TextBox 28"/>
              <p:cNvSpPr txBox="1"/>
              <p:nvPr/>
            </p:nvSpPr>
            <p:spPr>
              <a:xfrm>
                <a:off x="1500302" y="3641140"/>
                <a:ext cx="360109" cy="250864"/>
              </a:xfrm>
              <a:prstGeom prst="rect">
                <a:avLst/>
              </a:prstGeom>
              <a:noFill/>
            </p:spPr>
            <p:txBody>
              <a:bodyPr wrap="square" rtlCol="0">
                <a:spAutoFit/>
              </a:bodyPr>
              <a:lstStyle/>
              <a:p>
                <a:r>
                  <a:rPr lang="en-SG" sz="1323" dirty="0"/>
                  <a:t>R</a:t>
                </a:r>
                <a:endParaRPr lang="en-US" sz="1323" dirty="0"/>
              </a:p>
            </p:txBody>
          </p:sp>
          <p:sp>
            <p:nvSpPr>
              <p:cNvPr id="30" name="TextBox 29"/>
              <p:cNvSpPr txBox="1"/>
              <p:nvPr/>
            </p:nvSpPr>
            <p:spPr>
              <a:xfrm>
                <a:off x="1505084" y="3923199"/>
                <a:ext cx="360109" cy="250864"/>
              </a:xfrm>
              <a:prstGeom prst="rect">
                <a:avLst/>
              </a:prstGeom>
              <a:noFill/>
            </p:spPr>
            <p:txBody>
              <a:bodyPr wrap="square" rtlCol="0">
                <a:spAutoFit/>
              </a:bodyPr>
              <a:lstStyle/>
              <a:p>
                <a:r>
                  <a:rPr lang="en-SG" sz="1323" dirty="0"/>
                  <a:t>S</a:t>
                </a:r>
                <a:endParaRPr lang="en-US" sz="1323" dirty="0"/>
              </a:p>
            </p:txBody>
          </p:sp>
          <p:sp>
            <p:nvSpPr>
              <p:cNvPr id="31" name="Oval 30"/>
              <p:cNvSpPr/>
              <p:nvPr/>
            </p:nvSpPr>
            <p:spPr bwMode="gray">
              <a:xfrm>
                <a:off x="2033504" y="5193292"/>
                <a:ext cx="1235147" cy="681326"/>
              </a:xfrm>
              <a:prstGeom prst="ellipse">
                <a:avLst/>
              </a:prstGeom>
              <a:noFill/>
              <a:ln w="19050" algn="ctr">
                <a:solidFill>
                  <a:srgbClr val="012169"/>
                </a:solidFill>
                <a:prstDash val="dash"/>
                <a:miter lim="800000"/>
                <a:headEnd/>
                <a:tailEnd/>
              </a:ln>
            </p:spPr>
            <p:txBody>
              <a:bodyPr wrap="square" lIns="98037" tIns="98037" rIns="98037" bIns="98037" rtlCol="0" anchor="ctr"/>
              <a:lstStyle/>
              <a:p>
                <a:pPr algn="ctr">
                  <a:lnSpc>
                    <a:spcPct val="106000"/>
                  </a:lnSpc>
                  <a:buFont typeface="Wingdings 2" pitchFamily="18" charset="2"/>
                  <a:buNone/>
                </a:pPr>
                <a:r>
                  <a:rPr lang="en-SG" sz="1544" dirty="0"/>
                  <a:t>Power</a:t>
                </a:r>
              </a:p>
              <a:p>
                <a:pPr algn="ctr">
                  <a:lnSpc>
                    <a:spcPct val="106000"/>
                  </a:lnSpc>
                  <a:buFont typeface="Wingdings 2" pitchFamily="18" charset="2"/>
                  <a:buNone/>
                </a:pPr>
                <a:r>
                  <a:rPr lang="en-SG" sz="1544" dirty="0"/>
                  <a:t>plant</a:t>
                </a:r>
              </a:p>
            </p:txBody>
          </p:sp>
          <p:sp>
            <p:nvSpPr>
              <p:cNvPr id="40" name="TextBox 39"/>
              <p:cNvSpPr txBox="1"/>
              <p:nvPr/>
            </p:nvSpPr>
            <p:spPr>
              <a:xfrm>
                <a:off x="1555983" y="3076620"/>
                <a:ext cx="1106995" cy="423451"/>
              </a:xfrm>
              <a:prstGeom prst="rect">
                <a:avLst/>
              </a:prstGeom>
              <a:noFill/>
            </p:spPr>
            <p:txBody>
              <a:bodyPr wrap="square" rtlCol="0">
                <a:spAutoFit/>
              </a:bodyPr>
              <a:lstStyle/>
              <a:p>
                <a:r>
                  <a:rPr lang="en-SG" sz="1323" dirty="0"/>
                  <a:t>Contract 1 (11 months)</a:t>
                </a:r>
              </a:p>
            </p:txBody>
          </p:sp>
        </p:grpSp>
        <p:cxnSp>
          <p:nvCxnSpPr>
            <p:cNvPr id="23" name="Straight Connector 22"/>
            <p:cNvCxnSpPr>
              <a:stCxn id="43" idx="2"/>
              <a:endCxn id="31" idx="0"/>
            </p:cNvCxnSpPr>
            <p:nvPr/>
          </p:nvCxnSpPr>
          <p:spPr>
            <a:xfrm flipH="1">
              <a:off x="2615041" y="4868684"/>
              <a:ext cx="1" cy="427138"/>
            </a:xfrm>
            <a:prstGeom prst="line">
              <a:avLst/>
            </a:prstGeom>
            <a:noFill/>
            <a:ln w="9525" cap="flat" cmpd="sng" algn="ctr">
              <a:solidFill>
                <a:srgbClr val="002776">
                  <a:shade val="95000"/>
                  <a:satMod val="105000"/>
                </a:srgbClr>
              </a:solidFill>
              <a:prstDash val="dash"/>
              <a:headEnd type="none"/>
              <a:tailEnd type="none"/>
            </a:ln>
            <a:effectLst/>
          </p:spPr>
        </p:cxnSp>
        <p:cxnSp>
          <p:nvCxnSpPr>
            <p:cNvPr id="24" name="Straight Connector 23"/>
            <p:cNvCxnSpPr>
              <a:stCxn id="42" idx="2"/>
              <a:endCxn id="43" idx="3"/>
            </p:cNvCxnSpPr>
            <p:nvPr/>
          </p:nvCxnSpPr>
          <p:spPr>
            <a:xfrm flipH="1">
              <a:off x="3159966" y="3752943"/>
              <a:ext cx="700782" cy="878178"/>
            </a:xfrm>
            <a:prstGeom prst="line">
              <a:avLst/>
            </a:prstGeom>
            <a:noFill/>
            <a:ln w="9525" cap="flat" cmpd="sng" algn="ctr">
              <a:solidFill>
                <a:srgbClr val="002776">
                  <a:shade val="95000"/>
                  <a:satMod val="105000"/>
                </a:srgbClr>
              </a:solidFill>
              <a:prstDash val="dash"/>
              <a:headEnd type="triangle"/>
              <a:tailEnd type="triangle"/>
            </a:ln>
            <a:effectLst/>
          </p:spPr>
        </p:cxnSp>
        <p:sp>
          <p:nvSpPr>
            <p:cNvPr id="25" name="TextBox 24"/>
            <p:cNvSpPr txBox="1"/>
            <p:nvPr/>
          </p:nvSpPr>
          <p:spPr>
            <a:xfrm>
              <a:off x="3437587" y="4227077"/>
              <a:ext cx="1158034" cy="438217"/>
            </a:xfrm>
            <a:prstGeom prst="rect">
              <a:avLst/>
            </a:prstGeom>
            <a:noFill/>
          </p:spPr>
          <p:txBody>
            <a:bodyPr wrap="square" rtlCol="0">
              <a:spAutoFit/>
            </a:bodyPr>
            <a:lstStyle/>
            <a:p>
              <a:r>
                <a:rPr lang="en-SG" sz="1323" dirty="0"/>
                <a:t>Contract 2 </a:t>
              </a:r>
            </a:p>
            <a:p>
              <a:r>
                <a:rPr lang="en-SG" sz="1323" dirty="0"/>
                <a:t>(11 months)</a:t>
              </a:r>
            </a:p>
          </p:txBody>
        </p:sp>
      </p:grpSp>
    </p:spTree>
    <p:extLst>
      <p:ext uri="{BB962C8B-B14F-4D97-AF65-F5344CB8AC3E}">
        <p14:creationId xmlns:p14="http://schemas.microsoft.com/office/powerpoint/2010/main" val="4166712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PPT – Case Study </a:t>
            </a:r>
            <a:r>
              <a:rPr lang="en-US" dirty="0" smtClean="0"/>
              <a:t>(</a:t>
            </a:r>
            <a:r>
              <a:rPr lang="en-US" dirty="0"/>
              <a:t>Cont’d)</a:t>
            </a:r>
          </a:p>
        </p:txBody>
      </p:sp>
      <p:sp>
        <p:nvSpPr>
          <p:cNvPr id="3" name="Title 2"/>
          <p:cNvSpPr>
            <a:spLocks noGrp="1"/>
          </p:cNvSpPr>
          <p:nvPr>
            <p:ph type="title"/>
          </p:nvPr>
        </p:nvSpPr>
        <p:spPr/>
        <p:txBody>
          <a:bodyPr/>
          <a:lstStyle/>
          <a:p>
            <a:r>
              <a:rPr lang="en-US" dirty="0"/>
              <a:t>PPT – Case </a:t>
            </a:r>
            <a:r>
              <a:rPr lang="en-US" dirty="0" smtClean="0"/>
              <a:t>Study</a:t>
            </a:r>
            <a:endParaRPr lang="en-US" dirty="0"/>
          </a:p>
        </p:txBody>
      </p:sp>
      <p:sp>
        <p:nvSpPr>
          <p:cNvPr id="7" name="Text Placeholder 5"/>
          <p:cNvSpPr>
            <a:spLocks noGrp="1"/>
          </p:cNvSpPr>
          <p:nvPr>
            <p:ph sz="quarter" idx="4294967295"/>
          </p:nvPr>
        </p:nvSpPr>
        <p:spPr>
          <a:xfrm>
            <a:off x="717327" y="1697099"/>
            <a:ext cx="9232193" cy="5110174"/>
          </a:xfrm>
          <a:prstGeom prst="rect">
            <a:avLst/>
          </a:prstGeom>
        </p:spPr>
        <p:txBody>
          <a:bodyPr/>
          <a:lstStyle/>
          <a:p>
            <a:pPr marL="201330" indent="-201330" defTabSz="1344501">
              <a:buClr>
                <a:srgbClr val="000000"/>
              </a:buClr>
              <a:buSzTx/>
              <a:buFont typeface="Arial" panose="020B0604020202020204" pitchFamily="34" charset="0"/>
              <a:buChar char="•"/>
            </a:pPr>
            <a:r>
              <a:rPr lang="en-SG" sz="1600" dirty="0"/>
              <a:t>Proposed Commentary</a:t>
            </a:r>
            <a:r>
              <a:rPr lang="en-SG" sz="1600" dirty="0" smtClean="0"/>
              <a:t>: PPT failed</a:t>
            </a:r>
            <a:endParaRPr lang="en-SG" sz="1600" dirty="0"/>
          </a:p>
          <a:p>
            <a:pPr marL="201330" lvl="3" indent="0" algn="just" defTabSz="1344501">
              <a:buSzTx/>
              <a:buNone/>
            </a:pPr>
            <a:r>
              <a:rPr lang="en-SG" sz="1600" dirty="0"/>
              <a:t>“In this example, in the absence of other facts and circumstances showing otherwise, </a:t>
            </a:r>
            <a:r>
              <a:rPr lang="en-SG" sz="1600" b="1" dirty="0">
                <a:solidFill>
                  <a:srgbClr val="00A3E0"/>
                </a:solidFill>
              </a:rPr>
              <a:t>it would be reasonable to conclude that one of the principal purposes for the conclusion of the separate contract </a:t>
            </a:r>
            <a:r>
              <a:rPr lang="en-SG" sz="1600" dirty="0"/>
              <a:t>under which SUBCO agreed to perform part of the construction project </a:t>
            </a:r>
            <a:r>
              <a:rPr lang="en-SG" sz="1600" b="1" dirty="0">
                <a:solidFill>
                  <a:srgbClr val="00A3E0"/>
                </a:solidFill>
              </a:rPr>
              <a:t>was for RCO and SUBCO to each obtain the benefit of the rule in paragraph 3 of Article 5</a:t>
            </a:r>
            <a:r>
              <a:rPr lang="en-SG" sz="1600" dirty="0">
                <a:solidFill>
                  <a:srgbClr val="00A3E0"/>
                </a:solidFill>
              </a:rPr>
              <a:t> </a:t>
            </a:r>
            <a:r>
              <a:rPr lang="en-SG" sz="1600" dirty="0"/>
              <a:t>of the State R – State S tax convention. </a:t>
            </a:r>
            <a:r>
              <a:rPr lang="en-SG" sz="1600" b="1" dirty="0">
                <a:solidFill>
                  <a:srgbClr val="00A3E0"/>
                </a:solidFill>
              </a:rPr>
              <a:t>Granting the benefit of that rule in these circumstances would be contrary to the object and purpose of that paragraph</a:t>
            </a:r>
            <a:r>
              <a:rPr lang="en-SG" sz="1600" dirty="0"/>
              <a:t> as the time limitation of that paragraph would otherwise be meaningless.” </a:t>
            </a:r>
            <a:endParaRPr lang="en-US" sz="1600" b="1" dirty="0" smtClean="0"/>
          </a:p>
        </p:txBody>
      </p:sp>
    </p:spTree>
    <p:extLst>
      <p:ext uri="{BB962C8B-B14F-4D97-AF65-F5344CB8AC3E}">
        <p14:creationId xmlns:p14="http://schemas.microsoft.com/office/powerpoint/2010/main" val="3801839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9794" y="564443"/>
            <a:ext cx="9809052" cy="555979"/>
          </a:xfrm>
        </p:spPr>
        <p:txBody>
          <a:bodyPr/>
          <a:lstStyle/>
          <a:p>
            <a:r>
              <a:rPr lang="en-US" b="1" dirty="0"/>
              <a:t>Contents</a:t>
            </a:r>
            <a:endParaRPr lang="en-IN" b="1" dirty="0"/>
          </a:p>
        </p:txBody>
      </p:sp>
      <p:graphicFrame>
        <p:nvGraphicFramePr>
          <p:cNvPr id="6" name="Table 5"/>
          <p:cNvGraphicFramePr>
            <a:graphicFrameLocks noGrp="1"/>
          </p:cNvGraphicFramePr>
          <p:nvPr>
            <p:extLst>
              <p:ext uri="{D42A27DB-BD31-4B8C-83A1-F6EECF244321}">
                <p14:modId xmlns:p14="http://schemas.microsoft.com/office/powerpoint/2010/main" val="3027104356"/>
              </p:ext>
            </p:extLst>
          </p:nvPr>
        </p:nvGraphicFramePr>
        <p:xfrm>
          <a:off x="439794" y="1343378"/>
          <a:ext cx="8546551" cy="4040531"/>
        </p:xfrm>
        <a:graphic>
          <a:graphicData uri="http://schemas.openxmlformats.org/drawingml/2006/table">
            <a:tbl>
              <a:tblPr firstRow="1" bandRow="1">
                <a:tableStyleId>{5940675A-B579-460E-94D1-54222C63F5DA}</a:tableStyleId>
              </a:tblPr>
              <a:tblGrid>
                <a:gridCol w="8302272">
                  <a:extLst>
                    <a:ext uri="{9D8B030D-6E8A-4147-A177-3AD203B41FA5}">
                      <a16:colId xmlns:a16="http://schemas.microsoft.com/office/drawing/2014/main" val="20000"/>
                    </a:ext>
                  </a:extLst>
                </a:gridCol>
                <a:gridCol w="244279">
                  <a:extLst>
                    <a:ext uri="{9D8B030D-6E8A-4147-A177-3AD203B41FA5}">
                      <a16:colId xmlns:a16="http://schemas.microsoft.com/office/drawing/2014/main" val="20001"/>
                    </a:ext>
                  </a:extLst>
                </a:gridCol>
              </a:tblGrid>
              <a:tr h="650008">
                <a:tc>
                  <a:txBody>
                    <a:bodyPr/>
                    <a:lstStyle/>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baseline="0" dirty="0" smtClean="0">
                          <a:solidFill>
                            <a:schemeClr val="tx1"/>
                          </a:solidFill>
                          <a:latin typeface="+mn-lt"/>
                          <a:ea typeface="+mn-ea"/>
                          <a:cs typeface="+mn-cs"/>
                        </a:rPr>
                        <a:t>Overview</a:t>
                      </a:r>
                      <a:endParaRPr lang="en-IN" sz="1800" kern="1200" baseline="0" dirty="0" smtClean="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49212">
                <a:tc>
                  <a:txBody>
                    <a:bodyPr/>
                    <a:lstStyle/>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baseline="0" dirty="0" smtClean="0">
                          <a:solidFill>
                            <a:schemeClr val="tx1"/>
                          </a:solidFill>
                          <a:latin typeface="+mn-lt"/>
                          <a:ea typeface="+mn-ea"/>
                          <a:cs typeface="+mn-cs"/>
                        </a:rPr>
                        <a:t>India </a:t>
                      </a:r>
                      <a:r>
                        <a:rPr lang="en-US" sz="1800" kern="1200" baseline="0" dirty="0" smtClean="0">
                          <a:solidFill>
                            <a:schemeClr val="tx1"/>
                          </a:solidFill>
                          <a:latin typeface="+mn-lt"/>
                          <a:ea typeface="+mn-ea"/>
                          <a:cs typeface="+mn-cs"/>
                        </a:rPr>
                        <a:t>Position </a:t>
                      </a:r>
                      <a:r>
                        <a:rPr lang="en-US" sz="1800" kern="1200" baseline="0" dirty="0" smtClean="0">
                          <a:solidFill>
                            <a:schemeClr val="tx1"/>
                          </a:solidFill>
                          <a:latin typeface="+mn-lt"/>
                          <a:ea typeface="+mn-ea"/>
                          <a:cs typeface="+mn-cs"/>
                        </a:rPr>
                        <a:t>– </a:t>
                      </a:r>
                      <a:r>
                        <a:rPr lang="en-US" sz="1800" kern="1200" baseline="0" dirty="0" smtClean="0">
                          <a:solidFill>
                            <a:schemeClr val="tx1"/>
                          </a:solidFill>
                          <a:latin typeface="+mn-lt"/>
                          <a:ea typeface="+mn-ea"/>
                          <a:cs typeface="+mn-cs"/>
                        </a:rPr>
                        <a:t>The story </a:t>
                      </a:r>
                      <a:r>
                        <a:rPr lang="en-US" sz="1800" kern="1200" baseline="0" dirty="0" smtClean="0">
                          <a:solidFill>
                            <a:schemeClr val="tx1"/>
                          </a:solidFill>
                          <a:latin typeface="+mn-lt"/>
                          <a:ea typeface="+mn-ea"/>
                          <a:cs typeface="+mn-cs"/>
                        </a:rPr>
                        <a:t>so </a:t>
                      </a:r>
                      <a:r>
                        <a:rPr lang="en-US" sz="1800" kern="1200" baseline="0" dirty="0" smtClean="0">
                          <a:solidFill>
                            <a:schemeClr val="tx1"/>
                          </a:solidFill>
                          <a:latin typeface="+mn-lt"/>
                          <a:ea typeface="+mn-ea"/>
                          <a:cs typeface="+mn-cs"/>
                        </a:rPr>
                        <a:t>far</a:t>
                      </a:r>
                      <a:endParaRPr lang="en-US" sz="1800" kern="1200" baseline="0" dirty="0" smtClean="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31180">
                <a:tc>
                  <a:txBody>
                    <a:bodyPr/>
                    <a:lstStyle/>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baseline="0" dirty="0" smtClean="0">
                          <a:solidFill>
                            <a:schemeClr val="tx1"/>
                          </a:solidFill>
                          <a:latin typeface="+mn-lt"/>
                          <a:ea typeface="+mn-ea"/>
                          <a:cs typeface="+mn-cs"/>
                        </a:rPr>
                        <a:t>India’s CTAs – Bilateral tax treaties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55651">
                <a:tc>
                  <a:txBody>
                    <a:bodyPr/>
                    <a:lstStyle/>
                    <a:p>
                      <a:pPr marL="285750" indent="-285750">
                        <a:buFont typeface="Arial" panose="020B0604020202020204" pitchFamily="34" charset="0"/>
                        <a:buChar char="•"/>
                      </a:pPr>
                      <a:r>
                        <a:rPr lang="en-US" sz="1800" kern="1200" baseline="0" dirty="0" smtClean="0">
                          <a:solidFill>
                            <a:schemeClr val="tx1"/>
                          </a:solidFill>
                          <a:latin typeface="+mn-lt"/>
                          <a:ea typeface="+mn-ea"/>
                          <a:cs typeface="+mn-cs"/>
                        </a:rPr>
                        <a:t>Certain practical considerations under Indian tax treaties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49212">
                <a:tc>
                  <a:txBody>
                    <a:bodyPr/>
                    <a:lstStyle/>
                    <a:p>
                      <a:pPr marL="285750" indent="-285750">
                        <a:buFont typeface="Arial" panose="020B0604020202020204" pitchFamily="34" charset="0"/>
                        <a:buChar char="•"/>
                      </a:pPr>
                      <a:r>
                        <a:rPr lang="en-US" sz="1800" kern="1200" baseline="0" dirty="0" smtClean="0">
                          <a:solidFill>
                            <a:schemeClr val="tx1"/>
                          </a:solidFill>
                          <a:latin typeface="+mn-lt"/>
                          <a:ea typeface="+mn-ea"/>
                          <a:cs typeface="+mn-cs"/>
                        </a:rPr>
                        <a:t>MLI impact on key CTAs </a:t>
                      </a:r>
                    </a:p>
                    <a:p>
                      <a:pPr marL="285750" indent="-285750">
                        <a:buFont typeface="Arial" panose="020B0604020202020204" pitchFamily="34" charset="0"/>
                        <a:buChar char="•"/>
                      </a:pPr>
                      <a:endParaRPr lang="en-US" sz="1800" kern="1200" baseline="0" dirty="0" smtClean="0">
                        <a:solidFill>
                          <a:schemeClr val="tx1"/>
                        </a:solidFill>
                        <a:latin typeface="+mn-lt"/>
                        <a:ea typeface="+mn-ea"/>
                        <a:cs typeface="+mn-cs"/>
                      </a:endParaRPr>
                    </a:p>
                    <a:p>
                      <a:pPr marL="285750" indent="-285750">
                        <a:buFont typeface="Arial" panose="020B0604020202020204" pitchFamily="34" charset="0"/>
                        <a:buChar char="•"/>
                      </a:pPr>
                      <a:r>
                        <a:rPr lang="en-US" sz="1800" kern="1200" baseline="0" dirty="0" smtClean="0">
                          <a:solidFill>
                            <a:schemeClr val="tx1"/>
                          </a:solidFill>
                          <a:latin typeface="+mn-lt"/>
                          <a:ea typeface="+mn-ea"/>
                          <a:cs typeface="+mn-cs"/>
                        </a:rPr>
                        <a:t>Key Talking Points</a:t>
                      </a:r>
                      <a:endParaRPr lang="en-IN" sz="18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415725">
                <a:tc>
                  <a:txBody>
                    <a:bodyPr/>
                    <a:lstStyle/>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kern="1200" baseline="0" noProof="0" dirty="0" smtClean="0">
                        <a:solidFill>
                          <a:schemeClr val="tx1"/>
                        </a:solidFill>
                        <a:latin typeface="+mn-lt"/>
                        <a:ea typeface="+mn-ea"/>
                        <a:cs typeface="+mn-cs"/>
                      </a:endParaRPr>
                    </a:p>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baseline="0" noProof="0" dirty="0" smtClean="0">
                          <a:solidFill>
                            <a:schemeClr val="tx1"/>
                          </a:solidFill>
                          <a:latin typeface="+mn-lt"/>
                          <a:ea typeface="+mn-ea"/>
                          <a:cs typeface="+mn-cs"/>
                        </a:rPr>
                        <a:t>Q&amp;A</a:t>
                      </a:r>
                      <a:endParaRPr lang="en-IN" sz="1800" kern="1200" baseline="0" noProof="0" dirty="0" smtClean="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IN" sz="1600" kern="1200" baseline="0" dirty="0">
                        <a:solidFill>
                          <a:schemeClr val="tx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97067739"/>
                  </a:ext>
                </a:extLst>
              </a:tr>
            </a:tbl>
          </a:graphicData>
        </a:graphic>
      </p:graphicFrame>
    </p:spTree>
    <p:extLst>
      <p:ext uri="{BB962C8B-B14F-4D97-AF65-F5344CB8AC3E}">
        <p14:creationId xmlns:p14="http://schemas.microsoft.com/office/powerpoint/2010/main" val="3137842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10"/>
          <p:cNvSpPr>
            <a:spLocks noChangeAspect="1" noEditPoints="1"/>
          </p:cNvSpPr>
          <p:nvPr/>
        </p:nvSpPr>
        <p:spPr bwMode="auto">
          <a:xfrm>
            <a:off x="511576" y="2721724"/>
            <a:ext cx="1634400" cy="1634400"/>
          </a:xfrm>
          <a:custGeom>
            <a:avLst/>
            <a:gdLst>
              <a:gd name="T0" fmla="*/ 352 w 512"/>
              <a:gd name="T1" fmla="*/ 394 h 512"/>
              <a:gd name="T2" fmla="*/ 224 w 512"/>
              <a:gd name="T3" fmla="*/ 224 h 512"/>
              <a:gd name="T4" fmla="*/ 256 w 512"/>
              <a:gd name="T5" fmla="*/ 256 h 512"/>
              <a:gd name="T6" fmla="*/ 330 w 512"/>
              <a:gd name="T7" fmla="*/ 266 h 512"/>
              <a:gd name="T8" fmla="*/ 256 w 512"/>
              <a:gd name="T9" fmla="*/ 277 h 512"/>
              <a:gd name="T10" fmla="*/ 256 w 512"/>
              <a:gd name="T11" fmla="*/ 256 h 512"/>
              <a:gd name="T12" fmla="*/ 320 w 512"/>
              <a:gd name="T13" fmla="*/ 298 h 512"/>
              <a:gd name="T14" fmla="*/ 320 w 512"/>
              <a:gd name="T15" fmla="*/ 320 h 512"/>
              <a:gd name="T16" fmla="*/ 245 w 512"/>
              <a:gd name="T17" fmla="*/ 309 h 512"/>
              <a:gd name="T18" fmla="*/ 256 w 512"/>
              <a:gd name="T19" fmla="*/ 341 h 512"/>
              <a:gd name="T20" fmla="*/ 330 w 512"/>
              <a:gd name="T21" fmla="*/ 352 h 512"/>
              <a:gd name="T22" fmla="*/ 256 w 512"/>
              <a:gd name="T23" fmla="*/ 362 h 512"/>
              <a:gd name="T24" fmla="*/ 256 w 512"/>
              <a:gd name="T25" fmla="*/ 341 h 512"/>
              <a:gd name="T26" fmla="*/ 213 w 512"/>
              <a:gd name="T27" fmla="*/ 202 h 512"/>
              <a:gd name="T28" fmla="*/ 202 w 512"/>
              <a:gd name="T29" fmla="*/ 394 h 512"/>
              <a:gd name="T30" fmla="*/ 160 w 512"/>
              <a:gd name="T31" fmla="*/ 138 h 512"/>
              <a:gd name="T32" fmla="*/ 181 w 512"/>
              <a:gd name="T33" fmla="*/ 149 h 512"/>
              <a:gd name="T34" fmla="*/ 298 w 512"/>
              <a:gd name="T35" fmla="*/ 160 h 512"/>
              <a:gd name="T36" fmla="*/ 309 w 512"/>
              <a:gd name="T37" fmla="*/ 138 h 512"/>
              <a:gd name="T38" fmla="*/ 330 w 512"/>
              <a:gd name="T39" fmla="*/ 202 h 512"/>
              <a:gd name="T40" fmla="*/ 202 w 512"/>
              <a:gd name="T41" fmla="*/ 138 h 512"/>
              <a:gd name="T42" fmla="*/ 202 w 512"/>
              <a:gd name="T43" fmla="*/ 128 h 512"/>
              <a:gd name="T44" fmla="*/ 202 w 512"/>
              <a:gd name="T45" fmla="*/ 117 h 512"/>
              <a:gd name="T46" fmla="*/ 288 w 512"/>
              <a:gd name="T47" fmla="*/ 138 h 512"/>
              <a:gd name="T48" fmla="*/ 0 w 512"/>
              <a:gd name="T49" fmla="*/ 256 h 512"/>
              <a:gd name="T50" fmla="*/ 512 w 512"/>
              <a:gd name="T51" fmla="*/ 256 h 512"/>
              <a:gd name="T52" fmla="*/ 373 w 512"/>
              <a:gd name="T53" fmla="*/ 405 h 512"/>
              <a:gd name="T54" fmla="*/ 149 w 512"/>
              <a:gd name="T55" fmla="*/ 416 h 512"/>
              <a:gd name="T56" fmla="*/ 138 w 512"/>
              <a:gd name="T57" fmla="*/ 128 h 512"/>
              <a:gd name="T58" fmla="*/ 181 w 512"/>
              <a:gd name="T59" fmla="*/ 117 h 512"/>
              <a:gd name="T60" fmla="*/ 192 w 512"/>
              <a:gd name="T61" fmla="*/ 96 h 512"/>
              <a:gd name="T62" fmla="*/ 309 w 512"/>
              <a:gd name="T63" fmla="*/ 106 h 512"/>
              <a:gd name="T64" fmla="*/ 341 w 512"/>
              <a:gd name="T65" fmla="*/ 117 h 512"/>
              <a:gd name="T66" fmla="*/ 352 w 512"/>
              <a:gd name="T67" fmla="*/ 202 h 512"/>
              <a:gd name="T68" fmla="*/ 373 w 512"/>
              <a:gd name="T69" fmla="*/ 21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2" h="512">
                <a:moveTo>
                  <a:pt x="224" y="394"/>
                </a:moveTo>
                <a:cubicBezTo>
                  <a:pt x="352" y="394"/>
                  <a:pt x="352" y="394"/>
                  <a:pt x="352" y="394"/>
                </a:cubicBezTo>
                <a:cubicBezTo>
                  <a:pt x="352" y="224"/>
                  <a:pt x="352" y="224"/>
                  <a:pt x="352" y="224"/>
                </a:cubicBezTo>
                <a:cubicBezTo>
                  <a:pt x="224" y="224"/>
                  <a:pt x="224" y="224"/>
                  <a:pt x="224" y="224"/>
                </a:cubicBezTo>
                <a:lnTo>
                  <a:pt x="224" y="394"/>
                </a:lnTo>
                <a:close/>
                <a:moveTo>
                  <a:pt x="256" y="256"/>
                </a:moveTo>
                <a:cubicBezTo>
                  <a:pt x="320" y="256"/>
                  <a:pt x="320" y="256"/>
                  <a:pt x="320" y="256"/>
                </a:cubicBezTo>
                <a:cubicBezTo>
                  <a:pt x="326" y="256"/>
                  <a:pt x="330" y="260"/>
                  <a:pt x="330" y="266"/>
                </a:cubicBezTo>
                <a:cubicBezTo>
                  <a:pt x="330" y="272"/>
                  <a:pt x="326" y="277"/>
                  <a:pt x="320" y="277"/>
                </a:cubicBezTo>
                <a:cubicBezTo>
                  <a:pt x="256" y="277"/>
                  <a:pt x="256" y="277"/>
                  <a:pt x="256" y="277"/>
                </a:cubicBezTo>
                <a:cubicBezTo>
                  <a:pt x="250" y="277"/>
                  <a:pt x="245" y="272"/>
                  <a:pt x="245" y="266"/>
                </a:cubicBezTo>
                <a:cubicBezTo>
                  <a:pt x="245" y="260"/>
                  <a:pt x="250" y="256"/>
                  <a:pt x="256" y="256"/>
                </a:cubicBezTo>
                <a:close/>
                <a:moveTo>
                  <a:pt x="256" y="298"/>
                </a:moveTo>
                <a:cubicBezTo>
                  <a:pt x="320" y="298"/>
                  <a:pt x="320" y="298"/>
                  <a:pt x="320" y="298"/>
                </a:cubicBezTo>
                <a:cubicBezTo>
                  <a:pt x="326" y="298"/>
                  <a:pt x="330" y="303"/>
                  <a:pt x="330" y="309"/>
                </a:cubicBezTo>
                <a:cubicBezTo>
                  <a:pt x="330" y="315"/>
                  <a:pt x="326" y="320"/>
                  <a:pt x="320" y="320"/>
                </a:cubicBezTo>
                <a:cubicBezTo>
                  <a:pt x="256" y="320"/>
                  <a:pt x="256" y="320"/>
                  <a:pt x="256" y="320"/>
                </a:cubicBezTo>
                <a:cubicBezTo>
                  <a:pt x="250" y="320"/>
                  <a:pt x="245" y="315"/>
                  <a:pt x="245" y="309"/>
                </a:cubicBezTo>
                <a:cubicBezTo>
                  <a:pt x="245" y="303"/>
                  <a:pt x="250" y="298"/>
                  <a:pt x="256" y="298"/>
                </a:cubicBezTo>
                <a:close/>
                <a:moveTo>
                  <a:pt x="256" y="341"/>
                </a:moveTo>
                <a:cubicBezTo>
                  <a:pt x="320" y="341"/>
                  <a:pt x="320" y="341"/>
                  <a:pt x="320" y="341"/>
                </a:cubicBezTo>
                <a:cubicBezTo>
                  <a:pt x="326" y="341"/>
                  <a:pt x="330" y="346"/>
                  <a:pt x="330" y="352"/>
                </a:cubicBezTo>
                <a:cubicBezTo>
                  <a:pt x="330" y="358"/>
                  <a:pt x="326" y="362"/>
                  <a:pt x="320" y="362"/>
                </a:cubicBezTo>
                <a:cubicBezTo>
                  <a:pt x="256" y="362"/>
                  <a:pt x="256" y="362"/>
                  <a:pt x="256" y="362"/>
                </a:cubicBezTo>
                <a:cubicBezTo>
                  <a:pt x="250" y="362"/>
                  <a:pt x="245" y="358"/>
                  <a:pt x="245" y="352"/>
                </a:cubicBezTo>
                <a:cubicBezTo>
                  <a:pt x="245" y="346"/>
                  <a:pt x="250" y="341"/>
                  <a:pt x="256" y="341"/>
                </a:cubicBezTo>
                <a:close/>
                <a:moveTo>
                  <a:pt x="330" y="202"/>
                </a:moveTo>
                <a:cubicBezTo>
                  <a:pt x="213" y="202"/>
                  <a:pt x="213" y="202"/>
                  <a:pt x="213" y="202"/>
                </a:cubicBezTo>
                <a:cubicBezTo>
                  <a:pt x="207" y="202"/>
                  <a:pt x="202" y="207"/>
                  <a:pt x="202" y="213"/>
                </a:cubicBezTo>
                <a:cubicBezTo>
                  <a:pt x="202" y="394"/>
                  <a:pt x="202" y="394"/>
                  <a:pt x="202" y="394"/>
                </a:cubicBezTo>
                <a:cubicBezTo>
                  <a:pt x="160" y="394"/>
                  <a:pt x="160" y="394"/>
                  <a:pt x="160" y="394"/>
                </a:cubicBezTo>
                <a:cubicBezTo>
                  <a:pt x="160" y="138"/>
                  <a:pt x="160" y="138"/>
                  <a:pt x="160" y="138"/>
                </a:cubicBezTo>
                <a:cubicBezTo>
                  <a:pt x="181" y="138"/>
                  <a:pt x="181" y="138"/>
                  <a:pt x="181" y="138"/>
                </a:cubicBezTo>
                <a:cubicBezTo>
                  <a:pt x="181" y="149"/>
                  <a:pt x="181" y="149"/>
                  <a:pt x="181" y="149"/>
                </a:cubicBezTo>
                <a:cubicBezTo>
                  <a:pt x="181" y="155"/>
                  <a:pt x="186" y="160"/>
                  <a:pt x="192" y="160"/>
                </a:cubicBezTo>
                <a:cubicBezTo>
                  <a:pt x="298" y="160"/>
                  <a:pt x="298" y="160"/>
                  <a:pt x="298" y="160"/>
                </a:cubicBezTo>
                <a:cubicBezTo>
                  <a:pt x="304" y="160"/>
                  <a:pt x="309" y="155"/>
                  <a:pt x="309" y="149"/>
                </a:cubicBezTo>
                <a:cubicBezTo>
                  <a:pt x="309" y="138"/>
                  <a:pt x="309" y="138"/>
                  <a:pt x="309" y="138"/>
                </a:cubicBezTo>
                <a:cubicBezTo>
                  <a:pt x="330" y="138"/>
                  <a:pt x="330" y="138"/>
                  <a:pt x="330" y="138"/>
                </a:cubicBezTo>
                <a:lnTo>
                  <a:pt x="330" y="202"/>
                </a:lnTo>
                <a:close/>
                <a:moveTo>
                  <a:pt x="288" y="138"/>
                </a:moveTo>
                <a:cubicBezTo>
                  <a:pt x="202" y="138"/>
                  <a:pt x="202" y="138"/>
                  <a:pt x="202" y="138"/>
                </a:cubicBezTo>
                <a:cubicBezTo>
                  <a:pt x="202" y="128"/>
                  <a:pt x="202" y="128"/>
                  <a:pt x="202" y="128"/>
                </a:cubicBezTo>
                <a:cubicBezTo>
                  <a:pt x="202" y="128"/>
                  <a:pt x="202" y="128"/>
                  <a:pt x="202" y="128"/>
                </a:cubicBezTo>
                <a:cubicBezTo>
                  <a:pt x="202" y="128"/>
                  <a:pt x="202" y="128"/>
                  <a:pt x="202" y="128"/>
                </a:cubicBezTo>
                <a:cubicBezTo>
                  <a:pt x="202" y="117"/>
                  <a:pt x="202" y="117"/>
                  <a:pt x="202" y="117"/>
                </a:cubicBezTo>
                <a:cubicBezTo>
                  <a:pt x="288" y="117"/>
                  <a:pt x="288" y="117"/>
                  <a:pt x="288" y="117"/>
                </a:cubicBezTo>
                <a:lnTo>
                  <a:pt x="288" y="138"/>
                </a:ln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128"/>
                  <a:pt x="138" y="128"/>
                  <a:pt x="138" y="128"/>
                </a:cubicBezTo>
                <a:cubicBezTo>
                  <a:pt x="138" y="122"/>
                  <a:pt x="143" y="117"/>
                  <a:pt x="149" y="117"/>
                </a:cubicBezTo>
                <a:cubicBezTo>
                  <a:pt x="181" y="117"/>
                  <a:pt x="181" y="117"/>
                  <a:pt x="181" y="117"/>
                </a:cubicBezTo>
                <a:cubicBezTo>
                  <a:pt x="181" y="106"/>
                  <a:pt x="181" y="106"/>
                  <a:pt x="181" y="106"/>
                </a:cubicBezTo>
                <a:cubicBezTo>
                  <a:pt x="181" y="100"/>
                  <a:pt x="186" y="96"/>
                  <a:pt x="192" y="96"/>
                </a:cubicBezTo>
                <a:cubicBezTo>
                  <a:pt x="298" y="96"/>
                  <a:pt x="298" y="96"/>
                  <a:pt x="298" y="96"/>
                </a:cubicBezTo>
                <a:cubicBezTo>
                  <a:pt x="304" y="96"/>
                  <a:pt x="309" y="100"/>
                  <a:pt x="309" y="106"/>
                </a:cubicBezTo>
                <a:cubicBezTo>
                  <a:pt x="309" y="117"/>
                  <a:pt x="309" y="117"/>
                  <a:pt x="309" y="117"/>
                </a:cubicBezTo>
                <a:cubicBezTo>
                  <a:pt x="341" y="117"/>
                  <a:pt x="341" y="117"/>
                  <a:pt x="341" y="117"/>
                </a:cubicBezTo>
                <a:cubicBezTo>
                  <a:pt x="347" y="117"/>
                  <a:pt x="352" y="122"/>
                  <a:pt x="352" y="128"/>
                </a:cubicBezTo>
                <a:cubicBezTo>
                  <a:pt x="352" y="202"/>
                  <a:pt x="352" y="202"/>
                  <a:pt x="352" y="202"/>
                </a:cubicBezTo>
                <a:cubicBezTo>
                  <a:pt x="362" y="202"/>
                  <a:pt x="362" y="202"/>
                  <a:pt x="362" y="202"/>
                </a:cubicBezTo>
                <a:cubicBezTo>
                  <a:pt x="368" y="202"/>
                  <a:pt x="373" y="207"/>
                  <a:pt x="373" y="213"/>
                </a:cubicBezTo>
                <a:lnTo>
                  <a:pt x="373" y="40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 name="Title 8"/>
          <p:cNvSpPr>
            <a:spLocks noGrp="1"/>
          </p:cNvSpPr>
          <p:nvPr>
            <p:ph type="title"/>
          </p:nvPr>
        </p:nvSpPr>
        <p:spPr>
          <a:xfrm>
            <a:off x="2507459" y="2441647"/>
            <a:ext cx="7205826" cy="1756067"/>
          </a:xfrm>
        </p:spPr>
        <p:txBody>
          <a:bodyPr/>
          <a:lstStyle/>
          <a:p>
            <a:pPr defTabSz="2009798">
              <a:lnSpc>
                <a:spcPct val="90000"/>
              </a:lnSpc>
              <a:spcAft>
                <a:spcPct val="35000"/>
              </a:spcAft>
            </a:pPr>
            <a:r>
              <a:rPr lang="en-US" sz="4000" dirty="0" smtClean="0"/>
              <a:t>Article 12 to 14 – Artificial avoidance of PE - Widening PE scope</a:t>
            </a:r>
            <a:endParaRPr lang="en-US" sz="4000" strike="sngStrike" dirty="0"/>
          </a:p>
        </p:txBody>
      </p:sp>
    </p:spTree>
    <p:extLst>
      <p:ext uri="{BB962C8B-B14F-4D97-AF65-F5344CB8AC3E}">
        <p14:creationId xmlns:p14="http://schemas.microsoft.com/office/powerpoint/2010/main" val="190833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en-US" b="1" dirty="0"/>
              <a:t>Article </a:t>
            </a:r>
            <a:r>
              <a:rPr lang="en-US" b="1" dirty="0" smtClean="0"/>
              <a:t>12: </a:t>
            </a:r>
            <a:r>
              <a:rPr lang="en-US" b="1" dirty="0"/>
              <a:t>Artificial avoidance of </a:t>
            </a:r>
            <a:r>
              <a:rPr lang="en-US" b="1" dirty="0" smtClean="0"/>
              <a:t>Agency PE </a:t>
            </a:r>
            <a:endParaRPr lang="en-US" b="1" dirty="0"/>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4069750819"/>
              </p:ext>
            </p:extLst>
          </p:nvPr>
        </p:nvGraphicFramePr>
        <p:xfrm>
          <a:off x="417907" y="814233"/>
          <a:ext cx="9807836" cy="4192107"/>
        </p:xfrm>
        <a:graphic>
          <a:graphicData uri="http://schemas.openxmlformats.org/drawingml/2006/table">
            <a:tbl>
              <a:tblPr firstRow="1" bandRow="1">
                <a:tableStyleId>{00A15C55-8517-42AA-B614-E9B94910E393}</a:tableStyleId>
              </a:tblPr>
              <a:tblGrid>
                <a:gridCol w="3491153">
                  <a:extLst>
                    <a:ext uri="{9D8B030D-6E8A-4147-A177-3AD203B41FA5}">
                      <a16:colId xmlns:a16="http://schemas.microsoft.com/office/drawing/2014/main" val="543265858"/>
                    </a:ext>
                  </a:extLst>
                </a:gridCol>
                <a:gridCol w="3234690">
                  <a:extLst>
                    <a:ext uri="{9D8B030D-6E8A-4147-A177-3AD203B41FA5}">
                      <a16:colId xmlns:a16="http://schemas.microsoft.com/office/drawing/2014/main" val="1891026681"/>
                    </a:ext>
                  </a:extLst>
                </a:gridCol>
                <a:gridCol w="3081993">
                  <a:extLst>
                    <a:ext uri="{9D8B030D-6E8A-4147-A177-3AD203B41FA5}">
                      <a16:colId xmlns:a16="http://schemas.microsoft.com/office/drawing/2014/main" val="1652343134"/>
                    </a:ext>
                  </a:extLst>
                </a:gridCol>
              </a:tblGrid>
              <a:tr h="325808">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3866299">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u="none" dirty="0" smtClean="0">
                          <a:solidFill>
                            <a:schemeClr val="tx1"/>
                          </a:solidFill>
                        </a:rPr>
                        <a:t>Widens definition of agency PE to include cases where a person habitually concludes contracts or </a:t>
                      </a:r>
                      <a:r>
                        <a:rPr lang="en-US" sz="1400" b="1" u="none" dirty="0" smtClean="0">
                          <a:solidFill>
                            <a:schemeClr val="tx1"/>
                          </a:solidFill>
                        </a:rPr>
                        <a:t>plays a principal role in conclusion of contracts that are routinely concluded without material modification by the enterprise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u="none"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u="none" dirty="0" smtClean="0">
                          <a:solidFill>
                            <a:schemeClr val="tx1"/>
                          </a:solidFill>
                        </a:rPr>
                        <a:t>Threshold to constitute independent agent also lowered to exclude a case where the agent </a:t>
                      </a:r>
                      <a:r>
                        <a:rPr lang="en-US" sz="1400" b="1" u="none" dirty="0" smtClean="0">
                          <a:solidFill>
                            <a:schemeClr val="tx1"/>
                          </a:solidFill>
                        </a:rPr>
                        <a:t>acts exclusively or almost exclusively</a:t>
                      </a:r>
                      <a:r>
                        <a:rPr lang="en-US" sz="1400" u="none" dirty="0" smtClean="0">
                          <a:solidFill>
                            <a:schemeClr val="tx1"/>
                          </a:solidFill>
                        </a:rPr>
                        <a:t> for one or more enterprises to which the agent is closely related</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400" b="0" dirty="0" smtClean="0"/>
                        <a:t>To apply to a CTA only when</a:t>
                      </a:r>
                      <a:r>
                        <a:rPr lang="en-US" sz="1400" b="0" baseline="0" dirty="0" smtClean="0"/>
                        <a:t> </a:t>
                      </a:r>
                      <a:r>
                        <a:rPr lang="en-US" sz="1400" b="0" u="sng" kern="1200" dirty="0" smtClean="0">
                          <a:solidFill>
                            <a:schemeClr val="tx1"/>
                          </a:solidFill>
                          <a:latin typeface="+mn-lt"/>
                          <a:ea typeface="+mn-ea"/>
                          <a:cs typeface="+mn-cs"/>
                        </a:rPr>
                        <a:t>both</a:t>
                      </a:r>
                      <a:r>
                        <a:rPr lang="en-US" sz="1400" b="0" kern="1200" dirty="0" smtClean="0">
                          <a:solidFill>
                            <a:schemeClr val="tx1"/>
                          </a:solidFill>
                          <a:latin typeface="+mn-lt"/>
                          <a:ea typeface="+mn-ea"/>
                          <a:cs typeface="+mn-cs"/>
                        </a:rPr>
                        <a:t> the CTA parties have made notification to this effect</a:t>
                      </a:r>
                      <a:endParaRPr lang="en-US" sz="1400" b="0" u="none" dirty="0" smtClean="0">
                        <a:solidFill>
                          <a:schemeClr val="tx1"/>
                        </a:solidFill>
                      </a:endParaRPr>
                    </a:p>
                    <a:p>
                      <a:pPr algn="l">
                        <a:lnSpc>
                          <a:spcPct val="100000"/>
                        </a:lnSpc>
                        <a:spcBef>
                          <a:spcPts val="0"/>
                        </a:spcBef>
                        <a:spcAft>
                          <a:spcPts val="0"/>
                        </a:spcAft>
                      </a:pPr>
                      <a:endParaRPr lang="en-IN" sz="1400" b="0" i="1"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u="none" dirty="0" smtClean="0">
                          <a:solidFill>
                            <a:schemeClr val="tx1"/>
                          </a:solidFill>
                        </a:rPr>
                        <a:t>India has </a:t>
                      </a:r>
                      <a:r>
                        <a:rPr lang="en-US" sz="1400" b="1" u="none" dirty="0" smtClean="0">
                          <a:solidFill>
                            <a:schemeClr val="tx1"/>
                          </a:solidFill>
                        </a:rPr>
                        <a:t>opted</a:t>
                      </a:r>
                      <a:r>
                        <a:rPr lang="en-US" sz="1400" u="none" dirty="0" smtClean="0">
                          <a:solidFill>
                            <a:schemeClr val="tx1"/>
                          </a:solidFill>
                        </a:rPr>
                        <a:t> to apply both the provision</a:t>
                      </a:r>
                      <a:r>
                        <a:rPr lang="en-US" sz="1400" u="none" baseline="0" dirty="0" smtClean="0">
                          <a:solidFill>
                            <a:schemeClr val="tx1"/>
                          </a:solidFill>
                        </a:rPr>
                        <a:t> </a:t>
                      </a:r>
                    </a:p>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u="none" baseline="0" dirty="0" smtClean="0">
                        <a:solidFill>
                          <a:schemeClr val="tx1"/>
                        </a:solidFill>
                      </a:endParaRPr>
                    </a:p>
                    <a:p>
                      <a:pPr marL="285750" marR="0" lvl="0" indent="-285750" algn="l" defTabSz="1008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u="none" baseline="0" dirty="0" smtClean="0">
                          <a:solidFill>
                            <a:schemeClr val="tx1"/>
                          </a:solidFill>
                        </a:rPr>
                        <a:t>The said provisions to apply to a CTA only if any other CTA partner has chosen to apply the said provision</a:t>
                      </a:r>
                      <a:endParaRPr lang="en-US"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62106774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a:t>Article </a:t>
            </a:r>
            <a:r>
              <a:rPr lang="en-US" b="1" dirty="0" smtClean="0"/>
              <a:t>12</a:t>
            </a:r>
            <a:r>
              <a:rPr lang="en-US" b="1" dirty="0"/>
              <a:t>: Artificial avoidance of Agency PE </a:t>
            </a:r>
            <a:br>
              <a:rPr lang="en-US" b="1" dirty="0"/>
            </a:br>
            <a:endParaRPr lang="en-US" dirty="0"/>
          </a:p>
        </p:txBody>
      </p:sp>
      <p:sp>
        <p:nvSpPr>
          <p:cNvPr id="3" name="TextBox 2"/>
          <p:cNvSpPr txBox="1"/>
          <p:nvPr/>
        </p:nvSpPr>
        <p:spPr>
          <a:xfrm>
            <a:off x="439793" y="1040130"/>
            <a:ext cx="9785951" cy="4565802"/>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a:spcBef>
                <a:spcPts val="600"/>
              </a:spcBef>
              <a:buSzPct val="100000"/>
            </a:pPr>
            <a:endParaRPr lang="en-IN" b="1" dirty="0">
              <a:solidFill>
                <a:srgbClr val="313131"/>
              </a:solidFill>
            </a:endParaRPr>
          </a:p>
          <a:p>
            <a:pPr marL="285750" indent="-285750">
              <a:spcAft>
                <a:spcPts val="662"/>
              </a:spcAft>
              <a:buFont typeface="Arial" panose="020B0604020202020204" pitchFamily="34" charset="0"/>
              <a:buChar char="•"/>
            </a:pPr>
            <a:r>
              <a:rPr lang="en-US" sz="1400" b="1" dirty="0"/>
              <a:t>Opted to apply: France</a:t>
            </a:r>
            <a:r>
              <a:rPr lang="en-US" sz="1400" dirty="0"/>
              <a:t>, New Zealand, </a:t>
            </a:r>
            <a:r>
              <a:rPr lang="en-US" sz="1400" b="1" dirty="0"/>
              <a:t>Japan</a:t>
            </a:r>
            <a:r>
              <a:rPr lang="en-US" sz="1400" dirty="0"/>
              <a:t>, Belgium, Denmark, </a:t>
            </a:r>
            <a:r>
              <a:rPr lang="en-US" sz="1400" dirty="0">
                <a:solidFill>
                  <a:srgbClr val="FF0000"/>
                </a:solidFill>
              </a:rPr>
              <a:t>Russia</a:t>
            </a:r>
            <a:r>
              <a:rPr lang="en-US" sz="1400" dirty="0"/>
              <a:t>, Norway, Slovak Republic,, Israel, Slovenia, Lithuania</a:t>
            </a:r>
            <a:endParaRPr lang="en-US" sz="1400" b="1" dirty="0"/>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a:t>
            </a:r>
            <a:r>
              <a:rPr lang="en-US" sz="1400" b="1" dirty="0"/>
              <a:t>to not apply: </a:t>
            </a:r>
            <a:r>
              <a:rPr lang="en-US" sz="1400" dirty="0"/>
              <a:t>Canada, Cyprus, </a:t>
            </a:r>
            <a:r>
              <a:rPr lang="en-US" sz="1400" b="1" dirty="0"/>
              <a:t>Netherlands</a:t>
            </a:r>
            <a:r>
              <a:rPr lang="en-US" sz="1400" dirty="0"/>
              <a:t>, </a:t>
            </a:r>
            <a:r>
              <a:rPr lang="en-US" sz="1400" b="1" dirty="0"/>
              <a:t>Singapore</a:t>
            </a:r>
            <a:r>
              <a:rPr lang="en-US" sz="1400" dirty="0"/>
              <a:t>, </a:t>
            </a:r>
            <a:r>
              <a:rPr lang="en-US" sz="1400" b="1" dirty="0"/>
              <a:t>UK</a:t>
            </a:r>
            <a:r>
              <a:rPr lang="en-US" sz="1400" dirty="0"/>
              <a:t>, Luxembourg, </a:t>
            </a:r>
            <a:r>
              <a:rPr lang="en-US" sz="1400" b="1" dirty="0"/>
              <a:t>Australia</a:t>
            </a:r>
            <a:r>
              <a:rPr lang="en-US" sz="1400" dirty="0"/>
              <a:t>, </a:t>
            </a:r>
            <a:r>
              <a:rPr lang="en-US" sz="1400" b="1" dirty="0">
                <a:solidFill>
                  <a:srgbClr val="FF0000"/>
                </a:solidFill>
              </a:rPr>
              <a:t>Sweden</a:t>
            </a:r>
            <a:r>
              <a:rPr lang="en-US" sz="1400" dirty="0"/>
              <a:t>, </a:t>
            </a:r>
            <a:r>
              <a:rPr lang="en-US" sz="1400" b="1" dirty="0"/>
              <a:t>UAE</a:t>
            </a:r>
            <a:r>
              <a:rPr lang="en-US" sz="1400" dirty="0"/>
              <a:t>, Austria, Finland, Georgia, Ireland, Poland, Iceland, etc. </a:t>
            </a:r>
            <a:endParaRPr lang="en-US" sz="1400" dirty="0" smtClean="0"/>
          </a:p>
          <a:p>
            <a:pPr>
              <a:spcAft>
                <a:spcPts val="662"/>
              </a:spcAft>
            </a:pPr>
            <a:endParaRPr lang="en-US" sz="1400" b="1" dirty="0" smtClean="0"/>
          </a:p>
          <a:p>
            <a:pPr>
              <a:spcAft>
                <a:spcPts val="662"/>
              </a:spcAft>
            </a:pPr>
            <a:r>
              <a:rPr lang="en-US" sz="1400" b="1" dirty="0" smtClean="0"/>
              <a:t>     Other considerations</a:t>
            </a:r>
            <a:endParaRPr lang="en-US" sz="1400" dirty="0"/>
          </a:p>
          <a:p>
            <a:pPr marL="285750" indent="-285750">
              <a:buFont typeface="Arial" panose="020B0604020202020204" pitchFamily="34" charset="0"/>
              <a:buChar char="•"/>
            </a:pPr>
            <a:endParaRPr lang="en-US" sz="1400" u="sng" dirty="0" smtClean="0"/>
          </a:p>
          <a:p>
            <a:pPr marL="285750" indent="-285750">
              <a:buFont typeface="Arial" panose="020B0604020202020204" pitchFamily="34" charset="0"/>
              <a:buChar char="•"/>
            </a:pPr>
            <a:r>
              <a:rPr lang="en-US" sz="1400" u="sng" dirty="0" smtClean="0"/>
              <a:t>Independent Agent  </a:t>
            </a:r>
            <a:r>
              <a:rPr lang="en-US" sz="1400" dirty="0"/>
              <a:t>– Existing Tax Treaties with </a:t>
            </a:r>
            <a:r>
              <a:rPr lang="en-US" sz="1400" dirty="0" smtClean="0"/>
              <a:t>UK</a:t>
            </a:r>
            <a:r>
              <a:rPr lang="en-US" sz="1400" dirty="0"/>
              <a:t>,</a:t>
            </a:r>
            <a:r>
              <a:rPr lang="en-US" sz="1400" dirty="0" smtClean="0"/>
              <a:t> Singapore, Australia, Austria, Poland already contain similar conditions.  </a:t>
            </a:r>
          </a:p>
          <a:p>
            <a:endParaRPr lang="en-US" sz="1400" u="sng" dirty="0" smtClean="0"/>
          </a:p>
          <a:p>
            <a:pPr marL="285750" indent="-285750">
              <a:buFont typeface="Arial" panose="020B0604020202020204" pitchFamily="34" charset="0"/>
              <a:buChar char="•"/>
            </a:pPr>
            <a:r>
              <a:rPr lang="en-US" sz="1400" u="sng" dirty="0" smtClean="0"/>
              <a:t>China</a:t>
            </a:r>
            <a:r>
              <a:rPr lang="en-US" sz="1400" dirty="0" smtClean="0"/>
              <a:t> </a:t>
            </a:r>
            <a:r>
              <a:rPr lang="en-US" sz="1400" dirty="0"/>
              <a:t>- Expanded Agency PE provisions are already covered in </a:t>
            </a:r>
            <a:r>
              <a:rPr lang="en-US" sz="1400" dirty="0" smtClean="0"/>
              <a:t>the amended protocol</a:t>
            </a:r>
            <a:endParaRPr lang="en-US" sz="1400" dirty="0"/>
          </a:p>
          <a:p>
            <a:pPr marL="285750" indent="-285750">
              <a:buFont typeface="Arial" panose="020B0604020202020204" pitchFamily="34" charset="0"/>
              <a:buChar char="•"/>
            </a:pPr>
            <a:endParaRPr lang="en-US" sz="1400" u="sng" dirty="0" smtClean="0"/>
          </a:p>
          <a:p>
            <a:pPr marL="285750" indent="-285750">
              <a:buFont typeface="Arial" panose="020B0604020202020204" pitchFamily="34" charset="0"/>
              <a:buChar char="•"/>
            </a:pPr>
            <a:r>
              <a:rPr lang="en-US" sz="1400" u="sng" dirty="0" smtClean="0"/>
              <a:t>Hong </a:t>
            </a:r>
            <a:r>
              <a:rPr lang="en-US" sz="1400" u="sng" dirty="0"/>
              <a:t>Kong, Kenya and Kazakhstan</a:t>
            </a:r>
            <a:r>
              <a:rPr lang="en-US" sz="1400" dirty="0"/>
              <a:t> - Expanded </a:t>
            </a:r>
            <a:r>
              <a:rPr lang="en-US" sz="1400" dirty="0" smtClean="0"/>
              <a:t>Agency </a:t>
            </a:r>
            <a:r>
              <a:rPr lang="en-US" sz="1400" dirty="0"/>
              <a:t>PE provisions are not adopted in the recent treaty negotiations</a:t>
            </a:r>
          </a:p>
          <a:p>
            <a:pPr marL="285750" indent="-285750">
              <a:spcAft>
                <a:spcPts val="662"/>
              </a:spcAft>
              <a:buFont typeface="Arial" panose="020B0604020202020204" pitchFamily="34" charset="0"/>
              <a:buChar char="•"/>
            </a:pPr>
            <a:endParaRPr lang="en-US" sz="1400" b="1" dirty="0" smtClean="0"/>
          </a:p>
        </p:txBody>
      </p:sp>
      <p:sp>
        <p:nvSpPr>
          <p:cNvPr id="4" name="Rectangle 3">
            <a:extLst>
              <a:ext uri="{FF2B5EF4-FFF2-40B4-BE49-F238E27FC236}">
                <a16:creationId xmlns:a16="http://schemas.microsoft.com/office/drawing/2014/main" id="{5CB02DD5-1333-4838-8B8C-FB7D698C1BAF}"/>
              </a:ext>
            </a:extLst>
          </p:cNvPr>
          <p:cNvSpPr/>
          <p:nvPr/>
        </p:nvSpPr>
        <p:spPr bwMode="gray">
          <a:xfrm>
            <a:off x="439792" y="6126480"/>
            <a:ext cx="9572888" cy="830734"/>
          </a:xfrm>
          <a:prstGeom prst="rect">
            <a:avLst/>
          </a:prstGeom>
          <a:solidFill>
            <a:srgbClr val="00A3E0"/>
          </a:solidFill>
          <a:ln w="19050" algn="ctr">
            <a:noFill/>
            <a:miter lim="800000"/>
            <a:headEnd/>
            <a:tailEnd/>
          </a:ln>
        </p:spPr>
        <p:txBody>
          <a:bodyPr wrap="square" lIns="88900" tIns="88900" rIns="88900" bIns="88900" rtlCol="0" anchor="t"/>
          <a:lstStyle/>
          <a:p>
            <a:r>
              <a:rPr lang="en-US" sz="1400" b="1" dirty="0" smtClean="0">
                <a:solidFill>
                  <a:schemeClr val="bg1"/>
                </a:solidFill>
              </a:rPr>
              <a:t>Largely to impact marketing support services and commission model - Change in business model to “Trading model” may be explored to mitigate Agency PE risk in India </a:t>
            </a:r>
            <a:endParaRPr lang="en-US" sz="1400" b="1" dirty="0">
              <a:solidFill>
                <a:schemeClr val="bg1"/>
              </a:solidFill>
            </a:endParaRPr>
          </a:p>
        </p:txBody>
      </p:sp>
    </p:spTree>
    <p:extLst>
      <p:ext uri="{BB962C8B-B14F-4D97-AF65-F5344CB8AC3E}">
        <p14:creationId xmlns:p14="http://schemas.microsoft.com/office/powerpoint/2010/main" val="380534162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en-US" b="1" dirty="0"/>
              <a:t>Article </a:t>
            </a:r>
            <a:r>
              <a:rPr lang="en-US" b="1" dirty="0" smtClean="0"/>
              <a:t>13: Artificial </a:t>
            </a:r>
            <a:r>
              <a:rPr lang="en-US" b="1" dirty="0"/>
              <a:t>avoidance of PE </a:t>
            </a:r>
            <a:r>
              <a:rPr lang="en-US" b="1" dirty="0" smtClean="0"/>
              <a:t>through specific </a:t>
            </a:r>
            <a:r>
              <a:rPr lang="en-US" b="1" dirty="0"/>
              <a:t>activity exemptions</a:t>
            </a:r>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463968604"/>
              </p:ext>
            </p:extLst>
          </p:nvPr>
        </p:nvGraphicFramePr>
        <p:xfrm>
          <a:off x="439792" y="1143841"/>
          <a:ext cx="9675758" cy="4778494"/>
        </p:xfrm>
        <a:graphic>
          <a:graphicData uri="http://schemas.openxmlformats.org/drawingml/2006/table">
            <a:tbl>
              <a:tblPr firstRow="1" bandRow="1">
                <a:tableStyleId>{00A15C55-8517-42AA-B614-E9B94910E393}</a:tableStyleId>
              </a:tblPr>
              <a:tblGrid>
                <a:gridCol w="4096156">
                  <a:extLst>
                    <a:ext uri="{9D8B030D-6E8A-4147-A177-3AD203B41FA5}">
                      <a16:colId xmlns:a16="http://schemas.microsoft.com/office/drawing/2014/main" val="543265858"/>
                    </a:ext>
                  </a:extLst>
                </a:gridCol>
                <a:gridCol w="2601478">
                  <a:extLst>
                    <a:ext uri="{9D8B030D-6E8A-4147-A177-3AD203B41FA5}">
                      <a16:colId xmlns:a16="http://schemas.microsoft.com/office/drawing/2014/main" val="1891026681"/>
                    </a:ext>
                  </a:extLst>
                </a:gridCol>
                <a:gridCol w="2978124">
                  <a:extLst>
                    <a:ext uri="{9D8B030D-6E8A-4147-A177-3AD203B41FA5}">
                      <a16:colId xmlns:a16="http://schemas.microsoft.com/office/drawing/2014/main" val="1652343134"/>
                    </a:ext>
                  </a:extLst>
                </a:gridCol>
              </a:tblGrid>
              <a:tr h="438110">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4340384">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u="none" kern="1200" dirty="0" smtClean="0">
                          <a:solidFill>
                            <a:schemeClr val="tx1"/>
                          </a:solidFill>
                          <a:latin typeface="+mn-lt"/>
                          <a:ea typeface="+mn-ea"/>
                          <a:cs typeface="+mn-cs"/>
                        </a:rPr>
                        <a:t>Specific Activity exemption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u="none"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u="none" kern="1200" dirty="0" smtClean="0">
                          <a:solidFill>
                            <a:schemeClr val="tx1"/>
                          </a:solidFill>
                          <a:latin typeface="+mn-lt"/>
                          <a:ea typeface="+mn-ea"/>
                          <a:cs typeface="+mn-cs"/>
                        </a:rPr>
                        <a:t>Option A </a:t>
                      </a:r>
                      <a:r>
                        <a:rPr lang="en-US" sz="1400" b="0" u="none" kern="1200" dirty="0" smtClean="0">
                          <a:solidFill>
                            <a:schemeClr val="tx1"/>
                          </a:solidFill>
                          <a:latin typeface="+mn-lt"/>
                          <a:ea typeface="+mn-ea"/>
                          <a:cs typeface="+mn-cs"/>
                        </a:rPr>
                        <a:t>- Specific activity exemption (for preparatory and auxiliary activities) narrowed by stating</a:t>
                      </a:r>
                      <a:r>
                        <a:rPr lang="en-US" sz="1400" b="0" u="none" kern="1200" baseline="0" dirty="0" smtClean="0">
                          <a:solidFill>
                            <a:schemeClr val="tx1"/>
                          </a:solidFill>
                          <a:latin typeface="+mn-lt"/>
                          <a:ea typeface="+mn-ea"/>
                          <a:cs typeface="+mn-cs"/>
                        </a:rPr>
                        <a:t> that all such activities shall fall within the specific activity exemption </a:t>
                      </a:r>
                      <a:r>
                        <a:rPr lang="en-US" sz="1400" b="1" u="none" kern="1200" baseline="0" dirty="0" smtClean="0">
                          <a:solidFill>
                            <a:schemeClr val="tx1"/>
                          </a:solidFill>
                          <a:latin typeface="+mn-lt"/>
                          <a:ea typeface="+mn-ea"/>
                          <a:cs typeface="+mn-cs"/>
                        </a:rPr>
                        <a:t>only if each activity and the overall activity of the business is of a preparatory and auxiliary character.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1" u="non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u="none" kern="1200" baseline="0" dirty="0" smtClean="0">
                          <a:solidFill>
                            <a:schemeClr val="tx1"/>
                          </a:solidFill>
                          <a:latin typeface="+mn-lt"/>
                          <a:ea typeface="+mn-ea"/>
                          <a:cs typeface="+mn-cs"/>
                        </a:rPr>
                        <a:t>Option B – </a:t>
                      </a:r>
                      <a:r>
                        <a:rPr lang="en-US" sz="1400" b="0" u="none" kern="1200" baseline="0" dirty="0" smtClean="0">
                          <a:solidFill>
                            <a:schemeClr val="tx1"/>
                          </a:solidFill>
                          <a:latin typeface="+mn-lt"/>
                          <a:ea typeface="+mn-ea"/>
                          <a:cs typeface="+mn-cs"/>
                        </a:rPr>
                        <a:t>provides flexibility it does not require all activities to be of a preparatory or auxiliary in nature.</a:t>
                      </a:r>
                      <a:r>
                        <a:rPr lang="en-US" sz="1200" b="1" u="none" kern="1200" baseline="0" dirty="0" smtClean="0">
                          <a:solidFill>
                            <a:schemeClr val="tx1"/>
                          </a:solidFill>
                          <a:latin typeface="+mn-lt"/>
                          <a:ea typeface="+mn-ea"/>
                          <a:cs typeface="+mn-cs"/>
                        </a:rPr>
                        <a:t> </a:t>
                      </a:r>
                      <a:endParaRPr lang="en-US" sz="1200" b="1" u="none" kern="1200" dirty="0" smtClean="0">
                        <a:solidFill>
                          <a:schemeClr val="tx1"/>
                        </a:solidFill>
                        <a:latin typeface="+mn-lt"/>
                        <a:ea typeface="+mn-ea"/>
                        <a:cs typeface="+mn-cs"/>
                      </a:endParaRP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200" b="0" u="none" kern="1200" dirty="0" smtClean="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a:t>
                      </a:r>
                      <a:r>
                        <a:rPr lang="en-US" sz="1400" b="0" baseline="0" dirty="0" smtClean="0"/>
                        <a:t> </a:t>
                      </a:r>
                      <a:r>
                        <a:rPr lang="en-US" sz="1400" b="0" dirty="0" smtClean="0"/>
                        <a:t>apply to a CTA only when</a:t>
                      </a:r>
                      <a:r>
                        <a:rPr lang="en-US" sz="1400" b="0" baseline="0" dirty="0" smtClean="0"/>
                        <a:t> </a:t>
                      </a:r>
                      <a:r>
                        <a:rPr lang="en-US" sz="1400" b="0" u="sng" kern="1200" dirty="0" smtClean="0">
                          <a:solidFill>
                            <a:schemeClr val="tx1"/>
                          </a:solidFill>
                          <a:latin typeface="+mn-lt"/>
                          <a:ea typeface="+mn-ea"/>
                          <a:cs typeface="+mn-cs"/>
                        </a:rPr>
                        <a:t>both</a:t>
                      </a:r>
                      <a:r>
                        <a:rPr lang="en-US" sz="1400" b="0" kern="1200" dirty="0" smtClean="0">
                          <a:solidFill>
                            <a:schemeClr val="tx1"/>
                          </a:solidFill>
                          <a:latin typeface="+mn-lt"/>
                          <a:ea typeface="+mn-ea"/>
                          <a:cs typeface="+mn-cs"/>
                        </a:rPr>
                        <a:t> the CTA parties have made notification to this effect</a:t>
                      </a:r>
                      <a:endParaRPr lang="en-IN" sz="1400" b="0" u="none" kern="1200" dirty="0" smtClean="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dirty="0" smtClean="0">
                          <a:solidFill>
                            <a:schemeClr val="tx1"/>
                          </a:solidFill>
                        </a:rPr>
                        <a:t>India has </a:t>
                      </a:r>
                      <a:r>
                        <a:rPr lang="en-US" sz="1400" b="1" u="none" dirty="0" smtClean="0">
                          <a:solidFill>
                            <a:schemeClr val="tx1"/>
                          </a:solidFill>
                        </a:rPr>
                        <a:t>chosen to apply Option A</a:t>
                      </a:r>
                      <a:r>
                        <a:rPr lang="en-US" sz="1400" u="none" baseline="0" dirty="0" smtClean="0">
                          <a:solidFill>
                            <a:schemeClr val="tx1"/>
                          </a:solidFill>
                        </a:rPr>
                        <a:t>; the said option to apply to CTA only if other CTA partner has chosen same option</a:t>
                      </a:r>
                      <a:endParaRPr lang="en-US" sz="1400" u="none" baseline="0"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18460990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en-US" b="1" dirty="0"/>
              <a:t>Article </a:t>
            </a:r>
            <a:r>
              <a:rPr lang="en-US" b="1" dirty="0" smtClean="0"/>
              <a:t>13: </a:t>
            </a:r>
            <a:r>
              <a:rPr lang="en-US" b="1" dirty="0"/>
              <a:t>Artificial avoidance of PE through specific activity exemptions</a:t>
            </a:r>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3847633276"/>
              </p:ext>
            </p:extLst>
          </p:nvPr>
        </p:nvGraphicFramePr>
        <p:xfrm>
          <a:off x="417910" y="1154467"/>
          <a:ext cx="9686210" cy="4778494"/>
        </p:xfrm>
        <a:graphic>
          <a:graphicData uri="http://schemas.openxmlformats.org/drawingml/2006/table">
            <a:tbl>
              <a:tblPr firstRow="1" bandRow="1">
                <a:tableStyleId>{00A15C55-8517-42AA-B614-E9B94910E393}</a:tableStyleId>
              </a:tblPr>
              <a:tblGrid>
                <a:gridCol w="4100580">
                  <a:extLst>
                    <a:ext uri="{9D8B030D-6E8A-4147-A177-3AD203B41FA5}">
                      <a16:colId xmlns:a16="http://schemas.microsoft.com/office/drawing/2014/main" val="543265858"/>
                    </a:ext>
                  </a:extLst>
                </a:gridCol>
                <a:gridCol w="2604289">
                  <a:extLst>
                    <a:ext uri="{9D8B030D-6E8A-4147-A177-3AD203B41FA5}">
                      <a16:colId xmlns:a16="http://schemas.microsoft.com/office/drawing/2014/main" val="1891026681"/>
                    </a:ext>
                  </a:extLst>
                </a:gridCol>
                <a:gridCol w="2981341">
                  <a:extLst>
                    <a:ext uri="{9D8B030D-6E8A-4147-A177-3AD203B41FA5}">
                      <a16:colId xmlns:a16="http://schemas.microsoft.com/office/drawing/2014/main" val="1652343134"/>
                    </a:ext>
                  </a:extLst>
                </a:gridCol>
              </a:tblGrid>
              <a:tr h="438110">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4340384">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u="none" kern="1200" dirty="0" smtClean="0">
                          <a:solidFill>
                            <a:schemeClr val="tx1"/>
                          </a:solidFill>
                          <a:latin typeface="+mn-lt"/>
                          <a:ea typeface="+mn-ea"/>
                          <a:cs typeface="+mn-cs"/>
                        </a:rPr>
                        <a:t>Anti fragmentation rule</a:t>
                      </a: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400" b="0" u="none" kern="1200" dirty="0">
                        <a:solidFill>
                          <a:schemeClr val="tx1"/>
                        </a:solidFill>
                      </a:endParaRP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u="none" kern="1200" dirty="0" smtClean="0">
                          <a:solidFill>
                            <a:schemeClr val="tx1"/>
                          </a:solidFill>
                        </a:rPr>
                        <a:t>Specific activity exemption to not apply where the enterprise /closely related enterprise carries on business activities (whether at the same place or other place) and </a:t>
                      </a: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u="none" kern="1200" dirty="0" smtClean="0">
                          <a:solidFill>
                            <a:schemeClr val="tx1"/>
                          </a:solidFill>
                        </a:rPr>
                        <a:t>such place/ other place constitutes a PE; or </a:t>
                      </a: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u="none" kern="1200" dirty="0" smtClean="0">
                          <a:solidFill>
                            <a:schemeClr val="tx1"/>
                          </a:solidFill>
                        </a:rPr>
                        <a:t>the overall activity resulting from the </a:t>
                      </a:r>
                      <a:r>
                        <a:rPr lang="en-US" sz="1400" b="1" u="none" kern="1200" dirty="0" smtClean="0">
                          <a:solidFill>
                            <a:schemeClr val="tx1"/>
                          </a:solidFill>
                        </a:rPr>
                        <a:t>combined/ cohesive business activities </a:t>
                      </a:r>
                      <a:r>
                        <a:rPr lang="en-US" sz="1400" b="0" u="none" kern="1200" dirty="0" smtClean="0">
                          <a:solidFill>
                            <a:schemeClr val="tx1"/>
                          </a:solidFill>
                        </a:rPr>
                        <a:t>of enterprises operating out of these places </a:t>
                      </a:r>
                      <a:r>
                        <a:rPr lang="en-US" sz="1400" b="1" u="none" kern="1200" dirty="0" smtClean="0">
                          <a:solidFill>
                            <a:schemeClr val="tx1"/>
                          </a:solidFill>
                        </a:rPr>
                        <a:t>is not of a preparatory or auxiliary character </a:t>
                      </a:r>
                      <a:endParaRPr lang="en-US" sz="1400" b="1" u="none" kern="1200"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a:t>
                      </a:r>
                      <a:r>
                        <a:rPr lang="en-US" sz="1400" b="0" baseline="0" dirty="0" smtClean="0"/>
                        <a:t> </a:t>
                      </a:r>
                      <a:r>
                        <a:rPr lang="en-US" sz="1400" b="0" dirty="0" smtClean="0"/>
                        <a:t>apply to a CTA only when</a:t>
                      </a:r>
                      <a:r>
                        <a:rPr lang="en-US" sz="1400" b="0" baseline="0" dirty="0" smtClean="0"/>
                        <a:t> </a:t>
                      </a:r>
                      <a:r>
                        <a:rPr lang="en-US" sz="1400" b="0" u="sng" kern="1200" dirty="0" smtClean="0">
                          <a:solidFill>
                            <a:schemeClr val="tx1"/>
                          </a:solidFill>
                          <a:latin typeface="+mn-lt"/>
                          <a:ea typeface="+mn-ea"/>
                          <a:cs typeface="+mn-cs"/>
                        </a:rPr>
                        <a:t>both</a:t>
                      </a:r>
                      <a:r>
                        <a:rPr lang="en-US" sz="1400" b="0" kern="1200" dirty="0" smtClean="0">
                          <a:solidFill>
                            <a:schemeClr val="tx1"/>
                          </a:solidFill>
                          <a:latin typeface="+mn-lt"/>
                          <a:ea typeface="+mn-ea"/>
                          <a:cs typeface="+mn-cs"/>
                        </a:rPr>
                        <a:t> the CTA parties have made notification to this effect</a:t>
                      </a:r>
                      <a:endParaRPr lang="en-IN" sz="1400" b="0" u="none" kern="1200"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baseline="0" dirty="0" smtClean="0">
                          <a:solidFill>
                            <a:schemeClr val="tx1"/>
                          </a:solidFill>
                        </a:rPr>
                        <a:t>India </a:t>
                      </a:r>
                      <a:r>
                        <a:rPr lang="en-US" sz="1400" u="none" baseline="0" dirty="0">
                          <a:solidFill>
                            <a:schemeClr val="tx1"/>
                          </a:solidFill>
                        </a:rPr>
                        <a:t>has </a:t>
                      </a:r>
                      <a:r>
                        <a:rPr lang="en-US" sz="1400" b="1" u="none" baseline="0" dirty="0">
                          <a:solidFill>
                            <a:schemeClr val="tx1"/>
                          </a:solidFill>
                        </a:rPr>
                        <a:t>chosen to apply anti-fragmentation rule; </a:t>
                      </a:r>
                      <a:r>
                        <a:rPr lang="en-US" sz="1400" b="0" u="none" baseline="0" dirty="0" smtClean="0">
                          <a:solidFill>
                            <a:schemeClr val="tx1"/>
                          </a:solidFill>
                        </a:rPr>
                        <a:t>the</a:t>
                      </a:r>
                      <a:r>
                        <a:rPr lang="en-US" sz="1400" b="1" u="none" baseline="0" dirty="0" smtClean="0">
                          <a:solidFill>
                            <a:schemeClr val="tx1"/>
                          </a:solidFill>
                        </a:rPr>
                        <a:t> </a:t>
                      </a:r>
                      <a:r>
                        <a:rPr lang="en-US" sz="1400" b="0" u="none" baseline="0" dirty="0" smtClean="0">
                          <a:solidFill>
                            <a:schemeClr val="tx1"/>
                          </a:solidFill>
                        </a:rPr>
                        <a:t>said </a:t>
                      </a:r>
                      <a:r>
                        <a:rPr lang="en-US" sz="1400" b="0" u="none" baseline="0" dirty="0">
                          <a:solidFill>
                            <a:schemeClr val="tx1"/>
                          </a:solidFill>
                        </a:rPr>
                        <a:t>rule to apply </a:t>
                      </a:r>
                      <a:r>
                        <a:rPr lang="en-US" sz="1400" u="none" baseline="0" dirty="0">
                          <a:solidFill>
                            <a:schemeClr val="tx1"/>
                          </a:solidFill>
                        </a:rPr>
                        <a:t>to a CTA only if other CTA partner has chosen to apply </a:t>
                      </a:r>
                      <a:r>
                        <a:rPr lang="en-US" sz="1400" u="none" baseline="0" dirty="0" smtClean="0">
                          <a:solidFill>
                            <a:schemeClr val="tx1"/>
                          </a:solidFill>
                        </a:rPr>
                        <a:t>the said </a:t>
                      </a:r>
                      <a:r>
                        <a:rPr lang="en-US" sz="1400" u="none" baseline="0" dirty="0">
                          <a:solidFill>
                            <a:schemeClr val="tx1"/>
                          </a:solidFill>
                        </a:rPr>
                        <a:t>provision</a:t>
                      </a:r>
                      <a:endParaRPr lang="en-US" sz="1400" b="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89068407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smtClean="0"/>
              <a:t>Article 13 </a:t>
            </a:r>
            <a:r>
              <a:rPr lang="en-US" b="1" dirty="0"/>
              <a:t>– </a:t>
            </a:r>
            <a:r>
              <a:rPr lang="en-US" b="1" dirty="0" smtClean="0"/>
              <a:t>List of </a:t>
            </a:r>
            <a:r>
              <a:rPr lang="en-US" b="1" dirty="0"/>
              <a:t>p</a:t>
            </a:r>
            <a:r>
              <a:rPr lang="en-US" b="1" dirty="0" smtClean="0"/>
              <a:t>reparatory </a:t>
            </a:r>
            <a:r>
              <a:rPr lang="en-US" b="1" dirty="0"/>
              <a:t>and auxiliary </a:t>
            </a:r>
            <a:r>
              <a:rPr lang="en-US" b="1" dirty="0" smtClean="0"/>
              <a:t>activities</a:t>
            </a:r>
            <a:endParaRPr lang="en-US" dirty="0"/>
          </a:p>
        </p:txBody>
      </p:sp>
      <p:sp>
        <p:nvSpPr>
          <p:cNvPr id="5" name="Rectangle 4">
            <a:extLst>
              <a:ext uri="{FF2B5EF4-FFF2-40B4-BE49-F238E27FC236}">
                <a16:creationId xmlns:a16="http://schemas.microsoft.com/office/drawing/2014/main" id="{3C69326E-BBED-4F37-B8D2-F0328EBB1971}"/>
              </a:ext>
            </a:extLst>
          </p:cNvPr>
          <p:cNvSpPr/>
          <p:nvPr/>
        </p:nvSpPr>
        <p:spPr bwMode="gray">
          <a:xfrm>
            <a:off x="550279" y="1565179"/>
            <a:ext cx="483391" cy="397990"/>
          </a:xfrm>
          <a:prstGeom prst="rect">
            <a:avLst/>
          </a:prstGeom>
          <a:solidFill>
            <a:schemeClr val="accent3">
              <a:lumMod val="7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a)</a:t>
            </a:r>
          </a:p>
        </p:txBody>
      </p:sp>
      <p:sp>
        <p:nvSpPr>
          <p:cNvPr id="6" name="Rectangle 5">
            <a:extLst>
              <a:ext uri="{FF2B5EF4-FFF2-40B4-BE49-F238E27FC236}">
                <a16:creationId xmlns:a16="http://schemas.microsoft.com/office/drawing/2014/main" id="{A980B941-C8C2-4A5D-AA7E-CF06BFFC61EC}"/>
              </a:ext>
            </a:extLst>
          </p:cNvPr>
          <p:cNvSpPr/>
          <p:nvPr/>
        </p:nvSpPr>
        <p:spPr bwMode="gray">
          <a:xfrm>
            <a:off x="1033670" y="1475726"/>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IN" sz="1400" dirty="0">
                <a:latin typeface="+mj-lt"/>
                <a:cs typeface="Calibri" panose="020F07020304040A0204" pitchFamily="34" charset="0"/>
              </a:rPr>
              <a:t>the </a:t>
            </a:r>
            <a:r>
              <a:rPr lang="en-IN" sz="1400" b="1" dirty="0">
                <a:latin typeface="+mj-lt"/>
                <a:cs typeface="Calibri" panose="020F07020304040A0204" pitchFamily="34" charset="0"/>
              </a:rPr>
              <a:t>use of facilities solely </a:t>
            </a:r>
            <a:r>
              <a:rPr lang="en-IN" sz="1400" dirty="0">
                <a:latin typeface="+mj-lt"/>
                <a:cs typeface="Calibri" panose="020F07020304040A0204" pitchFamily="34" charset="0"/>
              </a:rPr>
              <a:t>for the purpose of </a:t>
            </a:r>
            <a:r>
              <a:rPr lang="en-IN" sz="1400" b="1" dirty="0">
                <a:latin typeface="+mj-lt"/>
                <a:cs typeface="Calibri" panose="020F07020304040A0204" pitchFamily="34" charset="0"/>
              </a:rPr>
              <a:t>storage, display or delivery of goods </a:t>
            </a:r>
            <a:r>
              <a:rPr lang="en-IN" sz="1400" dirty="0">
                <a:latin typeface="+mj-lt"/>
                <a:cs typeface="Calibri" panose="020F07020304040A0204" pitchFamily="34" charset="0"/>
              </a:rPr>
              <a:t>or merchandise belonging to the enterprise </a:t>
            </a:r>
          </a:p>
        </p:txBody>
      </p:sp>
      <p:sp>
        <p:nvSpPr>
          <p:cNvPr id="8" name="Rectangle 7">
            <a:extLst>
              <a:ext uri="{FF2B5EF4-FFF2-40B4-BE49-F238E27FC236}">
                <a16:creationId xmlns:a16="http://schemas.microsoft.com/office/drawing/2014/main" id="{84D445EB-CCBD-4BA0-916A-7698DEE9EBA5}"/>
              </a:ext>
            </a:extLst>
          </p:cNvPr>
          <p:cNvSpPr/>
          <p:nvPr/>
        </p:nvSpPr>
        <p:spPr bwMode="gray">
          <a:xfrm>
            <a:off x="550279" y="2250980"/>
            <a:ext cx="483391" cy="397990"/>
          </a:xfrm>
          <a:prstGeom prst="rect">
            <a:avLst/>
          </a:prstGeom>
          <a:solidFill>
            <a:schemeClr val="accent5">
              <a:lumMod val="50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b)</a:t>
            </a:r>
          </a:p>
        </p:txBody>
      </p:sp>
      <p:sp>
        <p:nvSpPr>
          <p:cNvPr id="9" name="Rectangle 8">
            <a:extLst>
              <a:ext uri="{FF2B5EF4-FFF2-40B4-BE49-F238E27FC236}">
                <a16:creationId xmlns:a16="http://schemas.microsoft.com/office/drawing/2014/main" id="{E0C10887-4E6A-4609-AC8D-0A6DA8D2E1C2}"/>
              </a:ext>
            </a:extLst>
          </p:cNvPr>
          <p:cNvSpPr/>
          <p:nvPr/>
        </p:nvSpPr>
        <p:spPr bwMode="gray">
          <a:xfrm>
            <a:off x="1033670" y="2161527"/>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US" sz="1400" dirty="0">
                <a:latin typeface="+mj-lt"/>
                <a:cs typeface="Calibri" panose="020F07020304040A0204" pitchFamily="34" charset="0"/>
              </a:rPr>
              <a:t>the </a:t>
            </a:r>
            <a:r>
              <a:rPr lang="en-US" sz="1400" b="1" dirty="0">
                <a:latin typeface="+mj-lt"/>
                <a:cs typeface="Calibri" panose="020F07020304040A0204" pitchFamily="34" charset="0"/>
              </a:rPr>
              <a:t>maintenance of stock of goods </a:t>
            </a:r>
            <a:r>
              <a:rPr lang="en-US" sz="1400" dirty="0">
                <a:latin typeface="+mj-lt"/>
                <a:cs typeface="Calibri" panose="020F07020304040A0204" pitchFamily="34" charset="0"/>
              </a:rPr>
              <a:t>or merchandise belonging to the enterprise solely for the purpose of storage, display or delivery</a:t>
            </a:r>
          </a:p>
        </p:txBody>
      </p:sp>
      <p:sp>
        <p:nvSpPr>
          <p:cNvPr id="10" name="Rectangle 9">
            <a:extLst>
              <a:ext uri="{FF2B5EF4-FFF2-40B4-BE49-F238E27FC236}">
                <a16:creationId xmlns:a16="http://schemas.microsoft.com/office/drawing/2014/main" id="{ED0BE4FF-56C6-4323-AE85-086F15FCF177}"/>
              </a:ext>
            </a:extLst>
          </p:cNvPr>
          <p:cNvSpPr/>
          <p:nvPr/>
        </p:nvSpPr>
        <p:spPr bwMode="gray">
          <a:xfrm>
            <a:off x="2421679" y="997760"/>
            <a:ext cx="6126897" cy="302643"/>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lgn="ctr"/>
            <a:r>
              <a:rPr lang="en-US" sz="1400" b="1" dirty="0" smtClean="0">
                <a:solidFill>
                  <a:schemeClr val="tx1"/>
                </a:solidFill>
                <a:latin typeface="+mj-lt"/>
                <a:cs typeface="Calibri" panose="020F07020304040A0204" pitchFamily="34" charset="0"/>
              </a:rPr>
              <a:t>Activities listed in Article 5(4) of OECD Model Convention</a:t>
            </a:r>
            <a:endParaRPr lang="en-US" sz="1400" b="1" dirty="0">
              <a:solidFill>
                <a:schemeClr val="tx1"/>
              </a:solidFill>
              <a:latin typeface="+mj-lt"/>
              <a:cs typeface="Calibri" panose="020F07020304040A0204" pitchFamily="34" charset="0"/>
            </a:endParaRPr>
          </a:p>
        </p:txBody>
      </p:sp>
      <p:sp>
        <p:nvSpPr>
          <p:cNvPr id="11" name="Rectangle 10">
            <a:extLst>
              <a:ext uri="{FF2B5EF4-FFF2-40B4-BE49-F238E27FC236}">
                <a16:creationId xmlns:a16="http://schemas.microsoft.com/office/drawing/2014/main" id="{3C69326E-BBED-4F37-B8D2-F0328EBB1971}"/>
              </a:ext>
            </a:extLst>
          </p:cNvPr>
          <p:cNvSpPr/>
          <p:nvPr/>
        </p:nvSpPr>
        <p:spPr bwMode="gray">
          <a:xfrm>
            <a:off x="550279" y="3633079"/>
            <a:ext cx="483391" cy="397990"/>
          </a:xfrm>
          <a:prstGeom prst="rect">
            <a:avLst/>
          </a:prstGeom>
          <a:solidFill>
            <a:srgbClr val="004F5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d</a:t>
            </a:r>
            <a:r>
              <a:rPr lang="en-US" sz="1400" dirty="0" smtClean="0">
                <a:solidFill>
                  <a:schemeClr val="bg1"/>
                </a:solidFill>
                <a:latin typeface="+mj-lt"/>
              </a:rPr>
              <a:t>)</a:t>
            </a:r>
            <a:endParaRPr lang="en-US" sz="1400" dirty="0">
              <a:solidFill>
                <a:schemeClr val="bg1"/>
              </a:solidFill>
              <a:latin typeface="+mj-lt"/>
            </a:endParaRPr>
          </a:p>
        </p:txBody>
      </p:sp>
      <p:sp>
        <p:nvSpPr>
          <p:cNvPr id="12" name="Rectangle 11">
            <a:extLst>
              <a:ext uri="{FF2B5EF4-FFF2-40B4-BE49-F238E27FC236}">
                <a16:creationId xmlns:a16="http://schemas.microsoft.com/office/drawing/2014/main" id="{A980B941-C8C2-4A5D-AA7E-CF06BFFC61EC}"/>
              </a:ext>
            </a:extLst>
          </p:cNvPr>
          <p:cNvSpPr/>
          <p:nvPr/>
        </p:nvSpPr>
        <p:spPr bwMode="gray">
          <a:xfrm>
            <a:off x="1033670" y="3543626"/>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US" sz="1400" dirty="0">
                <a:latin typeface="+mj-lt"/>
                <a:cs typeface="Calibri" panose="020F07020304040A0204" pitchFamily="34" charset="0"/>
              </a:rPr>
              <a:t>the maintenance of fixed place of business solely for the </a:t>
            </a:r>
            <a:r>
              <a:rPr lang="en-US" sz="1400" b="1" dirty="0">
                <a:latin typeface="+mj-lt"/>
                <a:cs typeface="Calibri" panose="020F07020304040A0204" pitchFamily="34" charset="0"/>
              </a:rPr>
              <a:t>purpose of purchasing goods </a:t>
            </a:r>
            <a:r>
              <a:rPr lang="en-US" sz="1400" dirty="0">
                <a:latin typeface="+mj-lt"/>
                <a:cs typeface="Calibri" panose="020F07020304040A0204" pitchFamily="34" charset="0"/>
              </a:rPr>
              <a:t>or merchandise or </a:t>
            </a:r>
            <a:r>
              <a:rPr lang="en-US" sz="1400" b="1" dirty="0">
                <a:latin typeface="+mj-lt"/>
                <a:cs typeface="Calibri" panose="020F07020304040A0204" pitchFamily="34" charset="0"/>
              </a:rPr>
              <a:t>of collecting information</a:t>
            </a:r>
            <a:r>
              <a:rPr lang="en-US" sz="1400" dirty="0">
                <a:latin typeface="+mj-lt"/>
                <a:cs typeface="Calibri" panose="020F07020304040A0204" pitchFamily="34" charset="0"/>
              </a:rPr>
              <a:t>, for the enterprise.</a:t>
            </a:r>
          </a:p>
        </p:txBody>
      </p:sp>
      <p:sp>
        <p:nvSpPr>
          <p:cNvPr id="13" name="Rectangle 12">
            <a:extLst>
              <a:ext uri="{FF2B5EF4-FFF2-40B4-BE49-F238E27FC236}">
                <a16:creationId xmlns:a16="http://schemas.microsoft.com/office/drawing/2014/main" id="{3C69326E-BBED-4F37-B8D2-F0328EBB1971}"/>
              </a:ext>
            </a:extLst>
          </p:cNvPr>
          <p:cNvSpPr/>
          <p:nvPr/>
        </p:nvSpPr>
        <p:spPr bwMode="gray">
          <a:xfrm>
            <a:off x="550279" y="4337310"/>
            <a:ext cx="483391" cy="397990"/>
          </a:xfrm>
          <a:prstGeom prst="rect">
            <a:avLst/>
          </a:prstGeom>
          <a:solidFill>
            <a:schemeClr val="accent3">
              <a:lumMod val="7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e</a:t>
            </a:r>
            <a:r>
              <a:rPr lang="en-US" sz="1400" dirty="0" smtClean="0">
                <a:solidFill>
                  <a:schemeClr val="bg1"/>
                </a:solidFill>
                <a:latin typeface="+mj-lt"/>
              </a:rPr>
              <a:t>)</a:t>
            </a:r>
            <a:endParaRPr lang="en-US" sz="1400" dirty="0">
              <a:solidFill>
                <a:schemeClr val="bg1"/>
              </a:solidFill>
              <a:latin typeface="+mj-lt"/>
            </a:endParaRPr>
          </a:p>
        </p:txBody>
      </p:sp>
      <p:sp>
        <p:nvSpPr>
          <p:cNvPr id="14" name="Rectangle 13">
            <a:extLst>
              <a:ext uri="{FF2B5EF4-FFF2-40B4-BE49-F238E27FC236}">
                <a16:creationId xmlns:a16="http://schemas.microsoft.com/office/drawing/2014/main" id="{A980B941-C8C2-4A5D-AA7E-CF06BFFC61EC}"/>
              </a:ext>
            </a:extLst>
          </p:cNvPr>
          <p:cNvSpPr/>
          <p:nvPr/>
        </p:nvSpPr>
        <p:spPr bwMode="gray">
          <a:xfrm>
            <a:off x="1033670" y="4247857"/>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US" sz="1400" dirty="0">
                <a:latin typeface="+mj-lt"/>
                <a:cs typeface="Calibri" panose="020F07020304040A0204" pitchFamily="34" charset="0"/>
              </a:rPr>
              <a:t>Activities not expressly listed in (a) to (d) as long as that activity has preparatory or auxiliary character [Other Activities]</a:t>
            </a:r>
          </a:p>
        </p:txBody>
      </p:sp>
      <p:sp>
        <p:nvSpPr>
          <p:cNvPr id="15" name="Rectangle 14">
            <a:extLst>
              <a:ext uri="{FF2B5EF4-FFF2-40B4-BE49-F238E27FC236}">
                <a16:creationId xmlns:a16="http://schemas.microsoft.com/office/drawing/2014/main" id="{3C69326E-BBED-4F37-B8D2-F0328EBB1971}"/>
              </a:ext>
            </a:extLst>
          </p:cNvPr>
          <p:cNvSpPr/>
          <p:nvPr/>
        </p:nvSpPr>
        <p:spPr bwMode="gray">
          <a:xfrm>
            <a:off x="564450" y="2956130"/>
            <a:ext cx="483391" cy="397990"/>
          </a:xfrm>
          <a:prstGeom prst="rect">
            <a:avLst/>
          </a:prstGeom>
          <a:solidFill>
            <a:srgbClr val="00A3E0"/>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c</a:t>
            </a:r>
            <a:r>
              <a:rPr lang="en-US" sz="1400" dirty="0" smtClean="0">
                <a:solidFill>
                  <a:schemeClr val="bg1"/>
                </a:solidFill>
                <a:latin typeface="+mj-lt"/>
              </a:rPr>
              <a:t>)</a:t>
            </a:r>
            <a:endParaRPr lang="en-US" sz="1400" dirty="0">
              <a:solidFill>
                <a:schemeClr val="bg1"/>
              </a:solidFill>
              <a:latin typeface="+mj-lt"/>
            </a:endParaRPr>
          </a:p>
        </p:txBody>
      </p:sp>
      <p:sp>
        <p:nvSpPr>
          <p:cNvPr id="16" name="Rectangle 15">
            <a:extLst>
              <a:ext uri="{FF2B5EF4-FFF2-40B4-BE49-F238E27FC236}">
                <a16:creationId xmlns:a16="http://schemas.microsoft.com/office/drawing/2014/main" id="{A980B941-C8C2-4A5D-AA7E-CF06BFFC61EC}"/>
              </a:ext>
            </a:extLst>
          </p:cNvPr>
          <p:cNvSpPr/>
          <p:nvPr/>
        </p:nvSpPr>
        <p:spPr bwMode="gray">
          <a:xfrm>
            <a:off x="1047841" y="2866677"/>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US" sz="1400" dirty="0">
                <a:latin typeface="+mj-lt"/>
                <a:cs typeface="Calibri" panose="020F07020304040A0204" pitchFamily="34" charset="0"/>
              </a:rPr>
              <a:t>the maintenance of a stock of goods or merchandise belonging to the enterprise solely for the purpose </a:t>
            </a:r>
            <a:r>
              <a:rPr lang="en-US" sz="1400" b="1" dirty="0">
                <a:latin typeface="+mj-lt"/>
                <a:cs typeface="Calibri" panose="020F07020304040A0204" pitchFamily="34" charset="0"/>
              </a:rPr>
              <a:t>of processing by another enterprise</a:t>
            </a:r>
            <a:r>
              <a:rPr lang="en-US" sz="1400" dirty="0" smtClean="0">
                <a:latin typeface="+mj-lt"/>
                <a:cs typeface="Calibri" panose="020F07020304040A0204" pitchFamily="34" charset="0"/>
              </a:rPr>
              <a:t>;</a:t>
            </a:r>
            <a:endParaRPr lang="en-US" sz="1400" dirty="0">
              <a:latin typeface="+mj-lt"/>
              <a:cs typeface="Calibri" panose="020F07020304040A0204" pitchFamily="34" charset="0"/>
            </a:endParaRPr>
          </a:p>
        </p:txBody>
      </p:sp>
      <p:sp>
        <p:nvSpPr>
          <p:cNvPr id="17" name="Rectangle 16">
            <a:extLst>
              <a:ext uri="{FF2B5EF4-FFF2-40B4-BE49-F238E27FC236}">
                <a16:creationId xmlns:a16="http://schemas.microsoft.com/office/drawing/2014/main" id="{ED0BE4FF-56C6-4323-AE85-086F15FCF177}"/>
              </a:ext>
            </a:extLst>
          </p:cNvPr>
          <p:cNvSpPr/>
          <p:nvPr/>
        </p:nvSpPr>
        <p:spPr bwMode="gray">
          <a:xfrm>
            <a:off x="635343" y="5662842"/>
            <a:ext cx="4021721" cy="1450339"/>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lgn="ctr"/>
            <a:r>
              <a:rPr lang="en-US" sz="1400" b="1" u="sng" dirty="0" smtClean="0">
                <a:solidFill>
                  <a:schemeClr val="tx1"/>
                </a:solidFill>
                <a:cs typeface="Calibri" panose="020F07020304040A0204" pitchFamily="34" charset="0"/>
              </a:rPr>
              <a:t>Preparatory and Auxiliary:</a:t>
            </a:r>
            <a:r>
              <a:rPr lang="en-US" sz="1400" b="1" dirty="0" smtClean="0">
                <a:solidFill>
                  <a:schemeClr val="tx1"/>
                </a:solidFill>
                <a:cs typeface="Calibri" panose="020F07020304040A0204" pitchFamily="34" charset="0"/>
              </a:rPr>
              <a:t> </a:t>
            </a:r>
          </a:p>
          <a:p>
            <a:pPr algn="ctr"/>
            <a:r>
              <a:rPr lang="en-US" sz="1400" dirty="0" smtClean="0">
                <a:solidFill>
                  <a:schemeClr val="tx1"/>
                </a:solidFill>
                <a:latin typeface="+mj-lt"/>
                <a:cs typeface="Calibri" panose="020F07020304040A0204" pitchFamily="34" charset="0"/>
              </a:rPr>
              <a:t>All </a:t>
            </a:r>
            <a:r>
              <a:rPr lang="en-US" sz="1400" dirty="0">
                <a:solidFill>
                  <a:schemeClr val="tx1"/>
                </a:solidFill>
                <a:latin typeface="+mj-lt"/>
                <a:cs typeface="Calibri" panose="020F07020304040A0204" pitchFamily="34" charset="0"/>
              </a:rPr>
              <a:t>activities </a:t>
            </a:r>
            <a:r>
              <a:rPr lang="en-US" sz="1400" dirty="0" smtClean="0">
                <a:solidFill>
                  <a:schemeClr val="tx1"/>
                </a:solidFill>
                <a:latin typeface="+mj-lt"/>
                <a:cs typeface="Calibri" panose="020F07020304040A0204" pitchFamily="34" charset="0"/>
              </a:rPr>
              <a:t>would now </a:t>
            </a:r>
            <a:r>
              <a:rPr lang="en-US" sz="1400" dirty="0">
                <a:solidFill>
                  <a:schemeClr val="tx1"/>
                </a:solidFill>
                <a:latin typeface="+mj-lt"/>
                <a:cs typeface="Calibri" panose="020F07020304040A0204" pitchFamily="34" charset="0"/>
              </a:rPr>
              <a:t>need to be ‘preparatory and auxiliary’ in nature to qualify </a:t>
            </a:r>
            <a:r>
              <a:rPr lang="en-US" sz="1400" dirty="0" smtClean="0">
                <a:solidFill>
                  <a:schemeClr val="tx1"/>
                </a:solidFill>
                <a:latin typeface="+mj-lt"/>
                <a:cs typeface="Calibri" panose="020F07020304040A0204" pitchFamily="34" charset="0"/>
              </a:rPr>
              <a:t>for PE exemption</a:t>
            </a:r>
            <a:endParaRPr lang="en-US" sz="1400" dirty="0">
              <a:solidFill>
                <a:schemeClr val="tx1"/>
              </a:solidFill>
              <a:latin typeface="+mj-lt"/>
              <a:cs typeface="Calibri" panose="020F07020304040A0204" pitchFamily="34" charset="0"/>
            </a:endParaRPr>
          </a:p>
        </p:txBody>
      </p:sp>
      <p:sp>
        <p:nvSpPr>
          <p:cNvPr id="18" name="Rectangle 17">
            <a:extLst>
              <a:ext uri="{FF2B5EF4-FFF2-40B4-BE49-F238E27FC236}">
                <a16:creationId xmlns:a16="http://schemas.microsoft.com/office/drawing/2014/main" id="{3C69326E-BBED-4F37-B8D2-F0328EBB1971}"/>
              </a:ext>
            </a:extLst>
          </p:cNvPr>
          <p:cNvSpPr/>
          <p:nvPr/>
        </p:nvSpPr>
        <p:spPr bwMode="gray">
          <a:xfrm>
            <a:off x="585716" y="5000076"/>
            <a:ext cx="483391" cy="397990"/>
          </a:xfrm>
          <a:prstGeom prst="rect">
            <a:avLst/>
          </a:prstGeom>
          <a:solidFill>
            <a:srgbClr val="004F5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dirty="0">
                <a:solidFill>
                  <a:schemeClr val="bg1"/>
                </a:solidFill>
                <a:latin typeface="+mj-lt"/>
              </a:rPr>
              <a:t>f</a:t>
            </a:r>
            <a:r>
              <a:rPr lang="en-US" sz="1400" dirty="0" smtClean="0">
                <a:solidFill>
                  <a:schemeClr val="bg1"/>
                </a:solidFill>
                <a:latin typeface="+mj-lt"/>
              </a:rPr>
              <a:t>)</a:t>
            </a:r>
            <a:endParaRPr lang="en-US" sz="1400" dirty="0">
              <a:solidFill>
                <a:schemeClr val="bg1"/>
              </a:solidFill>
              <a:latin typeface="+mj-lt"/>
            </a:endParaRPr>
          </a:p>
        </p:txBody>
      </p:sp>
      <p:sp>
        <p:nvSpPr>
          <p:cNvPr id="19" name="Rectangle 18">
            <a:extLst>
              <a:ext uri="{FF2B5EF4-FFF2-40B4-BE49-F238E27FC236}">
                <a16:creationId xmlns:a16="http://schemas.microsoft.com/office/drawing/2014/main" id="{A980B941-C8C2-4A5D-AA7E-CF06BFFC61EC}"/>
              </a:ext>
            </a:extLst>
          </p:cNvPr>
          <p:cNvSpPr/>
          <p:nvPr/>
        </p:nvSpPr>
        <p:spPr bwMode="gray">
          <a:xfrm>
            <a:off x="1069107" y="4910623"/>
            <a:ext cx="9104689" cy="57689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tabLst>
                <a:tab pos="361950" algn="l"/>
              </a:tabLst>
            </a:pPr>
            <a:r>
              <a:rPr lang="en-US" sz="1400" dirty="0">
                <a:latin typeface="+mj-lt"/>
                <a:cs typeface="Calibri" panose="020F07020304040A0204" pitchFamily="34" charset="0"/>
              </a:rPr>
              <a:t>the maintenance of a fixed place of business solely </a:t>
            </a:r>
            <a:r>
              <a:rPr lang="en-US" sz="1400" b="1" dirty="0">
                <a:latin typeface="+mj-lt"/>
                <a:cs typeface="Calibri" panose="020F07020304040A0204" pitchFamily="34" charset="0"/>
              </a:rPr>
              <a:t>for any combination of activities </a:t>
            </a:r>
            <a:r>
              <a:rPr lang="en-US" sz="1400" dirty="0">
                <a:latin typeface="+mj-lt"/>
                <a:cs typeface="Calibri" panose="020F07020304040A0204" pitchFamily="34" charset="0"/>
              </a:rPr>
              <a:t>mentioned in subparagraphs a) to e)</a:t>
            </a:r>
          </a:p>
        </p:txBody>
      </p:sp>
      <p:sp>
        <p:nvSpPr>
          <p:cNvPr id="20" name="Rectangle 19">
            <a:extLst>
              <a:ext uri="{FF2B5EF4-FFF2-40B4-BE49-F238E27FC236}">
                <a16:creationId xmlns:a16="http://schemas.microsoft.com/office/drawing/2014/main" id="{ED0BE4FF-56C6-4323-AE85-086F15FCF177}"/>
              </a:ext>
            </a:extLst>
          </p:cNvPr>
          <p:cNvSpPr/>
          <p:nvPr/>
        </p:nvSpPr>
        <p:spPr bwMode="gray">
          <a:xfrm>
            <a:off x="5273749" y="5662842"/>
            <a:ext cx="4790880" cy="1450339"/>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88900" tIns="88900" rIns="88900" bIns="88900" rtlCol="0" anchor="ctr"/>
          <a:lstStyle/>
          <a:p>
            <a:pPr algn="ctr"/>
            <a:r>
              <a:rPr lang="en-US" sz="1400" b="1" u="sng" dirty="0" smtClean="0">
                <a:latin typeface="+mj-lt"/>
                <a:cs typeface="Calibri" panose="020F07020304040A0204" pitchFamily="34" charset="0"/>
              </a:rPr>
              <a:t>Anti-Fragmentation rule</a:t>
            </a:r>
            <a:r>
              <a:rPr lang="en-US" sz="1400" b="1" u="sng" dirty="0">
                <a:latin typeface="+mj-lt"/>
                <a:cs typeface="Calibri" panose="020F07020304040A0204" pitchFamily="34" charset="0"/>
              </a:rPr>
              <a:t>:</a:t>
            </a:r>
            <a:r>
              <a:rPr lang="en-US" sz="1400" u="sng" dirty="0">
                <a:latin typeface="+mj-lt"/>
                <a:cs typeface="Calibri" panose="020F07020304040A0204" pitchFamily="34" charset="0"/>
              </a:rPr>
              <a:t> </a:t>
            </a:r>
            <a:endParaRPr lang="en-US" sz="1400" u="sng" dirty="0" smtClean="0">
              <a:latin typeface="+mj-lt"/>
              <a:cs typeface="Calibri" panose="020F07020304040A0204" pitchFamily="34" charset="0"/>
            </a:endParaRPr>
          </a:p>
          <a:p>
            <a:pPr algn="ctr"/>
            <a:r>
              <a:rPr lang="en-US" sz="1400" dirty="0" smtClean="0">
                <a:latin typeface="+mj-lt"/>
                <a:cs typeface="Calibri" panose="020F07020304040A0204" pitchFamily="34" charset="0"/>
              </a:rPr>
              <a:t>Prevents </a:t>
            </a:r>
            <a:r>
              <a:rPr lang="en-US" sz="1400" dirty="0">
                <a:latin typeface="+mj-lt"/>
                <a:cs typeface="Calibri" panose="020F07020304040A0204" pitchFamily="34" charset="0"/>
              </a:rPr>
              <a:t>an enterprise or a group of closely related enterprises </a:t>
            </a:r>
            <a:r>
              <a:rPr lang="en-US" sz="1400" dirty="0" smtClean="0">
                <a:latin typeface="+mj-lt"/>
                <a:cs typeface="Calibri" panose="020F07020304040A0204" pitchFamily="34" charset="0"/>
              </a:rPr>
              <a:t>from </a:t>
            </a:r>
            <a:r>
              <a:rPr lang="en-US" sz="1400" dirty="0">
                <a:latin typeface="+mj-lt"/>
                <a:cs typeface="Calibri" panose="020F07020304040A0204" pitchFamily="34" charset="0"/>
              </a:rPr>
              <a:t>fragmenting a cohesive business operation into several small operations </a:t>
            </a:r>
            <a:r>
              <a:rPr lang="en-US" sz="1400" dirty="0" smtClean="0">
                <a:latin typeface="+mj-lt"/>
                <a:cs typeface="Calibri" panose="020F07020304040A0204" pitchFamily="34" charset="0"/>
              </a:rPr>
              <a:t>to </a:t>
            </a:r>
            <a:r>
              <a:rPr lang="en-US" sz="1400" dirty="0">
                <a:latin typeface="+mj-lt"/>
                <a:cs typeface="Calibri" panose="020F07020304040A0204" pitchFamily="34" charset="0"/>
              </a:rPr>
              <a:t>argue that each is merely engaged in a preparatory or auxiliary activity. </a:t>
            </a:r>
          </a:p>
        </p:txBody>
      </p:sp>
    </p:spTree>
    <p:extLst>
      <p:ext uri="{BB962C8B-B14F-4D97-AF65-F5344CB8AC3E}">
        <p14:creationId xmlns:p14="http://schemas.microsoft.com/office/powerpoint/2010/main" val="309767230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a:t>Article </a:t>
            </a:r>
            <a:r>
              <a:rPr lang="en-US" b="1" dirty="0" smtClean="0"/>
              <a:t>13: </a:t>
            </a:r>
            <a:r>
              <a:rPr lang="en-US" b="1" dirty="0"/>
              <a:t>Artificial avoidance of PE through specific activity </a:t>
            </a:r>
            <a:r>
              <a:rPr lang="en-US" b="1" dirty="0" smtClean="0"/>
              <a:t>exemptions and Anti-fragmentation</a:t>
            </a:r>
            <a:r>
              <a:rPr lang="en-US" b="1" dirty="0"/>
              <a:t/>
            </a:r>
            <a:br>
              <a:rPr lang="en-US" b="1" dirty="0"/>
            </a:br>
            <a:endParaRPr lang="en-US" dirty="0"/>
          </a:p>
        </p:txBody>
      </p:sp>
      <p:sp>
        <p:nvSpPr>
          <p:cNvPr id="3" name="TextBox 2"/>
          <p:cNvSpPr txBox="1"/>
          <p:nvPr/>
        </p:nvSpPr>
        <p:spPr>
          <a:xfrm>
            <a:off x="439793" y="1040130"/>
            <a:ext cx="9785951" cy="4693593"/>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lvl="0" defTabSz="1008400"/>
            <a:endParaRPr lang="en-US" sz="1400" b="1" dirty="0" smtClean="0">
              <a:solidFill>
                <a:srgbClr val="3C8A2E"/>
              </a:solidFill>
            </a:endParaRPr>
          </a:p>
          <a:p>
            <a:pPr lvl="0" defTabSz="1008400"/>
            <a:r>
              <a:rPr lang="en-US" sz="1400" b="1" u="sng" dirty="0" smtClean="0">
                <a:solidFill>
                  <a:srgbClr val="3C8A2E"/>
                </a:solidFill>
              </a:rPr>
              <a:t>Preparatory </a:t>
            </a:r>
            <a:r>
              <a:rPr lang="en-US" sz="1400" b="1" u="sng" dirty="0">
                <a:solidFill>
                  <a:srgbClr val="3C8A2E"/>
                </a:solidFill>
              </a:rPr>
              <a:t>&amp; auxiliary activities</a:t>
            </a:r>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a:t>
            </a:r>
            <a:r>
              <a:rPr lang="en-US" sz="1400" b="1" dirty="0"/>
              <a:t>to </a:t>
            </a:r>
            <a:r>
              <a:rPr lang="en-US" sz="1400" b="1" dirty="0" smtClean="0"/>
              <a:t>apply : </a:t>
            </a:r>
            <a:r>
              <a:rPr lang="en-US" sz="1400" b="1" dirty="0"/>
              <a:t>Option A - Netherlands</a:t>
            </a:r>
            <a:r>
              <a:rPr lang="en-US" sz="1400" dirty="0"/>
              <a:t>, New Zealand, </a:t>
            </a:r>
            <a:r>
              <a:rPr lang="en-US" sz="1400" b="1" dirty="0"/>
              <a:t>Australia, Japan</a:t>
            </a:r>
            <a:r>
              <a:rPr lang="en-US" sz="1400" dirty="0"/>
              <a:t>, Austria, Israel, </a:t>
            </a:r>
            <a:r>
              <a:rPr lang="en-US" sz="1400" dirty="0">
                <a:solidFill>
                  <a:srgbClr val="FF0000"/>
                </a:solidFill>
              </a:rPr>
              <a:t>Russia</a:t>
            </a:r>
            <a:r>
              <a:rPr lang="en-US" sz="1400" dirty="0"/>
              <a:t>, Serbia, Slovak Republic, Slovenia, Norway, Denmark, Ukraine</a:t>
            </a:r>
          </a:p>
          <a:p>
            <a:pPr marL="285750" indent="-285750">
              <a:spcAft>
                <a:spcPts val="662"/>
              </a:spcAft>
              <a:buFont typeface="Arial" panose="020B0604020202020204" pitchFamily="34" charset="0"/>
              <a:buChar char="•"/>
            </a:pPr>
            <a:endParaRPr lang="en-US" sz="1400" b="1" dirty="0"/>
          </a:p>
          <a:p>
            <a:pPr marL="285750" indent="-285750">
              <a:spcAft>
                <a:spcPts val="662"/>
              </a:spcAft>
              <a:buFont typeface="Arial" panose="020B0604020202020204" pitchFamily="34" charset="0"/>
              <a:buChar char="•"/>
            </a:pPr>
            <a:r>
              <a:rPr lang="en-US" sz="1400" b="1" dirty="0"/>
              <a:t>Opted to apply Option B/ Opted to not apply:</a:t>
            </a:r>
            <a:r>
              <a:rPr lang="en-US" sz="1400" dirty="0"/>
              <a:t> </a:t>
            </a:r>
            <a:r>
              <a:rPr lang="en-US" sz="1400" b="1" dirty="0"/>
              <a:t>Canada</a:t>
            </a:r>
            <a:r>
              <a:rPr lang="en-US" sz="1400" dirty="0"/>
              <a:t>, Cyprus, </a:t>
            </a:r>
            <a:r>
              <a:rPr lang="en-US" sz="1400" b="1" dirty="0"/>
              <a:t>France, Singapore</a:t>
            </a:r>
            <a:r>
              <a:rPr lang="en-US" sz="1400" dirty="0"/>
              <a:t>, Luxembourg, </a:t>
            </a:r>
            <a:r>
              <a:rPr lang="en-US" sz="1400" b="1" dirty="0">
                <a:solidFill>
                  <a:srgbClr val="FF0000"/>
                </a:solidFill>
              </a:rPr>
              <a:t>Sweden</a:t>
            </a:r>
            <a:r>
              <a:rPr lang="en-US" sz="1400" b="1" dirty="0"/>
              <a:t>, UK, UAE</a:t>
            </a:r>
            <a:r>
              <a:rPr lang="en-US" sz="1400" dirty="0"/>
              <a:t>, Belgium, Finland, Georgia, Ireland, Poland, etc. </a:t>
            </a:r>
          </a:p>
          <a:p>
            <a:pPr>
              <a:spcAft>
                <a:spcPts val="662"/>
              </a:spcAft>
            </a:pPr>
            <a:endParaRPr lang="en-US" sz="1400" dirty="0" smtClean="0"/>
          </a:p>
          <a:p>
            <a:r>
              <a:rPr lang="en-US" sz="1400" b="1" u="sng" dirty="0" smtClean="0">
                <a:solidFill>
                  <a:srgbClr val="3C8A2E"/>
                </a:solidFill>
              </a:rPr>
              <a:t>Anti-fragmentation</a:t>
            </a:r>
            <a:endParaRPr lang="en-US" sz="1400" b="1" u="sng" dirty="0">
              <a:solidFill>
                <a:srgbClr val="3C8A2E"/>
              </a:solidFill>
            </a:endParaRPr>
          </a:p>
          <a:p>
            <a:endParaRPr lang="en-US" sz="1400" b="1" dirty="0"/>
          </a:p>
          <a:p>
            <a:pPr marL="285750" indent="-285750">
              <a:buFont typeface="Arial" panose="020B0604020202020204" pitchFamily="34" charset="0"/>
              <a:buChar char="•"/>
            </a:pPr>
            <a:r>
              <a:rPr lang="en-US" sz="1400" b="1" dirty="0"/>
              <a:t>Opted to apply: </a:t>
            </a:r>
            <a:r>
              <a:rPr lang="en-US" sz="1400" dirty="0"/>
              <a:t> </a:t>
            </a:r>
            <a:r>
              <a:rPr lang="en-US" sz="1400" b="1" dirty="0"/>
              <a:t>Netherlands</a:t>
            </a:r>
            <a:r>
              <a:rPr lang="en-US" sz="1400" dirty="0"/>
              <a:t>, New Zealand, </a:t>
            </a:r>
            <a:r>
              <a:rPr lang="en-US" sz="1400" b="1" dirty="0"/>
              <a:t>Australia, France, UK</a:t>
            </a:r>
            <a:r>
              <a:rPr lang="en-US" sz="1400" dirty="0"/>
              <a:t>, </a:t>
            </a:r>
            <a:r>
              <a:rPr lang="en-US" sz="1400" b="1" dirty="0"/>
              <a:t>Japan</a:t>
            </a:r>
            <a:r>
              <a:rPr lang="en-US" sz="1400" dirty="0"/>
              <a:t>, </a:t>
            </a:r>
            <a:r>
              <a:rPr lang="en-US" sz="1400" b="1" dirty="0"/>
              <a:t>Belgium</a:t>
            </a:r>
            <a:r>
              <a:rPr lang="en-US" sz="1400" dirty="0"/>
              <a:t>, Ireland, Israel, </a:t>
            </a:r>
            <a:r>
              <a:rPr lang="en-US" sz="1400" dirty="0">
                <a:solidFill>
                  <a:srgbClr val="FF0000"/>
                </a:solidFill>
              </a:rPr>
              <a:t>Russia</a:t>
            </a:r>
            <a:r>
              <a:rPr lang="en-US" sz="1400" dirty="0"/>
              <a:t>, Serbia, Lithuania, Slovak Republic, Slovenia, Norway, Ukraine, Denmark </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sz="1400" b="1" dirty="0"/>
              <a:t>Opted not to apply: Singapore</a:t>
            </a:r>
            <a:r>
              <a:rPr lang="en-US" sz="1400" dirty="0"/>
              <a:t>, Luxembourg, </a:t>
            </a:r>
            <a:r>
              <a:rPr lang="en-US" sz="1400" b="1" dirty="0">
                <a:solidFill>
                  <a:srgbClr val="FF0000"/>
                </a:solidFill>
              </a:rPr>
              <a:t>Sweden</a:t>
            </a:r>
            <a:r>
              <a:rPr lang="en-US" sz="1400" dirty="0"/>
              <a:t>, </a:t>
            </a:r>
            <a:r>
              <a:rPr lang="en-US" sz="1400" b="1" dirty="0"/>
              <a:t>UAE</a:t>
            </a:r>
            <a:r>
              <a:rPr lang="en-US" sz="1400" dirty="0"/>
              <a:t>, Iceland, </a:t>
            </a:r>
            <a:r>
              <a:rPr lang="en-US" sz="1400" b="1" dirty="0"/>
              <a:t>Canada</a:t>
            </a:r>
            <a:r>
              <a:rPr lang="en-US" sz="1400" dirty="0"/>
              <a:t>, Poland, Georgia, Finland, Austria</a:t>
            </a:r>
          </a:p>
          <a:p>
            <a:pPr>
              <a:spcAft>
                <a:spcPts val="662"/>
              </a:spcAft>
            </a:pPr>
            <a:endParaRPr lang="en-US" sz="1400" dirty="0" smtClean="0"/>
          </a:p>
          <a:p>
            <a:pPr marL="285750" indent="-285750">
              <a:spcAft>
                <a:spcPts val="662"/>
              </a:spcAft>
              <a:buFont typeface="Arial" panose="020B0604020202020204" pitchFamily="34" charset="0"/>
              <a:buChar char="•"/>
            </a:pPr>
            <a:endParaRPr lang="en-US" sz="1400" b="1" dirty="0" smtClean="0"/>
          </a:p>
        </p:txBody>
      </p:sp>
    </p:spTree>
    <p:extLst>
      <p:ext uri="{BB962C8B-B14F-4D97-AF65-F5344CB8AC3E}">
        <p14:creationId xmlns:p14="http://schemas.microsoft.com/office/powerpoint/2010/main" val="76179666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smtClean="0"/>
              <a:t>Impact </a:t>
            </a:r>
            <a:r>
              <a:rPr lang="en-US" b="1" dirty="0"/>
              <a:t>on E-commerce </a:t>
            </a:r>
            <a:r>
              <a:rPr lang="en-US" b="1" dirty="0" smtClean="0"/>
              <a:t>companies</a:t>
            </a:r>
            <a:endParaRPr lang="en-US" dirty="0"/>
          </a:p>
        </p:txBody>
      </p:sp>
      <p:sp>
        <p:nvSpPr>
          <p:cNvPr id="19" name="Rectangle 18">
            <a:extLst>
              <a:ext uri="{FF2B5EF4-FFF2-40B4-BE49-F238E27FC236}">
                <a16:creationId xmlns:a16="http://schemas.microsoft.com/office/drawing/2014/main" id="{221963C3-5A05-4F2C-9026-143AEF86002D}"/>
              </a:ext>
            </a:extLst>
          </p:cNvPr>
          <p:cNvSpPr/>
          <p:nvPr/>
        </p:nvSpPr>
        <p:spPr bwMode="gray">
          <a:xfrm>
            <a:off x="5883456" y="1300078"/>
            <a:ext cx="4387409" cy="4546118"/>
          </a:xfrm>
          <a:prstGeom prst="rect">
            <a:avLst/>
          </a:prstGeom>
          <a:noFill/>
          <a:ln w="19050" algn="ctr">
            <a:solidFill>
              <a:schemeClr val="bg1">
                <a:lumMod val="50000"/>
              </a:schemeClr>
            </a:solidFill>
            <a:miter lim="800000"/>
            <a:headEnd/>
            <a:tailEnd/>
          </a:ln>
        </p:spPr>
        <p:txBody>
          <a:bodyPr wrap="square" lIns="88900" tIns="548640" rIns="88900" bIns="88900" rtlCol="0" anchor="t"/>
          <a:lstStyle/>
          <a:p>
            <a:pPr>
              <a:spcBef>
                <a:spcPct val="10000"/>
              </a:spcBef>
              <a:buSzPct val="140000"/>
            </a:pPr>
            <a:endParaRPr lang="en-US" sz="1400" dirty="0" smtClean="0">
              <a:cs typeface="Calibri" panose="020F07020304040A0204" pitchFamily="34" charset="0"/>
            </a:endParaRPr>
          </a:p>
          <a:p>
            <a:pPr marL="285750" indent="-285750">
              <a:spcBef>
                <a:spcPct val="10000"/>
              </a:spcBef>
              <a:buSzPct val="140000"/>
              <a:buFont typeface="Arial" panose="020B0604020202020204" pitchFamily="34" charset="0"/>
              <a:buChar char="•"/>
            </a:pPr>
            <a:r>
              <a:rPr lang="en-US" sz="1400" dirty="0" smtClean="0">
                <a:cs typeface="Calibri" panose="020F07020304040A0204" pitchFamily="34" charset="0"/>
              </a:rPr>
              <a:t>Storage </a:t>
            </a:r>
            <a:r>
              <a:rPr lang="en-US" sz="1400" dirty="0">
                <a:cs typeface="Calibri" panose="020F07020304040A0204" pitchFamily="34" charset="0"/>
              </a:rPr>
              <a:t>and delivery functions performed through the warehouse </a:t>
            </a:r>
            <a:r>
              <a:rPr lang="en-US" sz="1400" dirty="0" smtClean="0">
                <a:cs typeface="Calibri" panose="020F07020304040A0204" pitchFamily="34" charset="0"/>
              </a:rPr>
              <a:t>which </a:t>
            </a:r>
            <a:r>
              <a:rPr lang="en-US" sz="1400" dirty="0">
                <a:cs typeface="Calibri" panose="020F07020304040A0204" pitchFamily="34" charset="0"/>
              </a:rPr>
              <a:t>represents an important asset and requires large number of employees would be considered an essential part of enterprise’s sale and distribution </a:t>
            </a:r>
            <a:r>
              <a:rPr lang="en-US" sz="1400" dirty="0" smtClean="0">
                <a:cs typeface="Calibri" panose="020F07020304040A0204" pitchFamily="34" charset="0"/>
              </a:rPr>
              <a:t>business</a:t>
            </a:r>
          </a:p>
          <a:p>
            <a:pPr>
              <a:spcBef>
                <a:spcPct val="10000"/>
              </a:spcBef>
              <a:buSzPct val="140000"/>
            </a:pPr>
            <a:endParaRPr lang="en-US" sz="1400" dirty="0" smtClean="0">
              <a:cs typeface="Calibri" panose="020F07020304040A0204" pitchFamily="34" charset="0"/>
            </a:endParaRPr>
          </a:p>
          <a:p>
            <a:pPr marL="285750" indent="-285750">
              <a:spcBef>
                <a:spcPct val="10000"/>
              </a:spcBef>
              <a:buSzPct val="140000"/>
              <a:buFont typeface="Arial" panose="020B0604020202020204" pitchFamily="34" charset="0"/>
              <a:buChar char="•"/>
            </a:pPr>
            <a:r>
              <a:rPr lang="en-US" sz="1400" dirty="0">
                <a:cs typeface="Calibri" panose="020F07020304040A0204" pitchFamily="34" charset="0"/>
              </a:rPr>
              <a:t>The existing </a:t>
            </a:r>
            <a:r>
              <a:rPr lang="en-US" sz="1400" dirty="0" smtClean="0">
                <a:cs typeface="Calibri" panose="020F07020304040A0204" pitchFamily="34" charset="0"/>
              </a:rPr>
              <a:t>business model may attract </a:t>
            </a:r>
            <a:r>
              <a:rPr lang="en-US" sz="1400" dirty="0">
                <a:cs typeface="Calibri" panose="020F07020304040A0204" pitchFamily="34" charset="0"/>
              </a:rPr>
              <a:t>the anti-fragmentation </a:t>
            </a:r>
            <a:r>
              <a:rPr lang="en-US" sz="1400" dirty="0" smtClean="0">
                <a:cs typeface="Calibri" panose="020F07020304040A0204" pitchFamily="34" charset="0"/>
              </a:rPr>
              <a:t>rule coupled with extended applicability of ‘preparatory and auxiliary’ clause inter alia to a facility maintained for storage and delivery of goods.</a:t>
            </a:r>
          </a:p>
          <a:p>
            <a:pPr>
              <a:spcBef>
                <a:spcPct val="10000"/>
              </a:spcBef>
              <a:buSzPct val="140000"/>
            </a:pPr>
            <a:endParaRPr lang="en-US" sz="1400" dirty="0" smtClean="0">
              <a:cs typeface="Calibri" panose="020F07020304040A0204" pitchFamily="34" charset="0"/>
            </a:endParaRPr>
          </a:p>
          <a:p>
            <a:pPr>
              <a:spcBef>
                <a:spcPct val="10000"/>
              </a:spcBef>
              <a:buSzPct val="140000"/>
            </a:pPr>
            <a:endParaRPr lang="en-US" sz="1400" dirty="0">
              <a:cs typeface="Calibri" panose="020F07020304040A0204" pitchFamily="34" charset="0"/>
            </a:endParaRPr>
          </a:p>
        </p:txBody>
      </p:sp>
      <p:sp>
        <p:nvSpPr>
          <p:cNvPr id="20" name="Rectangle 4">
            <a:extLst>
              <a:ext uri="{FF2B5EF4-FFF2-40B4-BE49-F238E27FC236}">
                <a16:creationId xmlns:a16="http://schemas.microsoft.com/office/drawing/2014/main" id="{ED0BE4FF-56C6-4323-AE85-086F15FCF177}"/>
              </a:ext>
            </a:extLst>
          </p:cNvPr>
          <p:cNvSpPr/>
          <p:nvPr/>
        </p:nvSpPr>
        <p:spPr bwMode="gray">
          <a:xfrm>
            <a:off x="6641814" y="1024025"/>
            <a:ext cx="3229900" cy="870705"/>
          </a:xfrm>
          <a:custGeom>
            <a:avLst/>
            <a:gdLst>
              <a:gd name="connsiteX0" fmla="*/ 0 w 4655931"/>
              <a:gd name="connsiteY0" fmla="*/ 0 h 323746"/>
              <a:gd name="connsiteX1" fmla="*/ 4655931 w 4655931"/>
              <a:gd name="connsiteY1" fmla="*/ 0 h 323746"/>
              <a:gd name="connsiteX2" fmla="*/ 4655931 w 4655931"/>
              <a:gd name="connsiteY2" fmla="*/ 323746 h 323746"/>
              <a:gd name="connsiteX3" fmla="*/ 0 w 4655931"/>
              <a:gd name="connsiteY3" fmla="*/ 323746 h 323746"/>
              <a:gd name="connsiteX4" fmla="*/ 0 w 4655931"/>
              <a:gd name="connsiteY4" fmla="*/ 0 h 323746"/>
              <a:gd name="connsiteX0" fmla="*/ 0 w 4675810"/>
              <a:gd name="connsiteY0" fmla="*/ 0 h 482772"/>
              <a:gd name="connsiteX1" fmla="*/ 4655931 w 4675810"/>
              <a:gd name="connsiteY1" fmla="*/ 0 h 482772"/>
              <a:gd name="connsiteX2" fmla="*/ 4675810 w 4675810"/>
              <a:gd name="connsiteY2" fmla="*/ 482772 h 482772"/>
              <a:gd name="connsiteX3" fmla="*/ 0 w 4675810"/>
              <a:gd name="connsiteY3" fmla="*/ 323746 h 482772"/>
              <a:gd name="connsiteX4" fmla="*/ 0 w 4675810"/>
              <a:gd name="connsiteY4" fmla="*/ 0 h 482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810" h="482772">
                <a:moveTo>
                  <a:pt x="0" y="0"/>
                </a:moveTo>
                <a:lnTo>
                  <a:pt x="4655931" y="0"/>
                </a:lnTo>
                <a:lnTo>
                  <a:pt x="4675810" y="482772"/>
                </a:lnTo>
                <a:lnTo>
                  <a:pt x="0" y="323746"/>
                </a:lnTo>
                <a:lnTo>
                  <a:pt x="0" y="0"/>
                </a:lnTo>
                <a:close/>
              </a:path>
            </a:pathLst>
          </a:custGeom>
          <a:solidFill>
            <a:schemeClr val="bg1">
              <a:lumMod val="50000"/>
            </a:schemeClr>
          </a:solidFill>
          <a:ln w="19050" algn="ctr">
            <a:noFill/>
            <a:miter lim="800000"/>
            <a:headEnd/>
            <a:tailEnd/>
          </a:ln>
        </p:spPr>
        <p:txBody>
          <a:bodyPr wrap="square" lIns="88900" tIns="182880" rIns="88900" bIns="88900" rtlCol="0" anchor="t"/>
          <a:lstStyle/>
          <a:p>
            <a:pPr algn="ctr">
              <a:spcBef>
                <a:spcPct val="10000"/>
              </a:spcBef>
              <a:buSzPct val="140000"/>
            </a:pPr>
            <a:r>
              <a:rPr lang="en-GB" sz="1400" b="1" dirty="0" smtClean="0">
                <a:solidFill>
                  <a:schemeClr val="bg1"/>
                </a:solidFill>
                <a:cs typeface="Calibri" panose="020F07020304040A0204" pitchFamily="34" charset="0"/>
              </a:rPr>
              <a:t>Analysis - </a:t>
            </a:r>
            <a:r>
              <a:rPr lang="en-US" sz="1400" b="1" dirty="0" smtClean="0">
                <a:solidFill>
                  <a:schemeClr val="bg1"/>
                </a:solidFill>
                <a:cs typeface="Calibri" panose="020F07020304040A0204" pitchFamily="34" charset="0"/>
              </a:rPr>
              <a:t>whether </a:t>
            </a:r>
            <a:r>
              <a:rPr lang="en-US" sz="1400" b="1" dirty="0">
                <a:solidFill>
                  <a:schemeClr val="bg1"/>
                </a:solidFill>
                <a:cs typeface="Calibri" panose="020F07020304040A0204" pitchFamily="34" charset="0"/>
              </a:rPr>
              <a:t>R Co has a PE in India ?</a:t>
            </a:r>
          </a:p>
          <a:p>
            <a:pPr algn="ctr">
              <a:spcBef>
                <a:spcPct val="10000"/>
              </a:spcBef>
              <a:buSzPct val="140000"/>
            </a:pPr>
            <a:r>
              <a:rPr lang="en-GB" sz="1400" b="1" dirty="0" smtClean="0">
                <a:solidFill>
                  <a:schemeClr val="bg1"/>
                </a:solidFill>
                <a:cs typeface="Calibri" panose="020F07020304040A0204" pitchFamily="34" charset="0"/>
              </a:rPr>
              <a:t> </a:t>
            </a:r>
            <a:endParaRPr lang="en-GB" sz="1400" b="1" dirty="0">
              <a:solidFill>
                <a:schemeClr val="bg1"/>
              </a:solidFill>
              <a:cs typeface="Calibri" panose="020F07020304040A0204" pitchFamily="34" charset="0"/>
            </a:endParaRPr>
          </a:p>
        </p:txBody>
      </p:sp>
      <p:sp>
        <p:nvSpPr>
          <p:cNvPr id="21" name="Right Triangle 20">
            <a:extLst>
              <a:ext uri="{FF2B5EF4-FFF2-40B4-BE49-F238E27FC236}">
                <a16:creationId xmlns:a16="http://schemas.microsoft.com/office/drawing/2014/main" id="{8A292314-0988-4BAC-B0A6-4919612ED91E}"/>
              </a:ext>
            </a:extLst>
          </p:cNvPr>
          <p:cNvSpPr/>
          <p:nvPr/>
        </p:nvSpPr>
        <p:spPr bwMode="gray">
          <a:xfrm flipV="1">
            <a:off x="9861774" y="1300352"/>
            <a:ext cx="399826" cy="466863"/>
          </a:xfrm>
          <a:prstGeom prst="rtTriangle">
            <a:avLst/>
          </a:prstGeom>
          <a:solidFill>
            <a:schemeClr val="bg1">
              <a:lumMod val="50000"/>
              <a:alpha val="70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400" b="1" dirty="0">
              <a:solidFill>
                <a:schemeClr val="bg1"/>
              </a:solidFill>
            </a:endParaRPr>
          </a:p>
        </p:txBody>
      </p:sp>
      <p:cxnSp>
        <p:nvCxnSpPr>
          <p:cNvPr id="22" name="Straight Arrow Connector 21">
            <a:extLst>
              <a:ext uri="{FF2B5EF4-FFF2-40B4-BE49-F238E27FC236}">
                <a16:creationId xmlns:a16="http://schemas.microsoft.com/office/drawing/2014/main" id="{5435EED1-DBCE-4D62-91E0-095BADE75D74}"/>
              </a:ext>
            </a:extLst>
          </p:cNvPr>
          <p:cNvCxnSpPr/>
          <p:nvPr/>
        </p:nvCxnSpPr>
        <p:spPr>
          <a:xfrm flipH="1" flipV="1">
            <a:off x="2089833" y="2303674"/>
            <a:ext cx="2325445" cy="22942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32E4A9F-6284-4FF6-A0E5-594ACECBCB09}"/>
              </a:ext>
            </a:extLst>
          </p:cNvPr>
          <p:cNvCxnSpPr>
            <a:cxnSpLocks/>
          </p:cNvCxnSpPr>
          <p:nvPr/>
        </p:nvCxnSpPr>
        <p:spPr>
          <a:xfrm>
            <a:off x="458330" y="3071692"/>
            <a:ext cx="4885195" cy="0"/>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6BFD56B-5E49-4813-9F48-73A6384D16A4}"/>
              </a:ext>
            </a:extLst>
          </p:cNvPr>
          <p:cNvCxnSpPr>
            <a:cxnSpLocks/>
          </p:cNvCxnSpPr>
          <p:nvPr/>
        </p:nvCxnSpPr>
        <p:spPr>
          <a:xfrm>
            <a:off x="1196418" y="2164780"/>
            <a:ext cx="0" cy="215274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4D3B79E-07B8-4D21-8450-A29E68609A9F}"/>
              </a:ext>
            </a:extLst>
          </p:cNvPr>
          <p:cNvSpPr txBox="1"/>
          <p:nvPr/>
        </p:nvSpPr>
        <p:spPr>
          <a:xfrm>
            <a:off x="2987524" y="2015502"/>
            <a:ext cx="1273865" cy="215444"/>
          </a:xfrm>
          <a:prstGeom prst="rect">
            <a:avLst/>
          </a:prstGeom>
          <a:noFill/>
        </p:spPr>
        <p:txBody>
          <a:bodyPr wrap="square" lIns="0" tIns="0" rIns="0" bIns="0" rtlCol="0">
            <a:spAutoFit/>
          </a:bodyPr>
          <a:lstStyle/>
          <a:p>
            <a:pPr>
              <a:spcBef>
                <a:spcPts val="600"/>
              </a:spcBef>
              <a:buSzPct val="100000"/>
            </a:pPr>
            <a:r>
              <a:rPr lang="en-US" sz="1400" dirty="0">
                <a:cs typeface="Calibri" panose="020F07020304040A0204" pitchFamily="34" charset="0"/>
              </a:rPr>
              <a:t>Sale of goods</a:t>
            </a:r>
            <a:endParaRPr lang="en-IN" sz="1400" dirty="0">
              <a:cs typeface="Calibri" panose="020F07020304040A0204" pitchFamily="34" charset="0"/>
            </a:endParaRPr>
          </a:p>
        </p:txBody>
      </p:sp>
      <p:sp>
        <p:nvSpPr>
          <p:cNvPr id="42" name="TextBox 41">
            <a:extLst>
              <a:ext uri="{FF2B5EF4-FFF2-40B4-BE49-F238E27FC236}">
                <a16:creationId xmlns:a16="http://schemas.microsoft.com/office/drawing/2014/main" id="{5AEB7287-F6AD-422F-A5AD-6C33400EA8A8}"/>
              </a:ext>
            </a:extLst>
          </p:cNvPr>
          <p:cNvSpPr txBox="1"/>
          <p:nvPr/>
        </p:nvSpPr>
        <p:spPr>
          <a:xfrm>
            <a:off x="2510153" y="4984422"/>
            <a:ext cx="1599427" cy="861774"/>
          </a:xfrm>
          <a:prstGeom prst="rect">
            <a:avLst/>
          </a:prstGeom>
          <a:noFill/>
        </p:spPr>
        <p:txBody>
          <a:bodyPr wrap="square" lIns="0" tIns="0" rIns="0" bIns="0" rtlCol="0">
            <a:spAutoFit/>
          </a:bodyPr>
          <a:lstStyle/>
          <a:p>
            <a:pPr>
              <a:spcBef>
                <a:spcPts val="600"/>
              </a:spcBef>
              <a:buSzPct val="100000"/>
            </a:pPr>
            <a:r>
              <a:rPr lang="en-US" sz="1400" dirty="0">
                <a:cs typeface="Calibri" panose="020F07020304040A0204" pitchFamily="34" charset="0"/>
              </a:rPr>
              <a:t>Delivery of </a:t>
            </a:r>
            <a:r>
              <a:rPr lang="en-US" sz="1400" dirty="0" smtClean="0">
                <a:cs typeface="Calibri" panose="020F07020304040A0204" pitchFamily="34" charset="0"/>
              </a:rPr>
              <a:t>goods pursuant to online sale of  goods</a:t>
            </a:r>
            <a:endParaRPr lang="en-IN" sz="1400" dirty="0">
              <a:cs typeface="Calibri" panose="020F07020304040A0204" pitchFamily="34" charset="0"/>
            </a:endParaRPr>
          </a:p>
        </p:txBody>
      </p:sp>
      <p:sp>
        <p:nvSpPr>
          <p:cNvPr id="43" name="TextBox 42">
            <a:extLst>
              <a:ext uri="{FF2B5EF4-FFF2-40B4-BE49-F238E27FC236}">
                <a16:creationId xmlns:a16="http://schemas.microsoft.com/office/drawing/2014/main" id="{0645AE2B-B549-4A6E-ABD1-4E72A851F4FB}"/>
              </a:ext>
            </a:extLst>
          </p:cNvPr>
          <p:cNvSpPr txBox="1"/>
          <p:nvPr/>
        </p:nvSpPr>
        <p:spPr>
          <a:xfrm>
            <a:off x="439794" y="3209482"/>
            <a:ext cx="1273865" cy="215444"/>
          </a:xfrm>
          <a:prstGeom prst="rect">
            <a:avLst/>
          </a:prstGeom>
          <a:noFill/>
        </p:spPr>
        <p:txBody>
          <a:bodyPr wrap="square" lIns="0" tIns="0" rIns="0" bIns="0" rtlCol="0">
            <a:spAutoFit/>
          </a:bodyPr>
          <a:lstStyle/>
          <a:p>
            <a:pPr>
              <a:spcBef>
                <a:spcPts val="600"/>
              </a:spcBef>
              <a:buSzPct val="100000"/>
            </a:pPr>
            <a:r>
              <a:rPr lang="en-US" sz="1400" b="1" dirty="0">
                <a:cs typeface="Calibri" panose="020F07020304040A0204" pitchFamily="34" charset="0"/>
              </a:rPr>
              <a:t>State S</a:t>
            </a:r>
            <a:endParaRPr lang="en-IN" sz="1400" b="1" dirty="0">
              <a:cs typeface="Calibri" panose="020F07020304040A0204" pitchFamily="34" charset="0"/>
            </a:endParaRPr>
          </a:p>
        </p:txBody>
      </p:sp>
      <p:cxnSp>
        <p:nvCxnSpPr>
          <p:cNvPr id="44" name="Straight Arrow Connector 43">
            <a:extLst>
              <a:ext uri="{FF2B5EF4-FFF2-40B4-BE49-F238E27FC236}">
                <a16:creationId xmlns:a16="http://schemas.microsoft.com/office/drawing/2014/main" id="{7A333898-05F3-4A4C-BED6-06742D3BCA2B}"/>
              </a:ext>
            </a:extLst>
          </p:cNvPr>
          <p:cNvCxnSpPr>
            <a:cxnSpLocks/>
          </p:cNvCxnSpPr>
          <p:nvPr/>
        </p:nvCxnSpPr>
        <p:spPr>
          <a:xfrm flipV="1">
            <a:off x="2296516" y="4948439"/>
            <a:ext cx="1964873" cy="1"/>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9CB9A242-ED65-4E31-B6B4-07EF2021853F}"/>
              </a:ext>
            </a:extLst>
          </p:cNvPr>
          <p:cNvSpPr txBox="1"/>
          <p:nvPr/>
        </p:nvSpPr>
        <p:spPr>
          <a:xfrm rot="2689388">
            <a:off x="2575244" y="3599300"/>
            <a:ext cx="1419890" cy="430887"/>
          </a:xfrm>
          <a:prstGeom prst="rect">
            <a:avLst/>
          </a:prstGeom>
          <a:noFill/>
        </p:spPr>
        <p:txBody>
          <a:bodyPr wrap="square" lIns="0" tIns="0" rIns="0" bIns="0" rtlCol="0">
            <a:spAutoFit/>
          </a:bodyPr>
          <a:lstStyle/>
          <a:p>
            <a:pPr>
              <a:spcBef>
                <a:spcPts val="600"/>
              </a:spcBef>
              <a:buSzPct val="100000"/>
            </a:pPr>
            <a:r>
              <a:rPr lang="en-US" sz="1400" dirty="0">
                <a:cs typeface="Calibri" panose="020F07020304040A0204" pitchFamily="34" charset="0"/>
              </a:rPr>
              <a:t>Places order online</a:t>
            </a:r>
            <a:endParaRPr lang="en-IN" sz="1400" dirty="0">
              <a:cs typeface="Calibri" panose="020F07020304040A0204" pitchFamily="34" charset="0"/>
            </a:endParaRPr>
          </a:p>
        </p:txBody>
      </p:sp>
      <p:grpSp>
        <p:nvGrpSpPr>
          <p:cNvPr id="46" name="Group 45">
            <a:extLst>
              <a:ext uri="{FF2B5EF4-FFF2-40B4-BE49-F238E27FC236}">
                <a16:creationId xmlns:a16="http://schemas.microsoft.com/office/drawing/2014/main" id="{7E5F05FD-FED4-4E03-9F7E-5262AD475408}"/>
              </a:ext>
            </a:extLst>
          </p:cNvPr>
          <p:cNvGrpSpPr/>
          <p:nvPr/>
        </p:nvGrpSpPr>
        <p:grpSpPr>
          <a:xfrm>
            <a:off x="2286000" y="1935440"/>
            <a:ext cx="2693540" cy="2382081"/>
            <a:chOff x="2149679" y="2354834"/>
            <a:chExt cx="2829861" cy="2382081"/>
          </a:xfrm>
        </p:grpSpPr>
        <p:cxnSp>
          <p:nvCxnSpPr>
            <p:cNvPr id="47" name="Straight Connector 46">
              <a:extLst>
                <a:ext uri="{FF2B5EF4-FFF2-40B4-BE49-F238E27FC236}">
                  <a16:creationId xmlns:a16="http://schemas.microsoft.com/office/drawing/2014/main" id="{08EBBD9F-026C-4FCE-BDE8-736223A46E8D}"/>
                </a:ext>
              </a:extLst>
            </p:cNvPr>
            <p:cNvCxnSpPr/>
            <p:nvPr/>
          </p:nvCxnSpPr>
          <p:spPr>
            <a:xfrm>
              <a:off x="2149679" y="2354834"/>
              <a:ext cx="2829861" cy="0"/>
            </a:xfrm>
            <a:prstGeom prst="line">
              <a:avLst/>
            </a:prstGeom>
            <a:ln w="1905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CF1A1508-7258-476F-8887-CF677406BFEF}"/>
                </a:ext>
              </a:extLst>
            </p:cNvPr>
            <p:cNvCxnSpPr/>
            <p:nvPr/>
          </p:nvCxnSpPr>
          <p:spPr>
            <a:xfrm>
              <a:off x="4979540" y="2354834"/>
              <a:ext cx="0" cy="238208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4E18FBC4-F78A-4D54-9D0F-FD40545B9D18}"/>
              </a:ext>
            </a:extLst>
          </p:cNvPr>
          <p:cNvSpPr txBox="1"/>
          <p:nvPr/>
        </p:nvSpPr>
        <p:spPr>
          <a:xfrm>
            <a:off x="441013" y="2789567"/>
            <a:ext cx="1273865" cy="215444"/>
          </a:xfrm>
          <a:prstGeom prst="rect">
            <a:avLst/>
          </a:prstGeom>
          <a:noFill/>
        </p:spPr>
        <p:txBody>
          <a:bodyPr wrap="square" lIns="0" tIns="0" rIns="0" bIns="0" rtlCol="0">
            <a:spAutoFit/>
          </a:bodyPr>
          <a:lstStyle/>
          <a:p>
            <a:pPr>
              <a:spcBef>
                <a:spcPts val="600"/>
              </a:spcBef>
              <a:buSzPct val="100000"/>
            </a:pPr>
            <a:r>
              <a:rPr lang="en-US" sz="1400" b="1" dirty="0">
                <a:cs typeface="Calibri" panose="020F07020304040A0204" pitchFamily="34" charset="0"/>
              </a:rPr>
              <a:t>State R</a:t>
            </a:r>
            <a:endParaRPr lang="en-IN" sz="1400" b="1" dirty="0">
              <a:cs typeface="Calibri" panose="020F07020304040A0204" pitchFamily="34" charset="0"/>
            </a:endParaRPr>
          </a:p>
        </p:txBody>
      </p:sp>
      <p:sp>
        <p:nvSpPr>
          <p:cNvPr id="51" name="Rectangle 50">
            <a:extLst>
              <a:ext uri="{FF2B5EF4-FFF2-40B4-BE49-F238E27FC236}">
                <a16:creationId xmlns:a16="http://schemas.microsoft.com/office/drawing/2014/main" id="{EC95616C-87A7-477C-B981-537B86DA5C7E}"/>
              </a:ext>
            </a:extLst>
          </p:cNvPr>
          <p:cNvSpPr/>
          <p:nvPr/>
        </p:nvSpPr>
        <p:spPr bwMode="gray">
          <a:xfrm>
            <a:off x="587210" y="1131443"/>
            <a:ext cx="1562470" cy="887743"/>
          </a:xfrm>
          <a:prstGeom prst="rect">
            <a:avLst/>
          </a:prstGeom>
          <a:solidFill>
            <a:schemeClr val="accent5">
              <a:lumMod val="50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b="1" dirty="0">
                <a:solidFill>
                  <a:schemeClr val="bg1"/>
                </a:solidFill>
                <a:cs typeface="Calibri" panose="020F07020304040A0204" pitchFamily="34" charset="0"/>
              </a:rPr>
              <a:t>R Co </a:t>
            </a:r>
          </a:p>
          <a:p>
            <a:pPr algn="ctr">
              <a:lnSpc>
                <a:spcPct val="106000"/>
              </a:lnSpc>
              <a:buFont typeface="Wingdings 2" pitchFamily="18" charset="2"/>
              <a:buNone/>
            </a:pPr>
            <a:r>
              <a:rPr lang="en-US" sz="1400" b="1" dirty="0">
                <a:solidFill>
                  <a:schemeClr val="bg1"/>
                </a:solidFill>
                <a:cs typeface="Calibri" panose="020F07020304040A0204" pitchFamily="34" charset="0"/>
              </a:rPr>
              <a:t>(E-commerce operator)</a:t>
            </a:r>
            <a:endParaRPr lang="en-IN" sz="1400" b="1" dirty="0">
              <a:solidFill>
                <a:schemeClr val="bg1"/>
              </a:solidFill>
              <a:cs typeface="Calibri" panose="020F07020304040A0204" pitchFamily="34" charset="0"/>
            </a:endParaRPr>
          </a:p>
        </p:txBody>
      </p:sp>
      <p:sp>
        <p:nvSpPr>
          <p:cNvPr id="53" name="Rectangle 52">
            <a:extLst>
              <a:ext uri="{FF2B5EF4-FFF2-40B4-BE49-F238E27FC236}">
                <a16:creationId xmlns:a16="http://schemas.microsoft.com/office/drawing/2014/main" id="{B0BBE2A7-A5A9-471B-9D79-6FA15D842A4F}"/>
              </a:ext>
            </a:extLst>
          </p:cNvPr>
          <p:cNvSpPr/>
          <p:nvPr/>
        </p:nvSpPr>
        <p:spPr bwMode="gray">
          <a:xfrm>
            <a:off x="587210" y="4455529"/>
            <a:ext cx="1562470" cy="998243"/>
          </a:xfrm>
          <a:prstGeom prst="rect">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400" b="1" dirty="0" smtClean="0">
                <a:solidFill>
                  <a:schemeClr val="bg1"/>
                </a:solidFill>
                <a:cs typeface="Calibri" panose="020F07020304040A0204" pitchFamily="34" charset="0"/>
              </a:rPr>
              <a:t>Warehouse</a:t>
            </a:r>
          </a:p>
          <a:p>
            <a:pPr algn="ctr">
              <a:lnSpc>
                <a:spcPct val="106000"/>
              </a:lnSpc>
              <a:buFont typeface="Wingdings 2" pitchFamily="18" charset="2"/>
              <a:buNone/>
            </a:pPr>
            <a:r>
              <a:rPr lang="en-US" sz="1400" b="1" dirty="0" smtClean="0">
                <a:solidFill>
                  <a:schemeClr val="bg1"/>
                </a:solidFill>
                <a:cs typeface="Calibri" panose="020F07020304040A0204" pitchFamily="34" charset="0"/>
              </a:rPr>
              <a:t>(owned/leased by R Co or its group) </a:t>
            </a:r>
            <a:endParaRPr lang="en-US" sz="1400" b="1" dirty="0">
              <a:solidFill>
                <a:schemeClr val="bg1"/>
              </a:solidFill>
              <a:cs typeface="Calibri" panose="020F07020304040A0204" pitchFamily="34" charset="0"/>
            </a:endParaRPr>
          </a:p>
        </p:txBody>
      </p:sp>
      <p:sp>
        <p:nvSpPr>
          <p:cNvPr id="54" name="Hexagon 53">
            <a:extLst>
              <a:ext uri="{FF2B5EF4-FFF2-40B4-BE49-F238E27FC236}">
                <a16:creationId xmlns:a16="http://schemas.microsoft.com/office/drawing/2014/main" id="{73D287A5-A5C3-4461-BB93-4939081D84BC}"/>
              </a:ext>
            </a:extLst>
          </p:cNvPr>
          <p:cNvSpPr/>
          <p:nvPr/>
        </p:nvSpPr>
        <p:spPr bwMode="gray">
          <a:xfrm>
            <a:off x="4256416" y="4335662"/>
            <a:ext cx="1538071" cy="1261078"/>
          </a:xfrm>
          <a:prstGeom prst="hexagon">
            <a:avLst/>
          </a:prstGeom>
          <a:solidFill>
            <a:schemeClr val="accent5">
              <a:lumMod val="75000"/>
            </a:schemeClr>
          </a:solidFill>
          <a:ln w="19050" algn="ctr">
            <a:noFill/>
            <a:miter lim="800000"/>
            <a:headEnd/>
            <a:tailEnd/>
          </a:ln>
        </p:spPr>
        <p:txBody>
          <a:bodyPr wrap="square" lIns="88900" tIns="88900" rIns="88900" bIns="88900" rtlCol="0" anchor="ctr"/>
          <a:lstStyle/>
          <a:p>
            <a:pPr>
              <a:lnSpc>
                <a:spcPct val="106000"/>
              </a:lnSpc>
              <a:spcBef>
                <a:spcPts val="600"/>
              </a:spcBef>
              <a:buSzPct val="100000"/>
              <a:buFont typeface="Wingdings 2" pitchFamily="18" charset="2"/>
              <a:buNone/>
            </a:pPr>
            <a:r>
              <a:rPr lang="en-US" sz="1400" dirty="0">
                <a:solidFill>
                  <a:schemeClr val="bg1"/>
                </a:solidFill>
                <a:cs typeface="Calibri" panose="020F07020304040A0204" pitchFamily="34" charset="0"/>
              </a:rPr>
              <a:t>Customer</a:t>
            </a:r>
            <a:endParaRPr lang="en-IN" sz="1400" dirty="0">
              <a:solidFill>
                <a:schemeClr val="bg1"/>
              </a:solidFill>
              <a:cs typeface="Calibri" panose="020F07020304040A0204" pitchFamily="34" charset="0"/>
            </a:endParaRPr>
          </a:p>
        </p:txBody>
      </p:sp>
      <p:sp>
        <p:nvSpPr>
          <p:cNvPr id="55" name="Rectangle 54">
            <a:extLst>
              <a:ext uri="{FF2B5EF4-FFF2-40B4-BE49-F238E27FC236}">
                <a16:creationId xmlns:a16="http://schemas.microsoft.com/office/drawing/2014/main" id="{C85AF2BC-B0ED-41E1-A296-76ADD4747CEE}"/>
              </a:ext>
            </a:extLst>
          </p:cNvPr>
          <p:cNvSpPr/>
          <p:nvPr/>
        </p:nvSpPr>
        <p:spPr bwMode="gray">
          <a:xfrm>
            <a:off x="587210" y="6124601"/>
            <a:ext cx="9194743" cy="826489"/>
          </a:xfrm>
          <a:prstGeom prst="rect">
            <a:avLst/>
          </a:prstGeom>
          <a:solidFill>
            <a:srgbClr val="00A3E0"/>
          </a:solidFill>
          <a:ln w="19050" algn="ctr">
            <a:noFill/>
            <a:miter lim="800000"/>
            <a:headEnd/>
            <a:tailEnd/>
          </a:ln>
        </p:spPr>
        <p:txBody>
          <a:bodyPr wrap="square" lIns="88900" tIns="91440" rIns="88900" bIns="88900" rtlCol="0" anchor="t"/>
          <a:lstStyle/>
          <a:p>
            <a:pPr>
              <a:spcBef>
                <a:spcPct val="10000"/>
              </a:spcBef>
              <a:buSzPct val="140000"/>
            </a:pPr>
            <a:r>
              <a:rPr lang="en-US" sz="1400" b="1" dirty="0" smtClean="0">
                <a:solidFill>
                  <a:schemeClr val="bg1"/>
                </a:solidFill>
                <a:cs typeface="Calibri" panose="020F07020304040A0204" pitchFamily="34" charset="0"/>
              </a:rPr>
              <a:t>What if warehousing services are availed from an independent third party:</a:t>
            </a:r>
          </a:p>
          <a:p>
            <a:pPr>
              <a:spcBef>
                <a:spcPct val="10000"/>
              </a:spcBef>
              <a:buSzPct val="140000"/>
            </a:pPr>
            <a:r>
              <a:rPr lang="en-US" sz="1400" dirty="0" smtClean="0">
                <a:solidFill>
                  <a:schemeClr val="bg1"/>
                </a:solidFill>
                <a:cs typeface="Calibri" panose="020F07020304040A0204" pitchFamily="34" charset="0"/>
              </a:rPr>
              <a:t>May not trigger PE risk if </a:t>
            </a:r>
            <a:r>
              <a:rPr lang="en-US" sz="1400" dirty="0">
                <a:solidFill>
                  <a:schemeClr val="bg1"/>
                </a:solidFill>
                <a:cs typeface="Calibri" panose="020F07020304040A0204" pitchFamily="34" charset="0"/>
              </a:rPr>
              <a:t>the </a:t>
            </a:r>
            <a:r>
              <a:rPr lang="en-US" sz="1400" dirty="0" smtClean="0">
                <a:solidFill>
                  <a:schemeClr val="bg1"/>
                </a:solidFill>
                <a:cs typeface="Calibri" panose="020F07020304040A0204" pitchFamily="34" charset="0"/>
              </a:rPr>
              <a:t>warehouse is </a:t>
            </a:r>
            <a:r>
              <a:rPr lang="en-US" sz="1400" dirty="0">
                <a:solidFill>
                  <a:schemeClr val="bg1"/>
                </a:solidFill>
                <a:cs typeface="Calibri" panose="020F07020304040A0204" pitchFamily="34" charset="0"/>
              </a:rPr>
              <a:t>not at the disposal of </a:t>
            </a:r>
            <a:r>
              <a:rPr lang="en-US" sz="1400" dirty="0" smtClean="0">
                <a:solidFill>
                  <a:schemeClr val="bg1"/>
                </a:solidFill>
                <a:cs typeface="Calibri" panose="020F07020304040A0204" pitchFamily="34" charset="0"/>
              </a:rPr>
              <a:t>R Co</a:t>
            </a:r>
          </a:p>
          <a:p>
            <a:pPr>
              <a:spcBef>
                <a:spcPct val="10000"/>
              </a:spcBef>
              <a:buSzPct val="140000"/>
            </a:pPr>
            <a:r>
              <a:rPr lang="en-US" sz="1400" dirty="0" smtClean="0">
                <a:solidFill>
                  <a:schemeClr val="bg1"/>
                </a:solidFill>
                <a:cs typeface="Calibri" panose="020F07020304040A0204" pitchFamily="34" charset="0"/>
              </a:rPr>
              <a:t>(Further, it may be recommended to </a:t>
            </a:r>
            <a:r>
              <a:rPr lang="en-US" sz="1400" dirty="0">
                <a:solidFill>
                  <a:schemeClr val="bg1"/>
                </a:solidFill>
                <a:cs typeface="Calibri" panose="020F07020304040A0204" pitchFamily="34" charset="0"/>
              </a:rPr>
              <a:t>avoid finance lease of </a:t>
            </a:r>
            <a:r>
              <a:rPr lang="en-US" sz="1400" dirty="0" smtClean="0">
                <a:solidFill>
                  <a:schemeClr val="bg1"/>
                </a:solidFill>
                <a:cs typeface="Calibri" panose="020F07020304040A0204" pitchFamily="34" charset="0"/>
              </a:rPr>
              <a:t>warehouse to mitigate PE risk)</a:t>
            </a:r>
            <a:endParaRPr lang="en-US" sz="1400" dirty="0">
              <a:solidFill>
                <a:schemeClr val="bg1"/>
              </a:solidFill>
              <a:cs typeface="Calibri" panose="020F07020304040A0204" pitchFamily="34" charset="0"/>
            </a:endParaRPr>
          </a:p>
          <a:p>
            <a:pPr>
              <a:spcBef>
                <a:spcPct val="10000"/>
              </a:spcBef>
              <a:buSzPct val="140000"/>
            </a:pPr>
            <a:endParaRPr lang="en-US" sz="1400" b="1" dirty="0">
              <a:cs typeface="Calibri" panose="020F07020304040A0204" pitchFamily="34" charset="0"/>
            </a:endParaRPr>
          </a:p>
          <a:p>
            <a:pPr>
              <a:spcBef>
                <a:spcPct val="10000"/>
              </a:spcBef>
              <a:buSzPct val="140000"/>
            </a:pPr>
            <a:endParaRPr lang="en-US" sz="1400" b="1" dirty="0" smtClean="0">
              <a:cs typeface="Calibri" panose="020F07020304040A0204" pitchFamily="34" charset="0"/>
            </a:endParaRPr>
          </a:p>
          <a:p>
            <a:pPr>
              <a:spcBef>
                <a:spcPct val="10000"/>
              </a:spcBef>
              <a:buSzPct val="140000"/>
            </a:pPr>
            <a:endParaRPr lang="en-US" sz="1400" dirty="0">
              <a:cs typeface="Calibri" panose="020F07020304040A0204" pitchFamily="34" charset="0"/>
            </a:endParaRPr>
          </a:p>
        </p:txBody>
      </p:sp>
    </p:spTree>
    <p:extLst>
      <p:ext uri="{BB962C8B-B14F-4D97-AF65-F5344CB8AC3E}">
        <p14:creationId xmlns:p14="http://schemas.microsoft.com/office/powerpoint/2010/main" val="158392743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smtClean="0"/>
              <a:t>Article 13: Other potential impact areas</a:t>
            </a:r>
            <a:endParaRPr lang="en-US" dirty="0"/>
          </a:p>
        </p:txBody>
      </p:sp>
      <p:sp>
        <p:nvSpPr>
          <p:cNvPr id="3" name="TextBox 2"/>
          <p:cNvSpPr txBox="1"/>
          <p:nvPr/>
        </p:nvSpPr>
        <p:spPr>
          <a:xfrm>
            <a:off x="439793" y="965703"/>
            <a:ext cx="9785951" cy="4939814"/>
          </a:xfrm>
          <a:prstGeom prst="rect">
            <a:avLst/>
          </a:prstGeom>
          <a:noFill/>
        </p:spPr>
        <p:txBody>
          <a:bodyPr wrap="square" lIns="0" tIns="0" rIns="0" bIns="0" rtlCol="0">
            <a:spAutoFit/>
          </a:bodyPr>
          <a:lstStyle/>
          <a:p>
            <a:pPr marL="285750" indent="-285750">
              <a:spcBef>
                <a:spcPts val="600"/>
              </a:spcBef>
              <a:buSzPct val="100000"/>
              <a:buFont typeface="Arial" panose="020B0604020202020204" pitchFamily="34" charset="0"/>
              <a:buChar char="•"/>
            </a:pPr>
            <a:r>
              <a:rPr lang="en-US" sz="1400" b="1" dirty="0" smtClean="0">
                <a:latin typeface="+mj-lt"/>
                <a:cs typeface="Calibri" panose="020F07020304040A0204" pitchFamily="34" charset="0"/>
              </a:rPr>
              <a:t>Delivery </a:t>
            </a:r>
            <a:r>
              <a:rPr lang="en-US" sz="1400" b="1" dirty="0">
                <a:latin typeface="+mj-lt"/>
                <a:cs typeface="Calibri" panose="020F07020304040A0204" pitchFamily="34" charset="0"/>
              </a:rPr>
              <a:t>of spare parts </a:t>
            </a:r>
            <a:r>
              <a:rPr lang="en-US" sz="1400" b="1" dirty="0" smtClean="0">
                <a:latin typeface="+mj-lt"/>
                <a:cs typeface="Calibri" panose="020F07020304040A0204" pitchFamily="34" charset="0"/>
              </a:rPr>
              <a:t>through warehouse and provision of after-sales services through group entity </a:t>
            </a:r>
            <a:r>
              <a:rPr lang="en-US" sz="1400" b="1" dirty="0">
                <a:cs typeface="Calibri" panose="020F07020304040A0204" pitchFamily="34" charset="0"/>
              </a:rPr>
              <a:t>to Indian </a:t>
            </a:r>
            <a:r>
              <a:rPr lang="en-US" sz="1400" b="1" dirty="0" smtClean="0">
                <a:cs typeface="Calibri" panose="020F07020304040A0204" pitchFamily="34" charset="0"/>
              </a:rPr>
              <a:t>customers </a:t>
            </a:r>
            <a:endParaRPr lang="en-US" sz="1400" b="1" dirty="0">
              <a:latin typeface="+mj-lt"/>
              <a:cs typeface="Calibri" panose="020F07020304040A0204" pitchFamily="34" charset="0"/>
            </a:endParaRPr>
          </a:p>
          <a:p>
            <a:pPr marL="627063" lvl="1" indent="-285750">
              <a:spcBef>
                <a:spcPts val="600"/>
              </a:spcBef>
              <a:buSzPct val="100000"/>
              <a:buFont typeface="Verdana" panose="020B0604030504040204" pitchFamily="34" charset="0"/>
              <a:buChar char="-"/>
            </a:pPr>
            <a:r>
              <a:rPr lang="en-US" sz="1400" dirty="0">
                <a:latin typeface="+mj-lt"/>
                <a:cs typeface="Calibri" panose="020F07020304040A0204" pitchFamily="34" charset="0"/>
              </a:rPr>
              <a:t>After sales service would form an essential </a:t>
            </a:r>
            <a:r>
              <a:rPr lang="en-US" sz="1400" dirty="0" smtClean="0">
                <a:latin typeface="+mj-lt"/>
                <a:cs typeface="Calibri" panose="020F07020304040A0204" pitchFamily="34" charset="0"/>
              </a:rPr>
              <a:t>and significant part </a:t>
            </a:r>
            <a:r>
              <a:rPr lang="en-US" sz="1400" dirty="0">
                <a:latin typeface="+mj-lt"/>
                <a:cs typeface="Calibri" panose="020F07020304040A0204" pitchFamily="34" charset="0"/>
              </a:rPr>
              <a:t>of the services of an enterprises </a:t>
            </a:r>
          </a:p>
          <a:p>
            <a:pPr marL="627063" lvl="1" indent="-285750">
              <a:spcBef>
                <a:spcPts val="600"/>
              </a:spcBef>
              <a:buSzPct val="100000"/>
              <a:buFont typeface="Verdana" panose="020B0604030504040204" pitchFamily="34" charset="0"/>
              <a:buChar char="-"/>
            </a:pPr>
            <a:r>
              <a:rPr lang="en-US" sz="1400" dirty="0" smtClean="0">
                <a:latin typeface="+mj-lt"/>
                <a:cs typeface="Calibri" panose="020F07020304040A0204" pitchFamily="34" charset="0"/>
              </a:rPr>
              <a:t>The </a:t>
            </a:r>
            <a:r>
              <a:rPr lang="en-US" sz="1400" dirty="0">
                <a:latin typeface="+mj-lt"/>
                <a:cs typeface="Calibri" panose="020F07020304040A0204" pitchFamily="34" charset="0"/>
              </a:rPr>
              <a:t>arrangement may attract the anti-fragmentation rule where it may be alleged that delivery of spare parts and after sale service are complementary functions forming part of a cohesive business activity undertaken by connected enterprises</a:t>
            </a:r>
            <a:r>
              <a:rPr lang="en-US" sz="1400" dirty="0" smtClean="0">
                <a:latin typeface="+mj-lt"/>
                <a:cs typeface="Calibri" panose="020F07020304040A0204" pitchFamily="34" charset="0"/>
              </a:rPr>
              <a:t>.</a:t>
            </a:r>
          </a:p>
          <a:p>
            <a:pPr marL="285750" indent="-285750">
              <a:spcBef>
                <a:spcPts val="600"/>
              </a:spcBef>
              <a:buSzPct val="100000"/>
              <a:buFont typeface="Arial" panose="020B0604020202020204" pitchFamily="34" charset="0"/>
              <a:buChar char="•"/>
            </a:pPr>
            <a:endParaRPr lang="en-US" sz="1400" b="1" dirty="0" smtClean="0">
              <a:cs typeface="Calibri" panose="020F07020304040A0204" pitchFamily="34" charset="0"/>
            </a:endParaRPr>
          </a:p>
          <a:p>
            <a:pPr marL="285750" indent="-285750">
              <a:spcBef>
                <a:spcPts val="600"/>
              </a:spcBef>
              <a:buSzPct val="100000"/>
              <a:buFont typeface="Arial" panose="020B0604020202020204" pitchFamily="34" charset="0"/>
              <a:buChar char="•"/>
            </a:pPr>
            <a:r>
              <a:rPr lang="en-US" sz="1400" b="1" dirty="0" smtClean="0">
                <a:cs typeface="Calibri" panose="020F07020304040A0204" pitchFamily="34" charset="0"/>
              </a:rPr>
              <a:t>Toll manufacturing model (Raw materials/semi-finished goods are supplied by the principal manufactured to the toll manufacturer for processing) </a:t>
            </a:r>
          </a:p>
          <a:p>
            <a:pPr marL="627063" lvl="1" indent="-285750">
              <a:spcBef>
                <a:spcPts val="600"/>
              </a:spcBef>
              <a:buSzPct val="100000"/>
              <a:buFont typeface="Verdana" panose="020B0604030504040204" pitchFamily="34" charset="0"/>
              <a:buChar char="-"/>
            </a:pPr>
            <a:r>
              <a:rPr lang="en-US" sz="1400" dirty="0" smtClean="0">
                <a:cs typeface="Calibri" panose="020F07020304040A0204" pitchFamily="34" charset="0"/>
              </a:rPr>
              <a:t>Toll </a:t>
            </a:r>
            <a:r>
              <a:rPr lang="en-US" sz="1400" dirty="0">
                <a:cs typeface="Calibri" panose="020F07020304040A0204" pitchFamily="34" charset="0"/>
              </a:rPr>
              <a:t>manufacturing activity may not be considered as ‘preparatory and auxiliary’ in the context of Article 5(4)(c) vis-à-vis a manufacturer</a:t>
            </a:r>
          </a:p>
          <a:p>
            <a:pPr marL="627063" lvl="1" indent="-285750">
              <a:spcBef>
                <a:spcPts val="600"/>
              </a:spcBef>
              <a:buSzPct val="100000"/>
              <a:buFont typeface="Verdana" panose="020B0604030504040204" pitchFamily="34" charset="0"/>
              <a:buChar char="-"/>
            </a:pPr>
            <a:r>
              <a:rPr lang="en-US" sz="1400" dirty="0">
                <a:cs typeface="Calibri" panose="020F07020304040A0204" pitchFamily="34" charset="0"/>
              </a:rPr>
              <a:t>Enterprises may need to review the need to shift from a toll manufacturing model to a </a:t>
            </a:r>
            <a:r>
              <a:rPr lang="en-US" sz="1400" dirty="0" smtClean="0">
                <a:cs typeface="Calibri" panose="020F07020304040A0204" pitchFamily="34" charset="0"/>
              </a:rPr>
              <a:t>contract </a:t>
            </a:r>
            <a:r>
              <a:rPr lang="en-US" sz="1400" dirty="0">
                <a:cs typeface="Calibri" panose="020F07020304040A0204" pitchFamily="34" charset="0"/>
              </a:rPr>
              <a:t>manufacturing model</a:t>
            </a:r>
            <a:r>
              <a:rPr lang="en-US" sz="1400" dirty="0" smtClean="0">
                <a:cs typeface="Calibri" panose="020F07020304040A0204" pitchFamily="34" charset="0"/>
              </a:rPr>
              <a:t>.</a:t>
            </a:r>
            <a:endParaRPr lang="en-US" sz="1400" b="1" dirty="0" smtClean="0">
              <a:cs typeface="Calibri" panose="020F07020304040A0204" pitchFamily="34" charset="0"/>
            </a:endParaRPr>
          </a:p>
          <a:p>
            <a:pPr marL="285750" indent="-285750">
              <a:spcBef>
                <a:spcPts val="600"/>
              </a:spcBef>
              <a:buSzPct val="100000"/>
              <a:buFont typeface="Arial" panose="020B0604020202020204" pitchFamily="34" charset="0"/>
              <a:buChar char="•"/>
            </a:pPr>
            <a:endParaRPr lang="en-US" sz="1400" b="1" dirty="0" smtClean="0">
              <a:cs typeface="Calibri" panose="020F07020304040A0204" pitchFamily="34" charset="0"/>
            </a:endParaRPr>
          </a:p>
          <a:p>
            <a:pPr marL="285750" indent="-285750">
              <a:spcBef>
                <a:spcPts val="600"/>
              </a:spcBef>
              <a:buSzPct val="100000"/>
              <a:buFont typeface="Arial" panose="020B0604020202020204" pitchFamily="34" charset="0"/>
              <a:buChar char="•"/>
            </a:pPr>
            <a:r>
              <a:rPr lang="en-US" sz="1400" b="1" dirty="0" smtClean="0">
                <a:cs typeface="Calibri" panose="020F07020304040A0204" pitchFamily="34" charset="0"/>
              </a:rPr>
              <a:t>Premises </a:t>
            </a:r>
            <a:r>
              <a:rPr lang="en-US" sz="1400" b="1" dirty="0">
                <a:cs typeface="Calibri" panose="020F07020304040A0204" pitchFamily="34" charset="0"/>
              </a:rPr>
              <a:t>used </a:t>
            </a:r>
            <a:r>
              <a:rPr lang="en-US" sz="1400" b="1" dirty="0" smtClean="0">
                <a:cs typeface="Calibri" panose="020F07020304040A0204" pitchFamily="34" charset="0"/>
              </a:rPr>
              <a:t>for </a:t>
            </a:r>
            <a:r>
              <a:rPr lang="en-US" sz="1400" b="1" dirty="0">
                <a:cs typeface="Calibri" panose="020F07020304040A0204" pitchFamily="34" charset="0"/>
              </a:rPr>
              <a:t>purchasing of goods </a:t>
            </a:r>
            <a:r>
              <a:rPr lang="en-US" sz="1400" b="1" dirty="0" smtClean="0">
                <a:cs typeface="Calibri" panose="020F07020304040A0204" pitchFamily="34" charset="0"/>
              </a:rPr>
              <a:t>by a enterprise for trading activity</a:t>
            </a:r>
          </a:p>
          <a:p>
            <a:pPr marL="627063" lvl="1" indent="-285750">
              <a:spcBef>
                <a:spcPts val="600"/>
              </a:spcBef>
              <a:buSzPct val="100000"/>
              <a:buFont typeface="Verdana" panose="020B0604030504040204" pitchFamily="34" charset="0"/>
              <a:buChar char="-"/>
            </a:pPr>
            <a:r>
              <a:rPr lang="en-US" sz="1400" dirty="0" smtClean="0">
                <a:latin typeface="+mj-lt"/>
                <a:cs typeface="Calibri" panose="020F07020304040A0204" pitchFamily="34" charset="0"/>
              </a:rPr>
              <a:t>Purchase of goods for an enterprise engaged in trading activity would be a principal activity</a:t>
            </a:r>
          </a:p>
          <a:p>
            <a:pPr marL="627063" lvl="1" indent="-285750">
              <a:spcBef>
                <a:spcPts val="600"/>
              </a:spcBef>
              <a:buSzPct val="100000"/>
              <a:buFont typeface="Verdana" panose="020B0604030504040204" pitchFamily="34" charset="0"/>
              <a:buChar char="-"/>
            </a:pPr>
            <a:r>
              <a:rPr lang="en-US" sz="1400" dirty="0" smtClean="0">
                <a:latin typeface="+mj-lt"/>
                <a:cs typeface="Calibri" panose="020F07020304040A0204" pitchFamily="34" charset="0"/>
              </a:rPr>
              <a:t>Anti-fragmentation rule may apply as purchase and sale may be regarded as complementary functions undertaken by the same or closely related enterprise.</a:t>
            </a:r>
          </a:p>
          <a:p>
            <a:pPr marL="627063" lvl="1" indent="-285750">
              <a:spcBef>
                <a:spcPts val="600"/>
              </a:spcBef>
              <a:buSzPct val="100000"/>
              <a:buFont typeface="Verdana" panose="020B0604030504040204" pitchFamily="34" charset="0"/>
              <a:buChar char="-"/>
            </a:pPr>
            <a:r>
              <a:rPr lang="en-US" sz="1400" dirty="0" smtClean="0">
                <a:latin typeface="+mj-lt"/>
                <a:cs typeface="Calibri" panose="020F07020304040A0204" pitchFamily="34" charset="0"/>
              </a:rPr>
              <a:t>Benefit of purchase exemption available under the Act may be explored (Explanation 1 to Section 9)</a:t>
            </a:r>
          </a:p>
        </p:txBody>
      </p:sp>
    </p:spTree>
    <p:extLst>
      <p:ext uri="{BB962C8B-B14F-4D97-AF65-F5344CB8AC3E}">
        <p14:creationId xmlns:p14="http://schemas.microsoft.com/office/powerpoint/2010/main" val="350878975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en-US" b="1" dirty="0"/>
              <a:t>Article </a:t>
            </a:r>
            <a:r>
              <a:rPr lang="en-US" b="1" dirty="0" smtClean="0"/>
              <a:t>14: Splitting </a:t>
            </a:r>
            <a:r>
              <a:rPr lang="en-US" b="1" dirty="0"/>
              <a:t>up of contracts</a:t>
            </a:r>
            <a:br>
              <a:rPr lang="en-US" b="1" dirty="0"/>
            </a:br>
            <a:endParaRPr lang="en-US" b="1" dirty="0"/>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2392369741"/>
              </p:ext>
            </p:extLst>
          </p:nvPr>
        </p:nvGraphicFramePr>
        <p:xfrm>
          <a:off x="417910" y="899285"/>
          <a:ext cx="9697639" cy="4778494"/>
        </p:xfrm>
        <a:graphic>
          <a:graphicData uri="http://schemas.openxmlformats.org/drawingml/2006/table">
            <a:tbl>
              <a:tblPr firstRow="1" bandRow="1">
                <a:tableStyleId>{00A15C55-8517-42AA-B614-E9B94910E393}</a:tableStyleId>
              </a:tblPr>
              <a:tblGrid>
                <a:gridCol w="4105419">
                  <a:extLst>
                    <a:ext uri="{9D8B030D-6E8A-4147-A177-3AD203B41FA5}">
                      <a16:colId xmlns:a16="http://schemas.microsoft.com/office/drawing/2014/main" val="543265858"/>
                    </a:ext>
                  </a:extLst>
                </a:gridCol>
                <a:gridCol w="2607361">
                  <a:extLst>
                    <a:ext uri="{9D8B030D-6E8A-4147-A177-3AD203B41FA5}">
                      <a16:colId xmlns:a16="http://schemas.microsoft.com/office/drawing/2014/main" val="1891026681"/>
                    </a:ext>
                  </a:extLst>
                </a:gridCol>
                <a:gridCol w="2984859">
                  <a:extLst>
                    <a:ext uri="{9D8B030D-6E8A-4147-A177-3AD203B41FA5}">
                      <a16:colId xmlns:a16="http://schemas.microsoft.com/office/drawing/2014/main" val="1652343134"/>
                    </a:ext>
                  </a:extLst>
                </a:gridCol>
              </a:tblGrid>
              <a:tr h="438110">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4340384">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Addresses ‘avoidance of PE situations’ undertaken by splitting the contracts</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between related enterprises in order to fall / come below the threshold period for</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PE creation</a:t>
                      </a:r>
                      <a:endParaRPr lang="en-US" sz="14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In case:</a:t>
                      </a:r>
                    </a:p>
                    <a:p>
                      <a:pPr marL="180975"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smtClean="0"/>
                        <a:t>(i) an enterprise’s site /project (or supervisory</a:t>
                      </a:r>
                      <a:r>
                        <a:rPr lang="en-US" sz="1400" baseline="0" dirty="0" smtClean="0"/>
                        <a:t> /consultancy </a:t>
                      </a:r>
                      <a:r>
                        <a:rPr lang="en-US" sz="1400" dirty="0" smtClean="0"/>
                        <a:t>activity) carries o</a:t>
                      </a:r>
                      <a:r>
                        <a:rPr lang="en-US" sz="1400" baseline="0" dirty="0" smtClean="0"/>
                        <a:t>n </a:t>
                      </a:r>
                      <a:r>
                        <a:rPr lang="en-US" sz="1400" dirty="0" smtClean="0"/>
                        <a:t>for a period exceeding 30 days-</a:t>
                      </a:r>
                      <a:r>
                        <a:rPr lang="en-US" sz="1400" baseline="0" dirty="0" smtClean="0"/>
                        <a:t>but</a:t>
                      </a:r>
                      <a:r>
                        <a:rPr lang="en-US" sz="1400" dirty="0" smtClean="0"/>
                        <a:t> is below the threshold period provided in the CTA; and </a:t>
                      </a:r>
                    </a:p>
                    <a:p>
                      <a:pPr marL="180975"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smtClean="0"/>
                        <a:t>(ii)</a:t>
                      </a:r>
                      <a:r>
                        <a:rPr lang="en-US" sz="1400" baseline="0" dirty="0" smtClean="0"/>
                        <a:t> it’s </a:t>
                      </a:r>
                      <a:r>
                        <a:rPr lang="en-US" sz="1400" dirty="0" smtClean="0"/>
                        <a:t>closely related enterprises carry on connected activities at different times at the same site / project or any other place for a period exceeding 30 days,</a:t>
                      </a:r>
                    </a:p>
                    <a:p>
                      <a:pPr marL="180975"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dirty="0" smtClean="0"/>
                        <a:t>then all the different periods shall be added to compute the threshold period for PE creation.</a:t>
                      </a:r>
                      <a:endParaRPr lang="en-IN" sz="1400" b="0" i="1"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 apply to CTA unless reservation is made by either of the CTA parties</a:t>
                      </a:r>
                      <a:endParaRPr lang="en-IN" sz="1400" b="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IN" sz="1400" u="none" dirty="0">
                          <a:solidFill>
                            <a:schemeClr val="tx1"/>
                          </a:solidFill>
                        </a:rPr>
                        <a:t>India is </a:t>
                      </a:r>
                      <a:r>
                        <a:rPr lang="en-IN" sz="1400" b="1" u="none" dirty="0">
                          <a:solidFill>
                            <a:schemeClr val="tx1"/>
                          </a:solidFill>
                        </a:rPr>
                        <a:t>silen</a:t>
                      </a:r>
                      <a:r>
                        <a:rPr lang="en-IN" sz="1400" b="1" u="none" baseline="0" dirty="0">
                          <a:solidFill>
                            <a:schemeClr val="tx1"/>
                          </a:solidFill>
                        </a:rPr>
                        <a:t>t</a:t>
                      </a:r>
                      <a:r>
                        <a:rPr lang="en-IN" sz="1400" u="none" baseline="0" dirty="0">
                          <a:solidFill>
                            <a:schemeClr val="tx1"/>
                          </a:solidFill>
                        </a:rPr>
                        <a:t> on its position; </a:t>
                      </a:r>
                      <a:r>
                        <a:rPr lang="en-IN" sz="1400" u="none" baseline="0" dirty="0" smtClean="0">
                          <a:solidFill>
                            <a:schemeClr val="tx1"/>
                          </a:solidFill>
                        </a:rPr>
                        <a:t>the said </a:t>
                      </a:r>
                      <a:r>
                        <a:rPr lang="en-IN" sz="1400" u="none" baseline="0" dirty="0">
                          <a:solidFill>
                            <a:schemeClr val="tx1"/>
                          </a:solidFill>
                        </a:rPr>
                        <a:t>provision to apply to all its CTA </a:t>
                      </a:r>
                      <a:r>
                        <a:rPr lang="en-US" sz="1400" u="none" baseline="0" dirty="0">
                          <a:solidFill>
                            <a:schemeClr val="tx1"/>
                          </a:solidFill>
                        </a:rPr>
                        <a:t>(unless reservation is made by </a:t>
                      </a:r>
                      <a:r>
                        <a:rPr lang="en-US" sz="1400" u="none" baseline="0" dirty="0" smtClean="0">
                          <a:solidFill>
                            <a:schemeClr val="tx1"/>
                          </a:solidFill>
                        </a:rPr>
                        <a:t>any other </a:t>
                      </a:r>
                      <a:r>
                        <a:rPr lang="en-US" sz="1400" u="none" baseline="0" dirty="0">
                          <a:solidFill>
                            <a:schemeClr val="tx1"/>
                          </a:solidFill>
                        </a:rPr>
                        <a:t>CTA partner)</a:t>
                      </a:r>
                      <a:endParaRPr lang="en-IN"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143464678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endParaRPr lang="en-IN"/>
          </a:p>
        </p:txBody>
      </p:sp>
      <p:sp>
        <p:nvSpPr>
          <p:cNvPr id="6" name="Title 5"/>
          <p:cNvSpPr>
            <a:spLocks noGrp="1"/>
          </p:cNvSpPr>
          <p:nvPr>
            <p:ph type="title"/>
          </p:nvPr>
        </p:nvSpPr>
        <p:spPr/>
        <p:txBody>
          <a:bodyPr/>
          <a:lstStyle/>
          <a:p>
            <a:r>
              <a:rPr lang="en-US" b="1" smtClean="0"/>
              <a:t>Overview (1)</a:t>
            </a:r>
            <a:endParaRPr lang="en-US" b="1" dirty="0"/>
          </a:p>
        </p:txBody>
      </p:sp>
      <p:sp>
        <p:nvSpPr>
          <p:cNvPr id="5" name="Content Placeholder 4"/>
          <p:cNvSpPr>
            <a:spLocks noGrp="1"/>
          </p:cNvSpPr>
          <p:nvPr>
            <p:ph idx="1"/>
          </p:nvPr>
        </p:nvSpPr>
        <p:spPr/>
        <p:txBody>
          <a:bodyPr/>
          <a:lstStyle/>
          <a:p>
            <a:pPr marL="189075" indent="-189075">
              <a:spcAft>
                <a:spcPts val="331"/>
              </a:spcAft>
              <a:buFont typeface="Arial" panose="020B0604020202020204" pitchFamily="34" charset="0"/>
              <a:buChar char="•"/>
            </a:pPr>
            <a:r>
              <a:rPr lang="en-US" sz="1800" dirty="0"/>
              <a:t>Under the </a:t>
            </a:r>
            <a:r>
              <a:rPr lang="en-US" sz="1800" dirty="0" smtClean="0"/>
              <a:t>OECD/G20 </a:t>
            </a:r>
            <a:r>
              <a:rPr lang="en-US" sz="1800" dirty="0"/>
              <a:t>Inclusive Framework on </a:t>
            </a:r>
            <a:r>
              <a:rPr lang="en-US" sz="1800" dirty="0" smtClean="0"/>
              <a:t>BEPS</a:t>
            </a:r>
            <a:r>
              <a:rPr lang="en-US" sz="1800" dirty="0"/>
              <a:t>,</a:t>
            </a:r>
            <a:r>
              <a:rPr lang="en-US" sz="1800" dirty="0" smtClean="0"/>
              <a:t> </a:t>
            </a:r>
            <a:r>
              <a:rPr lang="en-US" sz="1800" dirty="0"/>
              <a:t>more than 125 countries are collaborating through various BEPS Action Plans (</a:t>
            </a:r>
            <a:r>
              <a:rPr lang="en-US" sz="1800" b="1" dirty="0"/>
              <a:t>AP</a:t>
            </a:r>
            <a:r>
              <a:rPr lang="en-US" sz="1800" dirty="0"/>
              <a:t>s) to block tax avoidance strategies that exploit gaps and mismatches in tax rules</a:t>
            </a:r>
          </a:p>
          <a:p>
            <a:pPr marL="189075" indent="-189075">
              <a:spcAft>
                <a:spcPts val="331"/>
              </a:spcAft>
              <a:buFont typeface="Arial" panose="020B0604020202020204" pitchFamily="34" charset="0"/>
              <a:buChar char="•"/>
            </a:pPr>
            <a:r>
              <a:rPr lang="en-US" sz="1800" dirty="0"/>
              <a:t>The Multilateral Instrument (</a:t>
            </a:r>
            <a:r>
              <a:rPr lang="en-US" sz="1800" b="1" dirty="0"/>
              <a:t>MLI</a:t>
            </a:r>
            <a:r>
              <a:rPr lang="en-US" sz="1800" dirty="0"/>
              <a:t>) is an outcome of BEPS AP 15 of the OECD/G20 Inclusive Framework. It offers a mechanism/ common platform for governments to swiftly transpose results from the BEPS APs into their bilateral tax treaties worldwide</a:t>
            </a:r>
          </a:p>
          <a:p>
            <a:pPr marL="189075" indent="-189075">
              <a:spcAft>
                <a:spcPts val="331"/>
              </a:spcAft>
              <a:buFont typeface="Arial" panose="020B0604020202020204" pitchFamily="34" charset="0"/>
              <a:buChar char="•"/>
            </a:pPr>
            <a:r>
              <a:rPr lang="en-US" sz="1800" dirty="0"/>
              <a:t>MLI allows governments to modify the application of their own network of tax treaties in a </a:t>
            </a:r>
            <a:r>
              <a:rPr lang="en-US" sz="1800" dirty="0" err="1"/>
              <a:t>synchronised</a:t>
            </a:r>
            <a:r>
              <a:rPr lang="en-US" sz="1800" dirty="0"/>
              <a:t> manner in order to incorporate the agreed anti-avoidance provisions emanating from the BEPS APs (without renegotiating each of these treaties bilaterally)</a:t>
            </a:r>
          </a:p>
          <a:p>
            <a:pPr marL="189075" indent="-189075">
              <a:spcAft>
                <a:spcPts val="331"/>
              </a:spcAft>
              <a:buFont typeface="Arial" panose="020B0604020202020204" pitchFamily="34" charset="0"/>
              <a:buChar char="•"/>
            </a:pPr>
            <a:r>
              <a:rPr lang="en-US" sz="1800" dirty="0"/>
              <a:t>On 7 June 2017, 68 countries signed the MLI to modify a large number of bilateral tax treaties entered into by them. </a:t>
            </a:r>
            <a:r>
              <a:rPr lang="en-IN" sz="1800" dirty="0"/>
              <a:t>Till date 94 jurisdictions have signed the MLI. India signed the MLI on </a:t>
            </a:r>
            <a:r>
              <a:rPr lang="en-IN" sz="1800" b="1" dirty="0"/>
              <a:t>7 June 2017 </a:t>
            </a:r>
            <a:endParaRPr lang="en-US" sz="1800" b="1" dirty="0"/>
          </a:p>
          <a:p>
            <a:pPr marL="189075" indent="-189075">
              <a:spcAft>
                <a:spcPts val="331"/>
              </a:spcAft>
              <a:buFont typeface="Arial" panose="020B0604020202020204" pitchFamily="34" charset="0"/>
              <a:buChar char="•"/>
            </a:pPr>
            <a:r>
              <a:rPr lang="en-US" sz="1800" dirty="0"/>
              <a:t>The MLI came into force on </a:t>
            </a:r>
            <a:r>
              <a:rPr lang="en-US" sz="1800" b="1" dirty="0"/>
              <a:t>1 July 2018*</a:t>
            </a:r>
            <a:endParaRPr lang="en-US" sz="1800" dirty="0"/>
          </a:p>
          <a:p>
            <a:endParaRPr lang="en-IN" dirty="0"/>
          </a:p>
        </p:txBody>
      </p:sp>
      <p:sp>
        <p:nvSpPr>
          <p:cNvPr id="10" name="TextBox 9">
            <a:extLst>
              <a:ext uri="{FF2B5EF4-FFF2-40B4-BE49-F238E27FC236}">
                <a16:creationId xmlns:a16="http://schemas.microsoft.com/office/drawing/2014/main" id="{79C28AC2-8477-49E2-A7D3-048EE8AE72CD}"/>
              </a:ext>
            </a:extLst>
          </p:cNvPr>
          <p:cNvSpPr txBox="1"/>
          <p:nvPr/>
        </p:nvSpPr>
        <p:spPr>
          <a:xfrm>
            <a:off x="439793" y="6949976"/>
            <a:ext cx="9407184" cy="169726"/>
          </a:xfrm>
          <a:prstGeom prst="rect">
            <a:avLst/>
          </a:prstGeom>
          <a:noFill/>
        </p:spPr>
        <p:txBody>
          <a:bodyPr wrap="square" lIns="0" tIns="0" rIns="0" bIns="0" rtlCol="0">
            <a:spAutoFit/>
          </a:bodyPr>
          <a:lstStyle/>
          <a:p>
            <a:pPr>
              <a:spcAft>
                <a:spcPts val="331"/>
              </a:spcAft>
            </a:pPr>
            <a:r>
              <a:rPr lang="en-US" sz="1103" i="1" dirty="0"/>
              <a:t>*On deposit of ‘fifth’ instrument of ratification by Slovenia with the OECD Secretariat on 22 March </a:t>
            </a:r>
            <a:r>
              <a:rPr lang="en-US" sz="1103" i="1" dirty="0" smtClean="0"/>
              <a:t>2018</a:t>
            </a:r>
            <a:endParaRPr lang="en-US" sz="1103" i="1" dirty="0"/>
          </a:p>
        </p:txBody>
      </p:sp>
    </p:spTree>
    <p:extLst>
      <p:ext uri="{BB962C8B-B14F-4D97-AF65-F5344CB8AC3E}">
        <p14:creationId xmlns:p14="http://schemas.microsoft.com/office/powerpoint/2010/main" val="111474397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en-US" b="1" dirty="0"/>
              <a:t>Article 14: Splitting up of contracts</a:t>
            </a:r>
            <a:br>
              <a:rPr lang="en-US" b="1" dirty="0"/>
            </a:br>
            <a:endParaRPr lang="en-US" dirty="0"/>
          </a:p>
        </p:txBody>
      </p:sp>
      <p:sp>
        <p:nvSpPr>
          <p:cNvPr id="3" name="TextBox 2"/>
          <p:cNvSpPr txBox="1"/>
          <p:nvPr/>
        </p:nvSpPr>
        <p:spPr>
          <a:xfrm>
            <a:off x="439793" y="1040130"/>
            <a:ext cx="9785951" cy="2916183"/>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lvl="0" defTabSz="1008400"/>
            <a:endParaRPr lang="en-US" sz="1400" b="1" dirty="0" smtClean="0">
              <a:solidFill>
                <a:srgbClr val="3C8A2E"/>
              </a:solidFill>
            </a:endParaRPr>
          </a:p>
          <a:p>
            <a:pPr marL="285750" indent="-285750">
              <a:spcAft>
                <a:spcPts val="662"/>
              </a:spcAft>
              <a:buFont typeface="Arial" panose="020B0604020202020204" pitchFamily="34" charset="0"/>
              <a:buChar char="•"/>
            </a:pPr>
            <a:r>
              <a:rPr lang="en-US" sz="1400" b="1" dirty="0"/>
              <a:t>Opted to apply:</a:t>
            </a:r>
            <a:r>
              <a:rPr lang="en-US" sz="1400" b="1" dirty="0">
                <a:solidFill>
                  <a:srgbClr val="DA291C"/>
                </a:solidFill>
              </a:rPr>
              <a:t> </a:t>
            </a:r>
            <a:r>
              <a:rPr lang="en-US" sz="1400" dirty="0"/>
              <a:t>New Zealand, Slovak Republic, Ukraine and Denmark</a:t>
            </a:r>
          </a:p>
          <a:p>
            <a:pPr marL="285750" lvl="0" indent="-285750" defTabSz="1008400">
              <a:buFont typeface="Arial" panose="020B0604020202020204" pitchFamily="34" charset="0"/>
              <a:buChar char="•"/>
              <a:defRPr/>
            </a:pPr>
            <a:endParaRPr lang="en-US" sz="1400" b="1" dirty="0" smtClean="0"/>
          </a:p>
          <a:p>
            <a:pPr marL="285750" lvl="0" indent="-285750" defTabSz="1008400">
              <a:buFont typeface="Arial" panose="020B0604020202020204" pitchFamily="34" charset="0"/>
              <a:buChar char="•"/>
              <a:defRPr/>
            </a:pPr>
            <a:r>
              <a:rPr lang="en-US" sz="1400" b="1" dirty="0" smtClean="0"/>
              <a:t>Opted </a:t>
            </a:r>
            <a:r>
              <a:rPr lang="en-US" sz="1400" b="1" dirty="0"/>
              <a:t>to apply with reservation </a:t>
            </a:r>
            <a:r>
              <a:rPr lang="en-US" sz="1400" dirty="0"/>
              <a:t>(Reservation made not to apply to exploration of / for natural resources)  </a:t>
            </a:r>
            <a:endParaRPr lang="en-US" sz="1400" b="1" dirty="0"/>
          </a:p>
          <a:p>
            <a:pPr lvl="0" defTabSz="1008400">
              <a:defRPr/>
            </a:pPr>
            <a:r>
              <a:rPr lang="en-US" sz="1400" b="1" dirty="0" smtClean="0"/>
              <a:t>     </a:t>
            </a:r>
          </a:p>
          <a:p>
            <a:pPr lvl="0" defTabSz="1008400">
              <a:defRPr/>
            </a:pPr>
            <a:r>
              <a:rPr lang="en-US" sz="1400" b="1" dirty="0"/>
              <a:t> </a:t>
            </a:r>
            <a:r>
              <a:rPr lang="en-US" sz="1400" b="1" dirty="0" smtClean="0"/>
              <a:t>    Netherlands</a:t>
            </a:r>
            <a:r>
              <a:rPr lang="en-US" sz="1400" b="1" dirty="0"/>
              <a:t>, Australia</a:t>
            </a:r>
            <a:r>
              <a:rPr lang="en-US" sz="1400" dirty="0"/>
              <a:t>, Norway, </a:t>
            </a:r>
            <a:r>
              <a:rPr lang="en-US" sz="1400" dirty="0">
                <a:solidFill>
                  <a:srgbClr val="FF0000"/>
                </a:solidFill>
              </a:rPr>
              <a:t>Russia</a:t>
            </a:r>
            <a:r>
              <a:rPr lang="en-US" sz="1400" dirty="0"/>
              <a:t>, Serbia, Ireland and Lithuania</a:t>
            </a:r>
          </a:p>
          <a:p>
            <a:pPr marL="285750" indent="-285750">
              <a:spcAft>
                <a:spcPts val="662"/>
              </a:spcAft>
              <a:buFont typeface="Arial" panose="020B0604020202020204" pitchFamily="34" charset="0"/>
              <a:buChar char="•"/>
            </a:pPr>
            <a:endParaRPr lang="en-US" sz="1400" b="1" dirty="0"/>
          </a:p>
          <a:p>
            <a:pPr marL="285750" indent="-285750">
              <a:spcAft>
                <a:spcPts val="662"/>
              </a:spcAft>
              <a:buFont typeface="Arial" panose="020B0604020202020204" pitchFamily="34" charset="0"/>
              <a:buChar char="•"/>
            </a:pPr>
            <a:r>
              <a:rPr lang="en-US" sz="1400" b="1" dirty="0"/>
              <a:t>Opted not to apply: Canada</a:t>
            </a:r>
            <a:r>
              <a:rPr lang="en-US" sz="1400" dirty="0"/>
              <a:t>, Cyprus, </a:t>
            </a:r>
            <a:r>
              <a:rPr lang="en-US" sz="1400" b="1" dirty="0"/>
              <a:t>France, Singapore, UK</a:t>
            </a:r>
            <a:r>
              <a:rPr lang="en-US" sz="1400" dirty="0"/>
              <a:t>, Luxembourg, </a:t>
            </a:r>
            <a:r>
              <a:rPr lang="en-US" sz="1400" b="1" dirty="0">
                <a:solidFill>
                  <a:srgbClr val="FF0000"/>
                </a:solidFill>
              </a:rPr>
              <a:t>Sweden</a:t>
            </a:r>
            <a:r>
              <a:rPr lang="en-US" sz="1400" dirty="0"/>
              <a:t>, </a:t>
            </a:r>
            <a:r>
              <a:rPr lang="en-US" sz="1400" b="1" dirty="0" smtClean="0"/>
              <a:t>Japan</a:t>
            </a:r>
            <a:r>
              <a:rPr lang="en-US" sz="1400" b="1" dirty="0"/>
              <a:t>, UAE</a:t>
            </a:r>
            <a:r>
              <a:rPr lang="en-US" sz="1400" dirty="0"/>
              <a:t>, Austria, Belgium, Finland, Georgia, Poland, Slovenia and Iceland </a:t>
            </a:r>
          </a:p>
          <a:p>
            <a:pPr marL="285750" indent="-285750">
              <a:spcAft>
                <a:spcPts val="662"/>
              </a:spcAft>
              <a:buFont typeface="Arial" panose="020B0604020202020204" pitchFamily="34" charset="0"/>
              <a:buChar char="•"/>
            </a:pPr>
            <a:endParaRPr lang="en-US" sz="1400" b="1" dirty="0" smtClean="0"/>
          </a:p>
        </p:txBody>
      </p:sp>
      <p:sp>
        <p:nvSpPr>
          <p:cNvPr id="4" name="Rectangle 3">
            <a:extLst>
              <a:ext uri="{FF2B5EF4-FFF2-40B4-BE49-F238E27FC236}">
                <a16:creationId xmlns:a16="http://schemas.microsoft.com/office/drawing/2014/main" id="{5CB02DD5-1333-4838-8B8C-FB7D698C1BAF}"/>
              </a:ext>
            </a:extLst>
          </p:cNvPr>
          <p:cNvSpPr/>
          <p:nvPr/>
        </p:nvSpPr>
        <p:spPr bwMode="gray">
          <a:xfrm>
            <a:off x="439792" y="6137910"/>
            <a:ext cx="9401437" cy="628650"/>
          </a:xfrm>
          <a:prstGeom prst="rect">
            <a:avLst/>
          </a:prstGeom>
          <a:solidFill>
            <a:srgbClr val="00A3E0"/>
          </a:solidFill>
          <a:ln w="19050" algn="ctr">
            <a:noFill/>
            <a:miter lim="800000"/>
            <a:headEnd/>
            <a:tailEnd/>
          </a:ln>
        </p:spPr>
        <p:txBody>
          <a:bodyPr wrap="square" lIns="88900" tIns="88900" rIns="88900" bIns="88900" rtlCol="0" anchor="ctr"/>
          <a:lstStyle/>
          <a:p>
            <a:r>
              <a:rPr lang="en-US" sz="1400" b="1" dirty="0" smtClean="0">
                <a:solidFill>
                  <a:schemeClr val="bg1"/>
                </a:solidFill>
              </a:rPr>
              <a:t>Largely to impact Construction and Engineering </a:t>
            </a:r>
            <a:r>
              <a:rPr lang="en-US" sz="1400" b="1" dirty="0">
                <a:solidFill>
                  <a:schemeClr val="bg1"/>
                </a:solidFill>
              </a:rPr>
              <a:t>Procurement Construction (‘EPC</a:t>
            </a:r>
            <a:r>
              <a:rPr lang="en-US" sz="1400" b="1" dirty="0" smtClean="0">
                <a:solidFill>
                  <a:schemeClr val="bg1"/>
                </a:solidFill>
              </a:rPr>
              <a:t>’) contracts executed by Group entities </a:t>
            </a:r>
            <a:endParaRPr lang="en-US" sz="1400" b="1" dirty="0">
              <a:solidFill>
                <a:schemeClr val="bg1"/>
              </a:solidFill>
            </a:endParaRPr>
          </a:p>
        </p:txBody>
      </p:sp>
    </p:spTree>
    <p:extLst>
      <p:ext uri="{BB962C8B-B14F-4D97-AF65-F5344CB8AC3E}">
        <p14:creationId xmlns:p14="http://schemas.microsoft.com/office/powerpoint/2010/main" val="29269647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10"/>
          <p:cNvSpPr>
            <a:spLocks noChangeAspect="1" noEditPoints="1"/>
          </p:cNvSpPr>
          <p:nvPr/>
        </p:nvSpPr>
        <p:spPr bwMode="auto">
          <a:xfrm>
            <a:off x="511576" y="2721724"/>
            <a:ext cx="1634400" cy="1634400"/>
          </a:xfrm>
          <a:custGeom>
            <a:avLst/>
            <a:gdLst>
              <a:gd name="T0" fmla="*/ 352 w 512"/>
              <a:gd name="T1" fmla="*/ 394 h 512"/>
              <a:gd name="T2" fmla="*/ 224 w 512"/>
              <a:gd name="T3" fmla="*/ 224 h 512"/>
              <a:gd name="T4" fmla="*/ 256 w 512"/>
              <a:gd name="T5" fmla="*/ 256 h 512"/>
              <a:gd name="T6" fmla="*/ 330 w 512"/>
              <a:gd name="T7" fmla="*/ 266 h 512"/>
              <a:gd name="T8" fmla="*/ 256 w 512"/>
              <a:gd name="T9" fmla="*/ 277 h 512"/>
              <a:gd name="T10" fmla="*/ 256 w 512"/>
              <a:gd name="T11" fmla="*/ 256 h 512"/>
              <a:gd name="T12" fmla="*/ 320 w 512"/>
              <a:gd name="T13" fmla="*/ 298 h 512"/>
              <a:gd name="T14" fmla="*/ 320 w 512"/>
              <a:gd name="T15" fmla="*/ 320 h 512"/>
              <a:gd name="T16" fmla="*/ 245 w 512"/>
              <a:gd name="T17" fmla="*/ 309 h 512"/>
              <a:gd name="T18" fmla="*/ 256 w 512"/>
              <a:gd name="T19" fmla="*/ 341 h 512"/>
              <a:gd name="T20" fmla="*/ 330 w 512"/>
              <a:gd name="T21" fmla="*/ 352 h 512"/>
              <a:gd name="T22" fmla="*/ 256 w 512"/>
              <a:gd name="T23" fmla="*/ 362 h 512"/>
              <a:gd name="T24" fmla="*/ 256 w 512"/>
              <a:gd name="T25" fmla="*/ 341 h 512"/>
              <a:gd name="T26" fmla="*/ 213 w 512"/>
              <a:gd name="T27" fmla="*/ 202 h 512"/>
              <a:gd name="T28" fmla="*/ 202 w 512"/>
              <a:gd name="T29" fmla="*/ 394 h 512"/>
              <a:gd name="T30" fmla="*/ 160 w 512"/>
              <a:gd name="T31" fmla="*/ 138 h 512"/>
              <a:gd name="T32" fmla="*/ 181 w 512"/>
              <a:gd name="T33" fmla="*/ 149 h 512"/>
              <a:gd name="T34" fmla="*/ 298 w 512"/>
              <a:gd name="T35" fmla="*/ 160 h 512"/>
              <a:gd name="T36" fmla="*/ 309 w 512"/>
              <a:gd name="T37" fmla="*/ 138 h 512"/>
              <a:gd name="T38" fmla="*/ 330 w 512"/>
              <a:gd name="T39" fmla="*/ 202 h 512"/>
              <a:gd name="T40" fmla="*/ 202 w 512"/>
              <a:gd name="T41" fmla="*/ 138 h 512"/>
              <a:gd name="T42" fmla="*/ 202 w 512"/>
              <a:gd name="T43" fmla="*/ 128 h 512"/>
              <a:gd name="T44" fmla="*/ 202 w 512"/>
              <a:gd name="T45" fmla="*/ 117 h 512"/>
              <a:gd name="T46" fmla="*/ 288 w 512"/>
              <a:gd name="T47" fmla="*/ 138 h 512"/>
              <a:gd name="T48" fmla="*/ 0 w 512"/>
              <a:gd name="T49" fmla="*/ 256 h 512"/>
              <a:gd name="T50" fmla="*/ 512 w 512"/>
              <a:gd name="T51" fmla="*/ 256 h 512"/>
              <a:gd name="T52" fmla="*/ 373 w 512"/>
              <a:gd name="T53" fmla="*/ 405 h 512"/>
              <a:gd name="T54" fmla="*/ 149 w 512"/>
              <a:gd name="T55" fmla="*/ 416 h 512"/>
              <a:gd name="T56" fmla="*/ 138 w 512"/>
              <a:gd name="T57" fmla="*/ 128 h 512"/>
              <a:gd name="T58" fmla="*/ 181 w 512"/>
              <a:gd name="T59" fmla="*/ 117 h 512"/>
              <a:gd name="T60" fmla="*/ 192 w 512"/>
              <a:gd name="T61" fmla="*/ 96 h 512"/>
              <a:gd name="T62" fmla="*/ 309 w 512"/>
              <a:gd name="T63" fmla="*/ 106 h 512"/>
              <a:gd name="T64" fmla="*/ 341 w 512"/>
              <a:gd name="T65" fmla="*/ 117 h 512"/>
              <a:gd name="T66" fmla="*/ 352 w 512"/>
              <a:gd name="T67" fmla="*/ 202 h 512"/>
              <a:gd name="T68" fmla="*/ 373 w 512"/>
              <a:gd name="T69" fmla="*/ 21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2" h="512">
                <a:moveTo>
                  <a:pt x="224" y="394"/>
                </a:moveTo>
                <a:cubicBezTo>
                  <a:pt x="352" y="394"/>
                  <a:pt x="352" y="394"/>
                  <a:pt x="352" y="394"/>
                </a:cubicBezTo>
                <a:cubicBezTo>
                  <a:pt x="352" y="224"/>
                  <a:pt x="352" y="224"/>
                  <a:pt x="352" y="224"/>
                </a:cubicBezTo>
                <a:cubicBezTo>
                  <a:pt x="224" y="224"/>
                  <a:pt x="224" y="224"/>
                  <a:pt x="224" y="224"/>
                </a:cubicBezTo>
                <a:lnTo>
                  <a:pt x="224" y="394"/>
                </a:lnTo>
                <a:close/>
                <a:moveTo>
                  <a:pt x="256" y="256"/>
                </a:moveTo>
                <a:cubicBezTo>
                  <a:pt x="320" y="256"/>
                  <a:pt x="320" y="256"/>
                  <a:pt x="320" y="256"/>
                </a:cubicBezTo>
                <a:cubicBezTo>
                  <a:pt x="326" y="256"/>
                  <a:pt x="330" y="260"/>
                  <a:pt x="330" y="266"/>
                </a:cubicBezTo>
                <a:cubicBezTo>
                  <a:pt x="330" y="272"/>
                  <a:pt x="326" y="277"/>
                  <a:pt x="320" y="277"/>
                </a:cubicBezTo>
                <a:cubicBezTo>
                  <a:pt x="256" y="277"/>
                  <a:pt x="256" y="277"/>
                  <a:pt x="256" y="277"/>
                </a:cubicBezTo>
                <a:cubicBezTo>
                  <a:pt x="250" y="277"/>
                  <a:pt x="245" y="272"/>
                  <a:pt x="245" y="266"/>
                </a:cubicBezTo>
                <a:cubicBezTo>
                  <a:pt x="245" y="260"/>
                  <a:pt x="250" y="256"/>
                  <a:pt x="256" y="256"/>
                </a:cubicBezTo>
                <a:close/>
                <a:moveTo>
                  <a:pt x="256" y="298"/>
                </a:moveTo>
                <a:cubicBezTo>
                  <a:pt x="320" y="298"/>
                  <a:pt x="320" y="298"/>
                  <a:pt x="320" y="298"/>
                </a:cubicBezTo>
                <a:cubicBezTo>
                  <a:pt x="326" y="298"/>
                  <a:pt x="330" y="303"/>
                  <a:pt x="330" y="309"/>
                </a:cubicBezTo>
                <a:cubicBezTo>
                  <a:pt x="330" y="315"/>
                  <a:pt x="326" y="320"/>
                  <a:pt x="320" y="320"/>
                </a:cubicBezTo>
                <a:cubicBezTo>
                  <a:pt x="256" y="320"/>
                  <a:pt x="256" y="320"/>
                  <a:pt x="256" y="320"/>
                </a:cubicBezTo>
                <a:cubicBezTo>
                  <a:pt x="250" y="320"/>
                  <a:pt x="245" y="315"/>
                  <a:pt x="245" y="309"/>
                </a:cubicBezTo>
                <a:cubicBezTo>
                  <a:pt x="245" y="303"/>
                  <a:pt x="250" y="298"/>
                  <a:pt x="256" y="298"/>
                </a:cubicBezTo>
                <a:close/>
                <a:moveTo>
                  <a:pt x="256" y="341"/>
                </a:moveTo>
                <a:cubicBezTo>
                  <a:pt x="320" y="341"/>
                  <a:pt x="320" y="341"/>
                  <a:pt x="320" y="341"/>
                </a:cubicBezTo>
                <a:cubicBezTo>
                  <a:pt x="326" y="341"/>
                  <a:pt x="330" y="346"/>
                  <a:pt x="330" y="352"/>
                </a:cubicBezTo>
                <a:cubicBezTo>
                  <a:pt x="330" y="358"/>
                  <a:pt x="326" y="362"/>
                  <a:pt x="320" y="362"/>
                </a:cubicBezTo>
                <a:cubicBezTo>
                  <a:pt x="256" y="362"/>
                  <a:pt x="256" y="362"/>
                  <a:pt x="256" y="362"/>
                </a:cubicBezTo>
                <a:cubicBezTo>
                  <a:pt x="250" y="362"/>
                  <a:pt x="245" y="358"/>
                  <a:pt x="245" y="352"/>
                </a:cubicBezTo>
                <a:cubicBezTo>
                  <a:pt x="245" y="346"/>
                  <a:pt x="250" y="341"/>
                  <a:pt x="256" y="341"/>
                </a:cubicBezTo>
                <a:close/>
                <a:moveTo>
                  <a:pt x="330" y="202"/>
                </a:moveTo>
                <a:cubicBezTo>
                  <a:pt x="213" y="202"/>
                  <a:pt x="213" y="202"/>
                  <a:pt x="213" y="202"/>
                </a:cubicBezTo>
                <a:cubicBezTo>
                  <a:pt x="207" y="202"/>
                  <a:pt x="202" y="207"/>
                  <a:pt x="202" y="213"/>
                </a:cubicBezTo>
                <a:cubicBezTo>
                  <a:pt x="202" y="394"/>
                  <a:pt x="202" y="394"/>
                  <a:pt x="202" y="394"/>
                </a:cubicBezTo>
                <a:cubicBezTo>
                  <a:pt x="160" y="394"/>
                  <a:pt x="160" y="394"/>
                  <a:pt x="160" y="394"/>
                </a:cubicBezTo>
                <a:cubicBezTo>
                  <a:pt x="160" y="138"/>
                  <a:pt x="160" y="138"/>
                  <a:pt x="160" y="138"/>
                </a:cubicBezTo>
                <a:cubicBezTo>
                  <a:pt x="181" y="138"/>
                  <a:pt x="181" y="138"/>
                  <a:pt x="181" y="138"/>
                </a:cubicBezTo>
                <a:cubicBezTo>
                  <a:pt x="181" y="149"/>
                  <a:pt x="181" y="149"/>
                  <a:pt x="181" y="149"/>
                </a:cubicBezTo>
                <a:cubicBezTo>
                  <a:pt x="181" y="155"/>
                  <a:pt x="186" y="160"/>
                  <a:pt x="192" y="160"/>
                </a:cubicBezTo>
                <a:cubicBezTo>
                  <a:pt x="298" y="160"/>
                  <a:pt x="298" y="160"/>
                  <a:pt x="298" y="160"/>
                </a:cubicBezTo>
                <a:cubicBezTo>
                  <a:pt x="304" y="160"/>
                  <a:pt x="309" y="155"/>
                  <a:pt x="309" y="149"/>
                </a:cubicBezTo>
                <a:cubicBezTo>
                  <a:pt x="309" y="138"/>
                  <a:pt x="309" y="138"/>
                  <a:pt x="309" y="138"/>
                </a:cubicBezTo>
                <a:cubicBezTo>
                  <a:pt x="330" y="138"/>
                  <a:pt x="330" y="138"/>
                  <a:pt x="330" y="138"/>
                </a:cubicBezTo>
                <a:lnTo>
                  <a:pt x="330" y="202"/>
                </a:lnTo>
                <a:close/>
                <a:moveTo>
                  <a:pt x="288" y="138"/>
                </a:moveTo>
                <a:cubicBezTo>
                  <a:pt x="202" y="138"/>
                  <a:pt x="202" y="138"/>
                  <a:pt x="202" y="138"/>
                </a:cubicBezTo>
                <a:cubicBezTo>
                  <a:pt x="202" y="128"/>
                  <a:pt x="202" y="128"/>
                  <a:pt x="202" y="128"/>
                </a:cubicBezTo>
                <a:cubicBezTo>
                  <a:pt x="202" y="128"/>
                  <a:pt x="202" y="128"/>
                  <a:pt x="202" y="128"/>
                </a:cubicBezTo>
                <a:cubicBezTo>
                  <a:pt x="202" y="128"/>
                  <a:pt x="202" y="128"/>
                  <a:pt x="202" y="128"/>
                </a:cubicBezTo>
                <a:cubicBezTo>
                  <a:pt x="202" y="117"/>
                  <a:pt x="202" y="117"/>
                  <a:pt x="202" y="117"/>
                </a:cubicBezTo>
                <a:cubicBezTo>
                  <a:pt x="288" y="117"/>
                  <a:pt x="288" y="117"/>
                  <a:pt x="288" y="117"/>
                </a:cubicBezTo>
                <a:lnTo>
                  <a:pt x="288" y="138"/>
                </a:ln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128"/>
                  <a:pt x="138" y="128"/>
                  <a:pt x="138" y="128"/>
                </a:cubicBezTo>
                <a:cubicBezTo>
                  <a:pt x="138" y="122"/>
                  <a:pt x="143" y="117"/>
                  <a:pt x="149" y="117"/>
                </a:cubicBezTo>
                <a:cubicBezTo>
                  <a:pt x="181" y="117"/>
                  <a:pt x="181" y="117"/>
                  <a:pt x="181" y="117"/>
                </a:cubicBezTo>
                <a:cubicBezTo>
                  <a:pt x="181" y="106"/>
                  <a:pt x="181" y="106"/>
                  <a:pt x="181" y="106"/>
                </a:cubicBezTo>
                <a:cubicBezTo>
                  <a:pt x="181" y="100"/>
                  <a:pt x="186" y="96"/>
                  <a:pt x="192" y="96"/>
                </a:cubicBezTo>
                <a:cubicBezTo>
                  <a:pt x="298" y="96"/>
                  <a:pt x="298" y="96"/>
                  <a:pt x="298" y="96"/>
                </a:cubicBezTo>
                <a:cubicBezTo>
                  <a:pt x="304" y="96"/>
                  <a:pt x="309" y="100"/>
                  <a:pt x="309" y="106"/>
                </a:cubicBezTo>
                <a:cubicBezTo>
                  <a:pt x="309" y="117"/>
                  <a:pt x="309" y="117"/>
                  <a:pt x="309" y="117"/>
                </a:cubicBezTo>
                <a:cubicBezTo>
                  <a:pt x="341" y="117"/>
                  <a:pt x="341" y="117"/>
                  <a:pt x="341" y="117"/>
                </a:cubicBezTo>
                <a:cubicBezTo>
                  <a:pt x="347" y="117"/>
                  <a:pt x="352" y="122"/>
                  <a:pt x="352" y="128"/>
                </a:cubicBezTo>
                <a:cubicBezTo>
                  <a:pt x="352" y="202"/>
                  <a:pt x="352" y="202"/>
                  <a:pt x="352" y="202"/>
                </a:cubicBezTo>
                <a:cubicBezTo>
                  <a:pt x="362" y="202"/>
                  <a:pt x="362" y="202"/>
                  <a:pt x="362" y="202"/>
                </a:cubicBezTo>
                <a:cubicBezTo>
                  <a:pt x="368" y="202"/>
                  <a:pt x="373" y="207"/>
                  <a:pt x="373" y="213"/>
                </a:cubicBezTo>
                <a:lnTo>
                  <a:pt x="373" y="40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 name="Title 8"/>
          <p:cNvSpPr>
            <a:spLocks noGrp="1"/>
          </p:cNvSpPr>
          <p:nvPr>
            <p:ph type="title"/>
          </p:nvPr>
        </p:nvSpPr>
        <p:spPr>
          <a:xfrm>
            <a:off x="2507459" y="2190187"/>
            <a:ext cx="7205826" cy="1756067"/>
          </a:xfrm>
        </p:spPr>
        <p:txBody>
          <a:bodyPr/>
          <a:lstStyle/>
          <a:p>
            <a:r>
              <a:rPr lang="en-US" dirty="0" smtClean="0"/>
              <a:t>Impact of other key MLI Articles with Bilateral tax treaties</a:t>
            </a:r>
            <a:endParaRPr lang="en-US" dirty="0"/>
          </a:p>
        </p:txBody>
      </p:sp>
    </p:spTree>
    <p:extLst>
      <p:ext uri="{BB962C8B-B14F-4D97-AF65-F5344CB8AC3E}">
        <p14:creationId xmlns:p14="http://schemas.microsoft.com/office/powerpoint/2010/main" val="3859263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fr-FR" b="1" dirty="0"/>
              <a:t>Article 8: </a:t>
            </a:r>
            <a:r>
              <a:rPr lang="fr-FR" b="1" dirty="0" smtClean="0"/>
              <a:t>Dividend </a:t>
            </a:r>
            <a:r>
              <a:rPr lang="fr-FR" b="1" dirty="0"/>
              <a:t>transfer transactions</a:t>
            </a:r>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22634136"/>
              </p:ext>
            </p:extLst>
          </p:nvPr>
        </p:nvGraphicFramePr>
        <p:xfrm>
          <a:off x="417910" y="899285"/>
          <a:ext cx="9697639" cy="2917803"/>
        </p:xfrm>
        <a:graphic>
          <a:graphicData uri="http://schemas.openxmlformats.org/drawingml/2006/table">
            <a:tbl>
              <a:tblPr firstRow="1" bandRow="1">
                <a:tableStyleId>{00A15C55-8517-42AA-B614-E9B94910E393}</a:tableStyleId>
              </a:tblPr>
              <a:tblGrid>
                <a:gridCol w="4105419">
                  <a:extLst>
                    <a:ext uri="{9D8B030D-6E8A-4147-A177-3AD203B41FA5}">
                      <a16:colId xmlns:a16="http://schemas.microsoft.com/office/drawing/2014/main" val="543265858"/>
                    </a:ext>
                  </a:extLst>
                </a:gridCol>
                <a:gridCol w="2607361">
                  <a:extLst>
                    <a:ext uri="{9D8B030D-6E8A-4147-A177-3AD203B41FA5}">
                      <a16:colId xmlns:a16="http://schemas.microsoft.com/office/drawing/2014/main" val="1891026681"/>
                    </a:ext>
                  </a:extLst>
                </a:gridCol>
                <a:gridCol w="2984859">
                  <a:extLst>
                    <a:ext uri="{9D8B030D-6E8A-4147-A177-3AD203B41FA5}">
                      <a16:colId xmlns:a16="http://schemas.microsoft.com/office/drawing/2014/main" val="1652343134"/>
                    </a:ext>
                  </a:extLst>
                </a:gridCol>
              </a:tblGrid>
              <a:tr h="438110">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2479693">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Introduces additional criteria of “</a:t>
                      </a:r>
                      <a:r>
                        <a:rPr lang="en-US" sz="1400" b="1" kern="1200" dirty="0" smtClean="0">
                          <a:solidFill>
                            <a:schemeClr val="dk1"/>
                          </a:solidFill>
                          <a:latin typeface="+mn-lt"/>
                          <a:ea typeface="+mn-ea"/>
                          <a:cs typeface="+mn-cs"/>
                        </a:rPr>
                        <a:t>365 days minimum holding period</a:t>
                      </a:r>
                      <a:r>
                        <a:rPr lang="en-US" sz="1400" kern="1200" dirty="0" smtClean="0">
                          <a:solidFill>
                            <a:schemeClr val="dk1"/>
                          </a:solidFill>
                          <a:latin typeface="+mn-lt"/>
                          <a:ea typeface="+mn-ea"/>
                          <a:cs typeface="+mn-cs"/>
                        </a:rPr>
                        <a:t>” for the shareholder to avail concessional tax rates under CTA </a:t>
                      </a:r>
                      <a:r>
                        <a:rPr lang="en-US" sz="1400" b="1" kern="1200" dirty="0" smtClean="0">
                          <a:solidFill>
                            <a:schemeClr val="dk1"/>
                          </a:solidFill>
                          <a:latin typeface="+mn-lt"/>
                          <a:ea typeface="+mn-ea"/>
                          <a:cs typeface="+mn-cs"/>
                        </a:rPr>
                        <a:t>(“Testing Period”)</a:t>
                      </a:r>
                      <a:endParaRPr lang="en-US" sz="1400" kern="1200" dirty="0" smtClean="0">
                        <a:solidFill>
                          <a:schemeClr val="dk1"/>
                        </a:solidFill>
                        <a:latin typeface="+mn-lt"/>
                        <a:ea typeface="+mn-ea"/>
                        <a:cs typeface="+mn-cs"/>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 apply to a CTA only when</a:t>
                      </a:r>
                      <a:r>
                        <a:rPr lang="en-US" sz="1400" b="0" baseline="0" dirty="0" smtClean="0"/>
                        <a:t> </a:t>
                      </a:r>
                      <a:r>
                        <a:rPr lang="en-US" sz="1400" b="0" u="sng" kern="1200" dirty="0" smtClean="0">
                          <a:solidFill>
                            <a:schemeClr val="tx1"/>
                          </a:solidFill>
                          <a:latin typeface="+mn-lt"/>
                          <a:ea typeface="+mn-ea"/>
                          <a:cs typeface="+mn-cs"/>
                        </a:rPr>
                        <a:t>both</a:t>
                      </a:r>
                      <a:r>
                        <a:rPr lang="en-US" sz="1400" b="0" kern="1200" dirty="0" smtClean="0">
                          <a:solidFill>
                            <a:schemeClr val="tx1"/>
                          </a:solidFill>
                          <a:latin typeface="+mn-lt"/>
                          <a:ea typeface="+mn-ea"/>
                          <a:cs typeface="+mn-cs"/>
                        </a:rPr>
                        <a:t> the CTA parties have made notification to this effect</a:t>
                      </a:r>
                      <a:endParaRPr lang="en-IN" sz="1400" b="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dirty="0">
                          <a:solidFill>
                            <a:schemeClr val="tx1"/>
                          </a:solidFill>
                        </a:rPr>
                        <a:t>India has </a:t>
                      </a:r>
                      <a:r>
                        <a:rPr lang="en-US" sz="1400" b="1" u="none" kern="1200" dirty="0">
                          <a:solidFill>
                            <a:schemeClr val="tx1"/>
                          </a:solidFill>
                          <a:latin typeface="+mn-lt"/>
                          <a:ea typeface="+mn-ea"/>
                          <a:cs typeface="+mn-cs"/>
                        </a:rPr>
                        <a:t>opted to apply </a:t>
                      </a:r>
                      <a:r>
                        <a:rPr lang="en-US" sz="1400" u="none" baseline="0" dirty="0">
                          <a:solidFill>
                            <a:schemeClr val="tx1"/>
                          </a:solidFill>
                        </a:rPr>
                        <a:t>such provision (except in case of India-Portugal tax </a:t>
                      </a:r>
                      <a:r>
                        <a:rPr lang="en-US" sz="1400" u="none" baseline="0" dirty="0" smtClean="0">
                          <a:solidFill>
                            <a:schemeClr val="tx1"/>
                          </a:solidFill>
                        </a:rPr>
                        <a:t>treaty, </a:t>
                      </a:r>
                      <a:r>
                        <a:rPr lang="en-US" sz="1400" u="none" baseline="0" dirty="0">
                          <a:solidFill>
                            <a:schemeClr val="tx1"/>
                          </a:solidFill>
                        </a:rPr>
                        <a:t>which already contains similar provision</a:t>
                      </a:r>
                      <a:r>
                        <a:rPr lang="en-US" sz="1400" u="none" baseline="0" dirty="0" smtClean="0">
                          <a:solidFill>
                            <a:schemeClr val="tx1"/>
                          </a:solidFill>
                        </a:rPr>
                        <a:t>) </a:t>
                      </a:r>
                      <a:endParaRPr lang="en-US" sz="1400" u="none" baseline="0" dirty="0">
                        <a:solidFill>
                          <a:schemeClr val="tx1"/>
                        </a:solidFill>
                      </a:endParaRP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400" u="none" baseline="0" dirty="0">
                        <a:solidFill>
                          <a:schemeClr val="tx1"/>
                        </a:solidFill>
                      </a:endParaRP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baseline="0" dirty="0">
                          <a:solidFill>
                            <a:schemeClr val="tx1"/>
                          </a:solidFill>
                        </a:rPr>
                        <a:t>Thus, said MLI provision to apply to all its CTA </a:t>
                      </a:r>
                      <a:r>
                        <a:rPr lang="en-US" sz="1400" u="none" dirty="0">
                          <a:solidFill>
                            <a:schemeClr val="tx1"/>
                          </a:solidFill>
                        </a:rPr>
                        <a:t>except India-Portugal treaty</a:t>
                      </a:r>
                      <a:r>
                        <a:rPr lang="en-US" sz="1400" u="none" baseline="0" dirty="0">
                          <a:solidFill>
                            <a:schemeClr val="tx1"/>
                          </a:solidFill>
                        </a:rPr>
                        <a:t> (unless reservation is made by other CTA partner) </a:t>
                      </a:r>
                      <a:endParaRPr lang="en-IN"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
        <p:nvSpPr>
          <p:cNvPr id="4" name="Rectangle 3">
            <a:extLst>
              <a:ext uri="{FF2B5EF4-FFF2-40B4-BE49-F238E27FC236}">
                <a16:creationId xmlns:a16="http://schemas.microsoft.com/office/drawing/2014/main" id="{5CB02DD5-1333-4838-8B8C-FB7D698C1BAF}"/>
              </a:ext>
            </a:extLst>
          </p:cNvPr>
          <p:cNvSpPr/>
          <p:nvPr/>
        </p:nvSpPr>
        <p:spPr bwMode="gray">
          <a:xfrm>
            <a:off x="439793" y="5731745"/>
            <a:ext cx="9675756" cy="996537"/>
          </a:xfrm>
          <a:prstGeom prst="rect">
            <a:avLst/>
          </a:prstGeom>
          <a:solidFill>
            <a:srgbClr val="00A3E0"/>
          </a:solidFill>
          <a:ln w="19050" algn="ctr">
            <a:noFill/>
            <a:miter lim="800000"/>
            <a:headEnd/>
            <a:tailEnd/>
          </a:ln>
        </p:spPr>
        <p:txBody>
          <a:bodyPr wrap="square" lIns="88900" tIns="88900" rIns="88900" bIns="88900" rtlCol="0" anchor="ctr"/>
          <a:lstStyle/>
          <a:p>
            <a:r>
              <a:rPr lang="en-US" sz="1400" b="1" dirty="0" smtClean="0">
                <a:solidFill>
                  <a:schemeClr val="bg1"/>
                </a:solidFill>
              </a:rPr>
              <a:t>Cases </a:t>
            </a:r>
            <a:r>
              <a:rPr lang="en-US" sz="1400" b="1" dirty="0">
                <a:solidFill>
                  <a:schemeClr val="bg1"/>
                </a:solidFill>
              </a:rPr>
              <a:t>of treaty abuse where the shareholder with a holding of less than 25 per cent would increase the shareholding to the prescribed threshold shortly before the dividends became </a:t>
            </a:r>
            <a:r>
              <a:rPr lang="en-US" sz="1400" b="1" dirty="0" smtClean="0">
                <a:solidFill>
                  <a:schemeClr val="bg1"/>
                </a:solidFill>
              </a:rPr>
              <a:t>payable to secure benefit of lower withholding tax</a:t>
            </a:r>
            <a:endParaRPr lang="en-US" sz="1400" b="1" dirty="0">
              <a:solidFill>
                <a:schemeClr val="bg1"/>
              </a:solidFill>
            </a:endParaRPr>
          </a:p>
        </p:txBody>
      </p:sp>
    </p:spTree>
    <p:extLst>
      <p:ext uri="{BB962C8B-B14F-4D97-AF65-F5344CB8AC3E}">
        <p14:creationId xmlns:p14="http://schemas.microsoft.com/office/powerpoint/2010/main" val="301356169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pPr>
              <a:spcBef>
                <a:spcPts val="0"/>
              </a:spcBef>
            </a:pPr>
            <a:r>
              <a:rPr lang="fr-FR" b="1" dirty="0"/>
              <a:t>Article 8: Dividend transfer transactions</a:t>
            </a:r>
            <a:endParaRPr lang="en-US" dirty="0"/>
          </a:p>
        </p:txBody>
      </p:sp>
      <p:sp>
        <p:nvSpPr>
          <p:cNvPr id="3" name="TextBox 2"/>
          <p:cNvSpPr txBox="1"/>
          <p:nvPr/>
        </p:nvSpPr>
        <p:spPr>
          <a:xfrm>
            <a:off x="439793" y="1040130"/>
            <a:ext cx="9785951" cy="2790508"/>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lvl="0" defTabSz="1008400"/>
            <a:endParaRPr lang="en-US" sz="1400" b="1" dirty="0" smtClean="0">
              <a:solidFill>
                <a:srgbClr val="3C8A2E"/>
              </a:solidFill>
            </a:endParaRPr>
          </a:p>
          <a:p>
            <a:pPr marL="285750" indent="-285750">
              <a:spcAft>
                <a:spcPts val="662"/>
              </a:spcAft>
              <a:buFont typeface="Arial" panose="020B0604020202020204" pitchFamily="34" charset="0"/>
              <a:buChar char="•"/>
            </a:pPr>
            <a:r>
              <a:rPr lang="en-US" sz="1400" b="1" dirty="0"/>
              <a:t>Opted to apply</a:t>
            </a:r>
            <a:r>
              <a:rPr lang="en-US" sz="1400" b="1" dirty="0" smtClean="0"/>
              <a:t>: </a:t>
            </a:r>
            <a:r>
              <a:rPr lang="en-US" sz="1400" b="1" dirty="0"/>
              <a:t>Netherlands</a:t>
            </a:r>
            <a:r>
              <a:rPr lang="en-US" sz="1400" dirty="0"/>
              <a:t>, </a:t>
            </a:r>
            <a:r>
              <a:rPr lang="en-US" sz="1400" b="1" dirty="0" smtClean="0"/>
              <a:t>France, Canada, </a:t>
            </a:r>
            <a:r>
              <a:rPr lang="en-US" sz="1400" dirty="0" smtClean="0"/>
              <a:t>Luxembourg, </a:t>
            </a:r>
            <a:r>
              <a:rPr lang="en-US" sz="1400" dirty="0"/>
              <a:t>New Zealand, Poland, </a:t>
            </a:r>
            <a:r>
              <a:rPr lang="en-US" sz="1400" dirty="0">
                <a:solidFill>
                  <a:srgbClr val="FF0000"/>
                </a:solidFill>
              </a:rPr>
              <a:t>Russia</a:t>
            </a:r>
            <a:r>
              <a:rPr lang="en-US" sz="1400" dirty="0"/>
              <a:t>,</a:t>
            </a:r>
            <a:r>
              <a:rPr lang="en-US" sz="1400" dirty="0" smtClean="0"/>
              <a:t> Belgium</a:t>
            </a:r>
            <a:r>
              <a:rPr lang="en-US" sz="1400" dirty="0"/>
              <a:t>,</a:t>
            </a:r>
            <a:r>
              <a:rPr lang="en-US" sz="1400" b="1" dirty="0" smtClean="0"/>
              <a:t> </a:t>
            </a:r>
            <a:r>
              <a:rPr lang="en-US" sz="1400" dirty="0" smtClean="0"/>
              <a:t>Ireland,</a:t>
            </a:r>
            <a:r>
              <a:rPr lang="en-US" sz="1400" b="1" dirty="0" smtClean="0"/>
              <a:t> </a:t>
            </a:r>
            <a:r>
              <a:rPr lang="en-US" sz="1400" dirty="0"/>
              <a:t>Israel</a:t>
            </a:r>
            <a:r>
              <a:rPr lang="en-US" sz="1400" dirty="0" smtClean="0"/>
              <a:t>, Lithuania, Malta, Slovak Republic, Slovenia</a:t>
            </a:r>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not to apply: Singapore, </a:t>
            </a:r>
            <a:r>
              <a:rPr lang="en-US" sz="1400" b="1" dirty="0" smtClean="0">
                <a:solidFill>
                  <a:srgbClr val="FF0000"/>
                </a:solidFill>
              </a:rPr>
              <a:t>Sweden</a:t>
            </a:r>
            <a:r>
              <a:rPr lang="en-US" sz="1400" dirty="0" smtClean="0"/>
              <a:t>,</a:t>
            </a:r>
            <a:r>
              <a:rPr lang="en-US" sz="1400" b="1" dirty="0" smtClean="0"/>
              <a:t> UK, UAE, Japan</a:t>
            </a:r>
            <a:r>
              <a:rPr lang="en-US" sz="1400" dirty="0" smtClean="0"/>
              <a:t>, Austria, Norway, Ukraine, Iceland, Finland, Georgia</a:t>
            </a:r>
            <a:endParaRPr lang="en-US" sz="1400" b="1" dirty="0" smtClean="0"/>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Other </a:t>
            </a:r>
            <a:r>
              <a:rPr lang="en-US" sz="1400" b="1" dirty="0"/>
              <a:t>considerations:</a:t>
            </a:r>
            <a:r>
              <a:rPr lang="en-US" sz="1400" dirty="0"/>
              <a:t> Australia has notified countries but India-Australia Tax Treaty doesn’t have beneficial rate for taxing dividend and so India is not notified. Thus Article 8 of MLI shall not be applicable</a:t>
            </a:r>
            <a:r>
              <a:rPr lang="en-US" sz="1400" dirty="0" smtClean="0"/>
              <a:t>.</a:t>
            </a:r>
            <a:endParaRPr lang="en-US" sz="1400" b="1" dirty="0"/>
          </a:p>
        </p:txBody>
      </p:sp>
      <p:sp>
        <p:nvSpPr>
          <p:cNvPr id="4" name="Rectangle 3">
            <a:extLst>
              <a:ext uri="{FF2B5EF4-FFF2-40B4-BE49-F238E27FC236}">
                <a16:creationId xmlns:a16="http://schemas.microsoft.com/office/drawing/2014/main" id="{5CB02DD5-1333-4838-8B8C-FB7D698C1BAF}"/>
              </a:ext>
            </a:extLst>
          </p:cNvPr>
          <p:cNvSpPr/>
          <p:nvPr/>
        </p:nvSpPr>
        <p:spPr bwMode="gray">
          <a:xfrm>
            <a:off x="439793" y="5832488"/>
            <a:ext cx="9785951" cy="879579"/>
          </a:xfrm>
          <a:prstGeom prst="rect">
            <a:avLst/>
          </a:prstGeom>
          <a:solidFill>
            <a:srgbClr val="00A3E0"/>
          </a:solidFill>
          <a:ln w="19050" algn="ctr">
            <a:noFill/>
            <a:miter lim="800000"/>
            <a:headEnd/>
            <a:tailEnd/>
          </a:ln>
        </p:spPr>
        <p:txBody>
          <a:bodyPr wrap="square" lIns="88900" tIns="88900" rIns="88900" bIns="88900" rtlCol="0" anchor="ctr"/>
          <a:lstStyle/>
          <a:p>
            <a:r>
              <a:rPr lang="en-US" sz="1400" b="1" dirty="0" smtClean="0">
                <a:solidFill>
                  <a:schemeClr val="bg1"/>
                </a:solidFill>
              </a:rPr>
              <a:t>In view of abolition of Dividend Distribution Tax (DDT) in the hands of Indian Company, dividend will now be taxable in the hands of Shareholder. Hence, provisions of the Tax Treaty shall be relevant to determine the tax liability on dividend income</a:t>
            </a:r>
            <a:endParaRPr lang="en-US" sz="1400" b="1" dirty="0">
              <a:solidFill>
                <a:schemeClr val="bg1"/>
              </a:solidFill>
            </a:endParaRPr>
          </a:p>
        </p:txBody>
      </p:sp>
    </p:spTree>
    <p:extLst>
      <p:ext uri="{BB962C8B-B14F-4D97-AF65-F5344CB8AC3E}">
        <p14:creationId xmlns:p14="http://schemas.microsoft.com/office/powerpoint/2010/main" val="286142162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fr-FR" b="1" dirty="0"/>
              <a:t>Article </a:t>
            </a:r>
            <a:r>
              <a:rPr lang="fr-FR" b="1" dirty="0" smtClean="0"/>
              <a:t>9: </a:t>
            </a:r>
            <a:r>
              <a:rPr lang="en-US" b="1" dirty="0"/>
              <a:t>Capital gains from alienation of shares or interest of entities deriving their value principally from immovable property </a:t>
            </a:r>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4202643191"/>
              </p:ext>
            </p:extLst>
          </p:nvPr>
        </p:nvGraphicFramePr>
        <p:xfrm>
          <a:off x="439793" y="1133201"/>
          <a:ext cx="9697639" cy="3378428"/>
        </p:xfrm>
        <a:graphic>
          <a:graphicData uri="http://schemas.openxmlformats.org/drawingml/2006/table">
            <a:tbl>
              <a:tblPr firstRow="1" bandRow="1">
                <a:tableStyleId>{00A15C55-8517-42AA-B614-E9B94910E393}</a:tableStyleId>
              </a:tblPr>
              <a:tblGrid>
                <a:gridCol w="4105419">
                  <a:extLst>
                    <a:ext uri="{9D8B030D-6E8A-4147-A177-3AD203B41FA5}">
                      <a16:colId xmlns:a16="http://schemas.microsoft.com/office/drawing/2014/main" val="543265858"/>
                    </a:ext>
                  </a:extLst>
                </a:gridCol>
                <a:gridCol w="2607361">
                  <a:extLst>
                    <a:ext uri="{9D8B030D-6E8A-4147-A177-3AD203B41FA5}">
                      <a16:colId xmlns:a16="http://schemas.microsoft.com/office/drawing/2014/main" val="1891026681"/>
                    </a:ext>
                  </a:extLst>
                </a:gridCol>
                <a:gridCol w="2984859">
                  <a:extLst>
                    <a:ext uri="{9D8B030D-6E8A-4147-A177-3AD203B41FA5}">
                      <a16:colId xmlns:a16="http://schemas.microsoft.com/office/drawing/2014/main" val="1652343134"/>
                    </a:ext>
                  </a:extLst>
                </a:gridCol>
              </a:tblGrid>
              <a:tr h="327256">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2462957">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Introduces </a:t>
                      </a:r>
                      <a:r>
                        <a:rPr lang="en-US" sz="1400" b="1" kern="1200" dirty="0" smtClean="0">
                          <a:solidFill>
                            <a:schemeClr val="dk1"/>
                          </a:solidFill>
                          <a:latin typeface="+mn-lt"/>
                          <a:ea typeface="+mn-ea"/>
                          <a:cs typeface="+mn-cs"/>
                        </a:rPr>
                        <a:t>“additional criteria” </a:t>
                      </a:r>
                      <a:r>
                        <a:rPr lang="en-US" sz="1400" kern="1200" dirty="0" smtClean="0">
                          <a:solidFill>
                            <a:schemeClr val="dk1"/>
                          </a:solidFill>
                          <a:latin typeface="+mn-lt"/>
                          <a:ea typeface="+mn-ea"/>
                          <a:cs typeface="+mn-cs"/>
                        </a:rPr>
                        <a:t>of “at any time during the </a:t>
                      </a:r>
                      <a:r>
                        <a:rPr lang="en-US" sz="1400" b="1" kern="1200" dirty="0" smtClean="0">
                          <a:solidFill>
                            <a:schemeClr val="dk1"/>
                          </a:solidFill>
                          <a:latin typeface="+mn-lt"/>
                          <a:ea typeface="+mn-ea"/>
                          <a:cs typeface="+mn-cs"/>
                        </a:rPr>
                        <a:t>365 days preceding date of alienation”</a:t>
                      </a:r>
                      <a:r>
                        <a:rPr lang="en-US" sz="1400" kern="1200" dirty="0" smtClean="0">
                          <a:solidFill>
                            <a:schemeClr val="dk1"/>
                          </a:solidFill>
                          <a:latin typeface="+mn-lt"/>
                          <a:ea typeface="+mn-ea"/>
                          <a:cs typeface="+mn-cs"/>
                        </a:rPr>
                        <a:t> in case of gains arising from alienation of shares or other participation rights if such shares or rights derive more than a specified percentage of their value from immovable property situated in the source jurisdiction </a:t>
                      </a:r>
                      <a:r>
                        <a:rPr lang="en-US" sz="1400" b="1" kern="1200" dirty="0" smtClean="0">
                          <a:solidFill>
                            <a:schemeClr val="dk1"/>
                          </a:solidFill>
                          <a:latin typeface="+mn-lt"/>
                          <a:ea typeface="+mn-ea"/>
                          <a:cs typeface="+mn-cs"/>
                        </a:rPr>
                        <a:t>(“Look Back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kern="1200" dirty="0" smtClean="0">
                        <a:solidFill>
                          <a:schemeClr val="dk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a:t>
                      </a:r>
                      <a:r>
                        <a:rPr lang="en-US" sz="1400" b="1" kern="1200" dirty="0" smtClean="0">
                          <a:solidFill>
                            <a:schemeClr val="dk1"/>
                          </a:solidFill>
                          <a:latin typeface="+mn-lt"/>
                          <a:ea typeface="+mn-ea"/>
                          <a:cs typeface="+mn-cs"/>
                        </a:rPr>
                        <a:t>Optional criteria</a:t>
                      </a:r>
                      <a:r>
                        <a:rPr lang="en-US" sz="1400" kern="1200" dirty="0" smtClean="0">
                          <a:solidFill>
                            <a:schemeClr val="dk1"/>
                          </a:solidFill>
                          <a:latin typeface="+mn-lt"/>
                          <a:ea typeface="+mn-ea"/>
                          <a:cs typeface="+mn-cs"/>
                        </a:rPr>
                        <a:t>” of inserting a minimum value derivation criterion of </a:t>
                      </a:r>
                      <a:r>
                        <a:rPr lang="en-US" sz="1400" b="1" kern="1200" dirty="0" smtClean="0">
                          <a:solidFill>
                            <a:schemeClr val="dk1"/>
                          </a:solidFill>
                          <a:latin typeface="+mn-lt"/>
                          <a:ea typeface="+mn-ea"/>
                          <a:cs typeface="+mn-cs"/>
                        </a:rPr>
                        <a:t>50 percent</a:t>
                      </a:r>
                      <a:r>
                        <a:rPr lang="en-US" sz="1400" kern="1200" dirty="0" smtClean="0">
                          <a:solidFill>
                            <a:schemeClr val="dk1"/>
                          </a:solidFill>
                          <a:latin typeface="+mn-lt"/>
                          <a:ea typeface="+mn-ea"/>
                          <a:cs typeface="+mn-cs"/>
                        </a:rPr>
                        <a:t> of their value directly or indirectly from immovable property</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 apply to a CTA only when both the CTA parties have made notification to this effect</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dirty="0" smtClean="0">
                          <a:solidFill>
                            <a:schemeClr val="tx1"/>
                          </a:solidFill>
                        </a:rPr>
                        <a:t>India has opted to apply minimum holding period threshold along with minimum value derivation criterion of 50 percent. The said provision to apply to CTA only if other CTA partner has chosen to apply the said provision</a:t>
                      </a:r>
                      <a:endParaRPr lang="en-US" sz="1400"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
        <p:nvSpPr>
          <p:cNvPr id="4" name="Rectangle 3">
            <a:extLst>
              <a:ext uri="{FF2B5EF4-FFF2-40B4-BE49-F238E27FC236}">
                <a16:creationId xmlns:a16="http://schemas.microsoft.com/office/drawing/2014/main" id="{5CB02DD5-1333-4838-8B8C-FB7D698C1BAF}"/>
              </a:ext>
            </a:extLst>
          </p:cNvPr>
          <p:cNvSpPr/>
          <p:nvPr/>
        </p:nvSpPr>
        <p:spPr bwMode="gray">
          <a:xfrm>
            <a:off x="439793" y="6380936"/>
            <a:ext cx="9590516" cy="712575"/>
          </a:xfrm>
          <a:prstGeom prst="rect">
            <a:avLst/>
          </a:prstGeom>
          <a:solidFill>
            <a:srgbClr val="00A3E0"/>
          </a:solidFill>
          <a:ln w="19050" algn="ctr">
            <a:noFill/>
            <a:miter lim="800000"/>
            <a:headEnd/>
            <a:tailEnd/>
          </a:ln>
        </p:spPr>
        <p:txBody>
          <a:bodyPr wrap="square" lIns="88900" tIns="88900" rIns="88900" bIns="88900" rtlCol="0" anchor="ctr"/>
          <a:lstStyle/>
          <a:p>
            <a:r>
              <a:rPr lang="en-US" sz="1400" b="1" dirty="0" smtClean="0">
                <a:solidFill>
                  <a:schemeClr val="bg1"/>
                </a:solidFill>
              </a:rPr>
              <a:t>In 2020 </a:t>
            </a:r>
            <a:r>
              <a:rPr lang="en-US" sz="1400" b="1" dirty="0">
                <a:solidFill>
                  <a:schemeClr val="bg1"/>
                </a:solidFill>
              </a:rPr>
              <a:t>shares of XYZ Co. derived 51% of its value from immovable property. Post issue of shares in 2019, value of company from immovable property fell to 42.5%. This would avoid the provisions of Article 13(4</a:t>
            </a:r>
            <a:r>
              <a:rPr lang="en-US" sz="1400" b="1" dirty="0" smtClean="0">
                <a:solidFill>
                  <a:schemeClr val="bg1"/>
                </a:solidFill>
              </a:rPr>
              <a:t>) of OECD MC</a:t>
            </a:r>
            <a:endParaRPr lang="en-US" sz="1400"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300167377"/>
              </p:ext>
            </p:extLst>
          </p:nvPr>
        </p:nvGraphicFramePr>
        <p:xfrm>
          <a:off x="963818" y="4627604"/>
          <a:ext cx="8649588" cy="1678124"/>
        </p:xfrm>
        <a:graphic>
          <a:graphicData uri="http://schemas.openxmlformats.org/drawingml/2006/table">
            <a:tbl>
              <a:tblPr firstRow="1" firstCol="1" bandRow="1">
                <a:tableStyleId>{F2DE63D5-997A-4646-A377-4702673A728D}</a:tableStyleId>
              </a:tblPr>
              <a:tblGrid>
                <a:gridCol w="1032405">
                  <a:extLst>
                    <a:ext uri="{9D8B030D-6E8A-4147-A177-3AD203B41FA5}">
                      <a16:colId xmlns:a16="http://schemas.microsoft.com/office/drawing/2014/main" val="122257505"/>
                    </a:ext>
                  </a:extLst>
                </a:gridCol>
                <a:gridCol w="959705">
                  <a:extLst>
                    <a:ext uri="{9D8B030D-6E8A-4147-A177-3AD203B41FA5}">
                      <a16:colId xmlns:a16="http://schemas.microsoft.com/office/drawing/2014/main" val="1849738904"/>
                    </a:ext>
                  </a:extLst>
                </a:gridCol>
                <a:gridCol w="1207830">
                  <a:extLst>
                    <a:ext uri="{9D8B030D-6E8A-4147-A177-3AD203B41FA5}">
                      <a16:colId xmlns:a16="http://schemas.microsoft.com/office/drawing/2014/main" val="22941089"/>
                    </a:ext>
                  </a:extLst>
                </a:gridCol>
                <a:gridCol w="887091">
                  <a:extLst>
                    <a:ext uri="{9D8B030D-6E8A-4147-A177-3AD203B41FA5}">
                      <a16:colId xmlns:a16="http://schemas.microsoft.com/office/drawing/2014/main" val="3042844955"/>
                    </a:ext>
                  </a:extLst>
                </a:gridCol>
                <a:gridCol w="162560">
                  <a:extLst>
                    <a:ext uri="{9D8B030D-6E8A-4147-A177-3AD203B41FA5}">
                      <a16:colId xmlns:a16="http://schemas.microsoft.com/office/drawing/2014/main" val="2814372880"/>
                    </a:ext>
                  </a:extLst>
                </a:gridCol>
                <a:gridCol w="1323336">
                  <a:extLst>
                    <a:ext uri="{9D8B030D-6E8A-4147-A177-3AD203B41FA5}">
                      <a16:colId xmlns:a16="http://schemas.microsoft.com/office/drawing/2014/main" val="3063403749"/>
                    </a:ext>
                  </a:extLst>
                </a:gridCol>
                <a:gridCol w="929377">
                  <a:extLst>
                    <a:ext uri="{9D8B030D-6E8A-4147-A177-3AD203B41FA5}">
                      <a16:colId xmlns:a16="http://schemas.microsoft.com/office/drawing/2014/main" val="2172766656"/>
                    </a:ext>
                  </a:extLst>
                </a:gridCol>
                <a:gridCol w="1208084">
                  <a:extLst>
                    <a:ext uri="{9D8B030D-6E8A-4147-A177-3AD203B41FA5}">
                      <a16:colId xmlns:a16="http://schemas.microsoft.com/office/drawing/2014/main" val="2142340679"/>
                    </a:ext>
                  </a:extLst>
                </a:gridCol>
                <a:gridCol w="939200">
                  <a:extLst>
                    <a:ext uri="{9D8B030D-6E8A-4147-A177-3AD203B41FA5}">
                      <a16:colId xmlns:a16="http://schemas.microsoft.com/office/drawing/2014/main" val="1494775503"/>
                    </a:ext>
                  </a:extLst>
                </a:gridCol>
              </a:tblGrid>
              <a:tr h="444126">
                <a:tc gridSpan="4">
                  <a:txBody>
                    <a:bodyPr/>
                    <a:lstStyle/>
                    <a:p>
                      <a:pPr marL="0" marR="0" lvl="0" indent="0" algn="just" defTabSz="1008400" rtl="0" eaLnBrk="1" fontAlgn="auto" latinLnBrk="0" hangingPunct="1">
                        <a:lnSpc>
                          <a:spcPct val="100000"/>
                        </a:lnSpc>
                        <a:spcBef>
                          <a:spcPts val="0"/>
                        </a:spcBef>
                        <a:spcAft>
                          <a:spcPts val="600"/>
                        </a:spcAft>
                        <a:buClrTx/>
                        <a:buSzTx/>
                        <a:buFontTx/>
                        <a:buNone/>
                        <a:tabLst/>
                        <a:defRPr/>
                      </a:pPr>
                      <a:r>
                        <a:rPr lang="en-US" sz="1200" dirty="0" smtClean="0">
                          <a:effectLst/>
                        </a:rPr>
                        <a:t>XYZ Co</a:t>
                      </a:r>
                      <a:r>
                        <a:rPr lang="en-US" sz="1200" baseline="0" dirty="0" smtClean="0">
                          <a:effectLst/>
                        </a:rPr>
                        <a:t> - </a:t>
                      </a:r>
                      <a:r>
                        <a:rPr lang="en-US" sz="1200" dirty="0" smtClean="0">
                          <a:effectLst/>
                        </a:rPr>
                        <a:t>Year 2020</a:t>
                      </a: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algn="just">
                        <a:spcAft>
                          <a:spcPts val="600"/>
                        </a:spcAft>
                      </a:pPr>
                      <a:r>
                        <a:rPr lang="en-US" sz="1200" dirty="0" smtClean="0">
                          <a:effectLst/>
                        </a:rPr>
                        <a:t>XYZ Co - Year 2021 </a:t>
                      </a:r>
                      <a:r>
                        <a:rPr lang="en-US" sz="1200" dirty="0">
                          <a:effectLst/>
                        </a:rPr>
                        <a:t>(three months prior to alienation of shares of land rich company)</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3303300055"/>
                  </a:ext>
                </a:extLst>
              </a:tr>
              <a:tr h="308956">
                <a:tc>
                  <a:txBody>
                    <a:bodyPr/>
                    <a:lstStyle/>
                    <a:p>
                      <a:pPr algn="just">
                        <a:spcAft>
                          <a:spcPts val="600"/>
                        </a:spcAft>
                      </a:pPr>
                      <a:r>
                        <a:rPr lang="en-US" sz="1200">
                          <a:effectLst/>
                        </a:rPr>
                        <a:t>Liabilities</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err="1" smtClean="0">
                          <a:effectLst/>
                        </a:rPr>
                        <a:t>Amt</a:t>
                      </a:r>
                      <a:r>
                        <a:rPr lang="en-US" sz="1200" baseline="0" dirty="0" smtClean="0">
                          <a:effectLst/>
                        </a:rPr>
                        <a:t> </a:t>
                      </a:r>
                      <a:r>
                        <a:rPr lang="en-US" sz="1200" dirty="0" smtClean="0">
                          <a:effectLst/>
                        </a:rPr>
                        <a:t>(Rs</a:t>
                      </a:r>
                      <a:r>
                        <a:rPr lang="en-US" sz="1200" dirty="0">
                          <a:effectLst/>
                        </a:rPr>
                        <a:t>.)</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Assets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err="1">
                          <a:effectLst/>
                        </a:rPr>
                        <a:t>Amt</a:t>
                      </a:r>
                      <a:r>
                        <a:rPr lang="en-US" sz="1200" dirty="0">
                          <a:effectLst/>
                        </a:rPr>
                        <a:t> (Rs.)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Liabilities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Amt (Rs.)</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Assets</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err="1">
                          <a:effectLst/>
                        </a:rPr>
                        <a:t>Amt</a:t>
                      </a:r>
                      <a:r>
                        <a:rPr lang="en-US" sz="1200" dirty="0">
                          <a:effectLst/>
                        </a:rPr>
                        <a:t> (Rs.)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9415292"/>
                  </a:ext>
                </a:extLst>
              </a:tr>
              <a:tr h="376402">
                <a:tc>
                  <a:txBody>
                    <a:bodyPr/>
                    <a:lstStyle/>
                    <a:p>
                      <a:pPr algn="just">
                        <a:spcAft>
                          <a:spcPts val="600"/>
                        </a:spcAft>
                      </a:pPr>
                      <a:r>
                        <a:rPr lang="en-US" sz="1200">
                          <a:effectLst/>
                        </a:rPr>
                        <a:t>Share capital</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100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Immovable property</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51</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Share capital</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120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Shares in a </a:t>
                      </a:r>
                      <a:r>
                        <a:rPr lang="en-US" sz="1200" dirty="0" smtClean="0">
                          <a:effectLst/>
                        </a:rPr>
                        <a:t>land</a:t>
                      </a:r>
                      <a:r>
                        <a:rPr lang="en-US" sz="1200" baseline="0" dirty="0" smtClean="0">
                          <a:effectLst/>
                        </a:rPr>
                        <a:t> </a:t>
                      </a:r>
                      <a:r>
                        <a:rPr lang="en-US" sz="1200" dirty="0" smtClean="0">
                          <a:effectLst/>
                        </a:rPr>
                        <a:t>rich Co.</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51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5321179"/>
                  </a:ext>
                </a:extLst>
              </a:tr>
              <a:tr h="163242">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smtClean="0">
                          <a:effectLst/>
                        </a:rPr>
                        <a:t>Cash / Assets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49</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smtClean="0">
                          <a:effectLst/>
                        </a:rPr>
                        <a:t>Cash / Assets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69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0716513"/>
                  </a:ext>
                </a:extLst>
              </a:tr>
              <a:tr h="163242">
                <a:tc>
                  <a:txBody>
                    <a:bodyPr/>
                    <a:lstStyle/>
                    <a:p>
                      <a:pPr algn="just">
                        <a:spcAft>
                          <a:spcPts val="600"/>
                        </a:spcAft>
                      </a:pPr>
                      <a:r>
                        <a:rPr lang="en-US" sz="1200">
                          <a:effectLst/>
                        </a:rPr>
                        <a:t>Total</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100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100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Total</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120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5232629"/>
                  </a:ext>
                </a:extLst>
              </a:tr>
              <a:tr h="163242">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a:effectLst/>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US" sz="1200" dirty="0">
                          <a:effectLst/>
                        </a:rPr>
                        <a:t>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6085474"/>
                  </a:ext>
                </a:extLst>
              </a:tr>
            </a:tbl>
          </a:graphicData>
        </a:graphic>
      </p:graphicFrame>
    </p:spTree>
    <p:extLst>
      <p:ext uri="{BB962C8B-B14F-4D97-AF65-F5344CB8AC3E}">
        <p14:creationId xmlns:p14="http://schemas.microsoft.com/office/powerpoint/2010/main" val="15227318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439793" y="350131"/>
            <a:ext cx="9785951" cy="368439"/>
          </a:xfrm>
        </p:spPr>
        <p:txBody>
          <a:bodyPr/>
          <a:lstStyle/>
          <a:p>
            <a:r>
              <a:rPr lang="fr-FR" b="1" dirty="0"/>
              <a:t>Article 9</a:t>
            </a:r>
            <a:r>
              <a:rPr lang="fr-FR" b="1" dirty="0" smtClean="0"/>
              <a:t>: </a:t>
            </a:r>
            <a:r>
              <a:rPr lang="en-US" b="1" dirty="0"/>
              <a:t>Capital gains from alienation of shares or interest of entities deriving their value principally from immovable property </a:t>
            </a:r>
            <a:endParaRPr lang="en-IN" b="1" i="1" dirty="0"/>
          </a:p>
        </p:txBody>
      </p:sp>
      <p:sp>
        <p:nvSpPr>
          <p:cNvPr id="3" name="TextBox 2"/>
          <p:cNvSpPr txBox="1"/>
          <p:nvPr/>
        </p:nvSpPr>
        <p:spPr>
          <a:xfrm>
            <a:off x="439793" y="1352196"/>
            <a:ext cx="9785951" cy="4316566"/>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lvl="0" defTabSz="1008400"/>
            <a:endParaRPr lang="en-US" sz="1400" b="1" dirty="0" smtClean="0">
              <a:solidFill>
                <a:srgbClr val="3C8A2E"/>
              </a:solidFill>
            </a:endParaRPr>
          </a:p>
          <a:p>
            <a:pPr>
              <a:spcAft>
                <a:spcPts val="662"/>
              </a:spcAft>
            </a:pPr>
            <a:r>
              <a:rPr lang="en-US" sz="1400" b="1" dirty="0" smtClean="0"/>
              <a:t>Opted </a:t>
            </a:r>
            <a:r>
              <a:rPr lang="en-US" sz="1400" b="1" dirty="0"/>
              <a:t>to apply </a:t>
            </a:r>
            <a:r>
              <a:rPr lang="en-US" sz="1400" b="1" dirty="0" smtClean="0"/>
              <a:t>both additional and optional criteria: France, Japan</a:t>
            </a:r>
            <a:r>
              <a:rPr lang="en-US" sz="1400" dirty="0"/>
              <a:t>, New </a:t>
            </a:r>
            <a:r>
              <a:rPr lang="en-US" sz="1400" dirty="0" smtClean="0"/>
              <a:t>Zealand, </a:t>
            </a:r>
            <a:r>
              <a:rPr lang="en-US" sz="1400" dirty="0" smtClean="0">
                <a:solidFill>
                  <a:srgbClr val="FF0000"/>
                </a:solidFill>
              </a:rPr>
              <a:t>Russia</a:t>
            </a:r>
            <a:r>
              <a:rPr lang="en-US" sz="1400" dirty="0" smtClean="0"/>
              <a:t>, </a:t>
            </a:r>
            <a:r>
              <a:rPr lang="en-US" sz="1400" b="1" dirty="0" smtClean="0"/>
              <a:t>Canada, Belgium</a:t>
            </a:r>
            <a:r>
              <a:rPr lang="en-US" sz="1400" dirty="0" smtClean="0"/>
              <a:t>, Ireland, Israel, Malta, Poland, Serbia, Slovak Republic, Slovenia, Ukraine, Denmark</a:t>
            </a:r>
          </a:p>
          <a:p>
            <a:pPr>
              <a:spcAft>
                <a:spcPts val="662"/>
              </a:spcAft>
            </a:pPr>
            <a:endParaRPr lang="en-US" sz="1400" b="1" dirty="0" smtClean="0"/>
          </a:p>
          <a:p>
            <a:pPr>
              <a:spcAft>
                <a:spcPts val="662"/>
              </a:spcAft>
            </a:pPr>
            <a:r>
              <a:rPr lang="en-US" sz="1400" b="1" dirty="0" smtClean="0"/>
              <a:t>Opted to apply additional criteria only: Australia, Netherlands</a:t>
            </a:r>
          </a:p>
          <a:p>
            <a:pPr>
              <a:spcAft>
                <a:spcPts val="662"/>
              </a:spcAft>
            </a:pPr>
            <a:endParaRPr lang="en-US" sz="1400" b="1" dirty="0" smtClean="0"/>
          </a:p>
          <a:p>
            <a:pPr>
              <a:spcAft>
                <a:spcPts val="662"/>
              </a:spcAft>
            </a:pPr>
            <a:r>
              <a:rPr lang="en-US" sz="1400" b="1" dirty="0" smtClean="0"/>
              <a:t>Opted to not apply: </a:t>
            </a:r>
            <a:r>
              <a:rPr lang="en-US" sz="1400" b="1" dirty="0"/>
              <a:t>Singapore, </a:t>
            </a:r>
            <a:r>
              <a:rPr lang="en-US" sz="1400" b="1" dirty="0">
                <a:solidFill>
                  <a:srgbClr val="FF0000"/>
                </a:solidFill>
              </a:rPr>
              <a:t>Sweden</a:t>
            </a:r>
            <a:r>
              <a:rPr lang="en-US" sz="1400" b="1" dirty="0"/>
              <a:t>, UK, Luxembourg</a:t>
            </a:r>
            <a:r>
              <a:rPr lang="en-US" sz="1400" dirty="0" smtClean="0"/>
              <a:t>, </a:t>
            </a:r>
            <a:r>
              <a:rPr lang="en-US" sz="1400" dirty="0"/>
              <a:t>Cyprus, </a:t>
            </a:r>
            <a:r>
              <a:rPr lang="en-US" sz="1400" dirty="0" smtClean="0"/>
              <a:t>UAE, Austria, Finland, Georgia, Lithuania, Norway, Iceland</a:t>
            </a:r>
            <a:endParaRPr lang="en-US" sz="1400" b="1" dirty="0"/>
          </a:p>
          <a:p>
            <a:pPr>
              <a:spcAft>
                <a:spcPts val="662"/>
              </a:spcAft>
            </a:pPr>
            <a:endParaRPr lang="en-US" sz="1400" b="1" dirty="0" smtClean="0"/>
          </a:p>
          <a:p>
            <a:pPr>
              <a:spcAft>
                <a:spcPts val="662"/>
              </a:spcAft>
            </a:pPr>
            <a:r>
              <a:rPr lang="en-US" sz="1400" b="1" dirty="0" smtClean="0"/>
              <a:t>Other key considerations</a:t>
            </a:r>
          </a:p>
          <a:p>
            <a:pPr marL="285750" indent="-285750">
              <a:spcAft>
                <a:spcPts val="662"/>
              </a:spcAft>
              <a:buFont typeface="Arial" panose="020B0604020202020204" pitchFamily="34" charset="0"/>
              <a:buChar char="•"/>
            </a:pPr>
            <a:r>
              <a:rPr lang="en-US" sz="1400" b="1" dirty="0" smtClean="0"/>
              <a:t>Look back provisions – </a:t>
            </a:r>
            <a:r>
              <a:rPr lang="en-US" sz="1400" dirty="0" smtClean="0"/>
              <a:t>In case where MLI is </a:t>
            </a:r>
            <a:r>
              <a:rPr lang="en-US" sz="1400" dirty="0"/>
              <a:t>effective from 1 April </a:t>
            </a:r>
            <a:r>
              <a:rPr lang="en-US" sz="1400" dirty="0" smtClean="0"/>
              <a:t>2020 - Shares </a:t>
            </a:r>
            <a:r>
              <a:rPr lang="en-US" sz="1400" dirty="0"/>
              <a:t>of land rich companies are alienated in July 2020, will the time period be tested from July 2019 i.e. prior to effective date of </a:t>
            </a:r>
            <a:r>
              <a:rPr lang="en-US" sz="1400" dirty="0" smtClean="0"/>
              <a:t>MLI?</a:t>
            </a:r>
          </a:p>
          <a:p>
            <a:pPr>
              <a:spcAft>
                <a:spcPts val="662"/>
              </a:spcAft>
            </a:pPr>
            <a:endParaRPr lang="en-US" sz="1400" dirty="0" smtClean="0"/>
          </a:p>
          <a:p>
            <a:pPr>
              <a:spcAft>
                <a:spcPts val="662"/>
              </a:spcAft>
            </a:pPr>
            <a:endParaRPr lang="en-US" sz="1400" dirty="0" smtClean="0"/>
          </a:p>
        </p:txBody>
      </p:sp>
    </p:spTree>
    <p:extLst>
      <p:ext uri="{BB962C8B-B14F-4D97-AF65-F5344CB8AC3E}">
        <p14:creationId xmlns:p14="http://schemas.microsoft.com/office/powerpoint/2010/main" val="218654493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0"/>
              </a:spcBef>
            </a:pPr>
            <a:r>
              <a:rPr lang="en-US" b="1" dirty="0"/>
              <a:t>Article </a:t>
            </a:r>
            <a:r>
              <a:rPr lang="en-US" b="1" dirty="0" smtClean="0"/>
              <a:t>16: Mutual Agreement Procedure </a:t>
            </a:r>
            <a:endParaRPr lang="en-US" b="1" dirty="0"/>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1811650026"/>
              </p:ext>
            </p:extLst>
          </p:nvPr>
        </p:nvGraphicFramePr>
        <p:xfrm>
          <a:off x="439793" y="1133201"/>
          <a:ext cx="9697639" cy="2512969"/>
        </p:xfrm>
        <a:graphic>
          <a:graphicData uri="http://schemas.openxmlformats.org/drawingml/2006/table">
            <a:tbl>
              <a:tblPr firstRow="1" bandRow="1">
                <a:tableStyleId>{00A15C55-8517-42AA-B614-E9B94910E393}</a:tableStyleId>
              </a:tblPr>
              <a:tblGrid>
                <a:gridCol w="4105419">
                  <a:extLst>
                    <a:ext uri="{9D8B030D-6E8A-4147-A177-3AD203B41FA5}">
                      <a16:colId xmlns:a16="http://schemas.microsoft.com/office/drawing/2014/main" val="543265858"/>
                    </a:ext>
                  </a:extLst>
                </a:gridCol>
                <a:gridCol w="2607361">
                  <a:extLst>
                    <a:ext uri="{9D8B030D-6E8A-4147-A177-3AD203B41FA5}">
                      <a16:colId xmlns:a16="http://schemas.microsoft.com/office/drawing/2014/main" val="1891026681"/>
                    </a:ext>
                  </a:extLst>
                </a:gridCol>
                <a:gridCol w="2984859">
                  <a:extLst>
                    <a:ext uri="{9D8B030D-6E8A-4147-A177-3AD203B41FA5}">
                      <a16:colId xmlns:a16="http://schemas.microsoft.com/office/drawing/2014/main" val="1652343134"/>
                    </a:ext>
                  </a:extLst>
                </a:gridCol>
              </a:tblGrid>
              <a:tr h="377324">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2135645">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Requires MAP request to be made to either state, or implement a bilateral notification or consultation process</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 apply to CTA of Country A only when both Country A and other CTA party have made notification to this effect</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dirty="0" smtClean="0">
                          <a:solidFill>
                            <a:schemeClr val="tx1"/>
                          </a:solidFill>
                        </a:rPr>
                        <a:t>India has reserved its right for not adopting the modified MLI provisions on the basis that it will meet the minimum standard by allowing MAP access in the resident state and implementing bilateral notification or consultation process</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Tree>
    <p:extLst>
      <p:ext uri="{BB962C8B-B14F-4D97-AF65-F5344CB8AC3E}">
        <p14:creationId xmlns:p14="http://schemas.microsoft.com/office/powerpoint/2010/main" val="61436813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N" b="1" dirty="0"/>
              <a:t>Article </a:t>
            </a:r>
            <a:r>
              <a:rPr lang="en-IN" b="1" dirty="0" smtClean="0"/>
              <a:t>17: </a:t>
            </a:r>
            <a:r>
              <a:rPr lang="en-US" b="1" dirty="0" smtClean="0"/>
              <a:t>Corresponding </a:t>
            </a:r>
            <a:r>
              <a:rPr lang="en-US" b="1" dirty="0"/>
              <a:t>adjustments</a:t>
            </a:r>
            <a:endParaRPr lang="en-IN" b="1" i="1" dirty="0"/>
          </a:p>
        </p:txBody>
      </p:sp>
      <p:graphicFrame>
        <p:nvGraphicFramePr>
          <p:cNvPr id="5" name="Table 4">
            <a:extLst>
              <a:ext uri="{FF2B5EF4-FFF2-40B4-BE49-F238E27FC236}">
                <a16:creationId xmlns:a16="http://schemas.microsoft.com/office/drawing/2014/main" id="{DE99DB54-E54F-4896-93EE-F04A4BC8A23A}"/>
              </a:ext>
            </a:extLst>
          </p:cNvPr>
          <p:cNvGraphicFramePr>
            <a:graphicFrameLocks noGrp="1"/>
          </p:cNvGraphicFramePr>
          <p:nvPr>
            <p:extLst>
              <p:ext uri="{D42A27DB-BD31-4B8C-83A1-F6EECF244321}">
                <p14:modId xmlns:p14="http://schemas.microsoft.com/office/powerpoint/2010/main" val="2305170866"/>
              </p:ext>
            </p:extLst>
          </p:nvPr>
        </p:nvGraphicFramePr>
        <p:xfrm>
          <a:off x="439793" y="1133201"/>
          <a:ext cx="9697639" cy="2917803"/>
        </p:xfrm>
        <a:graphic>
          <a:graphicData uri="http://schemas.openxmlformats.org/drawingml/2006/table">
            <a:tbl>
              <a:tblPr firstRow="1" bandRow="1">
                <a:tableStyleId>{00A15C55-8517-42AA-B614-E9B94910E393}</a:tableStyleId>
              </a:tblPr>
              <a:tblGrid>
                <a:gridCol w="4105419">
                  <a:extLst>
                    <a:ext uri="{9D8B030D-6E8A-4147-A177-3AD203B41FA5}">
                      <a16:colId xmlns:a16="http://schemas.microsoft.com/office/drawing/2014/main" val="543265858"/>
                    </a:ext>
                  </a:extLst>
                </a:gridCol>
                <a:gridCol w="2607361">
                  <a:extLst>
                    <a:ext uri="{9D8B030D-6E8A-4147-A177-3AD203B41FA5}">
                      <a16:colId xmlns:a16="http://schemas.microsoft.com/office/drawing/2014/main" val="1891026681"/>
                    </a:ext>
                  </a:extLst>
                </a:gridCol>
                <a:gridCol w="2984859">
                  <a:extLst>
                    <a:ext uri="{9D8B030D-6E8A-4147-A177-3AD203B41FA5}">
                      <a16:colId xmlns:a16="http://schemas.microsoft.com/office/drawing/2014/main" val="1652343134"/>
                    </a:ext>
                  </a:extLst>
                </a:gridCol>
              </a:tblGrid>
              <a:tr h="438110">
                <a:tc>
                  <a:txBody>
                    <a:bodyPr/>
                    <a:lstStyle/>
                    <a:p>
                      <a:pPr algn="l">
                        <a:lnSpc>
                          <a:spcPct val="100000"/>
                        </a:lnSpc>
                        <a:spcBef>
                          <a:spcPts val="0"/>
                        </a:spcBef>
                        <a:spcAft>
                          <a:spcPts val="0"/>
                        </a:spcAft>
                      </a:pPr>
                      <a:r>
                        <a:rPr lang="en-US" sz="1400" u="none" dirty="0">
                          <a:solidFill>
                            <a:srgbClr val="0097A9"/>
                          </a:solidFill>
                        </a:rPr>
                        <a:t>Brief description of the Article</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IN" sz="1400" u="none" dirty="0" smtClean="0">
                          <a:solidFill>
                            <a:srgbClr val="0097A9"/>
                          </a:solidFill>
                        </a:rPr>
                        <a:t>Rule for applicability</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Bef>
                          <a:spcPts val="0"/>
                        </a:spcBef>
                        <a:spcAft>
                          <a:spcPts val="0"/>
                        </a:spcAft>
                      </a:pPr>
                      <a:r>
                        <a:rPr lang="en-US" sz="1400" u="none" dirty="0">
                          <a:solidFill>
                            <a:srgbClr val="0097A9"/>
                          </a:solidFill>
                        </a:rPr>
                        <a:t>India’s </a:t>
                      </a:r>
                      <a:r>
                        <a:rPr lang="en-US" sz="1400" u="none" dirty="0" smtClean="0">
                          <a:solidFill>
                            <a:srgbClr val="0097A9"/>
                          </a:solidFill>
                        </a:rPr>
                        <a:t>position </a:t>
                      </a:r>
                      <a:endParaRPr lang="en-IN" sz="1400" u="none" dirty="0">
                        <a:solidFill>
                          <a:srgbClr val="0097A9"/>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7928269"/>
                  </a:ext>
                </a:extLst>
              </a:tr>
              <a:tr h="2479693">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smtClean="0">
                          <a:solidFill>
                            <a:schemeClr val="dk1"/>
                          </a:solidFill>
                          <a:latin typeface="+mn-lt"/>
                          <a:ea typeface="+mn-ea"/>
                          <a:cs typeface="+mn-cs"/>
                        </a:rPr>
                        <a:t>Requires jurisdictions to make appropriate corresponding adjustments in transfer pricing cases</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0" dirty="0" smtClean="0"/>
                        <a:t>To apply to CTA of Country A only when both Country A and other CTA party have made notification to this effect</a:t>
                      </a: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08400" rtl="0" eaLnBrk="1" fontAlgn="auto" latinLnBrk="0" hangingPunct="1">
                        <a:lnSpc>
                          <a:spcPct val="100000"/>
                        </a:lnSpc>
                        <a:spcBef>
                          <a:spcPts val="0"/>
                        </a:spcBef>
                        <a:spcAft>
                          <a:spcPts val="0"/>
                        </a:spcAft>
                        <a:buClrTx/>
                        <a:buSzTx/>
                        <a:buFontTx/>
                        <a:buNone/>
                        <a:tabLst/>
                        <a:defRPr/>
                      </a:pPr>
                      <a:r>
                        <a:rPr lang="en-US" sz="1400" u="none" dirty="0" smtClean="0">
                          <a:solidFill>
                            <a:schemeClr val="tx1"/>
                          </a:solidFill>
                        </a:rPr>
                        <a:t>India has </a:t>
                      </a:r>
                      <a:r>
                        <a:rPr lang="en-US" sz="1400" b="1" u="none" dirty="0" smtClean="0">
                          <a:solidFill>
                            <a:schemeClr val="tx1"/>
                          </a:solidFill>
                        </a:rPr>
                        <a:t>chosen</a:t>
                      </a:r>
                      <a:r>
                        <a:rPr lang="en-US" sz="1400" b="1" u="none" baseline="0" dirty="0" smtClean="0">
                          <a:solidFill>
                            <a:schemeClr val="tx1"/>
                          </a:solidFill>
                        </a:rPr>
                        <a:t> to apply the said provision </a:t>
                      </a:r>
                      <a:r>
                        <a:rPr lang="en-US" sz="1400" b="0" u="none" baseline="0" dirty="0" smtClean="0">
                          <a:solidFill>
                            <a:schemeClr val="tx1"/>
                          </a:solidFill>
                        </a:rPr>
                        <a:t>except for CTAs where the provisions already exist </a:t>
                      </a:r>
                      <a:endParaRPr lang="en-US" sz="1400" b="0" u="none" dirty="0" smtClean="0">
                        <a:solidFill>
                          <a:schemeClr val="tx1"/>
                        </a:solidFill>
                      </a:endParaRPr>
                    </a:p>
                    <a:p>
                      <a:pPr marL="0" marR="0" lvl="0" indent="0" algn="l" defTabSz="1008400" rtl="0" eaLnBrk="1" fontAlgn="auto" latinLnBrk="0" hangingPunct="1">
                        <a:lnSpc>
                          <a:spcPct val="100000"/>
                        </a:lnSpc>
                        <a:spcBef>
                          <a:spcPts val="0"/>
                        </a:spcBef>
                        <a:spcAft>
                          <a:spcPts val="0"/>
                        </a:spcAft>
                        <a:buClrTx/>
                        <a:buSzTx/>
                        <a:buFontTx/>
                        <a:buNone/>
                        <a:tabLst/>
                        <a:defRPr/>
                      </a:pPr>
                      <a:endParaRPr lang="en-US" sz="1400" u="none" dirty="0" smtClean="0">
                        <a:solidFill>
                          <a:schemeClr val="tx1"/>
                        </a:solidFill>
                      </a:endParaRPr>
                    </a:p>
                    <a:p>
                      <a:pPr marL="0" marR="0" lvl="0" indent="0" algn="l" defTabSz="1008400" rtl="0" eaLnBrk="1" fontAlgn="auto" latinLnBrk="0" hangingPunct="1">
                        <a:lnSpc>
                          <a:spcPct val="100000"/>
                        </a:lnSpc>
                        <a:spcBef>
                          <a:spcPts val="0"/>
                        </a:spcBef>
                        <a:spcAft>
                          <a:spcPts val="0"/>
                        </a:spcAft>
                        <a:buClrTx/>
                        <a:buSzTx/>
                        <a:buFontTx/>
                        <a:buNone/>
                        <a:tabLst/>
                        <a:defRPr/>
                      </a:pPr>
                      <a:r>
                        <a:rPr lang="en-US" sz="1400" b="1" i="1" u="none" dirty="0" smtClean="0">
                          <a:solidFill>
                            <a:schemeClr val="tx1"/>
                          </a:solidFill>
                        </a:rPr>
                        <a:t>Bilateral APA and MAP allowed even in absence of Article 9(2) – clarified by CBDT vide press release dated 27 November 2017</a:t>
                      </a:r>
                      <a:endParaRPr lang="en-US" sz="1400" b="1" i="1" u="none" dirty="0">
                        <a:solidFill>
                          <a:schemeClr val="tx1"/>
                        </a:solidFill>
                      </a:endParaRPr>
                    </a:p>
                  </a:txBody>
                  <a:tcPr marL="48099" marR="48099" marT="32066" marB="320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7305116"/>
                  </a:ext>
                </a:extLst>
              </a:tr>
            </a:tbl>
          </a:graphicData>
        </a:graphic>
      </p:graphicFrame>
      <p:sp>
        <p:nvSpPr>
          <p:cNvPr id="4" name="TextBox 3"/>
          <p:cNvSpPr txBox="1"/>
          <p:nvPr/>
        </p:nvSpPr>
        <p:spPr>
          <a:xfrm>
            <a:off x="439793" y="4335426"/>
            <a:ext cx="9785951" cy="2449388"/>
          </a:xfrm>
          <a:prstGeom prst="rect">
            <a:avLst/>
          </a:prstGeom>
          <a:noFill/>
        </p:spPr>
        <p:txBody>
          <a:bodyPr wrap="square" lIns="0" tIns="0" rIns="0" bIns="0" rtlCol="0">
            <a:spAutoFit/>
          </a:bodyPr>
          <a:lstStyle/>
          <a:p>
            <a:pPr>
              <a:spcBef>
                <a:spcPts val="600"/>
              </a:spcBef>
              <a:buSzPct val="100000"/>
            </a:pPr>
            <a:r>
              <a:rPr lang="en-IN" sz="1800" b="1" dirty="0" smtClean="0">
                <a:solidFill>
                  <a:srgbClr val="313131"/>
                </a:solidFill>
              </a:rPr>
              <a:t>Impact on Bilateral tax treaties</a:t>
            </a:r>
          </a:p>
          <a:p>
            <a:pPr lvl="0" defTabSz="1008400"/>
            <a:endParaRPr lang="en-US" sz="1400" b="1" dirty="0" smtClean="0">
              <a:solidFill>
                <a:srgbClr val="3C8A2E"/>
              </a:solidFill>
            </a:endParaRPr>
          </a:p>
          <a:p>
            <a:pPr marL="285750" indent="-285750">
              <a:spcAft>
                <a:spcPts val="662"/>
              </a:spcAft>
              <a:buFont typeface="Arial" panose="020B0604020202020204" pitchFamily="34" charset="0"/>
              <a:buChar char="•"/>
            </a:pPr>
            <a:r>
              <a:rPr lang="en-US" sz="1400" b="1" dirty="0" smtClean="0"/>
              <a:t>Opted to apply: </a:t>
            </a:r>
            <a:r>
              <a:rPr lang="en-US" sz="1400" dirty="0" smtClean="0"/>
              <a:t>Belgium, France, Japan, Lithuania, </a:t>
            </a:r>
            <a:r>
              <a:rPr lang="en-US" sz="1400" dirty="0" smtClean="0">
                <a:solidFill>
                  <a:srgbClr val="FF0000"/>
                </a:solidFill>
              </a:rPr>
              <a:t>Russia</a:t>
            </a:r>
            <a:r>
              <a:rPr lang="en-US" sz="1400" dirty="0" smtClean="0"/>
              <a:t>, Slovakia, </a:t>
            </a:r>
            <a:r>
              <a:rPr lang="en-US" sz="1400" dirty="0" smtClean="0">
                <a:solidFill>
                  <a:srgbClr val="FF0000"/>
                </a:solidFill>
              </a:rPr>
              <a:t>Sweden</a:t>
            </a:r>
            <a:r>
              <a:rPr lang="en-US" sz="1400" dirty="0" smtClean="0"/>
              <a:t>, UAE</a:t>
            </a:r>
            <a:endParaRPr lang="en-US" sz="1400" b="1" dirty="0"/>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in general however not applicable with India as provisions already exist in CTA: </a:t>
            </a:r>
            <a:r>
              <a:rPr lang="en-US" sz="1400" dirty="0" smtClean="0"/>
              <a:t>Australia, Austria</a:t>
            </a:r>
            <a:r>
              <a:rPr lang="en-US" sz="1400" dirty="0"/>
              <a:t>, Israel</a:t>
            </a:r>
            <a:r>
              <a:rPr lang="en-US" sz="1400" dirty="0" smtClean="0"/>
              <a:t>, Luxemburg, </a:t>
            </a:r>
            <a:r>
              <a:rPr lang="en-US" sz="1400" dirty="0"/>
              <a:t>Malta, Netherland, New-Zealand, Singapore, </a:t>
            </a:r>
            <a:r>
              <a:rPr lang="en-US" sz="1400" dirty="0" smtClean="0"/>
              <a:t>UK</a:t>
            </a:r>
          </a:p>
          <a:p>
            <a:pPr marL="285750" indent="-285750">
              <a:spcAft>
                <a:spcPts val="662"/>
              </a:spcAft>
              <a:buFont typeface="Arial" panose="020B0604020202020204" pitchFamily="34" charset="0"/>
              <a:buChar char="•"/>
            </a:pPr>
            <a:endParaRPr lang="en-US" sz="1400" b="1" dirty="0" smtClean="0"/>
          </a:p>
          <a:p>
            <a:pPr marL="285750" indent="-285750">
              <a:spcAft>
                <a:spcPts val="662"/>
              </a:spcAft>
              <a:buFont typeface="Arial" panose="020B0604020202020204" pitchFamily="34" charset="0"/>
              <a:buChar char="•"/>
            </a:pPr>
            <a:r>
              <a:rPr lang="en-US" sz="1400" b="1" dirty="0" smtClean="0"/>
              <a:t>Opted not to apply: </a:t>
            </a:r>
            <a:r>
              <a:rPr lang="en-US" sz="1400" dirty="0" smtClean="0"/>
              <a:t>Finland, Georgia, Ireland, Poland, Serbia, Slovenia</a:t>
            </a:r>
          </a:p>
          <a:p>
            <a:pPr marL="285750" indent="-285750">
              <a:spcAft>
                <a:spcPts val="662"/>
              </a:spcAft>
              <a:buFont typeface="Arial" panose="020B0604020202020204" pitchFamily="34" charset="0"/>
              <a:buChar char="•"/>
            </a:pPr>
            <a:endParaRPr lang="en-US" sz="1400" dirty="0" smtClean="0"/>
          </a:p>
        </p:txBody>
      </p:sp>
    </p:spTree>
    <p:extLst>
      <p:ext uri="{BB962C8B-B14F-4D97-AF65-F5344CB8AC3E}">
        <p14:creationId xmlns:p14="http://schemas.microsoft.com/office/powerpoint/2010/main" val="142474163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8432" y="2349604"/>
            <a:ext cx="9401660" cy="1900451"/>
          </a:xfrm>
        </p:spPr>
        <p:txBody>
          <a:bodyPr/>
          <a:lstStyle/>
          <a:p>
            <a:r>
              <a:rPr lang="en-US" dirty="0"/>
              <a:t>MLI – Key impact on select Tax Treaties</a:t>
            </a:r>
          </a:p>
        </p:txBody>
      </p:sp>
    </p:spTree>
    <p:extLst>
      <p:ext uri="{BB962C8B-B14F-4D97-AF65-F5344CB8AC3E}">
        <p14:creationId xmlns:p14="http://schemas.microsoft.com/office/powerpoint/2010/main" val="97583009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B9B9494-4DCC-4C73-B99A-38C08E61F814}"/>
              </a:ext>
            </a:extLst>
          </p:cNvPr>
          <p:cNvSpPr/>
          <p:nvPr/>
        </p:nvSpPr>
        <p:spPr bwMode="gray">
          <a:xfrm>
            <a:off x="671739" y="1380517"/>
            <a:ext cx="2562950" cy="584513"/>
          </a:xfrm>
          <a:prstGeom prst="rect">
            <a:avLst/>
          </a:prstGeom>
          <a:solidFill>
            <a:srgbClr val="62B5E5"/>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India-UK </a:t>
            </a:r>
          </a:p>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tax treaty</a:t>
            </a:r>
          </a:p>
        </p:txBody>
      </p:sp>
      <p:cxnSp>
        <p:nvCxnSpPr>
          <p:cNvPr id="46" name="Straight Connector 45">
            <a:extLst>
              <a:ext uri="{FF2B5EF4-FFF2-40B4-BE49-F238E27FC236}">
                <a16:creationId xmlns:a16="http://schemas.microsoft.com/office/drawing/2014/main" id="{CAAF1727-182C-489E-B98A-14BA8D46CD95}"/>
              </a:ext>
            </a:extLst>
          </p:cNvPr>
          <p:cNvCxnSpPr/>
          <p:nvPr/>
        </p:nvCxnSpPr>
        <p:spPr>
          <a:xfrm>
            <a:off x="638546" y="6164616"/>
            <a:ext cx="2596143" cy="19014"/>
          </a:xfrm>
          <a:prstGeom prst="line">
            <a:avLst/>
          </a:prstGeom>
          <a:ln w="76200">
            <a:solidFill>
              <a:srgbClr val="00A3E0"/>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498FAE29-C37D-48BE-B109-4EFDE8C31184}"/>
              </a:ext>
            </a:extLst>
          </p:cNvPr>
          <p:cNvSpPr/>
          <p:nvPr/>
        </p:nvSpPr>
        <p:spPr bwMode="gray">
          <a:xfrm>
            <a:off x="643000" y="1994912"/>
            <a:ext cx="2591689" cy="4023377"/>
          </a:xfrm>
          <a:prstGeom prst="rect">
            <a:avLst/>
          </a:prstGeom>
          <a:solidFill>
            <a:srgbClr val="62B5E5">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a:t>Date of entry into effect</a:t>
            </a:r>
          </a:p>
          <a:p>
            <a:pPr marL="285750" indent="-285750">
              <a:spcAft>
                <a:spcPts val="331"/>
              </a:spcAft>
              <a:buFont typeface="+mj-lt"/>
              <a:buAutoNum type="romanLcPeriod"/>
              <a:tabLst>
                <a:tab pos="2272402" algn="l"/>
              </a:tabLst>
            </a:pPr>
            <a:r>
              <a:rPr lang="en-US" sz="1103" dirty="0"/>
              <a:t>1 April 2020 for WHT </a:t>
            </a:r>
          </a:p>
          <a:p>
            <a:pPr marL="285750" indent="-285750">
              <a:spcAft>
                <a:spcPts val="331"/>
              </a:spcAft>
              <a:buFont typeface="+mj-lt"/>
              <a:buAutoNum type="romanLcPeriod"/>
              <a:tabLst>
                <a:tab pos="2272402" algn="l"/>
              </a:tabLst>
            </a:pPr>
            <a:r>
              <a:rPr lang="en-US" sz="1103" dirty="0"/>
              <a:t>1 April 2020 for other taxes</a:t>
            </a:r>
          </a:p>
          <a:p>
            <a:pPr marL="199579" indent="-199579">
              <a:spcAft>
                <a:spcPts val="331"/>
              </a:spcAft>
              <a:buFont typeface="Arial" panose="020B0604020202020204" pitchFamily="34" charset="0"/>
              <a:buChar char="•"/>
            </a:pPr>
            <a:r>
              <a:rPr lang="en-US" sz="1103" b="1" dirty="0" smtClean="0">
                <a:solidFill>
                  <a:prstClr val="black"/>
                </a:solidFill>
                <a:latin typeface="+mj-lt"/>
              </a:rPr>
              <a:t>PPT </a:t>
            </a:r>
            <a:r>
              <a:rPr lang="en-US" sz="1103" b="1" dirty="0">
                <a:solidFill>
                  <a:prstClr val="black"/>
                </a:solidFill>
                <a:latin typeface="+mj-lt"/>
              </a:rPr>
              <a:t>to apply </a:t>
            </a:r>
            <a:r>
              <a:rPr lang="en-US" sz="1103" dirty="0">
                <a:solidFill>
                  <a:prstClr val="black"/>
                </a:solidFill>
                <a:latin typeface="+mj-lt"/>
              </a:rPr>
              <a:t>but not SLOB</a:t>
            </a:r>
          </a:p>
          <a:p>
            <a:pPr marL="199579" indent="-199579">
              <a:spcAft>
                <a:spcPts val="331"/>
              </a:spcAft>
              <a:buFont typeface="Arial" panose="020B0604020202020204" pitchFamily="34" charset="0"/>
              <a:buChar char="•"/>
            </a:pPr>
            <a:r>
              <a:rPr lang="en-US" sz="1103" dirty="0">
                <a:latin typeface="+mj-lt"/>
              </a:rPr>
              <a:t>Broader agency PE rule - not applicable </a:t>
            </a:r>
          </a:p>
          <a:p>
            <a:pPr marL="199579" indent="-199579">
              <a:spcAft>
                <a:spcPts val="331"/>
              </a:spcAft>
              <a:buFont typeface="Arial" panose="020B0604020202020204" pitchFamily="34" charset="0"/>
              <a:buChar char="•"/>
            </a:pPr>
            <a:r>
              <a:rPr lang="en-IN" altLang="en-US" sz="1103" dirty="0">
                <a:latin typeface="+mj-lt"/>
              </a:rPr>
              <a:t>Avoidance of PE status  through specific activity </a:t>
            </a:r>
            <a:r>
              <a:rPr lang="en-IN" altLang="en-US" sz="1103" dirty="0"/>
              <a:t>( preparatory and auxiliary services) </a:t>
            </a:r>
            <a:r>
              <a:rPr lang="en-IN" altLang="en-US" sz="1103" dirty="0">
                <a:latin typeface="+mj-lt"/>
              </a:rPr>
              <a:t>exemptions - provision </a:t>
            </a:r>
            <a:r>
              <a:rPr lang="en-US" altLang="en-US" sz="1103" dirty="0">
                <a:solidFill>
                  <a:prstClr val="black"/>
                </a:solidFill>
                <a:latin typeface="+mj-lt"/>
              </a:rPr>
              <a:t>n</a:t>
            </a:r>
            <a:r>
              <a:rPr lang="en-US" sz="1103" dirty="0">
                <a:solidFill>
                  <a:prstClr val="black"/>
                </a:solidFill>
                <a:latin typeface="+mj-lt"/>
              </a:rPr>
              <a:t>ot applicable </a:t>
            </a:r>
          </a:p>
          <a:p>
            <a:pPr marL="199579" indent="-199579">
              <a:spcAft>
                <a:spcPts val="331"/>
              </a:spcAft>
              <a:buFont typeface="Arial" panose="020B0604020202020204" pitchFamily="34" charset="0"/>
              <a:buChar char="•"/>
            </a:pPr>
            <a:r>
              <a:rPr lang="en-US" sz="1103" b="1" dirty="0"/>
              <a:t>Anti-fragmentation rule to counter avoidance of PE status   - applicable</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altLang="en-US" sz="1103" dirty="0">
                <a:latin typeface="+mj-lt"/>
              </a:rPr>
              <a:t>Splitting up of contracts related provision - </a:t>
            </a:r>
            <a:r>
              <a:rPr lang="en-US" altLang="en-US" sz="1103" dirty="0">
                <a:solidFill>
                  <a:prstClr val="black"/>
                </a:solidFill>
                <a:latin typeface="+mj-lt"/>
              </a:rPr>
              <a:t>n</a:t>
            </a:r>
            <a:r>
              <a:rPr lang="en-US" sz="1103" dirty="0">
                <a:solidFill>
                  <a:prstClr val="black"/>
                </a:solidFill>
                <a:latin typeface="+mj-lt"/>
              </a:rPr>
              <a:t>ot applicable</a:t>
            </a:r>
            <a:endParaRPr lang="en-US" sz="1103" dirty="0">
              <a:solidFill>
                <a:prstClr val="black"/>
              </a:solidFill>
              <a:latin typeface="+mj-lt"/>
              <a:ea typeface="Verdana" panose="020B0604030504040204" pitchFamily="34" charset="0"/>
              <a:cs typeface="Verdana" panose="020B0604030504040204" pitchFamily="34" charset="0"/>
            </a:endParaRPr>
          </a:p>
        </p:txBody>
      </p:sp>
      <p:sp>
        <p:nvSpPr>
          <p:cNvPr id="54" name="Rectangle 53">
            <a:extLst>
              <a:ext uri="{FF2B5EF4-FFF2-40B4-BE49-F238E27FC236}">
                <a16:creationId xmlns:a16="http://schemas.microsoft.com/office/drawing/2014/main" id="{C15FB421-C6D8-4A15-8C40-9FD6D0867FC0}"/>
              </a:ext>
            </a:extLst>
          </p:cNvPr>
          <p:cNvSpPr/>
          <p:nvPr/>
        </p:nvSpPr>
        <p:spPr bwMode="gray">
          <a:xfrm>
            <a:off x="3897630" y="1373251"/>
            <a:ext cx="2708910" cy="584513"/>
          </a:xfrm>
          <a:prstGeom prst="rect">
            <a:avLst/>
          </a:prstGeom>
          <a:solidFill>
            <a:srgbClr val="86BC25"/>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India-Singapore </a:t>
            </a:r>
          </a:p>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tax treaty</a:t>
            </a:r>
          </a:p>
        </p:txBody>
      </p:sp>
      <p:sp>
        <p:nvSpPr>
          <p:cNvPr id="55" name="Rectangle 54">
            <a:extLst>
              <a:ext uri="{FF2B5EF4-FFF2-40B4-BE49-F238E27FC236}">
                <a16:creationId xmlns:a16="http://schemas.microsoft.com/office/drawing/2014/main" id="{DBB066A8-1AD8-4DF3-B8F7-50180DD990DE}"/>
              </a:ext>
            </a:extLst>
          </p:cNvPr>
          <p:cNvSpPr/>
          <p:nvPr/>
        </p:nvSpPr>
        <p:spPr bwMode="gray">
          <a:xfrm>
            <a:off x="3897630" y="2022882"/>
            <a:ext cx="2708910" cy="4041232"/>
          </a:xfrm>
          <a:prstGeom prst="rect">
            <a:avLst/>
          </a:prstGeom>
          <a:solidFill>
            <a:srgbClr val="86BC25">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a:t>Date of entry into effect</a:t>
            </a:r>
          </a:p>
          <a:p>
            <a:pPr marL="285750" indent="-285750">
              <a:spcAft>
                <a:spcPts val="331"/>
              </a:spcAft>
              <a:buFont typeface="+mj-lt"/>
              <a:buAutoNum type="romanLcPeriod"/>
              <a:tabLst>
                <a:tab pos="2272402" algn="l"/>
              </a:tabLst>
            </a:pPr>
            <a:r>
              <a:rPr lang="en-US" sz="1103" dirty="0"/>
              <a:t>1 April 2020 for WHT </a:t>
            </a:r>
          </a:p>
          <a:p>
            <a:pPr marL="285750" indent="-285750">
              <a:spcAft>
                <a:spcPts val="331"/>
              </a:spcAft>
              <a:buFont typeface="+mj-lt"/>
              <a:buAutoNum type="romanLcPeriod"/>
              <a:tabLst>
                <a:tab pos="2272402" algn="l"/>
              </a:tabLst>
            </a:pPr>
            <a:r>
              <a:rPr lang="en-US" sz="1103" dirty="0"/>
              <a:t>1 April 2020 for other taxes</a:t>
            </a:r>
          </a:p>
          <a:p>
            <a:pPr marL="199579" indent="-199579">
              <a:spcAft>
                <a:spcPts val="331"/>
              </a:spcAft>
              <a:buFont typeface="Arial" panose="020B0604020202020204" pitchFamily="34" charset="0"/>
              <a:buChar char="•"/>
            </a:pPr>
            <a:r>
              <a:rPr lang="en-US" sz="1103" b="1" dirty="0" smtClean="0">
                <a:solidFill>
                  <a:prstClr val="black"/>
                </a:solidFill>
                <a:latin typeface="+mj-lt"/>
              </a:rPr>
              <a:t>PPT </a:t>
            </a:r>
            <a:r>
              <a:rPr lang="en-US" sz="1103" b="1" dirty="0">
                <a:solidFill>
                  <a:prstClr val="black"/>
                </a:solidFill>
                <a:latin typeface="+mj-lt"/>
              </a:rPr>
              <a:t>to apply </a:t>
            </a:r>
            <a:r>
              <a:rPr lang="en-US" sz="1103" dirty="0">
                <a:solidFill>
                  <a:prstClr val="black"/>
                </a:solidFill>
                <a:latin typeface="+mj-lt"/>
              </a:rPr>
              <a:t>but not SLOB</a:t>
            </a:r>
          </a:p>
          <a:p>
            <a:pPr marL="199579" indent="-199579">
              <a:spcAft>
                <a:spcPts val="331"/>
              </a:spcAft>
              <a:buFont typeface="Arial" panose="020B0604020202020204" pitchFamily="34" charset="0"/>
              <a:buChar char="•"/>
            </a:pPr>
            <a:r>
              <a:rPr lang="en-US" sz="1103" dirty="0">
                <a:latin typeface="+mj-lt"/>
              </a:rPr>
              <a:t>Broader agency PE rule  - not applicable </a:t>
            </a:r>
          </a:p>
          <a:p>
            <a:pPr marL="199579" indent="-199579">
              <a:spcAft>
                <a:spcPts val="331"/>
              </a:spcAft>
              <a:buFont typeface="Arial" panose="020B0604020202020204" pitchFamily="34" charset="0"/>
              <a:buChar char="•"/>
            </a:pPr>
            <a:r>
              <a:rPr lang="en-IN" altLang="en-US" sz="1103" dirty="0">
                <a:latin typeface="+mj-lt"/>
              </a:rPr>
              <a:t>Avoidance of PE status  through specific activity exemptions </a:t>
            </a:r>
            <a:r>
              <a:rPr lang="en-IN" altLang="en-US" sz="1103" dirty="0"/>
              <a:t>(preparatory and auxiliary services) - </a:t>
            </a:r>
            <a:r>
              <a:rPr lang="en-IN" altLang="en-US" sz="1103" dirty="0">
                <a:latin typeface="+mj-lt"/>
              </a:rPr>
              <a:t>provision</a:t>
            </a:r>
            <a:r>
              <a:rPr lang="en-IN" altLang="en-US" sz="1103" dirty="0">
                <a:solidFill>
                  <a:prstClr val="black"/>
                </a:solidFill>
                <a:latin typeface="+mj-lt"/>
              </a:rPr>
              <a:t> </a:t>
            </a:r>
            <a:r>
              <a:rPr lang="en-US" altLang="en-US" sz="1103" dirty="0">
                <a:solidFill>
                  <a:prstClr val="black"/>
                </a:solidFill>
                <a:latin typeface="+mj-lt"/>
              </a:rPr>
              <a:t>n</a:t>
            </a:r>
            <a:r>
              <a:rPr lang="en-US" sz="1103" dirty="0">
                <a:solidFill>
                  <a:prstClr val="black"/>
                </a:solidFill>
                <a:latin typeface="+mj-lt"/>
              </a:rPr>
              <a:t>ot applicable</a:t>
            </a:r>
          </a:p>
          <a:p>
            <a:pPr marL="199579" indent="-199579">
              <a:spcAft>
                <a:spcPts val="331"/>
              </a:spcAft>
              <a:buFont typeface="Arial" panose="020B0604020202020204" pitchFamily="34" charset="0"/>
              <a:buChar char="•"/>
            </a:pPr>
            <a:r>
              <a:rPr lang="en-US" sz="1103" dirty="0"/>
              <a:t>Anti-fragmentation rule to counter avoidance of PE status - not applicable</a:t>
            </a:r>
            <a:endParaRPr lang="en-US" sz="1103" dirty="0">
              <a:solidFill>
                <a:prstClr val="black"/>
              </a:solidFill>
              <a:latin typeface="+mj-lt"/>
            </a:endParaRPr>
          </a:p>
          <a:p>
            <a:pPr marL="199579" indent="-199579">
              <a:spcAft>
                <a:spcPts val="331"/>
              </a:spcAft>
              <a:buFont typeface="Arial" panose="020B0604020202020204" pitchFamily="34" charset="0"/>
              <a:buChar char="•"/>
            </a:pPr>
            <a:r>
              <a:rPr lang="en-US" altLang="en-US" sz="1103" dirty="0">
                <a:latin typeface="+mj-lt"/>
              </a:rPr>
              <a:t>Splitting up of contracts related provision -  </a:t>
            </a:r>
            <a:r>
              <a:rPr lang="en-US" altLang="en-US" sz="1103" dirty="0">
                <a:solidFill>
                  <a:prstClr val="black"/>
                </a:solidFill>
                <a:latin typeface="+mj-lt"/>
              </a:rPr>
              <a:t>n</a:t>
            </a:r>
            <a:r>
              <a:rPr lang="en-US" sz="1103" dirty="0">
                <a:solidFill>
                  <a:prstClr val="black"/>
                </a:solidFill>
                <a:latin typeface="+mj-lt"/>
              </a:rPr>
              <a:t>ot applicable</a:t>
            </a:r>
            <a:endParaRPr lang="en-US" sz="1103" dirty="0">
              <a:solidFill>
                <a:prstClr val="black"/>
              </a:solidFill>
              <a:latin typeface="+mj-lt"/>
              <a:ea typeface="Verdana" panose="020B0604030504040204" pitchFamily="34" charset="0"/>
              <a:cs typeface="Verdana" panose="020B0604030504040204" pitchFamily="34" charset="0"/>
            </a:endParaRPr>
          </a:p>
        </p:txBody>
      </p:sp>
      <p:cxnSp>
        <p:nvCxnSpPr>
          <p:cNvPr id="57" name="Straight Connector 56">
            <a:extLst>
              <a:ext uri="{FF2B5EF4-FFF2-40B4-BE49-F238E27FC236}">
                <a16:creationId xmlns:a16="http://schemas.microsoft.com/office/drawing/2014/main" id="{7BFAC87C-2BD0-4ACA-BF06-55F21DF4FF3E}"/>
              </a:ext>
            </a:extLst>
          </p:cNvPr>
          <p:cNvCxnSpPr/>
          <p:nvPr/>
        </p:nvCxnSpPr>
        <p:spPr>
          <a:xfrm flipV="1">
            <a:off x="3897630" y="6183630"/>
            <a:ext cx="2708910" cy="1"/>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Title 5"/>
          <p:cNvSpPr>
            <a:spLocks noGrp="1"/>
          </p:cNvSpPr>
          <p:nvPr>
            <p:ph type="title"/>
          </p:nvPr>
        </p:nvSpPr>
        <p:spPr>
          <a:xfrm>
            <a:off x="638546" y="262278"/>
            <a:ext cx="9310973" cy="517745"/>
          </a:xfrm>
        </p:spPr>
        <p:txBody>
          <a:bodyPr/>
          <a:lstStyle/>
          <a:p>
            <a:r>
              <a:rPr lang="en-US" b="1" dirty="0"/>
              <a:t>MLI Impact on </a:t>
            </a:r>
            <a:r>
              <a:rPr lang="en-US" b="1" dirty="0" smtClean="0"/>
              <a:t>key </a:t>
            </a:r>
            <a:r>
              <a:rPr lang="en-US" b="1" dirty="0"/>
              <a:t>Indian </a:t>
            </a:r>
            <a:r>
              <a:rPr lang="en-US" b="1" dirty="0" smtClean="0"/>
              <a:t>Tax Treaties</a:t>
            </a:r>
            <a:endParaRPr lang="en-IN" b="1" dirty="0"/>
          </a:p>
        </p:txBody>
      </p:sp>
      <p:sp>
        <p:nvSpPr>
          <p:cNvPr id="17" name="Rectangle 16">
            <a:extLst>
              <a:ext uri="{FF2B5EF4-FFF2-40B4-BE49-F238E27FC236}">
                <a16:creationId xmlns:a16="http://schemas.microsoft.com/office/drawing/2014/main" id="{7382F217-2314-459B-B7BD-4917FE2D4841}"/>
              </a:ext>
            </a:extLst>
          </p:cNvPr>
          <p:cNvSpPr/>
          <p:nvPr/>
        </p:nvSpPr>
        <p:spPr bwMode="gray">
          <a:xfrm>
            <a:off x="7166610" y="1341291"/>
            <a:ext cx="2565988" cy="584513"/>
          </a:xfrm>
          <a:prstGeom prst="rect">
            <a:avLst/>
          </a:prstGeom>
          <a:solidFill>
            <a:schemeClr val="accent5"/>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smtClean="0">
                <a:solidFill>
                  <a:schemeClr val="bg1"/>
                </a:solidFill>
                <a:latin typeface="+mj-lt"/>
                <a:ea typeface="Verdana" panose="020B0604030504040204" pitchFamily="34" charset="0"/>
                <a:cs typeface="Verdana" panose="020B0604030504040204" pitchFamily="34" charset="0"/>
              </a:rPr>
              <a:t>India-France </a:t>
            </a:r>
            <a:endParaRPr lang="en-US" sz="1213" b="1" dirty="0">
              <a:solidFill>
                <a:schemeClr val="bg1"/>
              </a:solidFill>
              <a:latin typeface="+mj-lt"/>
              <a:ea typeface="Verdana" panose="020B0604030504040204" pitchFamily="34" charset="0"/>
              <a:cs typeface="Verdana" panose="020B0604030504040204" pitchFamily="34" charset="0"/>
            </a:endParaRPr>
          </a:p>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tax treaty</a:t>
            </a:r>
          </a:p>
        </p:txBody>
      </p:sp>
      <p:sp>
        <p:nvSpPr>
          <p:cNvPr id="19" name="Rectangle 18">
            <a:extLst>
              <a:ext uri="{FF2B5EF4-FFF2-40B4-BE49-F238E27FC236}">
                <a16:creationId xmlns:a16="http://schemas.microsoft.com/office/drawing/2014/main" id="{D108D468-6F00-41DA-B208-CF75374C1728}"/>
              </a:ext>
            </a:extLst>
          </p:cNvPr>
          <p:cNvSpPr/>
          <p:nvPr/>
        </p:nvSpPr>
        <p:spPr bwMode="gray">
          <a:xfrm>
            <a:off x="7166610" y="1946152"/>
            <a:ext cx="2565987" cy="4117961"/>
          </a:xfrm>
          <a:prstGeom prst="rect">
            <a:avLst/>
          </a:prstGeom>
          <a:solidFill>
            <a:srgbClr val="0097A9">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smtClean="0">
                <a:latin typeface="+mj-lt"/>
              </a:rPr>
              <a:t>Date of entry into effect</a:t>
            </a:r>
          </a:p>
          <a:p>
            <a:pPr marL="285750" indent="-285750">
              <a:spcAft>
                <a:spcPts val="331"/>
              </a:spcAft>
              <a:buFont typeface="+mj-lt"/>
              <a:buAutoNum type="romanLcPeriod"/>
              <a:tabLst>
                <a:tab pos="2272402" algn="l"/>
              </a:tabLst>
            </a:pPr>
            <a:r>
              <a:rPr lang="en-US" sz="1103" dirty="0" smtClean="0">
                <a:latin typeface="+mj-lt"/>
              </a:rPr>
              <a:t>1 April 2020 for WHT </a:t>
            </a:r>
          </a:p>
          <a:p>
            <a:pPr marL="285750" indent="-285750">
              <a:spcAft>
                <a:spcPts val="331"/>
              </a:spcAft>
              <a:buFont typeface="+mj-lt"/>
              <a:buAutoNum type="romanLcPeriod"/>
              <a:tabLst>
                <a:tab pos="2272402" algn="l"/>
              </a:tabLst>
            </a:pPr>
            <a:r>
              <a:rPr lang="en-US" sz="1103" dirty="0" smtClean="0">
                <a:latin typeface="+mj-lt"/>
              </a:rPr>
              <a:t>1 April 2020 for other taxes</a:t>
            </a:r>
          </a:p>
          <a:p>
            <a:pPr marL="199579" indent="-199579">
              <a:spcAft>
                <a:spcPts val="331"/>
              </a:spcAft>
              <a:buFont typeface="Arial" panose="020B0604020202020204" pitchFamily="34" charset="0"/>
              <a:buChar char="•"/>
              <a:tabLst>
                <a:tab pos="2272402" algn="l"/>
              </a:tabLst>
            </a:pPr>
            <a:r>
              <a:rPr lang="en-US" sz="1103" b="1" dirty="0" smtClean="0">
                <a:latin typeface="+mj-lt"/>
              </a:rPr>
              <a:t>PPT </a:t>
            </a:r>
            <a:r>
              <a:rPr lang="en-US" sz="1103" b="1" dirty="0">
                <a:latin typeface="+mj-lt"/>
              </a:rPr>
              <a:t>to apply </a:t>
            </a:r>
            <a:r>
              <a:rPr lang="en-US" sz="1103" dirty="0">
                <a:latin typeface="+mj-lt"/>
              </a:rPr>
              <a:t>but not </a:t>
            </a:r>
            <a:r>
              <a:rPr lang="en-US" sz="1103" dirty="0" smtClean="0">
                <a:latin typeface="+mj-lt"/>
              </a:rPr>
              <a:t>SLOB</a:t>
            </a:r>
            <a:endParaRPr lang="en-US" sz="1103" dirty="0">
              <a:latin typeface="+mj-lt"/>
            </a:endParaRPr>
          </a:p>
          <a:p>
            <a:pPr marL="199579" indent="-199579">
              <a:spcAft>
                <a:spcPts val="331"/>
              </a:spcAft>
              <a:buFont typeface="Arial" panose="020B0604020202020204" pitchFamily="34" charset="0"/>
              <a:buChar char="•"/>
            </a:pPr>
            <a:r>
              <a:rPr lang="en-US" sz="1103" b="1" dirty="0" smtClean="0">
                <a:latin typeface="+mj-lt"/>
              </a:rPr>
              <a:t>Broader </a:t>
            </a:r>
            <a:r>
              <a:rPr lang="en-US" sz="1103" b="1" dirty="0">
                <a:latin typeface="+mj-lt"/>
              </a:rPr>
              <a:t>agency PE rule -  </a:t>
            </a:r>
            <a:r>
              <a:rPr lang="en-US" sz="1103" b="1" dirty="0" smtClean="0">
                <a:latin typeface="+mj-lt"/>
              </a:rPr>
              <a:t> applicable </a:t>
            </a:r>
            <a:endParaRPr lang="en-US" sz="1103" b="1" dirty="0">
              <a:latin typeface="+mj-lt"/>
            </a:endParaRPr>
          </a:p>
          <a:p>
            <a:pPr marL="199579" indent="-199579">
              <a:spcAft>
                <a:spcPts val="331"/>
              </a:spcAft>
              <a:buFont typeface="Arial" panose="020B0604020202020204" pitchFamily="34" charset="0"/>
              <a:buChar char="•"/>
            </a:pPr>
            <a:r>
              <a:rPr lang="en-IN" altLang="en-US" sz="1103" dirty="0">
                <a:latin typeface="+mj-lt"/>
              </a:rPr>
              <a:t>Avoidance of PE status  by narrowing the specific activity </a:t>
            </a:r>
            <a:r>
              <a:rPr lang="en-IN" altLang="en-US" sz="1103" dirty="0" smtClean="0">
                <a:latin typeface="+mj-lt"/>
              </a:rPr>
              <a:t>(preparatory </a:t>
            </a:r>
            <a:r>
              <a:rPr lang="en-IN" altLang="en-US" sz="1103" dirty="0">
                <a:latin typeface="+mj-lt"/>
              </a:rPr>
              <a:t>and auxiliary services) exemptions - provision </a:t>
            </a:r>
            <a:r>
              <a:rPr lang="en-US" altLang="en-US" sz="1103" dirty="0">
                <a:latin typeface="+mj-lt"/>
              </a:rPr>
              <a:t>n</a:t>
            </a:r>
            <a:r>
              <a:rPr lang="en-US" sz="1103" dirty="0">
                <a:latin typeface="+mj-lt"/>
              </a:rPr>
              <a:t>ot applicable </a:t>
            </a:r>
          </a:p>
          <a:p>
            <a:pPr marL="199579" indent="-199579">
              <a:spcAft>
                <a:spcPts val="331"/>
              </a:spcAft>
              <a:buFont typeface="Arial" panose="020B0604020202020204" pitchFamily="34" charset="0"/>
              <a:buChar char="•"/>
            </a:pPr>
            <a:r>
              <a:rPr lang="en-US" sz="1103" b="1" dirty="0">
                <a:latin typeface="+mj-lt"/>
              </a:rPr>
              <a:t>Anti-fragmentation rule to counter avoidance of PE status </a:t>
            </a:r>
            <a:r>
              <a:rPr lang="en-US" sz="1103" b="1" dirty="0" smtClean="0">
                <a:latin typeface="+mj-lt"/>
              </a:rPr>
              <a:t>– applicable</a:t>
            </a:r>
            <a:endParaRPr lang="en-US" sz="1103" b="1" dirty="0">
              <a:latin typeface="+mj-lt"/>
            </a:endParaRPr>
          </a:p>
          <a:p>
            <a:pPr marL="199579" indent="-199579">
              <a:spcAft>
                <a:spcPts val="331"/>
              </a:spcAft>
              <a:buFont typeface="Arial" panose="020B0604020202020204" pitchFamily="34" charset="0"/>
              <a:buChar char="•"/>
            </a:pPr>
            <a:r>
              <a:rPr lang="en-US" altLang="en-US" sz="1103" dirty="0">
                <a:latin typeface="+mj-lt"/>
              </a:rPr>
              <a:t>Splitting up of contracts related provision - n</a:t>
            </a:r>
            <a:r>
              <a:rPr lang="en-US" sz="1103" dirty="0">
                <a:latin typeface="+mj-lt"/>
              </a:rPr>
              <a:t>ot applicable</a:t>
            </a:r>
            <a:endParaRPr lang="en-IN" sz="1103" i="1" dirty="0">
              <a:latin typeface="+mj-lt"/>
            </a:endParaRPr>
          </a:p>
        </p:txBody>
      </p:sp>
      <p:cxnSp>
        <p:nvCxnSpPr>
          <p:cNvPr id="20" name="Straight Connector 19">
            <a:extLst>
              <a:ext uri="{FF2B5EF4-FFF2-40B4-BE49-F238E27FC236}">
                <a16:creationId xmlns:a16="http://schemas.microsoft.com/office/drawing/2014/main" id="{B14E16EE-016F-4E76-B144-28B95F59DB1F}"/>
              </a:ext>
            </a:extLst>
          </p:cNvPr>
          <p:cNvCxnSpPr/>
          <p:nvPr/>
        </p:nvCxnSpPr>
        <p:spPr>
          <a:xfrm flipV="1">
            <a:off x="7166610" y="6169079"/>
            <a:ext cx="2565987" cy="6967"/>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090249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IN"/>
          </a:p>
        </p:txBody>
      </p:sp>
      <p:sp>
        <p:nvSpPr>
          <p:cNvPr id="6" name="Title 5"/>
          <p:cNvSpPr>
            <a:spLocks noGrp="1"/>
          </p:cNvSpPr>
          <p:nvPr>
            <p:ph type="title"/>
          </p:nvPr>
        </p:nvSpPr>
        <p:spPr/>
        <p:txBody>
          <a:bodyPr/>
          <a:lstStyle/>
          <a:p>
            <a:r>
              <a:rPr lang="en-US" b="1" dirty="0" smtClean="0"/>
              <a:t>Overview (2)</a:t>
            </a:r>
            <a:endParaRPr lang="en-US" b="1" dirty="0"/>
          </a:p>
        </p:txBody>
      </p:sp>
      <p:sp>
        <p:nvSpPr>
          <p:cNvPr id="3" name="Content Placeholder 2"/>
          <p:cNvSpPr>
            <a:spLocks noGrp="1"/>
          </p:cNvSpPr>
          <p:nvPr>
            <p:ph idx="1"/>
          </p:nvPr>
        </p:nvSpPr>
        <p:spPr/>
        <p:txBody>
          <a:bodyPr/>
          <a:lstStyle/>
          <a:p>
            <a:pPr marL="189075" indent="-189075">
              <a:spcAft>
                <a:spcPts val="331"/>
              </a:spcAft>
              <a:buFont typeface="Arial" panose="020B0604020202020204" pitchFamily="34" charset="0"/>
              <a:buChar char="•"/>
            </a:pPr>
            <a:r>
              <a:rPr lang="en-IN" sz="1800" dirty="0"/>
              <a:t>41** signing jurisdictions have till date deposited their instruments of ratification, acceptance or approval </a:t>
            </a:r>
            <a:r>
              <a:rPr lang="en-US" sz="1800" dirty="0"/>
              <a:t>[‘ratification instrument’] to the </a:t>
            </a:r>
            <a:r>
              <a:rPr lang="en-IN" sz="1800" dirty="0"/>
              <a:t>OECD Secretariat along with their list of reservations and notifications [‘MLI positions’]</a:t>
            </a:r>
          </a:p>
          <a:p>
            <a:pPr marL="189075" indent="-189075">
              <a:spcAft>
                <a:spcPts val="331"/>
              </a:spcAft>
              <a:buFont typeface="Arial" panose="020B0604020202020204" pitchFamily="34" charset="0"/>
              <a:buChar char="•"/>
            </a:pPr>
            <a:r>
              <a:rPr lang="en-IN" sz="1800" dirty="0"/>
              <a:t>Each party to the MLI must notify tax treaties to which the MLI provisions would apply. MLI provisions would apply to a tax treaty only if both parties to the tax treaty notify it as a Covered Tax Agreement [</a:t>
            </a:r>
            <a:r>
              <a:rPr lang="en-IN" sz="1800" b="1" dirty="0"/>
              <a:t>CTA</a:t>
            </a:r>
            <a:r>
              <a:rPr lang="en-IN" sz="1800" dirty="0"/>
              <a:t>]</a:t>
            </a:r>
          </a:p>
          <a:p>
            <a:pPr marL="189075" indent="-189075">
              <a:spcAft>
                <a:spcPts val="331"/>
              </a:spcAft>
              <a:buFont typeface="Arial" panose="020B0604020202020204" pitchFamily="34" charset="0"/>
              <a:buChar char="•"/>
            </a:pPr>
            <a:r>
              <a:rPr lang="en-US" sz="1800" dirty="0"/>
              <a:t>MLI will modify application of all CTAs at least to the extent of implementation of following minimum standards of BEPS:</a:t>
            </a:r>
          </a:p>
          <a:p>
            <a:pPr marL="442926" indent="-252100">
              <a:spcAft>
                <a:spcPts val="331"/>
              </a:spcAft>
              <a:buFont typeface="+mj-lt"/>
              <a:buAutoNum type="arabicPeriod"/>
            </a:pPr>
            <a:r>
              <a:rPr lang="en-US" sz="1800" dirty="0"/>
              <a:t>Counter treaty abuse (through Article 6 - purpose of CTA and Article 7 - prevention of treaty abuse)</a:t>
            </a:r>
          </a:p>
          <a:p>
            <a:pPr marL="442926" indent="-252100">
              <a:spcAft>
                <a:spcPts val="331"/>
              </a:spcAft>
              <a:buFont typeface="+mj-lt"/>
              <a:buAutoNum type="arabicPeriod"/>
            </a:pPr>
            <a:r>
              <a:rPr lang="en-US" sz="1800" dirty="0"/>
              <a:t>Improve dispute resolution (through Article 16 – mutual agreement procedure)</a:t>
            </a:r>
          </a:p>
          <a:p>
            <a:pPr marL="189075" indent="-189075">
              <a:spcAft>
                <a:spcPts val="331"/>
              </a:spcAft>
              <a:buFont typeface="Arial" panose="020B0604020202020204" pitchFamily="34" charset="0"/>
              <a:buChar char="•"/>
            </a:pPr>
            <a:r>
              <a:rPr lang="en-US" sz="1800" dirty="0"/>
              <a:t>Flexibility to implement other BEPS tax treaty measures in various ways:</a:t>
            </a:r>
          </a:p>
          <a:p>
            <a:pPr marL="488443" indent="-189075">
              <a:spcAft>
                <a:spcPts val="331"/>
              </a:spcAft>
              <a:buFont typeface="Verdana" panose="020B0604030504040204" pitchFamily="34" charset="0"/>
              <a:buChar char="‒"/>
            </a:pPr>
            <a:r>
              <a:rPr lang="en-US" sz="1800" b="1" dirty="0"/>
              <a:t>Choices</a:t>
            </a:r>
            <a:r>
              <a:rPr lang="en-US" sz="1800" dirty="0"/>
              <a:t> to apply optional and alternative provisions </a:t>
            </a:r>
          </a:p>
          <a:p>
            <a:pPr marL="488443" indent="-189075">
              <a:spcAft>
                <a:spcPts val="331"/>
              </a:spcAft>
              <a:buFont typeface="Verdana" panose="020B0604030504040204" pitchFamily="34" charset="0"/>
              <a:buChar char="‒"/>
            </a:pPr>
            <a:r>
              <a:rPr lang="en-US" sz="1800" b="1" dirty="0"/>
              <a:t>Reservations</a:t>
            </a:r>
            <a:r>
              <a:rPr lang="en-US" sz="1800" dirty="0"/>
              <a:t> to opt out of provisions or parts of provisions (either for all CTAs or a select CTAs) that are not minimum standards</a:t>
            </a:r>
          </a:p>
          <a:p>
            <a:endParaRPr lang="en-IN" dirty="0"/>
          </a:p>
        </p:txBody>
      </p:sp>
      <p:sp>
        <p:nvSpPr>
          <p:cNvPr id="10" name="TextBox 9">
            <a:extLst>
              <a:ext uri="{FF2B5EF4-FFF2-40B4-BE49-F238E27FC236}">
                <a16:creationId xmlns:a16="http://schemas.microsoft.com/office/drawing/2014/main" id="{79C28AC2-8477-49E2-A7D3-048EE8AE72CD}"/>
              </a:ext>
            </a:extLst>
          </p:cNvPr>
          <p:cNvSpPr txBox="1"/>
          <p:nvPr/>
        </p:nvSpPr>
        <p:spPr>
          <a:xfrm>
            <a:off x="439793" y="6761014"/>
            <a:ext cx="9407184" cy="547650"/>
          </a:xfrm>
          <a:prstGeom prst="rect">
            <a:avLst/>
          </a:prstGeom>
          <a:noFill/>
        </p:spPr>
        <p:txBody>
          <a:bodyPr wrap="square" lIns="0" tIns="0" rIns="0" bIns="0" rtlCol="0">
            <a:spAutoFit/>
          </a:bodyPr>
          <a:lstStyle/>
          <a:p>
            <a:pPr>
              <a:spcAft>
                <a:spcPts val="331"/>
              </a:spcAft>
            </a:pPr>
            <a:r>
              <a:rPr lang="en-US" sz="1103" i="1" dirty="0" smtClean="0"/>
              <a:t>**</a:t>
            </a:r>
            <a:r>
              <a:rPr lang="en-US" sz="1103" i="1" dirty="0"/>
              <a:t>Status as of </a:t>
            </a:r>
            <a:r>
              <a:rPr lang="en-US" sz="1103" i="1" dirty="0" smtClean="0"/>
              <a:t>29 January 2020. </a:t>
            </a:r>
            <a:r>
              <a:rPr lang="en-US" sz="1103" i="1" dirty="0"/>
              <a:t>Additionally, certain jurisdictions have expressed their intent to sign MLI viz: Algeria, Eswatini, </a:t>
            </a:r>
            <a:r>
              <a:rPr lang="en-US" sz="1103" i="1" dirty="0" smtClean="0"/>
              <a:t>Lebanon</a:t>
            </a:r>
            <a:r>
              <a:rPr lang="en-US" sz="1103" i="1" dirty="0"/>
              <a:t>, </a:t>
            </a:r>
            <a:r>
              <a:rPr lang="en-US" sz="1103" i="1" dirty="0" smtClean="0"/>
              <a:t>and </a:t>
            </a:r>
            <a:r>
              <a:rPr lang="en-US" sz="1103" i="1" dirty="0"/>
              <a:t>Thailand </a:t>
            </a:r>
          </a:p>
          <a:p>
            <a:pPr>
              <a:spcAft>
                <a:spcPts val="331"/>
              </a:spcAft>
            </a:pPr>
            <a:r>
              <a:rPr lang="en-US" sz="1103" i="1" dirty="0"/>
              <a:t>Source: </a:t>
            </a:r>
            <a:r>
              <a:rPr lang="en-US" sz="1103" i="1" dirty="0">
                <a:hlinkClick r:id="rId3"/>
              </a:rPr>
              <a:t>http://www.oecd.org/tax/treaties/beps-mli-signatories-and-parties.pdf</a:t>
            </a:r>
            <a:endParaRPr lang="en-IN" sz="1103" i="1" dirty="0"/>
          </a:p>
        </p:txBody>
      </p:sp>
    </p:spTree>
    <p:extLst>
      <p:ext uri="{BB962C8B-B14F-4D97-AF65-F5344CB8AC3E}">
        <p14:creationId xmlns:p14="http://schemas.microsoft.com/office/powerpoint/2010/main" val="309676791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B9B9494-4DCC-4C73-B99A-38C08E61F814}"/>
              </a:ext>
            </a:extLst>
          </p:cNvPr>
          <p:cNvSpPr/>
          <p:nvPr/>
        </p:nvSpPr>
        <p:spPr bwMode="gray">
          <a:xfrm>
            <a:off x="3771900" y="1408290"/>
            <a:ext cx="2566642" cy="584513"/>
          </a:xfrm>
          <a:prstGeom prst="rect">
            <a:avLst/>
          </a:prstGeom>
          <a:solidFill>
            <a:srgbClr val="62B5E5"/>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smtClean="0">
                <a:solidFill>
                  <a:schemeClr val="bg1"/>
                </a:solidFill>
                <a:latin typeface="+mj-lt"/>
                <a:ea typeface="Verdana" panose="020B0604030504040204" pitchFamily="34" charset="0"/>
                <a:cs typeface="Verdana" panose="020B0604030504040204" pitchFamily="34" charset="0"/>
              </a:rPr>
              <a:t>India-Japan </a:t>
            </a:r>
            <a:endParaRPr lang="en-US" sz="1213" b="1" dirty="0">
              <a:solidFill>
                <a:schemeClr val="bg1"/>
              </a:solidFill>
              <a:latin typeface="+mj-lt"/>
              <a:ea typeface="Verdana" panose="020B0604030504040204" pitchFamily="34" charset="0"/>
              <a:cs typeface="Verdana" panose="020B0604030504040204" pitchFamily="34" charset="0"/>
            </a:endParaRPr>
          </a:p>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tax treaty</a:t>
            </a:r>
          </a:p>
        </p:txBody>
      </p:sp>
      <p:cxnSp>
        <p:nvCxnSpPr>
          <p:cNvPr id="46" name="Straight Connector 45">
            <a:extLst>
              <a:ext uri="{FF2B5EF4-FFF2-40B4-BE49-F238E27FC236}">
                <a16:creationId xmlns:a16="http://schemas.microsoft.com/office/drawing/2014/main" id="{CAAF1727-182C-489E-B98A-14BA8D46CD95}"/>
              </a:ext>
            </a:extLst>
          </p:cNvPr>
          <p:cNvCxnSpPr/>
          <p:nvPr/>
        </p:nvCxnSpPr>
        <p:spPr>
          <a:xfrm flipV="1">
            <a:off x="3771900" y="6179109"/>
            <a:ext cx="2547860" cy="6640"/>
          </a:xfrm>
          <a:prstGeom prst="line">
            <a:avLst/>
          </a:prstGeom>
          <a:ln w="76200">
            <a:solidFill>
              <a:srgbClr val="00A3E0"/>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498FAE29-C37D-48BE-B109-4EFDE8C31184}"/>
              </a:ext>
            </a:extLst>
          </p:cNvPr>
          <p:cNvSpPr/>
          <p:nvPr/>
        </p:nvSpPr>
        <p:spPr bwMode="gray">
          <a:xfrm>
            <a:off x="3771900" y="2022685"/>
            <a:ext cx="2543406" cy="4023377"/>
          </a:xfrm>
          <a:prstGeom prst="rect">
            <a:avLst/>
          </a:prstGeom>
          <a:solidFill>
            <a:srgbClr val="62B5E5">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a:t>Date of entry into effect</a:t>
            </a:r>
          </a:p>
          <a:p>
            <a:pPr marL="285750" indent="-285750">
              <a:spcAft>
                <a:spcPts val="331"/>
              </a:spcAft>
              <a:buFont typeface="+mj-lt"/>
              <a:buAutoNum type="romanLcPeriod"/>
              <a:tabLst>
                <a:tab pos="2272402" algn="l"/>
              </a:tabLst>
            </a:pPr>
            <a:r>
              <a:rPr lang="en-US" sz="1103" dirty="0"/>
              <a:t>1 April 2020 for WHT </a:t>
            </a:r>
          </a:p>
          <a:p>
            <a:pPr marL="285750" indent="-285750">
              <a:spcAft>
                <a:spcPts val="331"/>
              </a:spcAft>
              <a:buFont typeface="+mj-lt"/>
              <a:buAutoNum type="romanLcPeriod"/>
              <a:tabLst>
                <a:tab pos="2272402" algn="l"/>
              </a:tabLst>
            </a:pPr>
            <a:r>
              <a:rPr lang="en-US" sz="1103" dirty="0"/>
              <a:t>1 April 2020 for other taxes</a:t>
            </a:r>
          </a:p>
          <a:p>
            <a:pPr marL="199579" indent="-199579">
              <a:spcAft>
                <a:spcPts val="331"/>
              </a:spcAft>
              <a:buFont typeface="Arial" panose="020B0604020202020204" pitchFamily="34" charset="0"/>
              <a:buChar char="•"/>
            </a:pPr>
            <a:r>
              <a:rPr lang="en-US" sz="1103" b="1" dirty="0" smtClean="0">
                <a:solidFill>
                  <a:prstClr val="black"/>
                </a:solidFill>
                <a:latin typeface="+mj-lt"/>
              </a:rPr>
              <a:t>PPT </a:t>
            </a:r>
            <a:r>
              <a:rPr lang="en-US" sz="1103" b="1" dirty="0">
                <a:solidFill>
                  <a:prstClr val="black"/>
                </a:solidFill>
                <a:latin typeface="+mj-lt"/>
              </a:rPr>
              <a:t>to apply </a:t>
            </a:r>
            <a:r>
              <a:rPr lang="en-US" sz="1103" dirty="0">
                <a:solidFill>
                  <a:prstClr val="black"/>
                </a:solidFill>
                <a:latin typeface="+mj-lt"/>
              </a:rPr>
              <a:t>but not SLOB</a:t>
            </a:r>
          </a:p>
          <a:p>
            <a:pPr marL="199579" indent="-199579">
              <a:spcAft>
                <a:spcPts val="331"/>
              </a:spcAft>
              <a:buFont typeface="Arial" panose="020B0604020202020204" pitchFamily="34" charset="0"/>
              <a:buChar char="•"/>
            </a:pPr>
            <a:r>
              <a:rPr lang="en-US" sz="1103" b="1" dirty="0">
                <a:latin typeface="+mj-lt"/>
              </a:rPr>
              <a:t>Broader agency PE rule - </a:t>
            </a:r>
            <a:r>
              <a:rPr lang="en-US" sz="1103" b="1" dirty="0" smtClean="0">
                <a:latin typeface="+mj-lt"/>
              </a:rPr>
              <a:t>applicable </a:t>
            </a:r>
            <a:endParaRPr lang="en-US" sz="1103" b="1" dirty="0">
              <a:latin typeface="+mj-lt"/>
            </a:endParaRPr>
          </a:p>
          <a:p>
            <a:pPr marL="199579" indent="-199579">
              <a:spcAft>
                <a:spcPts val="331"/>
              </a:spcAft>
              <a:buFont typeface="Arial" panose="020B0604020202020204" pitchFamily="34" charset="0"/>
              <a:buChar char="•"/>
            </a:pPr>
            <a:r>
              <a:rPr lang="en-IN" altLang="en-US" sz="1103" b="1" dirty="0">
                <a:latin typeface="+mj-lt"/>
              </a:rPr>
              <a:t>Avoidance of PE status  through specific activity </a:t>
            </a:r>
            <a:r>
              <a:rPr lang="en-IN" altLang="en-US" sz="1103" b="1" dirty="0"/>
              <a:t>( preparatory and auxiliary services) </a:t>
            </a:r>
            <a:r>
              <a:rPr lang="en-IN" altLang="en-US" sz="1103" b="1" dirty="0">
                <a:latin typeface="+mj-lt"/>
              </a:rPr>
              <a:t>exemptions - </a:t>
            </a:r>
            <a:r>
              <a:rPr lang="en-US" sz="1103" b="1" dirty="0" smtClean="0">
                <a:solidFill>
                  <a:prstClr val="black"/>
                </a:solidFill>
                <a:latin typeface="+mj-lt"/>
              </a:rPr>
              <a:t>applicable </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sz="1103" b="1" dirty="0"/>
              <a:t>Anti-fragmentation rule to counter avoidance of PE status  </a:t>
            </a:r>
            <a:r>
              <a:rPr lang="en-US" sz="1103" b="1" dirty="0" smtClean="0"/>
              <a:t>- </a:t>
            </a:r>
            <a:r>
              <a:rPr lang="en-US" sz="1103" b="1" dirty="0"/>
              <a:t>applicable</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altLang="en-US" sz="1103" dirty="0">
                <a:latin typeface="+mj-lt"/>
              </a:rPr>
              <a:t>Splitting up of contracts related provision - </a:t>
            </a:r>
            <a:r>
              <a:rPr lang="en-US" altLang="en-US" sz="1103" dirty="0">
                <a:solidFill>
                  <a:prstClr val="black"/>
                </a:solidFill>
                <a:latin typeface="+mj-lt"/>
              </a:rPr>
              <a:t>n</a:t>
            </a:r>
            <a:r>
              <a:rPr lang="en-US" sz="1103" dirty="0">
                <a:solidFill>
                  <a:prstClr val="black"/>
                </a:solidFill>
                <a:latin typeface="+mj-lt"/>
              </a:rPr>
              <a:t>ot applicable</a:t>
            </a:r>
            <a:endParaRPr lang="en-US" sz="1103" dirty="0">
              <a:solidFill>
                <a:prstClr val="black"/>
              </a:solidFill>
              <a:latin typeface="+mj-lt"/>
              <a:ea typeface="Verdana" panose="020B0604030504040204" pitchFamily="34" charset="0"/>
              <a:cs typeface="Verdana" panose="020B0604030504040204" pitchFamily="34" charset="0"/>
            </a:endParaRPr>
          </a:p>
        </p:txBody>
      </p:sp>
      <p:sp>
        <p:nvSpPr>
          <p:cNvPr id="49" name="Rectangle 48">
            <a:extLst>
              <a:ext uri="{FF2B5EF4-FFF2-40B4-BE49-F238E27FC236}">
                <a16:creationId xmlns:a16="http://schemas.microsoft.com/office/drawing/2014/main" id="{317DE475-E0E1-4A7D-973A-173F6F53DA2A}"/>
              </a:ext>
            </a:extLst>
          </p:cNvPr>
          <p:cNvSpPr/>
          <p:nvPr/>
        </p:nvSpPr>
        <p:spPr bwMode="gray">
          <a:xfrm>
            <a:off x="740158" y="1438463"/>
            <a:ext cx="2608832" cy="584513"/>
          </a:xfrm>
          <a:prstGeom prst="rect">
            <a:avLst/>
          </a:prstGeom>
          <a:solidFill>
            <a:srgbClr val="012169"/>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smtClean="0">
                <a:solidFill>
                  <a:schemeClr val="bg1"/>
                </a:solidFill>
                <a:latin typeface="+mj-lt"/>
                <a:ea typeface="Verdana" panose="020B0604030504040204" pitchFamily="34" charset="0"/>
                <a:cs typeface="Verdana" panose="020B0604030504040204" pitchFamily="34" charset="0"/>
              </a:rPr>
              <a:t>India-Australia </a:t>
            </a:r>
            <a:r>
              <a:rPr lang="en-US" sz="1213" b="1" dirty="0">
                <a:solidFill>
                  <a:schemeClr val="bg1"/>
                </a:solidFill>
                <a:latin typeface="+mj-lt"/>
                <a:ea typeface="Verdana" panose="020B0604030504040204" pitchFamily="34" charset="0"/>
                <a:cs typeface="Verdana" panose="020B0604030504040204" pitchFamily="34" charset="0"/>
              </a:rPr>
              <a:t>tax treaty</a:t>
            </a:r>
          </a:p>
        </p:txBody>
      </p:sp>
      <p:sp>
        <p:nvSpPr>
          <p:cNvPr id="53" name="Rectangle 52">
            <a:extLst>
              <a:ext uri="{FF2B5EF4-FFF2-40B4-BE49-F238E27FC236}">
                <a16:creationId xmlns:a16="http://schemas.microsoft.com/office/drawing/2014/main" id="{7CB686DD-B108-4448-B777-15303DA04DCD}"/>
              </a:ext>
            </a:extLst>
          </p:cNvPr>
          <p:cNvSpPr/>
          <p:nvPr/>
        </p:nvSpPr>
        <p:spPr bwMode="gray">
          <a:xfrm>
            <a:off x="740159" y="2022975"/>
            <a:ext cx="2608831" cy="4055996"/>
          </a:xfrm>
          <a:prstGeom prst="rect">
            <a:avLst/>
          </a:prstGeom>
          <a:solidFill>
            <a:srgbClr val="012169">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a:t>Date of entry into effect</a:t>
            </a:r>
          </a:p>
          <a:p>
            <a:pPr marL="285750" indent="-285750">
              <a:spcAft>
                <a:spcPts val="331"/>
              </a:spcAft>
              <a:buFont typeface="+mj-lt"/>
              <a:buAutoNum type="romanLcPeriod"/>
              <a:tabLst>
                <a:tab pos="2272402" algn="l"/>
              </a:tabLst>
            </a:pPr>
            <a:r>
              <a:rPr lang="en-US" sz="1103" dirty="0"/>
              <a:t>1 April 2020 for WHT </a:t>
            </a:r>
          </a:p>
          <a:p>
            <a:pPr marL="285750" indent="-285750">
              <a:spcAft>
                <a:spcPts val="331"/>
              </a:spcAft>
              <a:buFont typeface="+mj-lt"/>
              <a:buAutoNum type="romanLcPeriod"/>
              <a:tabLst>
                <a:tab pos="2272402" algn="l"/>
              </a:tabLst>
            </a:pPr>
            <a:r>
              <a:rPr lang="en-US" sz="1103" dirty="0"/>
              <a:t>1 April 2020 for other taxes</a:t>
            </a:r>
          </a:p>
          <a:p>
            <a:pPr marL="199579" indent="-199579">
              <a:spcAft>
                <a:spcPts val="331"/>
              </a:spcAft>
              <a:buFont typeface="Arial" panose="020B0604020202020204" pitchFamily="34" charset="0"/>
              <a:buChar char="•"/>
            </a:pPr>
            <a:r>
              <a:rPr lang="en-US" sz="1103" b="1" dirty="0" smtClean="0">
                <a:solidFill>
                  <a:prstClr val="black"/>
                </a:solidFill>
                <a:latin typeface="+mj-lt"/>
              </a:rPr>
              <a:t>PPT </a:t>
            </a:r>
            <a:r>
              <a:rPr lang="en-US" sz="1103" b="1" dirty="0">
                <a:solidFill>
                  <a:prstClr val="black"/>
                </a:solidFill>
                <a:latin typeface="+mj-lt"/>
              </a:rPr>
              <a:t>to apply </a:t>
            </a:r>
            <a:r>
              <a:rPr lang="en-US" sz="1103" dirty="0">
                <a:solidFill>
                  <a:prstClr val="black"/>
                </a:solidFill>
                <a:latin typeface="+mj-lt"/>
              </a:rPr>
              <a:t>but not SLOB</a:t>
            </a:r>
          </a:p>
          <a:p>
            <a:pPr marL="199579" indent="-199579">
              <a:spcAft>
                <a:spcPts val="331"/>
              </a:spcAft>
              <a:buFont typeface="Arial" panose="020B0604020202020204" pitchFamily="34" charset="0"/>
              <a:buChar char="•"/>
            </a:pPr>
            <a:r>
              <a:rPr lang="en-US" sz="1103" dirty="0">
                <a:latin typeface="+mj-lt"/>
              </a:rPr>
              <a:t>Broader agency PE rule  - not applicable </a:t>
            </a:r>
          </a:p>
          <a:p>
            <a:pPr marL="199579" indent="-199579">
              <a:spcAft>
                <a:spcPts val="331"/>
              </a:spcAft>
              <a:buFont typeface="Arial" panose="020B0604020202020204" pitchFamily="34" charset="0"/>
              <a:buChar char="•"/>
            </a:pPr>
            <a:r>
              <a:rPr lang="en-IN" altLang="en-US" sz="1103" b="1" dirty="0">
                <a:latin typeface="+mj-lt"/>
              </a:rPr>
              <a:t>Avoidance of PE status  through </a:t>
            </a:r>
            <a:r>
              <a:rPr lang="en-IN" altLang="en-US" sz="1103" b="1" dirty="0" smtClean="0">
                <a:latin typeface="+mj-lt"/>
              </a:rPr>
              <a:t>specific </a:t>
            </a:r>
            <a:r>
              <a:rPr lang="en-IN" altLang="en-US" sz="1103" b="1" dirty="0">
                <a:latin typeface="+mj-lt"/>
              </a:rPr>
              <a:t>activity </a:t>
            </a:r>
            <a:r>
              <a:rPr lang="en-IN" altLang="en-US" sz="1103" b="1" dirty="0"/>
              <a:t>( preparatory and auxiliary services) </a:t>
            </a:r>
            <a:r>
              <a:rPr lang="en-IN" altLang="en-US" sz="1103" b="1" dirty="0">
                <a:latin typeface="+mj-lt"/>
              </a:rPr>
              <a:t>exemptions - provision </a:t>
            </a:r>
            <a:r>
              <a:rPr lang="en-US" sz="1103" b="1" dirty="0">
                <a:solidFill>
                  <a:prstClr val="black"/>
                </a:solidFill>
                <a:latin typeface="+mj-lt"/>
              </a:rPr>
              <a:t>applicable </a:t>
            </a:r>
          </a:p>
          <a:p>
            <a:pPr marL="199579" indent="-199579">
              <a:spcAft>
                <a:spcPts val="331"/>
              </a:spcAft>
              <a:buFont typeface="Arial" panose="020B0604020202020204" pitchFamily="34" charset="0"/>
              <a:buChar char="•"/>
            </a:pPr>
            <a:r>
              <a:rPr lang="en-US" sz="1103" b="1" dirty="0"/>
              <a:t>Anti-fragmentation rule to counter avoidance of PE status - applicable</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altLang="en-US" sz="1103" b="1" dirty="0">
                <a:latin typeface="+mj-lt"/>
              </a:rPr>
              <a:t>Splitting up of contracts provision - </a:t>
            </a:r>
            <a:r>
              <a:rPr lang="en-US" sz="1103" b="1" dirty="0">
                <a:latin typeface="+mj-lt"/>
              </a:rPr>
              <a:t>applicable</a:t>
            </a:r>
            <a:endParaRPr lang="en-IN" sz="1103" b="1" i="1" dirty="0">
              <a:latin typeface="+mj-lt"/>
            </a:endParaRPr>
          </a:p>
          <a:p>
            <a:pPr defTabSz="1344501">
              <a:spcAft>
                <a:spcPts val="331"/>
              </a:spcAft>
              <a:defRPr/>
            </a:pPr>
            <a:endParaRPr lang="en-US" sz="1103" dirty="0">
              <a:solidFill>
                <a:prstClr val="black"/>
              </a:solidFill>
              <a:latin typeface="+mj-lt"/>
              <a:ea typeface="Verdana" panose="020B0604030504040204" pitchFamily="34" charset="0"/>
              <a:cs typeface="Verdana" panose="020B0604030504040204" pitchFamily="34" charset="0"/>
            </a:endParaRPr>
          </a:p>
        </p:txBody>
      </p:sp>
      <p:cxnSp>
        <p:nvCxnSpPr>
          <p:cNvPr id="56" name="Straight Connector 55">
            <a:extLst>
              <a:ext uri="{FF2B5EF4-FFF2-40B4-BE49-F238E27FC236}">
                <a16:creationId xmlns:a16="http://schemas.microsoft.com/office/drawing/2014/main" id="{F5AC429A-2F62-40F7-BD03-462BD2E064EC}"/>
              </a:ext>
            </a:extLst>
          </p:cNvPr>
          <p:cNvCxnSpPr/>
          <p:nvPr/>
        </p:nvCxnSpPr>
        <p:spPr>
          <a:xfrm flipV="1">
            <a:off x="740159" y="6185749"/>
            <a:ext cx="2608831" cy="522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Title 5"/>
          <p:cNvSpPr>
            <a:spLocks noGrp="1"/>
          </p:cNvSpPr>
          <p:nvPr>
            <p:ph type="title"/>
          </p:nvPr>
        </p:nvSpPr>
        <p:spPr>
          <a:xfrm>
            <a:off x="638546" y="262278"/>
            <a:ext cx="9310973" cy="517745"/>
          </a:xfrm>
        </p:spPr>
        <p:txBody>
          <a:bodyPr/>
          <a:lstStyle/>
          <a:p>
            <a:r>
              <a:rPr lang="en-US" b="1" dirty="0"/>
              <a:t>MLI Impact on </a:t>
            </a:r>
            <a:r>
              <a:rPr lang="en-US" b="1" dirty="0" smtClean="0"/>
              <a:t>key Indian </a:t>
            </a:r>
            <a:r>
              <a:rPr lang="en-US" b="1" dirty="0"/>
              <a:t>Tax </a:t>
            </a:r>
            <a:r>
              <a:rPr lang="en-US" b="1" dirty="0" smtClean="0"/>
              <a:t>Treaties</a:t>
            </a:r>
            <a:endParaRPr lang="en-US" b="1" dirty="0"/>
          </a:p>
        </p:txBody>
      </p:sp>
      <p:sp>
        <p:nvSpPr>
          <p:cNvPr id="14" name="Rectangle 13">
            <a:extLst>
              <a:ext uri="{FF2B5EF4-FFF2-40B4-BE49-F238E27FC236}">
                <a16:creationId xmlns:a16="http://schemas.microsoft.com/office/drawing/2014/main" id="{C15FB421-C6D8-4A15-8C40-9FD6D0867FC0}"/>
              </a:ext>
            </a:extLst>
          </p:cNvPr>
          <p:cNvSpPr/>
          <p:nvPr/>
        </p:nvSpPr>
        <p:spPr bwMode="gray">
          <a:xfrm>
            <a:off x="6761452" y="1437049"/>
            <a:ext cx="2715056" cy="584513"/>
          </a:xfrm>
          <a:prstGeom prst="rect">
            <a:avLst/>
          </a:prstGeom>
          <a:solidFill>
            <a:srgbClr val="86BC25"/>
          </a:solidFill>
          <a:ln w="19050" algn="ctr">
            <a:noFill/>
            <a:miter lim="800000"/>
            <a:headEnd/>
            <a:tailEnd/>
          </a:ln>
        </p:spPr>
        <p:txBody>
          <a:bodyPr rot="0" spcFirstLastPara="0" vertOverflow="overflow" horzOverflow="overflow" vert="horz" wrap="square" lIns="98037" tIns="98037" rIns="98037" bIns="98037" numCol="1" spcCol="0" rtlCol="0" fromWordArt="0" anchor="ctr" anchorCtr="0" forceAA="0" compatLnSpc="1">
            <a:prstTxWarp prst="textNoShape">
              <a:avLst/>
            </a:prstTxWarp>
            <a:noAutofit/>
          </a:bodyPr>
          <a:lstStyle/>
          <a:p>
            <a:pPr algn="ctr" defTabSz="1344501">
              <a:defRPr/>
            </a:pPr>
            <a:r>
              <a:rPr lang="en-US" sz="1213" b="1" dirty="0" smtClean="0">
                <a:solidFill>
                  <a:schemeClr val="bg1"/>
                </a:solidFill>
                <a:latin typeface="+mj-lt"/>
                <a:ea typeface="Verdana" panose="020B0604030504040204" pitchFamily="34" charset="0"/>
                <a:cs typeface="Verdana" panose="020B0604030504040204" pitchFamily="34" charset="0"/>
              </a:rPr>
              <a:t>India-Netherlands </a:t>
            </a:r>
            <a:endParaRPr lang="en-US" sz="1213" b="1" dirty="0">
              <a:solidFill>
                <a:schemeClr val="bg1"/>
              </a:solidFill>
              <a:latin typeface="+mj-lt"/>
              <a:ea typeface="Verdana" panose="020B0604030504040204" pitchFamily="34" charset="0"/>
              <a:cs typeface="Verdana" panose="020B0604030504040204" pitchFamily="34" charset="0"/>
            </a:endParaRPr>
          </a:p>
          <a:p>
            <a:pPr algn="ctr" defTabSz="1344501">
              <a:defRPr/>
            </a:pPr>
            <a:r>
              <a:rPr lang="en-US" sz="1213" b="1" dirty="0">
                <a:solidFill>
                  <a:schemeClr val="bg1"/>
                </a:solidFill>
                <a:latin typeface="+mj-lt"/>
                <a:ea typeface="Verdana" panose="020B0604030504040204" pitchFamily="34" charset="0"/>
                <a:cs typeface="Verdana" panose="020B0604030504040204" pitchFamily="34" charset="0"/>
              </a:rPr>
              <a:t>tax treaty</a:t>
            </a:r>
          </a:p>
        </p:txBody>
      </p:sp>
      <p:sp>
        <p:nvSpPr>
          <p:cNvPr id="15" name="Rectangle 14">
            <a:extLst>
              <a:ext uri="{FF2B5EF4-FFF2-40B4-BE49-F238E27FC236}">
                <a16:creationId xmlns:a16="http://schemas.microsoft.com/office/drawing/2014/main" id="{DBB066A8-1AD8-4DF3-B8F7-50180DD990DE}"/>
              </a:ext>
            </a:extLst>
          </p:cNvPr>
          <p:cNvSpPr/>
          <p:nvPr/>
        </p:nvSpPr>
        <p:spPr bwMode="gray">
          <a:xfrm>
            <a:off x="6761453" y="2086680"/>
            <a:ext cx="2715056" cy="4041232"/>
          </a:xfrm>
          <a:prstGeom prst="rect">
            <a:avLst/>
          </a:prstGeom>
          <a:solidFill>
            <a:srgbClr val="86BC25">
              <a:alpha val="25000"/>
            </a:srgbClr>
          </a:solidFill>
          <a:ln w="19050" algn="ctr">
            <a:noFill/>
            <a:miter lim="800000"/>
            <a:headEnd/>
            <a:tailEnd/>
          </a:ln>
        </p:spPr>
        <p:txBody>
          <a:bodyPr rot="0" spcFirstLastPara="0" vertOverflow="overflow" horzOverflow="overflow" vert="horz" wrap="square" lIns="100838" tIns="100838" rIns="100838" bIns="100838" numCol="1" spcCol="0" rtlCol="0" fromWordArt="0" anchor="t" anchorCtr="0" forceAA="0" compatLnSpc="1">
            <a:prstTxWarp prst="textNoShape">
              <a:avLst/>
            </a:prstTxWarp>
            <a:noAutofit/>
          </a:bodyPr>
          <a:lstStyle/>
          <a:p>
            <a:pPr marL="199579" indent="-199579">
              <a:spcAft>
                <a:spcPts val="331"/>
              </a:spcAft>
              <a:buFont typeface="Arial" panose="020B0604020202020204" pitchFamily="34" charset="0"/>
              <a:buChar char="•"/>
              <a:tabLst>
                <a:tab pos="2272402" algn="l"/>
              </a:tabLst>
            </a:pPr>
            <a:r>
              <a:rPr lang="en-US" sz="1103" dirty="0"/>
              <a:t>Date of entry into effect</a:t>
            </a:r>
          </a:p>
          <a:p>
            <a:pPr marL="285750" indent="-285750">
              <a:spcAft>
                <a:spcPts val="331"/>
              </a:spcAft>
              <a:buFont typeface="+mj-lt"/>
              <a:buAutoNum type="romanLcPeriod"/>
              <a:tabLst>
                <a:tab pos="2272402" algn="l"/>
              </a:tabLst>
            </a:pPr>
            <a:r>
              <a:rPr lang="en-US" sz="1103" dirty="0"/>
              <a:t>1 April 2020 for WHT </a:t>
            </a:r>
          </a:p>
          <a:p>
            <a:pPr marL="285750" indent="-285750">
              <a:spcAft>
                <a:spcPts val="331"/>
              </a:spcAft>
              <a:buFont typeface="+mj-lt"/>
              <a:buAutoNum type="romanLcPeriod"/>
              <a:tabLst>
                <a:tab pos="2272402" algn="l"/>
              </a:tabLst>
            </a:pPr>
            <a:r>
              <a:rPr lang="en-US" sz="1103" dirty="0"/>
              <a:t>1 April 2020 for other taxes</a:t>
            </a:r>
          </a:p>
          <a:p>
            <a:pPr marL="199579" indent="-199579">
              <a:spcAft>
                <a:spcPts val="331"/>
              </a:spcAft>
              <a:buFont typeface="Arial" panose="020B0604020202020204" pitchFamily="34" charset="0"/>
              <a:buChar char="•"/>
            </a:pPr>
            <a:r>
              <a:rPr lang="en-US" sz="1103" b="1" dirty="0" smtClean="0">
                <a:solidFill>
                  <a:prstClr val="black"/>
                </a:solidFill>
                <a:latin typeface="+mj-lt"/>
              </a:rPr>
              <a:t>PPT </a:t>
            </a:r>
            <a:r>
              <a:rPr lang="en-US" sz="1103" b="1" dirty="0">
                <a:solidFill>
                  <a:prstClr val="black"/>
                </a:solidFill>
                <a:latin typeface="+mj-lt"/>
              </a:rPr>
              <a:t>to apply </a:t>
            </a:r>
            <a:r>
              <a:rPr lang="en-US" sz="1103" dirty="0">
                <a:solidFill>
                  <a:prstClr val="black"/>
                </a:solidFill>
                <a:latin typeface="+mj-lt"/>
              </a:rPr>
              <a:t>but not SLOB</a:t>
            </a:r>
          </a:p>
          <a:p>
            <a:pPr marL="199579" indent="-199579">
              <a:spcAft>
                <a:spcPts val="331"/>
              </a:spcAft>
              <a:buFont typeface="Arial" panose="020B0604020202020204" pitchFamily="34" charset="0"/>
              <a:buChar char="•"/>
            </a:pPr>
            <a:r>
              <a:rPr lang="en-US" sz="1103" dirty="0">
                <a:latin typeface="+mj-lt"/>
              </a:rPr>
              <a:t>Broader agency PE rule  - not applicable </a:t>
            </a:r>
          </a:p>
          <a:p>
            <a:pPr marL="199579" indent="-199579">
              <a:spcAft>
                <a:spcPts val="331"/>
              </a:spcAft>
              <a:buFont typeface="Arial" panose="020B0604020202020204" pitchFamily="34" charset="0"/>
              <a:buChar char="•"/>
            </a:pPr>
            <a:r>
              <a:rPr lang="en-IN" altLang="en-US" sz="1103" b="1" dirty="0">
                <a:latin typeface="+mj-lt"/>
              </a:rPr>
              <a:t>Avoidance of PE status  through specific activity exemptions </a:t>
            </a:r>
            <a:r>
              <a:rPr lang="en-IN" altLang="en-US" sz="1103" b="1" dirty="0"/>
              <a:t>(preparatory and auxiliary services) - </a:t>
            </a:r>
            <a:r>
              <a:rPr lang="en-US" sz="1103" b="1" dirty="0" smtClean="0">
                <a:solidFill>
                  <a:prstClr val="black"/>
                </a:solidFill>
                <a:latin typeface="+mj-lt"/>
              </a:rPr>
              <a:t>applicable</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sz="1103" b="1" dirty="0"/>
              <a:t>Anti-fragmentation rule to counter avoidance of PE status - </a:t>
            </a:r>
            <a:r>
              <a:rPr lang="en-US" sz="1103" b="1" dirty="0" smtClean="0"/>
              <a:t>applicable</a:t>
            </a:r>
            <a:endParaRPr lang="en-US" sz="1103" b="1" dirty="0">
              <a:solidFill>
                <a:prstClr val="black"/>
              </a:solidFill>
              <a:latin typeface="+mj-lt"/>
            </a:endParaRPr>
          </a:p>
          <a:p>
            <a:pPr marL="199579" indent="-199579">
              <a:spcAft>
                <a:spcPts val="331"/>
              </a:spcAft>
              <a:buFont typeface="Arial" panose="020B0604020202020204" pitchFamily="34" charset="0"/>
              <a:buChar char="•"/>
            </a:pPr>
            <a:r>
              <a:rPr lang="en-US" altLang="en-US" sz="1103" b="1" dirty="0">
                <a:latin typeface="+mj-lt"/>
              </a:rPr>
              <a:t>Splitting up of contracts related provision - </a:t>
            </a:r>
            <a:r>
              <a:rPr lang="en-US" sz="1103" b="1" dirty="0" smtClean="0">
                <a:solidFill>
                  <a:prstClr val="black"/>
                </a:solidFill>
                <a:latin typeface="+mj-lt"/>
              </a:rPr>
              <a:t>applicable</a:t>
            </a:r>
            <a:endParaRPr lang="en-US" sz="1103" b="1" dirty="0">
              <a:solidFill>
                <a:prstClr val="black"/>
              </a:solidFill>
              <a:latin typeface="+mj-lt"/>
              <a:ea typeface="Verdana" panose="020B0604030504040204" pitchFamily="34" charset="0"/>
              <a:cs typeface="Verdana" panose="020B0604030504040204" pitchFamily="34" charset="0"/>
            </a:endParaRPr>
          </a:p>
        </p:txBody>
      </p:sp>
      <p:cxnSp>
        <p:nvCxnSpPr>
          <p:cNvPr id="17" name="Straight Connector 16">
            <a:extLst>
              <a:ext uri="{FF2B5EF4-FFF2-40B4-BE49-F238E27FC236}">
                <a16:creationId xmlns:a16="http://schemas.microsoft.com/office/drawing/2014/main" id="{7BFAC87C-2BD0-4ACA-BF06-55F21DF4FF3E}"/>
              </a:ext>
            </a:extLst>
          </p:cNvPr>
          <p:cNvCxnSpPr/>
          <p:nvPr/>
        </p:nvCxnSpPr>
        <p:spPr>
          <a:xfrm>
            <a:off x="6720840" y="6263641"/>
            <a:ext cx="2755668" cy="1142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14455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8432" y="2349604"/>
            <a:ext cx="9401660" cy="1900451"/>
          </a:xfrm>
        </p:spPr>
        <p:txBody>
          <a:bodyPr/>
          <a:lstStyle/>
          <a:p>
            <a:r>
              <a:rPr lang="en-US" dirty="0" smtClean="0"/>
              <a:t>Key Talking Points</a:t>
            </a:r>
            <a:endParaRPr lang="en-US" dirty="0"/>
          </a:p>
        </p:txBody>
      </p:sp>
    </p:spTree>
    <p:extLst>
      <p:ext uri="{BB962C8B-B14F-4D97-AF65-F5344CB8AC3E}">
        <p14:creationId xmlns:p14="http://schemas.microsoft.com/office/powerpoint/2010/main" val="195934039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Key Talking points</a:t>
            </a:r>
            <a:endParaRPr lang="en-US" b="1" dirty="0"/>
          </a:p>
        </p:txBody>
      </p:sp>
      <p:sp>
        <p:nvSpPr>
          <p:cNvPr id="7" name="Text Placeholder 5"/>
          <p:cNvSpPr>
            <a:spLocks noGrp="1"/>
          </p:cNvSpPr>
          <p:nvPr>
            <p:ph idx="1"/>
          </p:nvPr>
        </p:nvSpPr>
        <p:spPr>
          <a:xfrm>
            <a:off x="439794" y="1034751"/>
            <a:ext cx="9788639" cy="6034378"/>
          </a:xfrm>
          <a:prstGeom prst="rect">
            <a:avLst/>
          </a:prstGeom>
        </p:spPr>
        <p:txBody>
          <a:bodyPr/>
          <a:lstStyle/>
          <a:p>
            <a:pPr marL="342900" lvl="0" indent="-342900">
              <a:spcAft>
                <a:spcPts val="0"/>
              </a:spcAft>
              <a:buFont typeface="Symbol" panose="05050102010706020507" pitchFamily="18" charset="2"/>
              <a:buChar char=""/>
            </a:pPr>
            <a:r>
              <a:rPr lang="en-IN" sz="1400" dirty="0">
                <a:latin typeface="Verdana" panose="020B0604030504040204" pitchFamily="34" charset="0"/>
                <a:ea typeface="Calibri" panose="020F0502020204030204" pitchFamily="34" charset="0"/>
              </a:rPr>
              <a:t>Impact of different entry into effect date for withholding taxes and other taxes for certain treaties</a:t>
            </a:r>
            <a:endParaRPr lang="en-IN" sz="1800" dirty="0">
              <a:latin typeface="Calibri" panose="020F0502020204030204" pitchFamily="34" charset="0"/>
              <a:ea typeface="Calibri" panose="020F0502020204030204" pitchFamily="34" charset="0"/>
            </a:endParaRPr>
          </a:p>
          <a:p>
            <a:pPr>
              <a:spcAft>
                <a:spcPts val="0"/>
              </a:spcAft>
            </a:pPr>
            <a:r>
              <a:rPr lang="en-IN" sz="1400" dirty="0">
                <a:solidFill>
                  <a:srgbClr val="000000"/>
                </a:solidFill>
                <a:latin typeface="Verdana" panose="020B0604030504040204" pitchFamily="34" charset="0"/>
                <a:ea typeface="Calibri" panose="020F0502020204030204" pitchFamily="34" charset="0"/>
              </a:rPr>
              <a:t> </a:t>
            </a:r>
            <a:endParaRPr lang="en-IN" sz="1800" dirty="0">
              <a:latin typeface="Calibri" panose="020F0502020204030204" pitchFamily="34" charset="0"/>
              <a:ea typeface="Calibri" panose="020F0502020204030204" pitchFamily="34" charset="0"/>
            </a:endParaRPr>
          </a:p>
          <a:p>
            <a:pPr marL="342900" lvl="0" indent="-342900">
              <a:spcAft>
                <a:spcPts val="0"/>
              </a:spcAft>
              <a:buFont typeface="Symbol" panose="05050102010706020507" pitchFamily="18" charset="2"/>
              <a:buChar char=""/>
            </a:pPr>
            <a:r>
              <a:rPr lang="en-IN" sz="1400" dirty="0">
                <a:latin typeface="Verdana" panose="020B0604030504040204" pitchFamily="34" charset="0"/>
                <a:ea typeface="Calibri" panose="020F0502020204030204" pitchFamily="34" charset="0"/>
              </a:rPr>
              <a:t>Review of current organisational structure and transactions to analyse the impact of Principle Purpose Test</a:t>
            </a:r>
            <a:endParaRPr lang="en-IN" sz="1800" dirty="0">
              <a:latin typeface="Calibri" panose="020F0502020204030204" pitchFamily="34" charset="0"/>
              <a:ea typeface="Calibri" panose="020F0502020204030204" pitchFamily="34" charset="0"/>
            </a:endParaRPr>
          </a:p>
          <a:p>
            <a:pPr marL="228600">
              <a:spcAft>
                <a:spcPts val="0"/>
              </a:spcAft>
            </a:pPr>
            <a:r>
              <a:rPr lang="en-IN" sz="1400" dirty="0">
                <a:latin typeface="Verdana" panose="020B0604030504040204" pitchFamily="34" charset="0"/>
                <a:ea typeface="Calibri" panose="020F0502020204030204" pitchFamily="34" charset="0"/>
              </a:rPr>
              <a:t> </a:t>
            </a:r>
            <a:endParaRPr lang="en-IN" sz="1800" dirty="0">
              <a:latin typeface="Calibri" panose="020F0502020204030204" pitchFamily="34" charset="0"/>
              <a:ea typeface="Calibri" panose="020F0502020204030204" pitchFamily="34" charset="0"/>
            </a:endParaRPr>
          </a:p>
          <a:p>
            <a:pPr marL="342900" lvl="0" indent="-342900">
              <a:spcAft>
                <a:spcPts val="0"/>
              </a:spcAft>
              <a:buFont typeface="Symbol" panose="05050102010706020507" pitchFamily="18" charset="2"/>
              <a:buChar char=""/>
            </a:pPr>
            <a:r>
              <a:rPr lang="en-IN" sz="1400" dirty="0">
                <a:latin typeface="Verdana" panose="020B0604030504040204" pitchFamily="34" charset="0"/>
                <a:ea typeface="Calibri" panose="020F0502020204030204" pitchFamily="34" charset="0"/>
              </a:rPr>
              <a:t>Review of current business model and transactions to analyse the impact of broadened ambit of PE exposure</a:t>
            </a:r>
            <a:endParaRPr lang="en-IN" sz="1800" dirty="0">
              <a:latin typeface="Calibri" panose="020F0502020204030204" pitchFamily="34" charset="0"/>
              <a:ea typeface="Calibri" panose="020F0502020204030204" pitchFamily="34" charset="0"/>
            </a:endParaRPr>
          </a:p>
          <a:p>
            <a:pPr marL="457200">
              <a:spcAft>
                <a:spcPts val="0"/>
              </a:spcAft>
            </a:pPr>
            <a:r>
              <a:rPr lang="en-IN" sz="1400" dirty="0">
                <a:latin typeface="Verdana" panose="020B0604030504040204" pitchFamily="34" charset="0"/>
                <a:ea typeface="Calibri" panose="020F0502020204030204" pitchFamily="34" charset="0"/>
              </a:rPr>
              <a:t> </a:t>
            </a:r>
            <a:endParaRPr lang="en-IN" sz="1800" dirty="0">
              <a:latin typeface="Calibri" panose="020F0502020204030204" pitchFamily="34" charset="0"/>
              <a:ea typeface="Calibri" panose="020F0502020204030204" pitchFamily="34" charset="0"/>
            </a:endParaRPr>
          </a:p>
          <a:p>
            <a:pPr marL="342900" lvl="0" indent="-342900">
              <a:spcAft>
                <a:spcPts val="0"/>
              </a:spcAft>
              <a:buFont typeface="Symbol" panose="05050102010706020507" pitchFamily="18" charset="2"/>
              <a:buChar char=""/>
            </a:pPr>
            <a:r>
              <a:rPr lang="en-IN" sz="1400" dirty="0">
                <a:latin typeface="Verdana" panose="020B0604030504040204" pitchFamily="34" charset="0"/>
                <a:ea typeface="Calibri" panose="020F0502020204030204" pitchFamily="34" charset="0"/>
              </a:rPr>
              <a:t>Impact of MLI on grand fathered investments e.g. Singapore and Cyprus </a:t>
            </a:r>
            <a:r>
              <a:rPr lang="en-IN" sz="1400" dirty="0" smtClean="0">
                <a:latin typeface="Verdana" panose="020B0604030504040204" pitchFamily="34" charset="0"/>
                <a:ea typeface="Calibri" panose="020F0502020204030204" pitchFamily="34" charset="0"/>
              </a:rPr>
              <a:t>treaty</a:t>
            </a:r>
            <a:endParaRPr lang="en-IN" sz="1800" dirty="0" smtClean="0">
              <a:latin typeface="Calibri" panose="020F0502020204030204" pitchFamily="34" charset="0"/>
              <a:ea typeface="Calibri" panose="020F0502020204030204" pitchFamily="34" charset="0"/>
            </a:endParaRPr>
          </a:p>
          <a:p>
            <a:pPr marL="342900" lvl="0" indent="-342900">
              <a:spcAft>
                <a:spcPts val="0"/>
              </a:spcAft>
              <a:buFont typeface="Symbol" panose="05050102010706020507" pitchFamily="18" charset="2"/>
              <a:buChar char=""/>
            </a:pPr>
            <a:endParaRPr lang="en-IN" sz="1800" dirty="0">
              <a:latin typeface="Calibri" panose="020F0502020204030204" pitchFamily="34" charset="0"/>
              <a:ea typeface="Calibri" panose="020F0502020204030204" pitchFamily="34" charset="0"/>
              <a:cs typeface="Calibri" panose="020F0502020204030204" pitchFamily="34" charset="0"/>
            </a:endParaRPr>
          </a:p>
          <a:p>
            <a:pPr marL="342900" lvl="0" indent="-342900">
              <a:spcAft>
                <a:spcPts val="0"/>
              </a:spcAft>
              <a:buFont typeface="Symbol" panose="05050102010706020507" pitchFamily="18" charset="2"/>
              <a:buChar char=""/>
            </a:pPr>
            <a:r>
              <a:rPr lang="en-IN" sz="1400" dirty="0" smtClean="0">
                <a:latin typeface="Verdana" panose="020B0604030504040204" pitchFamily="34" charset="0"/>
                <a:ea typeface="Calibri" panose="020F0502020204030204" pitchFamily="34" charset="0"/>
                <a:cs typeface="Calibri" panose="020F0502020204030204" pitchFamily="34" charset="0"/>
              </a:rPr>
              <a:t>Impact </a:t>
            </a:r>
            <a:r>
              <a:rPr lang="en-IN" sz="1400" dirty="0">
                <a:latin typeface="Verdana" panose="020B0604030504040204" pitchFamily="34" charset="0"/>
                <a:ea typeface="Calibri" panose="020F0502020204030204" pitchFamily="34" charset="0"/>
                <a:cs typeface="Calibri" panose="020F0502020204030204" pitchFamily="34" charset="0"/>
              </a:rPr>
              <a:t>on capital gains taxation (double </a:t>
            </a:r>
            <a:r>
              <a:rPr lang="en-IN" sz="1400" dirty="0" smtClean="0">
                <a:latin typeface="Verdana" panose="020B0604030504040204" pitchFamily="34" charset="0"/>
                <a:ea typeface="Calibri" panose="020F0502020204030204" pitchFamily="34" charset="0"/>
                <a:cs typeface="Calibri" panose="020F0502020204030204" pitchFamily="34" charset="0"/>
              </a:rPr>
              <a:t>non-taxation</a:t>
            </a:r>
            <a:r>
              <a:rPr lang="en-IN" sz="1400" dirty="0">
                <a:latin typeface="Verdana" panose="020B0604030504040204" pitchFamily="34" charset="0"/>
                <a:ea typeface="Calibri" panose="020F0502020204030204" pitchFamily="34" charset="0"/>
                <a:cs typeface="Calibri" panose="020F0502020204030204" pitchFamily="34" charset="0"/>
              </a:rPr>
              <a:t>) on holding company structure e.g. Netherlands and Sweden treaty</a:t>
            </a:r>
            <a:endParaRPr lang="en-SG" sz="1200" dirty="0"/>
          </a:p>
        </p:txBody>
      </p:sp>
    </p:spTree>
    <p:extLst>
      <p:ext uri="{BB962C8B-B14F-4D97-AF65-F5344CB8AC3E}">
        <p14:creationId xmlns:p14="http://schemas.microsoft.com/office/powerpoint/2010/main" val="4139491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8432" y="2349604"/>
            <a:ext cx="9401660" cy="1900451"/>
          </a:xfrm>
        </p:spPr>
        <p:txBody>
          <a:bodyPr/>
          <a:lstStyle/>
          <a:p>
            <a:r>
              <a:rPr lang="en-US" dirty="0" smtClean="0"/>
              <a:t>Q&amp;A</a:t>
            </a:r>
            <a:endParaRPr lang="en-US" dirty="0"/>
          </a:p>
        </p:txBody>
      </p:sp>
    </p:spTree>
    <p:extLst>
      <p:ext uri="{BB962C8B-B14F-4D97-AF65-F5344CB8AC3E}">
        <p14:creationId xmlns:p14="http://schemas.microsoft.com/office/powerpoint/2010/main" val="153355349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t>India’s position – The Story so far</a:t>
            </a:r>
            <a:br>
              <a:rPr lang="en-US" b="1" dirty="0" smtClean="0"/>
            </a:br>
            <a:endParaRPr lang="en-US" b="1" dirty="0"/>
          </a:p>
        </p:txBody>
      </p:sp>
      <p:sp>
        <p:nvSpPr>
          <p:cNvPr id="23" name="TextBox 22">
            <a:extLst>
              <a:ext uri="{FF2B5EF4-FFF2-40B4-BE49-F238E27FC236}">
                <a16:creationId xmlns:a16="http://schemas.microsoft.com/office/drawing/2014/main" id="{41233D82-74A2-422F-9E49-870263F367FB}"/>
              </a:ext>
            </a:extLst>
          </p:cNvPr>
          <p:cNvSpPr txBox="1"/>
          <p:nvPr/>
        </p:nvSpPr>
        <p:spPr>
          <a:xfrm>
            <a:off x="300257" y="5826871"/>
            <a:ext cx="9880148" cy="1538883"/>
          </a:xfrm>
          <a:prstGeom prst="rect">
            <a:avLst/>
          </a:prstGeom>
          <a:noFill/>
        </p:spPr>
        <p:txBody>
          <a:bodyPr wrap="square" lIns="0" tIns="0" rIns="0" bIns="0" rtlCol="0">
            <a:spAutoFit/>
          </a:bodyPr>
          <a:lstStyle/>
          <a:p>
            <a:pPr>
              <a:spcAft>
                <a:spcPts val="331"/>
              </a:spcAft>
            </a:pPr>
            <a:r>
              <a:rPr lang="en-US" sz="1000" dirty="0"/>
              <a:t>*That is, on the first day of the month following the expiration of three months beginning on the date of deposit of ratification instrument by India with the OECD Secretariat </a:t>
            </a:r>
          </a:p>
          <a:p>
            <a:pPr>
              <a:spcAft>
                <a:spcPts val="331"/>
              </a:spcAft>
            </a:pPr>
            <a:r>
              <a:rPr lang="en-US" sz="1000" dirty="0"/>
              <a:t>**That is, Indian tax treaties with jurisdictions that have already deposited their ratification instrument with the OECD Secretariat latest by </a:t>
            </a:r>
            <a:r>
              <a:rPr lang="en-US" sz="1000" dirty="0" smtClean="0"/>
              <a:t>29 January 2020 and have notified tax treaty with India as CTA</a:t>
            </a:r>
          </a:p>
          <a:p>
            <a:pPr>
              <a:spcAft>
                <a:spcPts val="331"/>
              </a:spcAft>
            </a:pPr>
            <a:r>
              <a:rPr lang="en-US" sz="1000" dirty="0" smtClean="0"/>
              <a:t>***That </a:t>
            </a:r>
            <a:r>
              <a:rPr lang="en-US" sz="1000" dirty="0"/>
              <a:t>is, Indian tax treaties with jurisdictions that have already deposited their ratification instrument with the OECD Secretariat </a:t>
            </a:r>
            <a:r>
              <a:rPr lang="en-US" sz="1000" dirty="0" smtClean="0"/>
              <a:t>after 30 June 2019 but latest </a:t>
            </a:r>
            <a:r>
              <a:rPr lang="en-US" sz="1000" dirty="0"/>
              <a:t>by </a:t>
            </a:r>
            <a:r>
              <a:rPr lang="en-US" sz="1000" dirty="0" smtClean="0"/>
              <a:t>31 December 2019 </a:t>
            </a:r>
            <a:r>
              <a:rPr lang="en-US" sz="1000" dirty="0"/>
              <a:t>and have notified tax treaty with India as </a:t>
            </a:r>
            <a:r>
              <a:rPr lang="en-US" sz="1000" dirty="0" smtClean="0"/>
              <a:t>CTA</a:t>
            </a:r>
          </a:p>
          <a:p>
            <a:pPr>
              <a:spcAft>
                <a:spcPts val="331"/>
              </a:spcAft>
            </a:pPr>
            <a:r>
              <a:rPr lang="en-US" sz="1000" dirty="0" smtClean="0"/>
              <a:t>****That </a:t>
            </a:r>
            <a:r>
              <a:rPr lang="en-US" sz="1000" dirty="0"/>
              <a:t>is, Indian tax treaties with jurisdictions that have already deposited their ratification instrument with the OECD </a:t>
            </a:r>
            <a:r>
              <a:rPr lang="en-US" sz="1000" dirty="0" smtClean="0"/>
              <a:t>Secretariat after 31 December 2019 but latest by 29 January 2020 (subject to further changes) </a:t>
            </a:r>
            <a:r>
              <a:rPr lang="en-US" sz="1000" dirty="0"/>
              <a:t>and have notified tax treaty with India as </a:t>
            </a:r>
            <a:r>
              <a:rPr lang="en-US" sz="1000" dirty="0" smtClean="0"/>
              <a:t>CTA.</a:t>
            </a:r>
          </a:p>
          <a:p>
            <a:pPr>
              <a:spcAft>
                <a:spcPts val="331"/>
              </a:spcAft>
            </a:pPr>
            <a:endParaRPr lang="en-US" sz="1000" dirty="0"/>
          </a:p>
        </p:txBody>
      </p:sp>
      <p:cxnSp>
        <p:nvCxnSpPr>
          <p:cNvPr id="7" name="Straight Connector 6">
            <a:extLst>
              <a:ext uri="{FF2B5EF4-FFF2-40B4-BE49-F238E27FC236}">
                <a16:creationId xmlns:a16="http://schemas.microsoft.com/office/drawing/2014/main" id="{F4590725-FCD3-4792-B13A-E480DA76CEEA}"/>
              </a:ext>
            </a:extLst>
          </p:cNvPr>
          <p:cNvCxnSpPr/>
          <p:nvPr/>
        </p:nvCxnSpPr>
        <p:spPr>
          <a:xfrm>
            <a:off x="503739" y="3366986"/>
            <a:ext cx="9676667" cy="18424"/>
          </a:xfrm>
          <a:prstGeom prst="line">
            <a:avLst/>
          </a:prstGeom>
          <a:ln w="38100">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57FCDFF2-E727-4FB7-B8B8-E217761B0EE4}"/>
              </a:ext>
            </a:extLst>
          </p:cNvPr>
          <p:cNvGrpSpPr/>
          <p:nvPr/>
        </p:nvGrpSpPr>
        <p:grpSpPr>
          <a:xfrm>
            <a:off x="1228834" y="2989182"/>
            <a:ext cx="807885" cy="814142"/>
            <a:chOff x="975360" y="3849370"/>
            <a:chExt cx="365760" cy="365760"/>
          </a:xfrm>
        </p:grpSpPr>
        <p:sp>
          <p:nvSpPr>
            <p:cNvPr id="9" name="Oval 8">
              <a:extLst>
                <a:ext uri="{FF2B5EF4-FFF2-40B4-BE49-F238E27FC236}">
                  <a16:creationId xmlns:a16="http://schemas.microsoft.com/office/drawing/2014/main" id="{4ACD613D-7F61-4E16-B69B-29A8C0921180}"/>
                </a:ext>
              </a:extLst>
            </p:cNvPr>
            <p:cNvSpPr/>
            <p:nvPr/>
          </p:nvSpPr>
          <p:spPr>
            <a:xfrm>
              <a:off x="975360" y="3849370"/>
              <a:ext cx="365760" cy="365760"/>
            </a:xfrm>
            <a:prstGeom prst="ellipse">
              <a:avLst/>
            </a:prstGeom>
            <a:solidFill>
              <a:schemeClr val="accent4"/>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10" name="Oval 9">
              <a:extLst>
                <a:ext uri="{FF2B5EF4-FFF2-40B4-BE49-F238E27FC236}">
                  <a16:creationId xmlns:a16="http://schemas.microsoft.com/office/drawing/2014/main" id="{939346E9-8768-40D7-B136-0AA46759040A}"/>
                </a:ext>
              </a:extLst>
            </p:cNvPr>
            <p:cNvSpPr/>
            <p:nvPr/>
          </p:nvSpPr>
          <p:spPr>
            <a:xfrm>
              <a:off x="1021080" y="3895090"/>
              <a:ext cx="274320" cy="274320"/>
            </a:xfrm>
            <a:prstGeom prst="ellipse">
              <a:avLst/>
            </a:prstGeom>
            <a:solidFill>
              <a:schemeClr val="accent4"/>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grpSp>
      <p:sp>
        <p:nvSpPr>
          <p:cNvPr id="11" name="Rectangle 10">
            <a:extLst>
              <a:ext uri="{FF2B5EF4-FFF2-40B4-BE49-F238E27FC236}">
                <a16:creationId xmlns:a16="http://schemas.microsoft.com/office/drawing/2014/main" id="{9EBAD14D-F4B5-4FCB-8C47-E8FAF12C9435}"/>
              </a:ext>
            </a:extLst>
          </p:cNvPr>
          <p:cNvSpPr/>
          <p:nvPr/>
        </p:nvSpPr>
        <p:spPr>
          <a:xfrm>
            <a:off x="295233" y="1531320"/>
            <a:ext cx="1535296" cy="559961"/>
          </a:xfrm>
          <a:prstGeom prst="rect">
            <a:avLst/>
          </a:prstGeom>
        </p:spPr>
        <p:txBody>
          <a:bodyPr wrap="square" lIns="0" tIns="0" rIns="0" bIns="0">
            <a:spAutoFit/>
          </a:bodyPr>
          <a:lstStyle/>
          <a:p>
            <a:pPr algn="ctr"/>
            <a:r>
              <a:rPr lang="en-US" sz="1213" b="1" dirty="0">
                <a:solidFill>
                  <a:schemeClr val="accent4"/>
                </a:solidFill>
              </a:rPr>
              <a:t>24 Nov 2016</a:t>
            </a:r>
          </a:p>
          <a:p>
            <a:pPr algn="ctr"/>
            <a:r>
              <a:rPr lang="en-US" sz="1213" b="1" dirty="0">
                <a:solidFill>
                  <a:schemeClr val="accent4"/>
                </a:solidFill>
              </a:rPr>
              <a:t>Publication of MLI</a:t>
            </a:r>
          </a:p>
        </p:txBody>
      </p:sp>
      <p:sp>
        <p:nvSpPr>
          <p:cNvPr id="12" name="Rounded Rectangle 84">
            <a:extLst>
              <a:ext uri="{FF2B5EF4-FFF2-40B4-BE49-F238E27FC236}">
                <a16:creationId xmlns:a16="http://schemas.microsoft.com/office/drawing/2014/main" id="{0367F893-8337-4461-B708-CB6B98209438}"/>
              </a:ext>
            </a:extLst>
          </p:cNvPr>
          <p:cNvSpPr/>
          <p:nvPr/>
        </p:nvSpPr>
        <p:spPr>
          <a:xfrm>
            <a:off x="1249904" y="3030854"/>
            <a:ext cx="876114" cy="572548"/>
          </a:xfrm>
          <a:prstGeom prst="roundRect">
            <a:avLst>
              <a:gd name="adj" fmla="val 50000"/>
            </a:avLst>
          </a:prstGeom>
          <a:noFill/>
        </p:spPr>
        <p:txBody>
          <a:bodyPr wrap="square" lIns="0" tIns="0" rIns="100838" bIns="0" anchor="ctr" anchorCtr="0">
            <a:spAutoFit/>
          </a:bodyPr>
          <a:lstStyle/>
          <a:p>
            <a:pPr algn="ctr" defTabSz="1008400">
              <a:defRPr/>
            </a:pPr>
            <a:r>
              <a:rPr lang="en-US" sz="1323" b="1" kern="0" dirty="0">
                <a:solidFill>
                  <a:schemeClr val="bg1"/>
                </a:solidFill>
              </a:rPr>
              <a:t>7 Jun</a:t>
            </a:r>
          </a:p>
          <a:p>
            <a:pPr algn="ctr" defTabSz="1008400">
              <a:defRPr/>
            </a:pPr>
            <a:r>
              <a:rPr lang="en-US" sz="1323" b="1" kern="0" dirty="0">
                <a:solidFill>
                  <a:schemeClr val="bg1"/>
                </a:solidFill>
              </a:rPr>
              <a:t>2017</a:t>
            </a:r>
          </a:p>
        </p:txBody>
      </p:sp>
      <p:sp>
        <p:nvSpPr>
          <p:cNvPr id="13" name="Oval 12">
            <a:extLst>
              <a:ext uri="{FF2B5EF4-FFF2-40B4-BE49-F238E27FC236}">
                <a16:creationId xmlns:a16="http://schemas.microsoft.com/office/drawing/2014/main" id="{CC92B3BA-4E97-4C45-A8F7-B52E65382AD8}"/>
              </a:ext>
            </a:extLst>
          </p:cNvPr>
          <p:cNvSpPr/>
          <p:nvPr/>
        </p:nvSpPr>
        <p:spPr>
          <a:xfrm>
            <a:off x="862948" y="3235923"/>
            <a:ext cx="199933" cy="207853"/>
          </a:xfrm>
          <a:prstGeom prst="ellipse">
            <a:avLst/>
          </a:prstGeom>
          <a:solidFill>
            <a:schemeClr val="accent4"/>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cxnSp>
        <p:nvCxnSpPr>
          <p:cNvPr id="14" name="Straight Connector 13">
            <a:extLst>
              <a:ext uri="{FF2B5EF4-FFF2-40B4-BE49-F238E27FC236}">
                <a16:creationId xmlns:a16="http://schemas.microsoft.com/office/drawing/2014/main" id="{375D8DEE-834B-4025-998B-41A860AF83A7}"/>
              </a:ext>
            </a:extLst>
          </p:cNvPr>
          <p:cNvCxnSpPr>
            <a:cxnSpLocks/>
          </p:cNvCxnSpPr>
          <p:nvPr/>
        </p:nvCxnSpPr>
        <p:spPr>
          <a:xfrm>
            <a:off x="958437" y="2123676"/>
            <a:ext cx="1" cy="1154749"/>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0624684C-4FB9-413B-8A40-F12D189F7664}"/>
              </a:ext>
            </a:extLst>
          </p:cNvPr>
          <p:cNvSpPr/>
          <p:nvPr/>
        </p:nvSpPr>
        <p:spPr>
          <a:xfrm>
            <a:off x="856335" y="3938725"/>
            <a:ext cx="1535296" cy="933269"/>
          </a:xfrm>
          <a:prstGeom prst="rect">
            <a:avLst/>
          </a:prstGeom>
        </p:spPr>
        <p:txBody>
          <a:bodyPr wrap="square" lIns="0" tIns="0" rIns="0" bIns="0">
            <a:spAutoFit/>
          </a:bodyPr>
          <a:lstStyle/>
          <a:p>
            <a:pPr algn="ctr"/>
            <a:r>
              <a:rPr lang="en-US" sz="1213" b="1" dirty="0">
                <a:solidFill>
                  <a:schemeClr val="accent4"/>
                </a:solidFill>
              </a:rPr>
              <a:t>Signing ceremony:</a:t>
            </a:r>
          </a:p>
          <a:p>
            <a:pPr algn="ctr"/>
            <a:r>
              <a:rPr lang="en-US" sz="1213" b="1" dirty="0">
                <a:solidFill>
                  <a:schemeClr val="accent4"/>
                </a:solidFill>
              </a:rPr>
              <a:t>68 jurisdictions including India signed MLI</a:t>
            </a:r>
          </a:p>
        </p:txBody>
      </p:sp>
      <p:grpSp>
        <p:nvGrpSpPr>
          <p:cNvPr id="16" name="Group 15">
            <a:extLst>
              <a:ext uri="{FF2B5EF4-FFF2-40B4-BE49-F238E27FC236}">
                <a16:creationId xmlns:a16="http://schemas.microsoft.com/office/drawing/2014/main" id="{C9751E6F-D3AC-4927-9C51-4A44CE841A3D}"/>
              </a:ext>
            </a:extLst>
          </p:cNvPr>
          <p:cNvGrpSpPr/>
          <p:nvPr/>
        </p:nvGrpSpPr>
        <p:grpSpPr>
          <a:xfrm>
            <a:off x="3494381" y="2998082"/>
            <a:ext cx="1005962" cy="814142"/>
            <a:chOff x="3719381" y="3181116"/>
            <a:chExt cx="1067093" cy="863616"/>
          </a:xfrm>
        </p:grpSpPr>
        <p:sp>
          <p:nvSpPr>
            <p:cNvPr id="19" name="Oval 18">
              <a:extLst>
                <a:ext uri="{FF2B5EF4-FFF2-40B4-BE49-F238E27FC236}">
                  <a16:creationId xmlns:a16="http://schemas.microsoft.com/office/drawing/2014/main" id="{B6B8ACE0-341E-4602-9B21-49AAEDF53372}"/>
                </a:ext>
              </a:extLst>
            </p:cNvPr>
            <p:cNvSpPr/>
            <p:nvPr/>
          </p:nvSpPr>
          <p:spPr>
            <a:xfrm>
              <a:off x="3781957" y="3181116"/>
              <a:ext cx="856979" cy="863616"/>
            </a:xfrm>
            <a:prstGeom prst="ellipse">
              <a:avLst/>
            </a:prstGeom>
            <a:solidFill>
              <a:srgbClr val="00A3E0"/>
            </a:solidFill>
            <a:ln w="12700">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18" name="Rounded Rectangle 96">
              <a:extLst>
                <a:ext uri="{FF2B5EF4-FFF2-40B4-BE49-F238E27FC236}">
                  <a16:creationId xmlns:a16="http://schemas.microsoft.com/office/drawing/2014/main" id="{B5DDC398-02BA-415C-83A5-91FF6D54466A}"/>
                </a:ext>
              </a:extLst>
            </p:cNvPr>
            <p:cNvSpPr/>
            <p:nvPr/>
          </p:nvSpPr>
          <p:spPr>
            <a:xfrm>
              <a:off x="3719381" y="3320996"/>
              <a:ext cx="1067093" cy="607341"/>
            </a:xfrm>
            <a:prstGeom prst="roundRect">
              <a:avLst>
                <a:gd name="adj" fmla="val 50000"/>
              </a:avLst>
            </a:prstGeom>
            <a:noFill/>
          </p:spPr>
          <p:txBody>
            <a:bodyPr wrap="square" lIns="0" tIns="0" rIns="100838" bIns="0" anchor="ctr" anchorCtr="0">
              <a:spAutoFit/>
            </a:bodyPr>
            <a:lstStyle/>
            <a:p>
              <a:pPr algn="ctr" defTabSz="1008400">
                <a:defRPr/>
              </a:pPr>
              <a:r>
                <a:rPr lang="en-US" sz="1323" b="1" kern="0" dirty="0">
                  <a:solidFill>
                    <a:schemeClr val="bg1"/>
                  </a:solidFill>
                </a:rPr>
                <a:t>25 Jun</a:t>
              </a:r>
            </a:p>
            <a:p>
              <a:pPr algn="ctr" defTabSz="1008400">
                <a:defRPr/>
              </a:pPr>
              <a:r>
                <a:rPr lang="en-US" sz="1323" b="1" kern="0" dirty="0">
                  <a:solidFill>
                    <a:schemeClr val="bg1"/>
                  </a:solidFill>
                </a:rPr>
                <a:t>2019</a:t>
              </a:r>
            </a:p>
          </p:txBody>
        </p:sp>
      </p:grpSp>
      <p:sp>
        <p:nvSpPr>
          <p:cNvPr id="21" name="Rectangle 20">
            <a:extLst>
              <a:ext uri="{FF2B5EF4-FFF2-40B4-BE49-F238E27FC236}">
                <a16:creationId xmlns:a16="http://schemas.microsoft.com/office/drawing/2014/main" id="{D2CC89E8-5D24-4DFD-865D-292A9BA9A77F}"/>
              </a:ext>
            </a:extLst>
          </p:cNvPr>
          <p:cNvSpPr/>
          <p:nvPr/>
        </p:nvSpPr>
        <p:spPr>
          <a:xfrm>
            <a:off x="3135697" y="2051399"/>
            <a:ext cx="2011077" cy="933269"/>
          </a:xfrm>
          <a:prstGeom prst="rect">
            <a:avLst/>
          </a:prstGeom>
        </p:spPr>
        <p:txBody>
          <a:bodyPr wrap="square" lIns="0" tIns="0" rIns="0" bIns="0">
            <a:spAutoFit/>
          </a:bodyPr>
          <a:lstStyle/>
          <a:p>
            <a:pPr algn="ctr"/>
            <a:r>
              <a:rPr lang="en-US" sz="1213" b="1" dirty="0">
                <a:solidFill>
                  <a:srgbClr val="00A3E0"/>
                </a:solidFill>
              </a:rPr>
              <a:t>Deposit of </a:t>
            </a:r>
            <a:endParaRPr lang="en-US" sz="1213" b="1" dirty="0" smtClean="0">
              <a:solidFill>
                <a:srgbClr val="00A3E0"/>
              </a:solidFill>
            </a:endParaRPr>
          </a:p>
          <a:p>
            <a:pPr algn="ctr"/>
            <a:r>
              <a:rPr lang="en-US" sz="1213" b="1" dirty="0" smtClean="0">
                <a:solidFill>
                  <a:srgbClr val="00A3E0"/>
                </a:solidFill>
              </a:rPr>
              <a:t>ratification </a:t>
            </a:r>
          </a:p>
          <a:p>
            <a:pPr algn="ctr"/>
            <a:r>
              <a:rPr lang="en-US" sz="1213" b="1" dirty="0" smtClean="0">
                <a:solidFill>
                  <a:srgbClr val="00A3E0"/>
                </a:solidFill>
              </a:rPr>
              <a:t>instrument </a:t>
            </a:r>
            <a:r>
              <a:rPr lang="en-US" sz="1213" b="1" dirty="0">
                <a:solidFill>
                  <a:srgbClr val="00A3E0"/>
                </a:solidFill>
              </a:rPr>
              <a:t>(along </a:t>
            </a:r>
            <a:endParaRPr lang="en-US" sz="1213" b="1" dirty="0" smtClean="0">
              <a:solidFill>
                <a:srgbClr val="00A3E0"/>
              </a:solidFill>
            </a:endParaRPr>
          </a:p>
          <a:p>
            <a:pPr algn="ctr"/>
            <a:r>
              <a:rPr lang="en-US" sz="1213" b="1" dirty="0" smtClean="0">
                <a:solidFill>
                  <a:srgbClr val="00A3E0"/>
                </a:solidFill>
              </a:rPr>
              <a:t>with </a:t>
            </a:r>
            <a:r>
              <a:rPr lang="en-US" sz="1213" b="1" dirty="0">
                <a:solidFill>
                  <a:srgbClr val="00A3E0"/>
                </a:solidFill>
              </a:rPr>
              <a:t>final MLI positions) by India</a:t>
            </a:r>
            <a:endParaRPr lang="en-US" sz="1213" dirty="0">
              <a:solidFill>
                <a:srgbClr val="00A3E0"/>
              </a:solidFill>
            </a:endParaRPr>
          </a:p>
        </p:txBody>
      </p:sp>
      <p:sp>
        <p:nvSpPr>
          <p:cNvPr id="22" name="Oval 21">
            <a:extLst>
              <a:ext uri="{FF2B5EF4-FFF2-40B4-BE49-F238E27FC236}">
                <a16:creationId xmlns:a16="http://schemas.microsoft.com/office/drawing/2014/main" id="{483418DC-C684-449F-BAFC-28DFE3EE1587}"/>
              </a:ext>
            </a:extLst>
          </p:cNvPr>
          <p:cNvSpPr/>
          <p:nvPr/>
        </p:nvSpPr>
        <p:spPr>
          <a:xfrm>
            <a:off x="3018503" y="3246900"/>
            <a:ext cx="199933" cy="207853"/>
          </a:xfrm>
          <a:prstGeom prst="ellipse">
            <a:avLst/>
          </a:prstGeom>
          <a:solidFill>
            <a:schemeClr val="accent2"/>
          </a:solidFill>
          <a:ln w="3175">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solidFill>
                <a:schemeClr val="accent2"/>
              </a:solidFill>
            </a:endParaRPr>
          </a:p>
        </p:txBody>
      </p:sp>
      <p:cxnSp>
        <p:nvCxnSpPr>
          <p:cNvPr id="24" name="Straight Connector 23">
            <a:extLst>
              <a:ext uri="{FF2B5EF4-FFF2-40B4-BE49-F238E27FC236}">
                <a16:creationId xmlns:a16="http://schemas.microsoft.com/office/drawing/2014/main" id="{36EE49A8-796C-449A-B945-F2DB0574BA90}"/>
              </a:ext>
            </a:extLst>
          </p:cNvPr>
          <p:cNvCxnSpPr>
            <a:cxnSpLocks/>
            <a:stCxn id="22" idx="4"/>
          </p:cNvCxnSpPr>
          <p:nvPr/>
        </p:nvCxnSpPr>
        <p:spPr>
          <a:xfrm flipH="1">
            <a:off x="3117114" y="3454753"/>
            <a:ext cx="1356" cy="950606"/>
          </a:xfrm>
          <a:prstGeom prst="line">
            <a:avLst/>
          </a:prstGeom>
          <a:ln w="19050">
            <a:solidFill>
              <a:srgbClr val="00A3E0"/>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B6E7E709-AAAD-4B14-8497-A1279FB81FEA}"/>
              </a:ext>
            </a:extLst>
          </p:cNvPr>
          <p:cNvSpPr/>
          <p:nvPr/>
        </p:nvSpPr>
        <p:spPr>
          <a:xfrm>
            <a:off x="2587030" y="4433607"/>
            <a:ext cx="1443660" cy="1119922"/>
          </a:xfrm>
          <a:prstGeom prst="rect">
            <a:avLst/>
          </a:prstGeom>
        </p:spPr>
        <p:txBody>
          <a:bodyPr wrap="square" lIns="0" tIns="0" rIns="0" bIns="0">
            <a:spAutoFit/>
          </a:bodyPr>
          <a:lstStyle/>
          <a:p>
            <a:pPr algn="ctr"/>
            <a:r>
              <a:rPr lang="en-US" sz="1213" b="1" dirty="0">
                <a:solidFill>
                  <a:schemeClr val="accent2"/>
                </a:solidFill>
              </a:rPr>
              <a:t>13 Jun 2019</a:t>
            </a:r>
          </a:p>
          <a:p>
            <a:pPr algn="ctr"/>
            <a:r>
              <a:rPr lang="en-US" sz="1213" b="1" dirty="0">
                <a:solidFill>
                  <a:schemeClr val="accent2"/>
                </a:solidFill>
              </a:rPr>
              <a:t>Indian Government approved ratification of MLI</a:t>
            </a:r>
          </a:p>
        </p:txBody>
      </p:sp>
      <p:grpSp>
        <p:nvGrpSpPr>
          <p:cNvPr id="26" name="Group 25">
            <a:extLst>
              <a:ext uri="{FF2B5EF4-FFF2-40B4-BE49-F238E27FC236}">
                <a16:creationId xmlns:a16="http://schemas.microsoft.com/office/drawing/2014/main" id="{7662A1CC-D35C-406F-A1D1-B121810FEDD7}"/>
              </a:ext>
            </a:extLst>
          </p:cNvPr>
          <p:cNvGrpSpPr/>
          <p:nvPr/>
        </p:nvGrpSpPr>
        <p:grpSpPr>
          <a:xfrm>
            <a:off x="5486753" y="2943937"/>
            <a:ext cx="807885" cy="814142"/>
            <a:chOff x="975360" y="3849370"/>
            <a:chExt cx="365760" cy="365760"/>
          </a:xfrm>
          <a:solidFill>
            <a:schemeClr val="accent3"/>
          </a:solidFill>
        </p:grpSpPr>
        <p:sp>
          <p:nvSpPr>
            <p:cNvPr id="27" name="Oval 26">
              <a:extLst>
                <a:ext uri="{FF2B5EF4-FFF2-40B4-BE49-F238E27FC236}">
                  <a16:creationId xmlns:a16="http://schemas.microsoft.com/office/drawing/2014/main" id="{DD0D9926-77FF-482F-800D-E7F5CC702D53}"/>
                </a:ext>
              </a:extLst>
            </p:cNvPr>
            <p:cNvSpPr/>
            <p:nvPr/>
          </p:nvSpPr>
          <p:spPr>
            <a:xfrm>
              <a:off x="975360" y="3849370"/>
              <a:ext cx="365760" cy="365760"/>
            </a:xfrm>
            <a:prstGeom prst="ellipse">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28" name="Oval 27">
              <a:extLst>
                <a:ext uri="{FF2B5EF4-FFF2-40B4-BE49-F238E27FC236}">
                  <a16:creationId xmlns:a16="http://schemas.microsoft.com/office/drawing/2014/main" id="{7BEE19F5-16FE-4DEC-B7F3-74845B2653A8}"/>
                </a:ext>
              </a:extLst>
            </p:cNvPr>
            <p:cNvSpPr/>
            <p:nvPr/>
          </p:nvSpPr>
          <p:spPr>
            <a:xfrm>
              <a:off x="1021080" y="3895090"/>
              <a:ext cx="274320" cy="274320"/>
            </a:xfrm>
            <a:prstGeom prst="ellipse">
              <a:avLst/>
            </a:prstGeom>
            <a:solidFill>
              <a:schemeClr val="accent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grpSp>
      <p:sp>
        <p:nvSpPr>
          <p:cNvPr id="29" name="Rounded Rectangle 107">
            <a:extLst>
              <a:ext uri="{FF2B5EF4-FFF2-40B4-BE49-F238E27FC236}">
                <a16:creationId xmlns:a16="http://schemas.microsoft.com/office/drawing/2014/main" id="{44A2213F-0F90-479A-B04E-BA08EDA6D897}"/>
              </a:ext>
            </a:extLst>
          </p:cNvPr>
          <p:cNvSpPr/>
          <p:nvPr/>
        </p:nvSpPr>
        <p:spPr>
          <a:xfrm>
            <a:off x="5436898" y="3059004"/>
            <a:ext cx="1005963" cy="572548"/>
          </a:xfrm>
          <a:prstGeom prst="roundRect">
            <a:avLst>
              <a:gd name="adj" fmla="val 50000"/>
            </a:avLst>
          </a:prstGeom>
          <a:noFill/>
        </p:spPr>
        <p:txBody>
          <a:bodyPr wrap="square" lIns="0" tIns="0" rIns="100838" bIns="0" anchor="ctr" anchorCtr="0">
            <a:spAutoFit/>
          </a:bodyPr>
          <a:lstStyle/>
          <a:p>
            <a:pPr algn="ctr" defTabSz="1008400">
              <a:defRPr/>
            </a:pPr>
            <a:r>
              <a:rPr lang="en-US" sz="1323" b="1" kern="0" dirty="0">
                <a:solidFill>
                  <a:schemeClr val="bg1"/>
                </a:solidFill>
              </a:rPr>
              <a:t>1 Oct</a:t>
            </a:r>
          </a:p>
          <a:p>
            <a:pPr algn="ctr" defTabSz="1008400">
              <a:defRPr/>
            </a:pPr>
            <a:r>
              <a:rPr lang="en-US" sz="1323" b="1" kern="0" dirty="0">
                <a:solidFill>
                  <a:schemeClr val="bg1"/>
                </a:solidFill>
              </a:rPr>
              <a:t>2019*</a:t>
            </a:r>
          </a:p>
        </p:txBody>
      </p:sp>
      <p:sp>
        <p:nvSpPr>
          <p:cNvPr id="30" name="Rectangle 29">
            <a:extLst>
              <a:ext uri="{FF2B5EF4-FFF2-40B4-BE49-F238E27FC236}">
                <a16:creationId xmlns:a16="http://schemas.microsoft.com/office/drawing/2014/main" id="{FD1256B9-5E59-4FD2-9E3C-EBD8A11F091D}"/>
              </a:ext>
            </a:extLst>
          </p:cNvPr>
          <p:cNvSpPr/>
          <p:nvPr/>
        </p:nvSpPr>
        <p:spPr>
          <a:xfrm>
            <a:off x="5245303" y="2101587"/>
            <a:ext cx="1358048" cy="559961"/>
          </a:xfrm>
          <a:prstGeom prst="rect">
            <a:avLst/>
          </a:prstGeom>
        </p:spPr>
        <p:txBody>
          <a:bodyPr wrap="square" lIns="0" tIns="0" rIns="0" bIns="0">
            <a:spAutoFit/>
          </a:bodyPr>
          <a:lstStyle/>
          <a:p>
            <a:pPr algn="ctr"/>
            <a:r>
              <a:rPr lang="en-US" sz="1213" b="1" dirty="0">
                <a:solidFill>
                  <a:schemeClr val="accent1"/>
                </a:solidFill>
              </a:rPr>
              <a:t>MLI </a:t>
            </a:r>
            <a:r>
              <a:rPr lang="en-US" sz="1213" b="1" dirty="0" smtClean="0">
                <a:solidFill>
                  <a:schemeClr val="accent1"/>
                </a:solidFill>
              </a:rPr>
              <a:t>enters</a:t>
            </a:r>
          </a:p>
          <a:p>
            <a:pPr algn="ctr"/>
            <a:r>
              <a:rPr lang="en-US" sz="1213" b="1" dirty="0" smtClean="0">
                <a:solidFill>
                  <a:schemeClr val="accent1"/>
                </a:solidFill>
              </a:rPr>
              <a:t> </a:t>
            </a:r>
            <a:r>
              <a:rPr lang="en-US" sz="1213" b="1" dirty="0">
                <a:solidFill>
                  <a:schemeClr val="accent1"/>
                </a:solidFill>
              </a:rPr>
              <a:t>into force </a:t>
            </a:r>
            <a:endParaRPr lang="en-US" sz="1213" b="1" dirty="0" smtClean="0">
              <a:solidFill>
                <a:schemeClr val="accent1"/>
              </a:solidFill>
            </a:endParaRPr>
          </a:p>
          <a:p>
            <a:pPr algn="ctr"/>
            <a:r>
              <a:rPr lang="en-US" sz="1213" b="1" dirty="0" smtClean="0">
                <a:solidFill>
                  <a:schemeClr val="accent1"/>
                </a:solidFill>
              </a:rPr>
              <a:t>for </a:t>
            </a:r>
            <a:r>
              <a:rPr lang="en-US" sz="1213" b="1" dirty="0">
                <a:solidFill>
                  <a:schemeClr val="accent1"/>
                </a:solidFill>
              </a:rPr>
              <a:t>India</a:t>
            </a:r>
            <a:endParaRPr lang="en-US" sz="1213" dirty="0">
              <a:solidFill>
                <a:schemeClr val="accent1"/>
              </a:solidFill>
            </a:endParaRPr>
          </a:p>
        </p:txBody>
      </p:sp>
      <p:sp>
        <p:nvSpPr>
          <p:cNvPr id="34" name="Oval 33">
            <a:extLst>
              <a:ext uri="{FF2B5EF4-FFF2-40B4-BE49-F238E27FC236}">
                <a16:creationId xmlns:a16="http://schemas.microsoft.com/office/drawing/2014/main" id="{F598A515-C57B-406F-95AD-29FE9147404F}"/>
              </a:ext>
            </a:extLst>
          </p:cNvPr>
          <p:cNvSpPr/>
          <p:nvPr/>
        </p:nvSpPr>
        <p:spPr>
          <a:xfrm>
            <a:off x="7254137" y="2959914"/>
            <a:ext cx="807885" cy="814142"/>
          </a:xfrm>
          <a:prstGeom prst="ellipse">
            <a:avLst/>
          </a:prstGeom>
          <a:solidFill>
            <a:srgbClr val="046A38"/>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36" name="Rectangle 35">
            <a:extLst>
              <a:ext uri="{FF2B5EF4-FFF2-40B4-BE49-F238E27FC236}">
                <a16:creationId xmlns:a16="http://schemas.microsoft.com/office/drawing/2014/main" id="{CFC2093A-5F82-48A6-AAC9-7CAB1F6D5841}"/>
              </a:ext>
            </a:extLst>
          </p:cNvPr>
          <p:cNvSpPr/>
          <p:nvPr/>
        </p:nvSpPr>
        <p:spPr>
          <a:xfrm>
            <a:off x="7011975" y="4040079"/>
            <a:ext cx="1535296" cy="1306576"/>
          </a:xfrm>
          <a:prstGeom prst="rect">
            <a:avLst/>
          </a:prstGeom>
        </p:spPr>
        <p:txBody>
          <a:bodyPr wrap="square" lIns="0" tIns="0" rIns="0" bIns="0">
            <a:spAutoFit/>
          </a:bodyPr>
          <a:lstStyle/>
          <a:p>
            <a:pPr algn="ctr"/>
            <a:r>
              <a:rPr lang="en-US" sz="1213" b="1" dirty="0">
                <a:solidFill>
                  <a:schemeClr val="accent1">
                    <a:lumMod val="50000"/>
                  </a:schemeClr>
                </a:solidFill>
              </a:rPr>
              <a:t>MLI provisions </a:t>
            </a:r>
            <a:endParaRPr lang="en-US" sz="1213" b="1" dirty="0" smtClean="0">
              <a:solidFill>
                <a:schemeClr val="accent1">
                  <a:lumMod val="50000"/>
                </a:schemeClr>
              </a:solidFill>
            </a:endParaRPr>
          </a:p>
          <a:p>
            <a:pPr algn="ctr"/>
            <a:r>
              <a:rPr lang="en-US" sz="1213" b="1" dirty="0" smtClean="0">
                <a:solidFill>
                  <a:schemeClr val="accent1">
                    <a:lumMod val="50000"/>
                  </a:schemeClr>
                </a:solidFill>
              </a:rPr>
              <a:t>to </a:t>
            </a:r>
            <a:r>
              <a:rPr lang="en-US" sz="1213" b="1" dirty="0">
                <a:solidFill>
                  <a:schemeClr val="accent1">
                    <a:lumMod val="50000"/>
                  </a:schemeClr>
                </a:solidFill>
              </a:rPr>
              <a:t>enter into </a:t>
            </a:r>
            <a:r>
              <a:rPr lang="en-US" sz="1213" b="1" dirty="0" smtClean="0">
                <a:solidFill>
                  <a:schemeClr val="accent1">
                    <a:lumMod val="50000"/>
                  </a:schemeClr>
                </a:solidFill>
              </a:rPr>
              <a:t>effect (a) for WHT  </a:t>
            </a:r>
            <a:r>
              <a:rPr lang="en-US" sz="1213" b="1" dirty="0">
                <a:solidFill>
                  <a:schemeClr val="accent1">
                    <a:lumMod val="50000"/>
                  </a:schemeClr>
                </a:solidFill>
              </a:rPr>
              <a:t>for </a:t>
            </a:r>
            <a:r>
              <a:rPr lang="en-US" sz="1213" b="1" dirty="0" smtClean="0">
                <a:solidFill>
                  <a:schemeClr val="accent1">
                    <a:lumMod val="50000"/>
                  </a:schemeClr>
                </a:solidFill>
              </a:rPr>
              <a:t>30 treaties (b) for other taxes for 23 treaties**</a:t>
            </a:r>
            <a:endParaRPr lang="en-US" sz="1213" b="1" dirty="0">
              <a:solidFill>
                <a:schemeClr val="accent1">
                  <a:lumMod val="50000"/>
                </a:schemeClr>
              </a:solidFill>
            </a:endParaRPr>
          </a:p>
        </p:txBody>
      </p:sp>
      <p:cxnSp>
        <p:nvCxnSpPr>
          <p:cNvPr id="38" name="Straight Connector 37">
            <a:extLst>
              <a:ext uri="{FF2B5EF4-FFF2-40B4-BE49-F238E27FC236}">
                <a16:creationId xmlns:a16="http://schemas.microsoft.com/office/drawing/2014/main" id="{8D223F53-64F7-4869-953B-24A8EB9337DF}"/>
              </a:ext>
            </a:extLst>
          </p:cNvPr>
          <p:cNvCxnSpPr>
            <a:cxnSpLocks/>
          </p:cNvCxnSpPr>
          <p:nvPr/>
        </p:nvCxnSpPr>
        <p:spPr>
          <a:xfrm flipH="1">
            <a:off x="2517087" y="2123676"/>
            <a:ext cx="7839" cy="1112247"/>
          </a:xfrm>
          <a:prstGeom prst="line">
            <a:avLst/>
          </a:prstGeom>
          <a:ln w="19050">
            <a:solidFill>
              <a:srgbClr val="00A3E0"/>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4D451822-EEC4-4CE1-8568-13A653EAB75D}"/>
              </a:ext>
            </a:extLst>
          </p:cNvPr>
          <p:cNvSpPr/>
          <p:nvPr/>
        </p:nvSpPr>
        <p:spPr>
          <a:xfrm>
            <a:off x="2424960" y="3234223"/>
            <a:ext cx="199933" cy="207853"/>
          </a:xfrm>
          <a:prstGeom prst="ellipse">
            <a:avLst/>
          </a:prstGeom>
          <a:solidFill>
            <a:srgbClr val="00A3E0"/>
          </a:solidFill>
          <a:ln w="3175">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40" name="Rectangle 39">
            <a:extLst>
              <a:ext uri="{FF2B5EF4-FFF2-40B4-BE49-F238E27FC236}">
                <a16:creationId xmlns:a16="http://schemas.microsoft.com/office/drawing/2014/main" id="{A9C38E8F-1B32-41B7-88E5-84A07F1E8C3B}"/>
              </a:ext>
            </a:extLst>
          </p:cNvPr>
          <p:cNvSpPr/>
          <p:nvPr/>
        </p:nvSpPr>
        <p:spPr>
          <a:xfrm>
            <a:off x="2194968" y="1527138"/>
            <a:ext cx="1114182" cy="559961"/>
          </a:xfrm>
          <a:prstGeom prst="rect">
            <a:avLst/>
          </a:prstGeom>
        </p:spPr>
        <p:txBody>
          <a:bodyPr wrap="square" lIns="0" tIns="0" rIns="0" bIns="0">
            <a:spAutoFit/>
          </a:bodyPr>
          <a:lstStyle/>
          <a:p>
            <a:pPr algn="ctr"/>
            <a:r>
              <a:rPr lang="en-US" sz="1213" b="1" dirty="0">
                <a:solidFill>
                  <a:srgbClr val="00A3E0"/>
                </a:solidFill>
              </a:rPr>
              <a:t>1 Jul 2018</a:t>
            </a:r>
          </a:p>
          <a:p>
            <a:pPr algn="ctr"/>
            <a:r>
              <a:rPr lang="en-US" sz="1213" b="1" dirty="0">
                <a:solidFill>
                  <a:srgbClr val="00A3E0"/>
                </a:solidFill>
              </a:rPr>
              <a:t>MLI entered </a:t>
            </a:r>
          </a:p>
          <a:p>
            <a:pPr algn="ctr"/>
            <a:r>
              <a:rPr lang="en-US" sz="1213" b="1" dirty="0">
                <a:solidFill>
                  <a:srgbClr val="00A3E0"/>
                </a:solidFill>
              </a:rPr>
              <a:t>into force</a:t>
            </a:r>
          </a:p>
        </p:txBody>
      </p:sp>
      <p:sp>
        <p:nvSpPr>
          <p:cNvPr id="41" name="Rounded Rectangle 117">
            <a:extLst>
              <a:ext uri="{FF2B5EF4-FFF2-40B4-BE49-F238E27FC236}">
                <a16:creationId xmlns:a16="http://schemas.microsoft.com/office/drawing/2014/main" id="{FDA1FDE1-81CF-4C8E-A6AE-3C414243072D}"/>
              </a:ext>
            </a:extLst>
          </p:cNvPr>
          <p:cNvSpPr/>
          <p:nvPr/>
        </p:nvSpPr>
        <p:spPr>
          <a:xfrm>
            <a:off x="7208121" y="3051875"/>
            <a:ext cx="1005963" cy="572548"/>
          </a:xfrm>
          <a:prstGeom prst="roundRect">
            <a:avLst>
              <a:gd name="adj" fmla="val 50000"/>
            </a:avLst>
          </a:prstGeom>
          <a:noFill/>
        </p:spPr>
        <p:txBody>
          <a:bodyPr wrap="square" lIns="0" tIns="0" rIns="100838" bIns="0" anchor="ctr" anchorCtr="0">
            <a:spAutoFit/>
          </a:bodyPr>
          <a:lstStyle/>
          <a:p>
            <a:pPr algn="ctr" defTabSz="1008400">
              <a:defRPr/>
            </a:pPr>
            <a:r>
              <a:rPr lang="en-US" sz="1323" b="1" kern="0" dirty="0">
                <a:solidFill>
                  <a:schemeClr val="bg1"/>
                </a:solidFill>
              </a:rPr>
              <a:t>1 Apr</a:t>
            </a:r>
          </a:p>
          <a:p>
            <a:pPr algn="ctr" defTabSz="1008400">
              <a:defRPr/>
            </a:pPr>
            <a:r>
              <a:rPr lang="en-US" sz="1323" b="1" kern="0" dirty="0">
                <a:solidFill>
                  <a:schemeClr val="bg1"/>
                </a:solidFill>
              </a:rPr>
              <a:t>2020</a:t>
            </a:r>
          </a:p>
        </p:txBody>
      </p:sp>
      <p:sp>
        <p:nvSpPr>
          <p:cNvPr id="54" name="Rectangle 53">
            <a:extLst>
              <a:ext uri="{FF2B5EF4-FFF2-40B4-BE49-F238E27FC236}">
                <a16:creationId xmlns:a16="http://schemas.microsoft.com/office/drawing/2014/main" id="{CFC2093A-5F82-48A6-AAC9-7CAB1F6D5841}"/>
              </a:ext>
            </a:extLst>
          </p:cNvPr>
          <p:cNvSpPr/>
          <p:nvPr/>
        </p:nvSpPr>
        <p:spPr>
          <a:xfrm>
            <a:off x="8547271" y="1381289"/>
            <a:ext cx="1535296" cy="1493229"/>
          </a:xfrm>
          <a:prstGeom prst="rect">
            <a:avLst/>
          </a:prstGeom>
        </p:spPr>
        <p:txBody>
          <a:bodyPr wrap="square" lIns="0" tIns="0" rIns="0" bIns="0">
            <a:spAutoFit/>
          </a:bodyPr>
          <a:lstStyle/>
          <a:p>
            <a:pPr algn="ctr"/>
            <a:r>
              <a:rPr lang="en-US" sz="1213" b="1" dirty="0">
                <a:solidFill>
                  <a:schemeClr val="accent3">
                    <a:lumMod val="75000"/>
                  </a:schemeClr>
                </a:solidFill>
              </a:rPr>
              <a:t>MLI </a:t>
            </a:r>
            <a:r>
              <a:rPr lang="en-US" sz="1213" b="1" dirty="0" smtClean="0">
                <a:solidFill>
                  <a:schemeClr val="accent3">
                    <a:lumMod val="75000"/>
                  </a:schemeClr>
                </a:solidFill>
              </a:rPr>
              <a:t>provisions </a:t>
            </a:r>
          </a:p>
          <a:p>
            <a:pPr algn="ctr"/>
            <a:r>
              <a:rPr lang="en-US" sz="1213" b="1" dirty="0" smtClean="0">
                <a:solidFill>
                  <a:schemeClr val="accent3">
                    <a:lumMod val="75000"/>
                  </a:schemeClr>
                </a:solidFill>
              </a:rPr>
              <a:t>to </a:t>
            </a:r>
            <a:r>
              <a:rPr lang="en-US" sz="1213" b="1" dirty="0">
                <a:solidFill>
                  <a:schemeClr val="accent3">
                    <a:lumMod val="75000"/>
                  </a:schemeClr>
                </a:solidFill>
              </a:rPr>
              <a:t>enter into effect </a:t>
            </a:r>
            <a:endParaRPr lang="en-US" sz="1213" b="1" dirty="0" smtClean="0">
              <a:solidFill>
                <a:schemeClr val="accent3">
                  <a:lumMod val="75000"/>
                </a:schemeClr>
              </a:solidFill>
            </a:endParaRPr>
          </a:p>
          <a:p>
            <a:pPr algn="ctr"/>
            <a:r>
              <a:rPr lang="en-US" sz="1213" b="1" dirty="0" smtClean="0">
                <a:solidFill>
                  <a:schemeClr val="accent3">
                    <a:lumMod val="75000"/>
                  </a:schemeClr>
                </a:solidFill>
              </a:rPr>
              <a:t>a. for WHT for 2 treaties***</a:t>
            </a:r>
          </a:p>
          <a:p>
            <a:pPr algn="ctr"/>
            <a:r>
              <a:rPr lang="en-US" sz="1213" b="1" dirty="0" smtClean="0">
                <a:solidFill>
                  <a:schemeClr val="accent3">
                    <a:lumMod val="75000"/>
                  </a:schemeClr>
                </a:solidFill>
              </a:rPr>
              <a:t>b. For other taxes for 9 treaties****</a:t>
            </a:r>
            <a:endParaRPr lang="en-US" sz="1213" b="1" dirty="0">
              <a:solidFill>
                <a:schemeClr val="accent3">
                  <a:lumMod val="75000"/>
                </a:schemeClr>
              </a:solidFill>
            </a:endParaRPr>
          </a:p>
        </p:txBody>
      </p:sp>
      <p:grpSp>
        <p:nvGrpSpPr>
          <p:cNvPr id="61" name="Group 60">
            <a:extLst>
              <a:ext uri="{FF2B5EF4-FFF2-40B4-BE49-F238E27FC236}">
                <a16:creationId xmlns:a16="http://schemas.microsoft.com/office/drawing/2014/main" id="{C9751E6F-D3AC-4927-9C51-4A44CE841A3D}"/>
              </a:ext>
            </a:extLst>
          </p:cNvPr>
          <p:cNvGrpSpPr/>
          <p:nvPr/>
        </p:nvGrpSpPr>
        <p:grpSpPr>
          <a:xfrm>
            <a:off x="8840462" y="3007273"/>
            <a:ext cx="1046325" cy="814142"/>
            <a:chOff x="4081952" y="3447921"/>
            <a:chExt cx="1109908" cy="863616"/>
          </a:xfrm>
        </p:grpSpPr>
        <p:sp>
          <p:nvSpPr>
            <p:cNvPr id="64" name="Oval 63">
              <a:extLst>
                <a:ext uri="{FF2B5EF4-FFF2-40B4-BE49-F238E27FC236}">
                  <a16:creationId xmlns:a16="http://schemas.microsoft.com/office/drawing/2014/main" id="{B6B8ACE0-341E-4602-9B21-49AAEDF53372}"/>
                </a:ext>
              </a:extLst>
            </p:cNvPr>
            <p:cNvSpPr/>
            <p:nvPr/>
          </p:nvSpPr>
          <p:spPr>
            <a:xfrm>
              <a:off x="4181522" y="3447921"/>
              <a:ext cx="856978" cy="863616"/>
            </a:xfrm>
            <a:prstGeom prst="ellipse">
              <a:avLst/>
            </a:prstGeom>
            <a:solidFill>
              <a:srgbClr val="00A3E0"/>
            </a:solidFill>
            <a:ln w="12700">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sp>
          <p:nvSpPr>
            <p:cNvPr id="63" name="Rounded Rectangle 96">
              <a:extLst>
                <a:ext uri="{FF2B5EF4-FFF2-40B4-BE49-F238E27FC236}">
                  <a16:creationId xmlns:a16="http://schemas.microsoft.com/office/drawing/2014/main" id="{B5DDC398-02BA-415C-83A5-91FF6D54466A}"/>
                </a:ext>
              </a:extLst>
            </p:cNvPr>
            <p:cNvSpPr/>
            <p:nvPr/>
          </p:nvSpPr>
          <p:spPr>
            <a:xfrm>
              <a:off x="4081952" y="3542611"/>
              <a:ext cx="1109908" cy="607341"/>
            </a:xfrm>
            <a:prstGeom prst="roundRect">
              <a:avLst>
                <a:gd name="adj" fmla="val 50000"/>
              </a:avLst>
            </a:prstGeom>
            <a:noFill/>
          </p:spPr>
          <p:txBody>
            <a:bodyPr wrap="square" lIns="0" tIns="0" rIns="100838" bIns="0" anchor="ctr" anchorCtr="0">
              <a:spAutoFit/>
            </a:bodyPr>
            <a:lstStyle/>
            <a:p>
              <a:pPr algn="ctr" defTabSz="1008400">
                <a:defRPr/>
              </a:pPr>
              <a:r>
                <a:rPr lang="en-US" sz="1323" b="1" kern="0" dirty="0" smtClean="0">
                  <a:solidFill>
                    <a:schemeClr val="bg1"/>
                  </a:solidFill>
                </a:rPr>
                <a:t>1 Apr</a:t>
              </a:r>
              <a:endParaRPr lang="en-US" sz="1323" b="1" kern="0" dirty="0">
                <a:solidFill>
                  <a:schemeClr val="bg1"/>
                </a:solidFill>
              </a:endParaRPr>
            </a:p>
            <a:p>
              <a:pPr algn="ctr" defTabSz="1008400">
                <a:defRPr/>
              </a:pPr>
              <a:r>
                <a:rPr lang="en-US" sz="1323" b="1" kern="0" dirty="0" smtClean="0">
                  <a:solidFill>
                    <a:schemeClr val="bg1"/>
                  </a:solidFill>
                </a:rPr>
                <a:t>2021</a:t>
              </a:r>
              <a:endParaRPr lang="en-US" sz="1323" b="1" kern="0" dirty="0">
                <a:solidFill>
                  <a:schemeClr val="bg1"/>
                </a:solidFill>
              </a:endParaRPr>
            </a:p>
          </p:txBody>
        </p:sp>
      </p:grpSp>
      <p:sp>
        <p:nvSpPr>
          <p:cNvPr id="66" name="Oval 65">
            <a:extLst>
              <a:ext uri="{FF2B5EF4-FFF2-40B4-BE49-F238E27FC236}">
                <a16:creationId xmlns:a16="http://schemas.microsoft.com/office/drawing/2014/main" id="{483418DC-C684-449F-BAFC-28DFE3EE1587}"/>
              </a:ext>
            </a:extLst>
          </p:cNvPr>
          <p:cNvSpPr/>
          <p:nvPr/>
        </p:nvSpPr>
        <p:spPr>
          <a:xfrm>
            <a:off x="4609114" y="3263059"/>
            <a:ext cx="199933" cy="207853"/>
          </a:xfrm>
          <a:prstGeom prst="ellipse">
            <a:avLst/>
          </a:prstGeom>
          <a:solidFill>
            <a:schemeClr val="accent5"/>
          </a:solidFill>
          <a:ln w="3175">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64" dirty="0"/>
          </a:p>
        </p:txBody>
      </p:sp>
      <p:cxnSp>
        <p:nvCxnSpPr>
          <p:cNvPr id="67" name="Straight Connector 66">
            <a:extLst>
              <a:ext uri="{FF2B5EF4-FFF2-40B4-BE49-F238E27FC236}">
                <a16:creationId xmlns:a16="http://schemas.microsoft.com/office/drawing/2014/main" id="{36EE49A8-796C-449A-B945-F2DB0574BA90}"/>
              </a:ext>
            </a:extLst>
          </p:cNvPr>
          <p:cNvCxnSpPr>
            <a:cxnSpLocks/>
          </p:cNvCxnSpPr>
          <p:nvPr/>
        </p:nvCxnSpPr>
        <p:spPr>
          <a:xfrm>
            <a:off x="4707724" y="3383145"/>
            <a:ext cx="0" cy="1621258"/>
          </a:xfrm>
          <a:prstGeom prst="line">
            <a:avLst/>
          </a:prstGeom>
          <a:ln w="19050">
            <a:solidFill>
              <a:srgbClr val="00A3E0"/>
            </a:solidFill>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B6E7E709-AAAD-4B14-8497-A1279FB81FEA}"/>
              </a:ext>
            </a:extLst>
          </p:cNvPr>
          <p:cNvSpPr/>
          <p:nvPr/>
        </p:nvSpPr>
        <p:spPr>
          <a:xfrm>
            <a:off x="4208618" y="4433728"/>
            <a:ext cx="1459047" cy="746615"/>
          </a:xfrm>
          <a:prstGeom prst="rect">
            <a:avLst/>
          </a:prstGeom>
          <a:solidFill>
            <a:schemeClr val="bg1"/>
          </a:solidFill>
        </p:spPr>
        <p:txBody>
          <a:bodyPr wrap="square" lIns="0" tIns="0" rIns="0" bIns="0">
            <a:spAutoFit/>
          </a:bodyPr>
          <a:lstStyle/>
          <a:p>
            <a:pPr algn="ctr"/>
            <a:r>
              <a:rPr lang="en-US" sz="1213" b="1" dirty="0" smtClean="0">
                <a:solidFill>
                  <a:srgbClr val="00A3E0"/>
                </a:solidFill>
              </a:rPr>
              <a:t>9 August 2019</a:t>
            </a:r>
            <a:endParaRPr lang="en-US" sz="1213" b="1" dirty="0">
              <a:solidFill>
                <a:srgbClr val="00A3E0"/>
              </a:solidFill>
            </a:endParaRPr>
          </a:p>
          <a:p>
            <a:pPr algn="ctr"/>
            <a:r>
              <a:rPr lang="en-US" sz="1213" b="1" dirty="0">
                <a:solidFill>
                  <a:srgbClr val="00A3E0"/>
                </a:solidFill>
              </a:rPr>
              <a:t>Indian Government </a:t>
            </a:r>
            <a:r>
              <a:rPr lang="en-US" sz="1213" b="1" dirty="0" smtClean="0">
                <a:solidFill>
                  <a:srgbClr val="00A3E0"/>
                </a:solidFill>
              </a:rPr>
              <a:t>notified </a:t>
            </a:r>
            <a:endParaRPr lang="en-US" sz="1213" b="1" dirty="0">
              <a:solidFill>
                <a:srgbClr val="00A3E0"/>
              </a:solidFill>
            </a:endParaRPr>
          </a:p>
        </p:txBody>
      </p:sp>
    </p:spTree>
    <p:extLst>
      <p:ext uri="{BB962C8B-B14F-4D97-AF65-F5344CB8AC3E}">
        <p14:creationId xmlns:p14="http://schemas.microsoft.com/office/powerpoint/2010/main" val="335853460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96FC2-41FE-47E9-B27E-E3D0839795C4}"/>
              </a:ext>
            </a:extLst>
          </p:cNvPr>
          <p:cNvSpPr>
            <a:spLocks noGrp="1"/>
          </p:cNvSpPr>
          <p:nvPr>
            <p:ph type="body" sz="quarter" idx="13"/>
          </p:nvPr>
        </p:nvSpPr>
        <p:spPr>
          <a:xfrm>
            <a:off x="439793" y="455681"/>
            <a:ext cx="9785951" cy="835084"/>
          </a:xfrm>
        </p:spPr>
        <p:txBody>
          <a:bodyPr/>
          <a:lstStyle/>
          <a:p>
            <a:r>
              <a:rPr lang="en-US" b="1" dirty="0" smtClean="0">
                <a:solidFill>
                  <a:schemeClr val="tx1"/>
                </a:solidFill>
              </a:rPr>
              <a:t>Indian CTAs | MLI </a:t>
            </a:r>
            <a:r>
              <a:rPr lang="en-US" b="1" dirty="0">
                <a:solidFill>
                  <a:schemeClr val="tx1"/>
                </a:solidFill>
              </a:rPr>
              <a:t>to enter into effect </a:t>
            </a:r>
            <a:r>
              <a:rPr lang="en-US" b="1" dirty="0" smtClean="0">
                <a:solidFill>
                  <a:schemeClr val="tx1"/>
                </a:solidFill>
              </a:rPr>
              <a:t>for WHT and other taxes from </a:t>
            </a:r>
            <a:r>
              <a:rPr lang="en-US" b="1" dirty="0">
                <a:solidFill>
                  <a:schemeClr val="tx1"/>
                </a:solidFill>
              </a:rPr>
              <a:t>1 April 2020</a:t>
            </a:r>
          </a:p>
        </p:txBody>
      </p:sp>
      <p:sp>
        <p:nvSpPr>
          <p:cNvPr id="23" name="TextBox 22">
            <a:extLst>
              <a:ext uri="{FF2B5EF4-FFF2-40B4-BE49-F238E27FC236}">
                <a16:creationId xmlns:a16="http://schemas.microsoft.com/office/drawing/2014/main" id="{41233D82-74A2-422F-9E49-870263F367FB}"/>
              </a:ext>
            </a:extLst>
          </p:cNvPr>
          <p:cNvSpPr txBox="1"/>
          <p:nvPr/>
        </p:nvSpPr>
        <p:spPr>
          <a:xfrm>
            <a:off x="638546" y="6563279"/>
            <a:ext cx="9407184" cy="339452"/>
          </a:xfrm>
          <a:prstGeom prst="rect">
            <a:avLst/>
          </a:prstGeom>
          <a:noFill/>
        </p:spPr>
        <p:txBody>
          <a:bodyPr wrap="square" lIns="0" tIns="0" rIns="0" bIns="0" rtlCol="0">
            <a:spAutoFit/>
          </a:bodyPr>
          <a:lstStyle/>
          <a:p>
            <a:pPr>
              <a:spcAft>
                <a:spcPts val="331"/>
              </a:spcAft>
            </a:pPr>
            <a:r>
              <a:rPr lang="en-US" sz="1103" i="1" dirty="0"/>
              <a:t>*</a:t>
            </a:r>
            <a:r>
              <a:rPr lang="en-US" sz="1103" dirty="0"/>
              <a:t>India and China have recently amended its tax treaty through protocol signed on 26 November 2018. Amongst others, protocol incorporates changes required to implement treaty related minimum standards agreed under BEPS project</a:t>
            </a:r>
          </a:p>
        </p:txBody>
      </p:sp>
      <p:sp>
        <p:nvSpPr>
          <p:cNvPr id="42" name="Rectangle 41">
            <a:extLst>
              <a:ext uri="{FF2B5EF4-FFF2-40B4-BE49-F238E27FC236}">
                <a16:creationId xmlns:a16="http://schemas.microsoft.com/office/drawing/2014/main" id="{03915CAF-DADB-4517-BE8E-4B1B11C83453}"/>
              </a:ext>
            </a:extLst>
          </p:cNvPr>
          <p:cNvSpPr/>
          <p:nvPr/>
        </p:nvSpPr>
        <p:spPr bwMode="gray">
          <a:xfrm>
            <a:off x="5542146" y="1874958"/>
            <a:ext cx="4507946" cy="3347822"/>
          </a:xfrm>
          <a:prstGeom prst="rect">
            <a:avLst/>
          </a:prstGeom>
          <a:solidFill>
            <a:srgbClr val="62B5E5">
              <a:alpha val="25000"/>
            </a:srgbClr>
          </a:solidFill>
          <a:ln w="19050" algn="ctr">
            <a:noFill/>
            <a:miter lim="800000"/>
            <a:headEnd/>
            <a:tailEnd/>
          </a:ln>
        </p:spPr>
        <p:txBody>
          <a:bodyPr wrap="square" lIns="98037" tIns="98037" rIns="98037" bIns="98037" rtlCol="0" anchor="t"/>
          <a:lstStyle/>
          <a:p>
            <a:pPr>
              <a:spcAft>
                <a:spcPts val="331"/>
              </a:spcAft>
              <a:buSzPct val="100000"/>
            </a:pPr>
            <a:r>
              <a:rPr lang="en-US" sz="1268" dirty="0"/>
              <a:t>“</a:t>
            </a:r>
            <a:r>
              <a:rPr lang="en-US" sz="1268" b="1" dirty="0"/>
              <a:t>Entry into effect</a:t>
            </a:r>
            <a:r>
              <a:rPr lang="en-US" sz="1268" dirty="0"/>
              <a:t>” with respect to CTA [Article 35]:</a:t>
            </a:r>
          </a:p>
          <a:p>
            <a:pPr marL="252100" lvl="3" indent="-252100" defTabSz="1112064">
              <a:spcAft>
                <a:spcPts val="331"/>
              </a:spcAft>
              <a:buSzPct val="100000"/>
              <a:buFont typeface="+mj-lt"/>
              <a:buAutoNum type="alphaLcParenR"/>
            </a:pPr>
            <a:r>
              <a:rPr lang="en-US" sz="1268" b="1" dirty="0"/>
              <a:t>For Withholding Tax (WHT)</a:t>
            </a:r>
            <a:r>
              <a:rPr lang="en-US" sz="1268" dirty="0"/>
              <a:t>: On or after the first day of the next calendar year following the latest of the dates on which MLI enters into force for each of the party to the CTA. India has chosen to substitute “calendar year” with “taxable period”</a:t>
            </a:r>
            <a:endParaRPr lang="en-US" sz="1268" b="1" dirty="0"/>
          </a:p>
          <a:p>
            <a:pPr marL="252100" lvl="3" indent="-252100" defTabSz="1112064">
              <a:spcAft>
                <a:spcPts val="331"/>
              </a:spcAft>
              <a:buSzPct val="100000"/>
              <a:buFont typeface="+mj-lt"/>
              <a:buAutoNum type="alphaLcParenR"/>
            </a:pPr>
            <a:r>
              <a:rPr lang="en-US" sz="1268" b="1" dirty="0"/>
              <a:t>For other taxes</a:t>
            </a:r>
            <a:r>
              <a:rPr lang="en-US" sz="1268" dirty="0"/>
              <a:t>: Taxable period beginning on or after the expiry of six calendar months following the latest of the dates on which MLI enters into force for each of the party to the CTA</a:t>
            </a:r>
            <a:br>
              <a:rPr lang="en-US" sz="1268" dirty="0"/>
            </a:br>
            <a:endParaRPr lang="en-US" sz="1268" dirty="0"/>
          </a:p>
          <a:p>
            <a:pPr marL="0" lvl="3" defTabSz="1112064">
              <a:spcAft>
                <a:spcPts val="331"/>
              </a:spcAft>
              <a:buSzPct val="100000"/>
            </a:pPr>
            <a:r>
              <a:rPr lang="en-US" sz="1268" i="1" dirty="0"/>
              <a:t>In relation to Indian bilateral tax treaties with jurisdictions tabulated (23), MLI to enter into effect for India from 1 April 2020 (for WHT and other taxes)</a:t>
            </a:r>
          </a:p>
        </p:txBody>
      </p:sp>
      <p:graphicFrame>
        <p:nvGraphicFramePr>
          <p:cNvPr id="44" name="Table 43">
            <a:extLst>
              <a:ext uri="{FF2B5EF4-FFF2-40B4-BE49-F238E27FC236}">
                <a16:creationId xmlns:a16="http://schemas.microsoft.com/office/drawing/2014/main" id="{B161561C-8183-4285-AC96-249FB4C65396}"/>
              </a:ext>
            </a:extLst>
          </p:cNvPr>
          <p:cNvGraphicFramePr>
            <a:graphicFrameLocks noGrp="1"/>
          </p:cNvGraphicFramePr>
          <p:nvPr>
            <p:extLst>
              <p:ext uri="{D42A27DB-BD31-4B8C-83A1-F6EECF244321}">
                <p14:modId xmlns:p14="http://schemas.microsoft.com/office/powerpoint/2010/main" val="1856038155"/>
              </p:ext>
            </p:extLst>
          </p:nvPr>
        </p:nvGraphicFramePr>
        <p:xfrm>
          <a:off x="638546" y="1874957"/>
          <a:ext cx="4507947" cy="3340706"/>
        </p:xfrm>
        <a:graphic>
          <a:graphicData uri="http://schemas.openxmlformats.org/drawingml/2006/table">
            <a:tbl>
              <a:tblPr firstRow="1" bandRow="1">
                <a:tableStyleId>{69012ECD-51FC-41F1-AA8D-1B2483CD663E}</a:tableStyleId>
              </a:tblPr>
              <a:tblGrid>
                <a:gridCol w="1502649">
                  <a:extLst>
                    <a:ext uri="{9D8B030D-6E8A-4147-A177-3AD203B41FA5}">
                      <a16:colId xmlns:a16="http://schemas.microsoft.com/office/drawing/2014/main" val="701921021"/>
                    </a:ext>
                  </a:extLst>
                </a:gridCol>
                <a:gridCol w="1502649">
                  <a:extLst>
                    <a:ext uri="{9D8B030D-6E8A-4147-A177-3AD203B41FA5}">
                      <a16:colId xmlns:a16="http://schemas.microsoft.com/office/drawing/2014/main" val="630322758"/>
                    </a:ext>
                  </a:extLst>
                </a:gridCol>
                <a:gridCol w="1502649">
                  <a:extLst>
                    <a:ext uri="{9D8B030D-6E8A-4147-A177-3AD203B41FA5}">
                      <a16:colId xmlns:a16="http://schemas.microsoft.com/office/drawing/2014/main" val="1122473432"/>
                    </a:ext>
                  </a:extLst>
                </a:gridCol>
              </a:tblGrid>
              <a:tr h="887374">
                <a:tc gridSpan="3">
                  <a:txBody>
                    <a:bodyPr/>
                    <a:lstStyle/>
                    <a:p>
                      <a:pPr algn="l"/>
                      <a:r>
                        <a:rPr lang="en-US" sz="1300" dirty="0">
                          <a:solidFill>
                            <a:srgbClr val="0097A9"/>
                          </a:solidFill>
                        </a:rPr>
                        <a:t>List of jurisdictions </a:t>
                      </a:r>
                      <a:r>
                        <a:rPr lang="en-US" sz="1300" b="1" kern="1200" dirty="0" smtClean="0">
                          <a:solidFill>
                            <a:srgbClr val="0097A9"/>
                          </a:solidFill>
                          <a:latin typeface="+mn-lt"/>
                          <a:ea typeface="+mn-ea"/>
                          <a:cs typeface="+mn-cs"/>
                        </a:rPr>
                        <a:t>that have </a:t>
                      </a:r>
                      <a:r>
                        <a:rPr lang="en-US" sz="1300" b="1" kern="1200" dirty="0">
                          <a:solidFill>
                            <a:srgbClr val="0097A9"/>
                          </a:solidFill>
                          <a:latin typeface="+mn-lt"/>
                          <a:ea typeface="+mn-ea"/>
                          <a:cs typeface="+mn-cs"/>
                        </a:rPr>
                        <a:t>notified tax treaty with India as CTA and have deposited their ratification instruments </a:t>
                      </a:r>
                      <a:r>
                        <a:rPr lang="en-US" sz="1300" baseline="0" dirty="0">
                          <a:solidFill>
                            <a:srgbClr val="0097A9"/>
                          </a:solidFill>
                        </a:rPr>
                        <a:t>with OECD </a:t>
                      </a:r>
                      <a:r>
                        <a:rPr lang="en-US" sz="1300" baseline="0" dirty="0" smtClean="0">
                          <a:solidFill>
                            <a:srgbClr val="0097A9"/>
                          </a:solidFill>
                        </a:rPr>
                        <a:t>Secretariat </a:t>
                      </a:r>
                      <a:r>
                        <a:rPr lang="en-US" sz="1300" baseline="0" dirty="0" err="1" smtClean="0">
                          <a:solidFill>
                            <a:srgbClr val="0097A9"/>
                          </a:solidFill>
                        </a:rPr>
                        <a:t>upto</a:t>
                      </a:r>
                      <a:r>
                        <a:rPr lang="en-US" sz="1300" baseline="0" dirty="0" smtClean="0">
                          <a:solidFill>
                            <a:srgbClr val="0097A9"/>
                          </a:solidFill>
                        </a:rPr>
                        <a:t> 30 June 2019</a:t>
                      </a:r>
                      <a:endParaRPr lang="en-IN" sz="1300" b="1" i="1" dirty="0">
                        <a:solidFill>
                          <a:srgbClr val="0097A9"/>
                        </a:solidFill>
                      </a:endParaRPr>
                    </a:p>
                  </a:txBody>
                  <a:tcPr marL="60503" marR="60503" marT="40335" marB="40335">
                    <a:lnL w="9525" cap="flat" cmpd="sng" algn="ctr">
                      <a:noFill/>
                      <a:prstDash val="solid"/>
                    </a:lnL>
                    <a:lnR w="9525" cap="flat" cmpd="sng" algn="ctr">
                      <a:noFill/>
                      <a:prstDash val="solid"/>
                    </a:lnR>
                    <a:lnT w="38100" cap="flat" cmpd="sng" algn="ctr">
                      <a:solidFill>
                        <a:srgbClr val="0097A9"/>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IN"/>
                    </a:p>
                  </a:txBody>
                  <a:tcPr/>
                </a:tc>
                <a:tc hMerge="1">
                  <a:txBody>
                    <a:bodyPr/>
                    <a:lstStyle/>
                    <a:p>
                      <a:endParaRPr lang="en-IN" dirty="0"/>
                    </a:p>
                  </a:txBody>
                  <a:tcPr/>
                </a:tc>
                <a:extLst>
                  <a:ext uri="{0D108BD9-81ED-4DB2-BD59-A6C34878D82A}">
                    <a16:rowId xmlns:a16="http://schemas.microsoft.com/office/drawing/2014/main" val="188169127"/>
                  </a:ext>
                </a:extLst>
              </a:tr>
              <a:tr h="282346">
                <a:tc>
                  <a:txBody>
                    <a:bodyPr/>
                    <a:lstStyle/>
                    <a:p>
                      <a:pPr algn="l"/>
                      <a:r>
                        <a:rPr lang="en-US" sz="1300" b="0" dirty="0">
                          <a:solidFill>
                            <a:schemeClr val="tx1"/>
                          </a:solidFill>
                        </a:rPr>
                        <a:t>Austria</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Australia</a:t>
                      </a:r>
                      <a:endParaRPr lang="en-IN" sz="1300" b="1"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Belgium</a:t>
                      </a:r>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3210471"/>
                  </a:ext>
                </a:extLst>
              </a:tr>
              <a:tr h="282346">
                <a:tc>
                  <a:txBody>
                    <a:bodyPr/>
                    <a:lstStyle/>
                    <a:p>
                      <a:pPr algn="l"/>
                      <a:r>
                        <a:rPr lang="en-US" sz="1300" b="0" dirty="0">
                          <a:solidFill>
                            <a:schemeClr val="tx1"/>
                          </a:solidFill>
                        </a:rPr>
                        <a:t>Finland</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France</a:t>
                      </a:r>
                      <a:endParaRPr lang="en-IN" sz="1300" b="1"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Georgia</a:t>
                      </a: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3380524"/>
                  </a:ext>
                </a:extLst>
              </a:tr>
              <a:tr h="282346">
                <a:tc>
                  <a:txBody>
                    <a:bodyPr/>
                    <a:lstStyle/>
                    <a:p>
                      <a:pPr algn="l"/>
                      <a:r>
                        <a:rPr lang="en-US" sz="1300" b="0" dirty="0">
                          <a:solidFill>
                            <a:schemeClr val="tx1"/>
                          </a:solidFill>
                        </a:rPr>
                        <a:t>Ireland</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Israel</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Japan</a:t>
                      </a:r>
                      <a:endParaRPr lang="en-IN" sz="1300" b="1"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6391035"/>
                  </a:ext>
                </a:extLst>
              </a:tr>
              <a:tr h="282346">
                <a:tc>
                  <a:txBody>
                    <a:bodyPr/>
                    <a:lstStyle/>
                    <a:p>
                      <a:pPr algn="l"/>
                      <a:r>
                        <a:rPr lang="en-US" sz="1300" b="0" dirty="0">
                          <a:solidFill>
                            <a:schemeClr val="tx1"/>
                          </a:solidFill>
                        </a:rPr>
                        <a:t>Lithuania</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Luxembourg</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Malta</a:t>
                      </a:r>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3192481"/>
                  </a:ext>
                </a:extLst>
              </a:tr>
              <a:tr h="282346">
                <a:tc>
                  <a:txBody>
                    <a:bodyPr/>
                    <a:lstStyle/>
                    <a:p>
                      <a:pPr algn="l"/>
                      <a:r>
                        <a:rPr lang="en-US" sz="1300" b="1" dirty="0">
                          <a:solidFill>
                            <a:schemeClr val="tx1"/>
                          </a:solidFill>
                        </a:rPr>
                        <a:t>Netherlands</a:t>
                      </a:r>
                      <a:endParaRPr lang="en-IN" sz="1300" b="1"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New Zealand</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Poland</a:t>
                      </a:r>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389499"/>
                  </a:ext>
                </a:extLst>
              </a:tr>
              <a:tr h="282346">
                <a:tc>
                  <a:txBody>
                    <a:bodyPr/>
                    <a:lstStyle/>
                    <a:p>
                      <a:pPr algn="l"/>
                      <a:r>
                        <a:rPr lang="en-US" sz="1300" b="1" dirty="0">
                          <a:solidFill>
                            <a:schemeClr val="tx1"/>
                          </a:solidFill>
                        </a:rPr>
                        <a:t>Russia</a:t>
                      </a:r>
                      <a:endParaRPr lang="en-IN" sz="1300" b="1"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Serbia</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Singapore</a:t>
                      </a:r>
                      <a:endParaRPr lang="en-IN" sz="1300" b="1"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272096"/>
                  </a:ext>
                </a:extLst>
              </a:tr>
              <a:tr h="282346">
                <a:tc>
                  <a:txBody>
                    <a:bodyPr/>
                    <a:lstStyle/>
                    <a:p>
                      <a:pPr algn="l"/>
                      <a:r>
                        <a:rPr lang="en-US" sz="1300" b="0" dirty="0">
                          <a:solidFill>
                            <a:schemeClr val="tx1"/>
                          </a:solidFill>
                        </a:rPr>
                        <a:t>Slovak Republic</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a:solidFill>
                            <a:schemeClr val="tx1"/>
                          </a:solidFill>
                        </a:rPr>
                        <a:t>Slovenia </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Sweden</a:t>
                      </a:r>
                      <a:endParaRPr lang="en-IN" sz="1300" b="1"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80651760"/>
                  </a:ext>
                </a:extLst>
              </a:tr>
              <a:tr h="282346">
                <a:tc>
                  <a:txBody>
                    <a:bodyPr/>
                    <a:lstStyle/>
                    <a:p>
                      <a:pPr algn="l"/>
                      <a:r>
                        <a:rPr lang="en-US" sz="1300" b="1" dirty="0">
                          <a:solidFill>
                            <a:schemeClr val="tx1"/>
                          </a:solidFill>
                        </a:rPr>
                        <a:t>United</a:t>
                      </a:r>
                      <a:r>
                        <a:rPr lang="en-US" sz="1300" b="1" baseline="0" dirty="0">
                          <a:solidFill>
                            <a:schemeClr val="tx1"/>
                          </a:solidFill>
                        </a:rPr>
                        <a:t> Kingdom</a:t>
                      </a: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dirty="0">
                          <a:solidFill>
                            <a:schemeClr val="tx1"/>
                          </a:solidFill>
                        </a:rPr>
                        <a:t>UAE</a:t>
                      </a:r>
                      <a:endParaRPr lang="en-IN" sz="1300" b="1"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1337188"/>
                  </a:ext>
                </a:extLst>
              </a:tr>
            </a:tbl>
          </a:graphicData>
        </a:graphic>
      </p:graphicFrame>
      <p:sp>
        <p:nvSpPr>
          <p:cNvPr id="45" name="Rounded Rectangle 23">
            <a:extLst>
              <a:ext uri="{FF2B5EF4-FFF2-40B4-BE49-F238E27FC236}">
                <a16:creationId xmlns:a16="http://schemas.microsoft.com/office/drawing/2014/main" id="{05975078-4E53-42F0-AC2E-21538A9C5116}"/>
              </a:ext>
            </a:extLst>
          </p:cNvPr>
          <p:cNvSpPr/>
          <p:nvPr/>
        </p:nvSpPr>
        <p:spPr bwMode="gray">
          <a:xfrm>
            <a:off x="638546" y="5404557"/>
            <a:ext cx="9407184" cy="915969"/>
          </a:xfrm>
          <a:prstGeom prst="roundRect">
            <a:avLst>
              <a:gd name="adj" fmla="val 0"/>
            </a:avLst>
          </a:prstGeom>
          <a:solidFill>
            <a:srgbClr val="00A3E0"/>
          </a:solidFill>
          <a:ln w="19050" algn="ctr">
            <a:noFill/>
            <a:miter lim="800000"/>
            <a:headEnd/>
            <a:tailEnd/>
          </a:ln>
        </p:spPr>
        <p:txBody>
          <a:bodyPr wrap="square" lIns="98037" tIns="98037" rIns="98037" bIns="98037" rtlCol="0" anchor="ctr"/>
          <a:lstStyle/>
          <a:p>
            <a:pPr>
              <a:spcAft>
                <a:spcPts val="331"/>
              </a:spcAft>
            </a:pPr>
            <a:r>
              <a:rPr lang="en-US" sz="1400" b="1" i="1" dirty="0" smtClean="0">
                <a:solidFill>
                  <a:schemeClr val="bg1"/>
                </a:solidFill>
              </a:rPr>
              <a:t>MLI </a:t>
            </a:r>
            <a:r>
              <a:rPr lang="en-US" sz="1400" b="1" i="1" dirty="0">
                <a:solidFill>
                  <a:schemeClr val="bg1"/>
                </a:solidFill>
              </a:rPr>
              <a:t>will not impact a) India-USA tax treaty (since USA has not signed MLI) and b) India tax treaties with China</a:t>
            </a:r>
            <a:r>
              <a:rPr lang="en-US" sz="1400" b="1" i="1" dirty="0" smtClean="0">
                <a:solidFill>
                  <a:schemeClr val="bg1"/>
                </a:solidFill>
              </a:rPr>
              <a:t>* and Germany, Switzerland and Mauritius </a:t>
            </a:r>
            <a:r>
              <a:rPr lang="en-US" sz="1400" b="1" i="1" dirty="0">
                <a:solidFill>
                  <a:schemeClr val="bg1"/>
                </a:solidFill>
              </a:rPr>
              <a:t>(since Indian tax treaties are not notified by said parties)</a:t>
            </a:r>
          </a:p>
        </p:txBody>
      </p:sp>
    </p:spTree>
    <p:extLst>
      <p:ext uri="{BB962C8B-B14F-4D97-AF65-F5344CB8AC3E}">
        <p14:creationId xmlns:p14="http://schemas.microsoft.com/office/powerpoint/2010/main" val="18786140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C96FC2-41FE-47E9-B27E-E3D0839795C4}"/>
              </a:ext>
            </a:extLst>
          </p:cNvPr>
          <p:cNvSpPr>
            <a:spLocks noGrp="1"/>
          </p:cNvSpPr>
          <p:nvPr>
            <p:ph type="body" sz="quarter" idx="13"/>
          </p:nvPr>
        </p:nvSpPr>
        <p:spPr>
          <a:xfrm>
            <a:off x="439793" y="936995"/>
            <a:ext cx="4880037" cy="835084"/>
          </a:xfrm>
        </p:spPr>
        <p:txBody>
          <a:bodyPr/>
          <a:lstStyle/>
          <a:p>
            <a:r>
              <a:rPr lang="en-US" sz="1800" dirty="0" smtClean="0"/>
              <a:t>Indian CTAs | MLI to enter into effect from 1 April 2020 for WHT and from 1 April 2021 for other taxes</a:t>
            </a:r>
            <a:endParaRPr lang="en-US" sz="1800" dirty="0"/>
          </a:p>
        </p:txBody>
      </p:sp>
      <p:sp>
        <p:nvSpPr>
          <p:cNvPr id="6" name="Title 5"/>
          <p:cNvSpPr>
            <a:spLocks noGrp="1"/>
          </p:cNvSpPr>
          <p:nvPr>
            <p:ph type="title"/>
          </p:nvPr>
        </p:nvSpPr>
        <p:spPr/>
        <p:txBody>
          <a:bodyPr/>
          <a:lstStyle/>
          <a:p>
            <a:r>
              <a:rPr lang="en-US" b="1" dirty="0"/>
              <a:t>Indian CTAs | MLI to enter into effect for WHT and other taxes</a:t>
            </a:r>
          </a:p>
        </p:txBody>
      </p:sp>
      <p:sp>
        <p:nvSpPr>
          <p:cNvPr id="23" name="TextBox 22">
            <a:extLst>
              <a:ext uri="{FF2B5EF4-FFF2-40B4-BE49-F238E27FC236}">
                <a16:creationId xmlns:a16="http://schemas.microsoft.com/office/drawing/2014/main" id="{41233D82-74A2-422F-9E49-870263F367FB}"/>
              </a:ext>
            </a:extLst>
          </p:cNvPr>
          <p:cNvSpPr txBox="1"/>
          <p:nvPr/>
        </p:nvSpPr>
        <p:spPr>
          <a:xfrm>
            <a:off x="439793" y="6617330"/>
            <a:ext cx="9605937" cy="339452"/>
          </a:xfrm>
          <a:prstGeom prst="rect">
            <a:avLst/>
          </a:prstGeom>
          <a:noFill/>
        </p:spPr>
        <p:txBody>
          <a:bodyPr wrap="square" lIns="0" tIns="0" rIns="0" bIns="0" rtlCol="0">
            <a:spAutoFit/>
          </a:bodyPr>
          <a:lstStyle/>
          <a:p>
            <a:pPr>
              <a:spcAft>
                <a:spcPts val="331"/>
              </a:spcAft>
            </a:pPr>
            <a:r>
              <a:rPr lang="en-US" sz="1103" i="1" dirty="0"/>
              <a:t>*</a:t>
            </a:r>
            <a:r>
              <a:rPr lang="en-US" sz="1103" dirty="0"/>
              <a:t>India and China have recently amended its tax treaty through protocol signed on 26 November 2018. Amongst others, protocol incorporates changes required to implement treaty related minimum standards agreed under BEPS project</a:t>
            </a:r>
          </a:p>
        </p:txBody>
      </p:sp>
      <p:graphicFrame>
        <p:nvGraphicFramePr>
          <p:cNvPr id="44" name="Table 43">
            <a:extLst>
              <a:ext uri="{FF2B5EF4-FFF2-40B4-BE49-F238E27FC236}">
                <a16:creationId xmlns:a16="http://schemas.microsoft.com/office/drawing/2014/main" id="{B161561C-8183-4285-AC96-249FB4C65396}"/>
              </a:ext>
            </a:extLst>
          </p:cNvPr>
          <p:cNvGraphicFramePr>
            <a:graphicFrameLocks noGrp="1"/>
          </p:cNvGraphicFramePr>
          <p:nvPr>
            <p:extLst>
              <p:ext uri="{D42A27DB-BD31-4B8C-83A1-F6EECF244321}">
                <p14:modId xmlns:p14="http://schemas.microsoft.com/office/powerpoint/2010/main" val="2381410394"/>
              </p:ext>
            </p:extLst>
          </p:nvPr>
        </p:nvGraphicFramePr>
        <p:xfrm>
          <a:off x="439793" y="2066888"/>
          <a:ext cx="4880037" cy="1734412"/>
        </p:xfrm>
        <a:graphic>
          <a:graphicData uri="http://schemas.openxmlformats.org/drawingml/2006/table">
            <a:tbl>
              <a:tblPr firstRow="1" bandRow="1">
                <a:tableStyleId>{69012ECD-51FC-41F1-AA8D-1B2483CD663E}</a:tableStyleId>
              </a:tblPr>
              <a:tblGrid>
                <a:gridCol w="1626679">
                  <a:extLst>
                    <a:ext uri="{9D8B030D-6E8A-4147-A177-3AD203B41FA5}">
                      <a16:colId xmlns:a16="http://schemas.microsoft.com/office/drawing/2014/main" val="701921021"/>
                    </a:ext>
                  </a:extLst>
                </a:gridCol>
                <a:gridCol w="1626679">
                  <a:extLst>
                    <a:ext uri="{9D8B030D-6E8A-4147-A177-3AD203B41FA5}">
                      <a16:colId xmlns:a16="http://schemas.microsoft.com/office/drawing/2014/main" val="630322758"/>
                    </a:ext>
                  </a:extLst>
                </a:gridCol>
                <a:gridCol w="1626679">
                  <a:extLst>
                    <a:ext uri="{9D8B030D-6E8A-4147-A177-3AD203B41FA5}">
                      <a16:colId xmlns:a16="http://schemas.microsoft.com/office/drawing/2014/main" val="1122473432"/>
                    </a:ext>
                  </a:extLst>
                </a:gridCol>
              </a:tblGrid>
              <a:tr h="887374">
                <a:tc gridSpan="3">
                  <a:txBody>
                    <a:bodyPr/>
                    <a:lstStyle/>
                    <a:p>
                      <a:pPr algn="l"/>
                      <a:r>
                        <a:rPr lang="en-US" sz="1300" dirty="0" smtClean="0">
                          <a:solidFill>
                            <a:srgbClr val="0097A9"/>
                          </a:solidFill>
                        </a:rPr>
                        <a:t>Jurisdictions </a:t>
                      </a:r>
                      <a:r>
                        <a:rPr lang="en-US" sz="1300" b="1" kern="1200" dirty="0" smtClean="0">
                          <a:solidFill>
                            <a:srgbClr val="0097A9"/>
                          </a:solidFill>
                          <a:latin typeface="+mn-lt"/>
                          <a:ea typeface="+mn-ea"/>
                          <a:cs typeface="+mn-cs"/>
                        </a:rPr>
                        <a:t>that have </a:t>
                      </a:r>
                      <a:r>
                        <a:rPr lang="en-US" sz="1300" b="1" kern="1200" dirty="0">
                          <a:solidFill>
                            <a:srgbClr val="0097A9"/>
                          </a:solidFill>
                          <a:latin typeface="+mn-lt"/>
                          <a:ea typeface="+mn-ea"/>
                          <a:cs typeface="+mn-cs"/>
                        </a:rPr>
                        <a:t>notified tax treaty with India as CTA and have deposited their ratification instruments </a:t>
                      </a:r>
                      <a:r>
                        <a:rPr lang="en-US" sz="1300" baseline="0" dirty="0">
                          <a:solidFill>
                            <a:srgbClr val="0097A9"/>
                          </a:solidFill>
                        </a:rPr>
                        <a:t>with OECD </a:t>
                      </a:r>
                      <a:r>
                        <a:rPr lang="en-US" sz="1300" baseline="0" dirty="0" smtClean="0">
                          <a:solidFill>
                            <a:srgbClr val="0097A9"/>
                          </a:solidFill>
                        </a:rPr>
                        <a:t>Secretariat after 30 June 2019 </a:t>
                      </a:r>
                      <a:r>
                        <a:rPr lang="en-US" sz="1300" baseline="0" dirty="0" err="1" smtClean="0">
                          <a:solidFill>
                            <a:srgbClr val="0097A9"/>
                          </a:solidFill>
                        </a:rPr>
                        <a:t>upto</a:t>
                      </a:r>
                      <a:r>
                        <a:rPr lang="en-US" sz="1300" baseline="0" dirty="0" smtClean="0">
                          <a:solidFill>
                            <a:srgbClr val="0097A9"/>
                          </a:solidFill>
                        </a:rPr>
                        <a:t> 31 December 2019</a:t>
                      </a:r>
                      <a:endParaRPr lang="en-IN" sz="1300" b="1" i="1" dirty="0">
                        <a:solidFill>
                          <a:srgbClr val="0097A9"/>
                        </a:solidFill>
                      </a:endParaRPr>
                    </a:p>
                  </a:txBody>
                  <a:tcPr marL="60503" marR="60503" marT="40335" marB="40335">
                    <a:lnL w="9525" cap="flat" cmpd="sng" algn="ctr">
                      <a:noFill/>
                      <a:prstDash val="solid"/>
                    </a:lnL>
                    <a:lnR w="9525" cap="flat" cmpd="sng" algn="ctr">
                      <a:noFill/>
                      <a:prstDash val="solid"/>
                    </a:lnR>
                    <a:lnT w="38100" cap="flat" cmpd="sng" algn="ctr">
                      <a:solidFill>
                        <a:srgbClr val="0097A9"/>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IN"/>
                    </a:p>
                  </a:txBody>
                  <a:tcPr/>
                </a:tc>
                <a:tc hMerge="1">
                  <a:txBody>
                    <a:bodyPr/>
                    <a:lstStyle/>
                    <a:p>
                      <a:endParaRPr lang="en-IN" dirty="0"/>
                    </a:p>
                  </a:txBody>
                  <a:tcPr/>
                </a:tc>
                <a:extLst>
                  <a:ext uri="{0D108BD9-81ED-4DB2-BD59-A6C34878D82A}">
                    <a16:rowId xmlns:a16="http://schemas.microsoft.com/office/drawing/2014/main" val="188169127"/>
                  </a:ext>
                </a:extLst>
              </a:tr>
              <a:tr h="282346">
                <a:tc>
                  <a:txBody>
                    <a:bodyPr/>
                    <a:lstStyle/>
                    <a:p>
                      <a:pPr algn="l"/>
                      <a:r>
                        <a:rPr lang="en-US" sz="1300" b="1" dirty="0" smtClean="0">
                          <a:solidFill>
                            <a:schemeClr val="tx1"/>
                          </a:solidFill>
                        </a:rPr>
                        <a:t>Canada</a:t>
                      </a:r>
                      <a:endParaRPr lang="en-IN" sz="1300" b="1"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smtClean="0">
                          <a:solidFill>
                            <a:schemeClr val="tx1"/>
                          </a:solidFill>
                        </a:rPr>
                        <a:t>Latvia</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smtClean="0">
                          <a:solidFill>
                            <a:schemeClr val="tx1"/>
                          </a:solidFill>
                        </a:rPr>
                        <a:t>Ukraine</a:t>
                      </a:r>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3210471"/>
                  </a:ext>
                </a:extLst>
              </a:tr>
              <a:tr h="282346">
                <a:tc>
                  <a:txBody>
                    <a:bodyPr/>
                    <a:lstStyle/>
                    <a:p>
                      <a:pPr algn="l"/>
                      <a:r>
                        <a:rPr lang="en-US" sz="1300" b="0" dirty="0" smtClean="0">
                          <a:solidFill>
                            <a:schemeClr val="tx1"/>
                          </a:solidFill>
                        </a:rPr>
                        <a:t>Denmark</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smtClean="0">
                          <a:solidFill>
                            <a:schemeClr val="tx1"/>
                          </a:solidFill>
                        </a:rPr>
                        <a:t>Norway</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3380524"/>
                  </a:ext>
                </a:extLst>
              </a:tr>
              <a:tr h="282346">
                <a:tc>
                  <a:txBody>
                    <a:bodyPr/>
                    <a:lstStyle/>
                    <a:p>
                      <a:pPr algn="l"/>
                      <a:r>
                        <a:rPr lang="en-US" sz="1300" b="0" dirty="0" smtClean="0">
                          <a:solidFill>
                            <a:schemeClr val="tx1"/>
                          </a:solidFill>
                        </a:rPr>
                        <a:t>Iceland</a:t>
                      </a:r>
                      <a:endParaRPr lang="en-IN" sz="1300" b="0"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smtClean="0">
                          <a:solidFill>
                            <a:schemeClr val="tx1"/>
                          </a:solidFill>
                        </a:rPr>
                        <a:t>Qatar</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6391035"/>
                  </a:ext>
                </a:extLst>
              </a:tr>
            </a:tbl>
          </a:graphicData>
        </a:graphic>
      </p:graphicFrame>
      <p:sp>
        <p:nvSpPr>
          <p:cNvPr id="45" name="Rounded Rectangle 23">
            <a:extLst>
              <a:ext uri="{FF2B5EF4-FFF2-40B4-BE49-F238E27FC236}">
                <a16:creationId xmlns:a16="http://schemas.microsoft.com/office/drawing/2014/main" id="{05975078-4E53-42F0-AC2E-21538A9C5116}"/>
              </a:ext>
            </a:extLst>
          </p:cNvPr>
          <p:cNvSpPr/>
          <p:nvPr/>
        </p:nvSpPr>
        <p:spPr bwMode="gray">
          <a:xfrm>
            <a:off x="449162" y="4156726"/>
            <a:ext cx="9785951" cy="2154847"/>
          </a:xfrm>
          <a:prstGeom prst="roundRect">
            <a:avLst>
              <a:gd name="adj" fmla="val 0"/>
            </a:avLst>
          </a:prstGeom>
          <a:solidFill>
            <a:srgbClr val="00A3E0"/>
          </a:solidFill>
          <a:ln w="19050" algn="ctr">
            <a:noFill/>
            <a:miter lim="800000"/>
            <a:headEnd/>
            <a:tailEnd/>
          </a:ln>
        </p:spPr>
        <p:txBody>
          <a:bodyPr wrap="square" lIns="98037" tIns="98037" rIns="98037" bIns="98037" rtlCol="0" anchor="ctr"/>
          <a:lstStyle/>
          <a:p>
            <a:pPr marL="189075" indent="-189075">
              <a:spcAft>
                <a:spcPts val="331"/>
              </a:spcAft>
              <a:buFont typeface="Arial" panose="020B0604020202020204" pitchFamily="34" charset="0"/>
              <a:buChar char="•"/>
            </a:pPr>
            <a:r>
              <a:rPr lang="en-US" sz="1400" b="1" dirty="0" smtClean="0">
                <a:solidFill>
                  <a:schemeClr val="bg1"/>
                </a:solidFill>
              </a:rPr>
              <a:t>Where </a:t>
            </a:r>
            <a:r>
              <a:rPr lang="en-US" sz="1400" b="1" dirty="0">
                <a:solidFill>
                  <a:schemeClr val="bg1"/>
                </a:solidFill>
              </a:rPr>
              <a:t>CTA party deposits ratification document latest by 31 December 2019, MLI to come into effect for Indian CTA with such party from 1 April 2020 for WHT and 1 April 2021 for other taxes. For example: Canada, Denmark</a:t>
            </a:r>
            <a:r>
              <a:rPr lang="en-US" sz="1400" b="1" dirty="0" smtClean="0">
                <a:solidFill>
                  <a:schemeClr val="bg1"/>
                </a:solidFill>
              </a:rPr>
              <a:t>, Iceland, Latvia, Norway</a:t>
            </a:r>
            <a:r>
              <a:rPr lang="en-US" sz="1400" b="1" dirty="0">
                <a:solidFill>
                  <a:schemeClr val="bg1"/>
                </a:solidFill>
              </a:rPr>
              <a:t>, Qatar, </a:t>
            </a:r>
            <a:r>
              <a:rPr lang="en-US" sz="1400" b="1" dirty="0" smtClean="0">
                <a:solidFill>
                  <a:schemeClr val="bg1"/>
                </a:solidFill>
              </a:rPr>
              <a:t>and Ukraine, which </a:t>
            </a:r>
            <a:r>
              <a:rPr lang="en-US" sz="1400" b="1" dirty="0">
                <a:solidFill>
                  <a:schemeClr val="bg1"/>
                </a:solidFill>
              </a:rPr>
              <a:t>deposited its ratification instrument </a:t>
            </a:r>
            <a:r>
              <a:rPr lang="en-US" sz="1400" b="1" dirty="0" smtClean="0">
                <a:solidFill>
                  <a:schemeClr val="bg1"/>
                </a:solidFill>
              </a:rPr>
              <a:t>between 1 July 2019 to 31 December 2019. </a:t>
            </a:r>
            <a:endParaRPr lang="en-US" sz="1400" b="1" dirty="0">
              <a:solidFill>
                <a:schemeClr val="bg1"/>
              </a:solidFill>
            </a:endParaRPr>
          </a:p>
          <a:p>
            <a:pPr marL="189075" indent="-189075">
              <a:spcAft>
                <a:spcPts val="331"/>
              </a:spcAft>
              <a:buFont typeface="Arial" panose="020B0604020202020204" pitchFamily="34" charset="0"/>
              <a:buChar char="•"/>
            </a:pPr>
            <a:endParaRPr lang="en-US" sz="1400" b="1" dirty="0" smtClean="0">
              <a:solidFill>
                <a:schemeClr val="bg1"/>
              </a:solidFill>
            </a:endParaRPr>
          </a:p>
          <a:p>
            <a:pPr marL="189075" indent="-189075">
              <a:spcAft>
                <a:spcPts val="331"/>
              </a:spcAft>
              <a:buFont typeface="Arial" panose="020B0604020202020204" pitchFamily="34" charset="0"/>
              <a:buChar char="•"/>
            </a:pPr>
            <a:r>
              <a:rPr lang="en-US" sz="1400" b="1" dirty="0" smtClean="0">
                <a:solidFill>
                  <a:schemeClr val="bg1"/>
                </a:solidFill>
              </a:rPr>
              <a:t>MLI </a:t>
            </a:r>
            <a:r>
              <a:rPr lang="en-US" sz="1400" b="1" dirty="0">
                <a:solidFill>
                  <a:schemeClr val="bg1"/>
                </a:solidFill>
              </a:rPr>
              <a:t>will not impact a) India-USA tax treaty (since USA has not signed MLI) and b) India tax treaties with China</a:t>
            </a:r>
            <a:r>
              <a:rPr lang="en-US" sz="1400" b="1" dirty="0" smtClean="0">
                <a:solidFill>
                  <a:schemeClr val="bg1"/>
                </a:solidFill>
              </a:rPr>
              <a:t>* and Germany, Switzerland and Mauritius </a:t>
            </a:r>
            <a:r>
              <a:rPr lang="en-US" sz="1400" b="1" dirty="0">
                <a:solidFill>
                  <a:schemeClr val="bg1"/>
                </a:solidFill>
              </a:rPr>
              <a:t>(since Indian tax treaties are not notified by said parties)</a:t>
            </a:r>
          </a:p>
        </p:txBody>
      </p:sp>
      <p:graphicFrame>
        <p:nvGraphicFramePr>
          <p:cNvPr id="5" name="Table 4"/>
          <p:cNvGraphicFramePr>
            <a:graphicFrameLocks noGrp="1"/>
          </p:cNvGraphicFramePr>
          <p:nvPr>
            <p:extLst>
              <p:ext uri="{D42A27DB-BD31-4B8C-83A1-F6EECF244321}">
                <p14:modId xmlns:p14="http://schemas.microsoft.com/office/powerpoint/2010/main" val="1571942956"/>
              </p:ext>
            </p:extLst>
          </p:nvPr>
        </p:nvGraphicFramePr>
        <p:xfrm>
          <a:off x="5575301" y="2069267"/>
          <a:ext cx="4650444" cy="1169720"/>
        </p:xfrm>
        <a:graphic>
          <a:graphicData uri="http://schemas.openxmlformats.org/drawingml/2006/table">
            <a:tbl>
              <a:tblPr firstRow="1" bandRow="1">
                <a:tableStyleId>{69012ECD-51FC-41F1-AA8D-1B2483CD663E}</a:tableStyleId>
              </a:tblPr>
              <a:tblGrid>
                <a:gridCol w="1550148">
                  <a:extLst>
                    <a:ext uri="{9D8B030D-6E8A-4147-A177-3AD203B41FA5}">
                      <a16:colId xmlns:a16="http://schemas.microsoft.com/office/drawing/2014/main" val="3085733726"/>
                    </a:ext>
                  </a:extLst>
                </a:gridCol>
                <a:gridCol w="1550148">
                  <a:extLst>
                    <a:ext uri="{9D8B030D-6E8A-4147-A177-3AD203B41FA5}">
                      <a16:colId xmlns:a16="http://schemas.microsoft.com/office/drawing/2014/main" val="3439993917"/>
                    </a:ext>
                  </a:extLst>
                </a:gridCol>
                <a:gridCol w="1550148">
                  <a:extLst>
                    <a:ext uri="{9D8B030D-6E8A-4147-A177-3AD203B41FA5}">
                      <a16:colId xmlns:a16="http://schemas.microsoft.com/office/drawing/2014/main" val="3716888450"/>
                    </a:ext>
                  </a:extLst>
                </a:gridCol>
              </a:tblGrid>
              <a:tr h="887374">
                <a:tc gridSpan="3">
                  <a:txBody>
                    <a:bodyPr/>
                    <a:lstStyle/>
                    <a:p>
                      <a:pPr algn="l"/>
                      <a:r>
                        <a:rPr lang="en-US" sz="1300" dirty="0" smtClean="0">
                          <a:solidFill>
                            <a:srgbClr val="0097A9"/>
                          </a:solidFill>
                        </a:rPr>
                        <a:t>Jurisdictions </a:t>
                      </a:r>
                      <a:r>
                        <a:rPr lang="en-US" sz="1300" b="1" kern="1200" dirty="0" smtClean="0">
                          <a:solidFill>
                            <a:srgbClr val="0097A9"/>
                          </a:solidFill>
                          <a:latin typeface="+mn-lt"/>
                          <a:ea typeface="+mn-ea"/>
                          <a:cs typeface="+mn-cs"/>
                        </a:rPr>
                        <a:t>that have </a:t>
                      </a:r>
                      <a:r>
                        <a:rPr lang="en-US" sz="1300" b="1" kern="1200" dirty="0">
                          <a:solidFill>
                            <a:srgbClr val="0097A9"/>
                          </a:solidFill>
                          <a:latin typeface="+mn-lt"/>
                          <a:ea typeface="+mn-ea"/>
                          <a:cs typeface="+mn-cs"/>
                        </a:rPr>
                        <a:t>notified tax treaty with India as CTA and have deposited their ratification instruments </a:t>
                      </a:r>
                      <a:r>
                        <a:rPr lang="en-US" sz="1300" baseline="0" dirty="0">
                          <a:solidFill>
                            <a:srgbClr val="0097A9"/>
                          </a:solidFill>
                        </a:rPr>
                        <a:t>with OECD </a:t>
                      </a:r>
                      <a:r>
                        <a:rPr lang="en-US" sz="1300" baseline="0" dirty="0" smtClean="0">
                          <a:solidFill>
                            <a:srgbClr val="0097A9"/>
                          </a:solidFill>
                        </a:rPr>
                        <a:t>Secretariat after 31 December 2019 till 29 January 2020</a:t>
                      </a:r>
                      <a:endParaRPr lang="en-IN" sz="1300" b="1" i="1" dirty="0">
                        <a:solidFill>
                          <a:srgbClr val="0097A9"/>
                        </a:solidFill>
                      </a:endParaRPr>
                    </a:p>
                  </a:txBody>
                  <a:tcPr marL="60503" marR="60503" marT="40335" marB="40335">
                    <a:lnL w="9525" cap="flat" cmpd="sng" algn="ctr">
                      <a:noFill/>
                      <a:prstDash val="solid"/>
                    </a:lnL>
                    <a:lnR w="9525" cap="flat" cmpd="sng" algn="ctr">
                      <a:noFill/>
                      <a:prstDash val="solid"/>
                    </a:lnR>
                    <a:lnT w="38100" cap="flat" cmpd="sng" algn="ctr">
                      <a:solidFill>
                        <a:srgbClr val="0097A9"/>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IN"/>
                    </a:p>
                  </a:txBody>
                  <a:tcPr/>
                </a:tc>
                <a:tc hMerge="1">
                  <a:txBody>
                    <a:bodyPr/>
                    <a:lstStyle/>
                    <a:p>
                      <a:endParaRPr lang="en-IN" dirty="0"/>
                    </a:p>
                  </a:txBody>
                  <a:tcPr/>
                </a:tc>
                <a:extLst>
                  <a:ext uri="{0D108BD9-81ED-4DB2-BD59-A6C34878D82A}">
                    <a16:rowId xmlns:a16="http://schemas.microsoft.com/office/drawing/2014/main" val="2062212177"/>
                  </a:ext>
                </a:extLst>
              </a:tr>
              <a:tr h="282346">
                <a:tc>
                  <a:txBody>
                    <a:bodyPr/>
                    <a:lstStyle/>
                    <a:p>
                      <a:pPr algn="l"/>
                      <a:r>
                        <a:rPr lang="en-US" sz="1300" b="1" dirty="0" smtClean="0">
                          <a:solidFill>
                            <a:schemeClr val="tx1"/>
                          </a:solidFill>
                        </a:rPr>
                        <a:t>Cyprus</a:t>
                      </a:r>
                      <a:endParaRPr lang="en-IN" sz="1300" b="1" dirty="0">
                        <a:solidFill>
                          <a:schemeClr val="tx1"/>
                        </a:solidFill>
                      </a:endParaRPr>
                    </a:p>
                  </a:txBody>
                  <a:tcPr marL="60503" marR="60503" marT="40335" marB="40335">
                    <a:lnL w="9525" cap="flat" cmpd="sng" algn="ctr">
                      <a:noFill/>
                      <a:prstDash val="solid"/>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0" dirty="0" smtClean="0">
                          <a:solidFill>
                            <a:schemeClr val="tx1"/>
                          </a:solidFill>
                        </a:rPr>
                        <a:t>Saudi</a:t>
                      </a:r>
                      <a:r>
                        <a:rPr lang="en-US" sz="1300" b="0" baseline="0" dirty="0" smtClean="0">
                          <a:solidFill>
                            <a:schemeClr val="tx1"/>
                          </a:solidFill>
                        </a:rPr>
                        <a:t> Arabia</a:t>
                      </a:r>
                      <a:endParaRPr lang="en-IN" sz="1300" b="0" dirty="0">
                        <a:solidFill>
                          <a:schemeClr val="tx1"/>
                        </a:solidFill>
                      </a:endParaRPr>
                    </a:p>
                  </a:txBody>
                  <a:tcPr marL="60503" marR="60503" marT="40335" marB="40335">
                    <a:lnL>
                      <a:noFill/>
                    </a:lnL>
                    <a:lnR>
                      <a:noFill/>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IN" sz="1300" b="0" dirty="0">
                        <a:solidFill>
                          <a:schemeClr val="tx1"/>
                        </a:solidFill>
                      </a:endParaRPr>
                    </a:p>
                  </a:txBody>
                  <a:tcPr marL="60503" marR="60503" marT="40335" marB="40335">
                    <a:lnL>
                      <a:noFill/>
                    </a:lnL>
                    <a:lnR w="9525" cap="flat" cmpd="sng" algn="ctr">
                      <a:noFill/>
                      <a:prstDash val="solid"/>
                    </a:lnR>
                    <a:lnT w="6350" cap="flat" cmpd="sng" algn="ctr">
                      <a:solidFill>
                        <a:srgbClr val="75787B"/>
                      </a:solidFill>
                      <a:prstDash val="solid"/>
                      <a:round/>
                      <a:headEnd type="none" w="med" len="med"/>
                      <a:tailEnd type="none" w="med" len="med"/>
                    </a:lnT>
                    <a:lnB w="6350" cap="flat" cmpd="sng" algn="ctr">
                      <a:solidFill>
                        <a:srgbClr val="75787B"/>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6364939"/>
                  </a:ext>
                </a:extLst>
              </a:tr>
            </a:tbl>
          </a:graphicData>
        </a:graphic>
      </p:graphicFrame>
      <p:sp>
        <p:nvSpPr>
          <p:cNvPr id="11" name="Text Placeholder 3">
            <a:extLst>
              <a:ext uri="{FF2B5EF4-FFF2-40B4-BE49-F238E27FC236}">
                <a16:creationId xmlns:a16="http://schemas.microsoft.com/office/drawing/2014/main" id="{97C96FC2-41FE-47E9-B27E-E3D0839795C4}"/>
              </a:ext>
            </a:extLst>
          </p:cNvPr>
          <p:cNvSpPr txBox="1">
            <a:spLocks/>
          </p:cNvSpPr>
          <p:nvPr/>
        </p:nvSpPr>
        <p:spPr>
          <a:xfrm>
            <a:off x="5575301" y="995875"/>
            <a:ext cx="4650443" cy="835084"/>
          </a:xfrm>
          <a:prstGeom prst="rect">
            <a:avLst/>
          </a:prstGeom>
        </p:spPr>
        <p:txBody>
          <a:bodyPr vert="horz" lIns="0" tIns="0" rIns="0" bIns="0" rtlCol="0">
            <a:noAutofit/>
          </a:bodyPr>
          <a:lstStyle>
            <a:lvl1pPr marL="0" indent="0" algn="l" defTabSz="1008400" rtl="0" eaLnBrk="1" latinLnBrk="0" hangingPunct="1">
              <a:spcBef>
                <a:spcPts val="0"/>
              </a:spcBef>
              <a:spcAft>
                <a:spcPts val="1103"/>
              </a:spcAft>
              <a:buSzPct val="100000"/>
              <a:buFont typeface="Arial" panose="020B0604020202020204" pitchFamily="34" charset="0"/>
              <a:buNone/>
              <a:defRPr sz="2000" b="0" kern="1200">
                <a:solidFill>
                  <a:srgbClr val="575757"/>
                </a:solidFill>
                <a:latin typeface="+mn-lt"/>
                <a:ea typeface="+mn-ea"/>
                <a:cs typeface="+mn-cs"/>
              </a:defRPr>
            </a:lvl1pPr>
            <a:lvl2pPr marL="0" indent="0" algn="l" defTabSz="1008400" rtl="0" eaLnBrk="1" latinLnBrk="0" hangingPunct="1">
              <a:spcBef>
                <a:spcPts val="0"/>
              </a:spcBef>
              <a:spcAft>
                <a:spcPts val="1103"/>
              </a:spcAft>
              <a:buClrTx/>
              <a:buSzPct val="100000"/>
              <a:buFont typeface="Arial"/>
              <a:buNone/>
              <a:defRPr lang="en-US" sz="1000" b="1" kern="1200" dirty="0" smtClean="0">
                <a:solidFill>
                  <a:schemeClr val="tx1"/>
                </a:solidFill>
                <a:latin typeface="+mn-lt"/>
                <a:ea typeface="+mn-ea"/>
                <a:cs typeface="+mn-cs"/>
              </a:defRPr>
            </a:lvl2pPr>
            <a:lvl3pPr marL="194534" indent="-194534" algn="l" defTabSz="1008400" rtl="0" eaLnBrk="1" latinLnBrk="0" hangingPunct="1">
              <a:spcBef>
                <a:spcPts val="0"/>
              </a:spcBef>
              <a:spcAft>
                <a:spcPts val="1103"/>
              </a:spcAft>
              <a:buClrTx/>
              <a:buSzPct val="100000"/>
              <a:buFont typeface="Arial" panose="020B0604020202020204" pitchFamily="34" charset="0"/>
              <a:buChar char="•"/>
              <a:defRPr lang="en-US" sz="1000" kern="1200" dirty="0" smtClean="0">
                <a:solidFill>
                  <a:schemeClr val="tx1"/>
                </a:solidFill>
                <a:latin typeface="+mn-lt"/>
                <a:ea typeface="+mn-ea"/>
                <a:cs typeface="+mn-cs"/>
              </a:defRPr>
            </a:lvl3pPr>
            <a:lvl4pPr marL="393038" indent="-194534" algn="l" defTabSz="1008400" rtl="0" eaLnBrk="1" latinLnBrk="0" hangingPunct="1">
              <a:spcBef>
                <a:spcPts val="0"/>
              </a:spcBef>
              <a:spcAft>
                <a:spcPts val="1103"/>
              </a:spcAft>
              <a:buClrTx/>
              <a:buSzPct val="100000"/>
              <a:buFont typeface="Verdana" panose="020B0604030504040204" pitchFamily="34" charset="0"/>
              <a:buChar char="−"/>
              <a:defRPr lang="en-US" sz="1000" kern="1200" baseline="0" dirty="0" smtClean="0">
                <a:solidFill>
                  <a:schemeClr val="tx1"/>
                </a:solidFill>
                <a:latin typeface="+mn-lt"/>
                <a:ea typeface="+mn-ea"/>
                <a:cs typeface="+mn-cs"/>
              </a:defRPr>
            </a:lvl4pPr>
            <a:lvl5pPr marL="587572" indent="-194534" algn="l" defTabSz="880600" rtl="0" eaLnBrk="1" latinLnBrk="0" hangingPunct="1">
              <a:spcBef>
                <a:spcPts val="0"/>
              </a:spcBef>
              <a:spcAft>
                <a:spcPts val="1103"/>
              </a:spcAft>
              <a:buClrTx/>
              <a:buSzPct val="100000"/>
              <a:buFont typeface="Verdana" panose="020B0604030504040204" pitchFamily="34" charset="0"/>
              <a:buChar char="−"/>
              <a:tabLst/>
              <a:defRPr lang="en-US" sz="1000" kern="1200" baseline="0" dirty="0" smtClean="0">
                <a:solidFill>
                  <a:schemeClr val="tx1"/>
                </a:solidFill>
                <a:latin typeface="+mn-lt"/>
                <a:ea typeface="+mn-ea"/>
                <a:cs typeface="+mn-cs"/>
              </a:defRPr>
            </a:lvl5pPr>
            <a:lvl6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6pPr>
            <a:lvl7pPr marL="587572" indent="-194534" algn="l" defTabSz="1008400" rtl="0" eaLnBrk="1" latinLnBrk="0" hangingPunct="1">
              <a:spcBef>
                <a:spcPts val="0"/>
              </a:spcBef>
              <a:spcAft>
                <a:spcPts val="1103"/>
              </a:spcAft>
              <a:buFont typeface="Verdana" panose="020B0604030504040204" pitchFamily="34" charset="0"/>
              <a:buChar char="−"/>
              <a:defRPr sz="1323" kern="1200">
                <a:solidFill>
                  <a:schemeClr val="tx1"/>
                </a:solidFill>
                <a:latin typeface="+mn-lt"/>
                <a:ea typeface="+mn-ea"/>
                <a:cs typeface="+mn-cs"/>
              </a:defRPr>
            </a:lvl7pPr>
            <a:lvl8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8pPr>
            <a:lvl9pPr marL="587572" indent="-194534" algn="l" defTabSz="1008400" rtl="0" eaLnBrk="1" latinLnBrk="0" hangingPunct="1">
              <a:spcBef>
                <a:spcPts val="0"/>
              </a:spcBef>
              <a:spcAft>
                <a:spcPts val="1103"/>
              </a:spcAft>
              <a:buFont typeface="Verdana" panose="020B0604030504040204" pitchFamily="34" charset="0"/>
              <a:buChar char="−"/>
              <a:defRPr sz="1323" kern="1200" baseline="0">
                <a:solidFill>
                  <a:schemeClr val="tx1"/>
                </a:solidFill>
                <a:latin typeface="+mn-lt"/>
                <a:ea typeface="+mn-ea"/>
                <a:cs typeface="+mn-cs"/>
              </a:defRPr>
            </a:lvl9pPr>
          </a:lstStyle>
          <a:p>
            <a:r>
              <a:rPr lang="en-US" sz="1800" dirty="0" smtClean="0"/>
              <a:t>Indian CTAs | MLI to enter into effect from 1 April 2021 for WHT as well as other taxes</a:t>
            </a:r>
            <a:endParaRPr lang="en-US" sz="1800" dirty="0"/>
          </a:p>
        </p:txBody>
      </p:sp>
    </p:spTree>
    <p:extLst>
      <p:ext uri="{BB962C8B-B14F-4D97-AF65-F5344CB8AC3E}">
        <p14:creationId xmlns:p14="http://schemas.microsoft.com/office/powerpoint/2010/main" val="136601589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39793" y="1119446"/>
            <a:ext cx="9785951" cy="835084"/>
          </a:xfrm>
        </p:spPr>
        <p:txBody>
          <a:bodyPr/>
          <a:lstStyle/>
          <a:p>
            <a:r>
              <a:rPr lang="en-US" dirty="0" smtClean="0"/>
              <a:t>Entry into effect for Indian CTAs | Where dates for withholding taxes (WHT) and other taxes are different</a:t>
            </a:r>
            <a:endParaRPr lang="en-IN" dirty="0"/>
          </a:p>
        </p:txBody>
      </p:sp>
      <p:sp>
        <p:nvSpPr>
          <p:cNvPr id="3" name="Title 2"/>
          <p:cNvSpPr>
            <a:spLocks noGrp="1"/>
          </p:cNvSpPr>
          <p:nvPr>
            <p:ph type="title"/>
          </p:nvPr>
        </p:nvSpPr>
        <p:spPr/>
        <p:txBody>
          <a:bodyPr/>
          <a:lstStyle/>
          <a:p>
            <a:r>
              <a:rPr lang="en-US" b="1" dirty="0"/>
              <a:t>How </a:t>
            </a:r>
            <a:r>
              <a:rPr lang="en-US" b="1" dirty="0" smtClean="0"/>
              <a:t>are MLI / </a:t>
            </a:r>
            <a:r>
              <a:rPr lang="en-US" b="1" dirty="0"/>
              <a:t>DTAAs </a:t>
            </a:r>
            <a:r>
              <a:rPr lang="en-US" b="1" dirty="0" smtClean="0"/>
              <a:t>provisions to </a:t>
            </a:r>
            <a:r>
              <a:rPr lang="en-US" b="1" dirty="0"/>
              <a:t>be </a:t>
            </a:r>
            <a:r>
              <a:rPr lang="en-US" b="1" dirty="0" smtClean="0"/>
              <a:t>read</a:t>
            </a:r>
            <a:endParaRPr lang="en-IN"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71215565"/>
              </p:ext>
            </p:extLst>
          </p:nvPr>
        </p:nvGraphicFramePr>
        <p:xfrm>
          <a:off x="822960" y="1954530"/>
          <a:ext cx="8643887" cy="42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869658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23">
            <a:extLst>
              <a:ext uri="{FF2B5EF4-FFF2-40B4-BE49-F238E27FC236}">
                <a16:creationId xmlns:a16="http://schemas.microsoft.com/office/drawing/2014/main" id="{05975078-4E53-42F0-AC2E-21538A9C5116}"/>
              </a:ext>
            </a:extLst>
          </p:cNvPr>
          <p:cNvSpPr/>
          <p:nvPr/>
        </p:nvSpPr>
        <p:spPr bwMode="gray">
          <a:xfrm>
            <a:off x="638546" y="6150700"/>
            <a:ext cx="9407184" cy="592999"/>
          </a:xfrm>
          <a:prstGeom prst="roundRect">
            <a:avLst>
              <a:gd name="adj" fmla="val 0"/>
            </a:avLst>
          </a:prstGeom>
          <a:solidFill>
            <a:srgbClr val="00A3E0"/>
          </a:solidFill>
          <a:ln w="19050" algn="ctr">
            <a:noFill/>
            <a:miter lim="800000"/>
            <a:headEnd/>
            <a:tailEnd/>
          </a:ln>
        </p:spPr>
        <p:txBody>
          <a:bodyPr wrap="square" lIns="98037" tIns="98037" rIns="98037" bIns="98037" rtlCol="0" anchor="ctr"/>
          <a:lstStyle/>
          <a:p>
            <a:pPr algn="ctr">
              <a:spcAft>
                <a:spcPts val="331"/>
              </a:spcAft>
            </a:pPr>
            <a:r>
              <a:rPr lang="en-US" sz="993" i="1" dirty="0">
                <a:solidFill>
                  <a:schemeClr val="bg1"/>
                </a:solidFill>
              </a:rPr>
              <a:t>For evaluating extent of modification of the Indian tax treaty, India's MLI positions need to be compared with the MLI positions taken by its counterpart. Refer snapshot of these impact areas vis-à-vis select Indian tax treaties</a:t>
            </a:r>
          </a:p>
        </p:txBody>
      </p:sp>
      <p:sp>
        <p:nvSpPr>
          <p:cNvPr id="14" name="Freeform 23">
            <a:extLst>
              <a:ext uri="{FF2B5EF4-FFF2-40B4-BE49-F238E27FC236}">
                <a16:creationId xmlns:a16="http://schemas.microsoft.com/office/drawing/2014/main" id="{79774C99-1A9D-4D98-9219-1DB4DF67155F}"/>
              </a:ext>
            </a:extLst>
          </p:cNvPr>
          <p:cNvSpPr>
            <a:spLocks/>
          </p:cNvSpPr>
          <p:nvPr/>
        </p:nvSpPr>
        <p:spPr bwMode="auto">
          <a:xfrm>
            <a:off x="4036250" y="1472448"/>
            <a:ext cx="2507530" cy="505788"/>
          </a:xfrm>
          <a:custGeom>
            <a:avLst/>
            <a:gdLst>
              <a:gd name="T0" fmla="*/ 1108 w 1282"/>
              <a:gd name="T1" fmla="*/ 0 h 348"/>
              <a:gd name="T2" fmla="*/ 174 w 1282"/>
              <a:gd name="T3" fmla="*/ 0 h 348"/>
              <a:gd name="T4" fmla="*/ 0 w 1282"/>
              <a:gd name="T5" fmla="*/ 174 h 348"/>
              <a:gd name="T6" fmla="*/ 0 w 1282"/>
              <a:gd name="T7" fmla="*/ 174 h 348"/>
              <a:gd name="T8" fmla="*/ 174 w 1282"/>
              <a:gd name="T9" fmla="*/ 348 h 348"/>
              <a:gd name="T10" fmla="*/ 1108 w 1282"/>
              <a:gd name="T11" fmla="*/ 348 h 348"/>
              <a:gd name="T12" fmla="*/ 1282 w 1282"/>
              <a:gd name="T13" fmla="*/ 174 h 348"/>
              <a:gd name="T14" fmla="*/ 1282 w 1282"/>
              <a:gd name="T15" fmla="*/ 174 h 348"/>
              <a:gd name="T16" fmla="*/ 1108 w 1282"/>
              <a:gd name="T17"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8">
                <a:moveTo>
                  <a:pt x="1108" y="0"/>
                </a:moveTo>
                <a:cubicBezTo>
                  <a:pt x="174" y="0"/>
                  <a:pt x="174" y="0"/>
                  <a:pt x="174" y="0"/>
                </a:cubicBezTo>
                <a:cubicBezTo>
                  <a:pt x="78" y="0"/>
                  <a:pt x="0" y="78"/>
                  <a:pt x="0" y="174"/>
                </a:cubicBezTo>
                <a:cubicBezTo>
                  <a:pt x="0" y="174"/>
                  <a:pt x="0" y="174"/>
                  <a:pt x="0" y="174"/>
                </a:cubicBezTo>
                <a:cubicBezTo>
                  <a:pt x="0" y="270"/>
                  <a:pt x="78" y="348"/>
                  <a:pt x="174" y="348"/>
                </a:cubicBezTo>
                <a:cubicBezTo>
                  <a:pt x="1108" y="348"/>
                  <a:pt x="1108" y="348"/>
                  <a:pt x="1108" y="348"/>
                </a:cubicBezTo>
                <a:cubicBezTo>
                  <a:pt x="1204" y="348"/>
                  <a:pt x="1282" y="270"/>
                  <a:pt x="1282" y="174"/>
                </a:cubicBezTo>
                <a:cubicBezTo>
                  <a:pt x="1282" y="174"/>
                  <a:pt x="1282" y="174"/>
                  <a:pt x="1282" y="174"/>
                </a:cubicBezTo>
                <a:cubicBezTo>
                  <a:pt x="1282" y="78"/>
                  <a:pt x="1204" y="0"/>
                  <a:pt x="1108" y="0"/>
                </a:cubicBezTo>
                <a:close/>
              </a:path>
            </a:pathLst>
          </a:custGeom>
          <a:solidFill>
            <a:srgbClr val="046A38"/>
          </a:solidFill>
          <a:ln>
            <a:noFill/>
          </a:ln>
        </p:spPr>
        <p:txBody>
          <a:bodyPr vert="horz" wrap="square" lIns="100838" tIns="50419" rIns="100838" bIns="50419" numCol="1" anchor="t" anchorCtr="0" compatLnSpc="1">
            <a:prstTxWarp prst="textNoShape">
              <a:avLst/>
            </a:prstTxWarp>
          </a:bodyPr>
          <a:lstStyle/>
          <a:p>
            <a:pPr algn="ctr"/>
            <a:endParaRPr lang="en-GB" sz="993" b="1" dirty="0">
              <a:solidFill>
                <a:schemeClr val="bg1"/>
              </a:solidFill>
            </a:endParaRPr>
          </a:p>
        </p:txBody>
      </p:sp>
      <p:sp>
        <p:nvSpPr>
          <p:cNvPr id="15" name="Oval 19">
            <a:extLst>
              <a:ext uri="{FF2B5EF4-FFF2-40B4-BE49-F238E27FC236}">
                <a16:creationId xmlns:a16="http://schemas.microsoft.com/office/drawing/2014/main" id="{51096A61-58FD-44FB-BC78-24C3CC028242}"/>
              </a:ext>
            </a:extLst>
          </p:cNvPr>
          <p:cNvSpPr>
            <a:spLocks noChangeArrowheads="1"/>
          </p:cNvSpPr>
          <p:nvPr/>
        </p:nvSpPr>
        <p:spPr bwMode="auto">
          <a:xfrm>
            <a:off x="3863360" y="1686235"/>
            <a:ext cx="137030" cy="110555"/>
          </a:xfrm>
          <a:prstGeom prst="ellipse">
            <a:avLst/>
          </a:prstGeom>
          <a:solidFill>
            <a:srgbClr val="046A38"/>
          </a:solidFill>
          <a:ln>
            <a:noFill/>
          </a:ln>
        </p:spPr>
        <p:txBody>
          <a:bodyPr vert="horz" wrap="square" lIns="100838" tIns="50419" rIns="100838" bIns="50419" numCol="1" anchor="t" anchorCtr="0" compatLnSpc="1">
            <a:prstTxWarp prst="textNoShape">
              <a:avLst/>
            </a:prstTxWarp>
          </a:bodyPr>
          <a:lstStyle/>
          <a:p>
            <a:endParaRPr lang="en-GB" sz="993" dirty="0"/>
          </a:p>
        </p:txBody>
      </p:sp>
      <p:sp>
        <p:nvSpPr>
          <p:cNvPr id="16" name="Freeform 21">
            <a:extLst>
              <a:ext uri="{FF2B5EF4-FFF2-40B4-BE49-F238E27FC236}">
                <a16:creationId xmlns:a16="http://schemas.microsoft.com/office/drawing/2014/main" id="{AC2C1905-7231-4106-9ABE-569DB91E58A8}"/>
              </a:ext>
            </a:extLst>
          </p:cNvPr>
          <p:cNvSpPr>
            <a:spLocks/>
          </p:cNvSpPr>
          <p:nvPr/>
        </p:nvSpPr>
        <p:spPr bwMode="auto">
          <a:xfrm>
            <a:off x="3881437" y="1349177"/>
            <a:ext cx="2799402" cy="298980"/>
          </a:xfrm>
          <a:custGeom>
            <a:avLst/>
            <a:gdLst>
              <a:gd name="T0" fmla="*/ 1387 w 1426"/>
              <a:gd name="T1" fmla="*/ 199 h 199"/>
              <a:gd name="T2" fmla="*/ 1331 w 1426"/>
              <a:gd name="T3" fmla="*/ 102 h 199"/>
              <a:gd name="T4" fmla="*/ 1180 w 1426"/>
              <a:gd name="T5" fmla="*/ 40 h 199"/>
              <a:gd name="T6" fmla="*/ 246 w 1426"/>
              <a:gd name="T7" fmla="*/ 40 h 199"/>
              <a:gd name="T8" fmla="*/ 95 w 1426"/>
              <a:gd name="T9" fmla="*/ 102 h 199"/>
              <a:gd name="T10" fmla="*/ 39 w 1426"/>
              <a:gd name="T11" fmla="*/ 199 h 199"/>
              <a:gd name="T12" fmla="*/ 0 w 1426"/>
              <a:gd name="T13" fmla="*/ 189 h 199"/>
              <a:gd name="T14" fmla="*/ 66 w 1426"/>
              <a:gd name="T15" fmla="*/ 74 h 199"/>
              <a:gd name="T16" fmla="*/ 246 w 1426"/>
              <a:gd name="T17" fmla="*/ 0 h 199"/>
              <a:gd name="T18" fmla="*/ 1180 w 1426"/>
              <a:gd name="T19" fmla="*/ 0 h 199"/>
              <a:gd name="T20" fmla="*/ 1360 w 1426"/>
              <a:gd name="T21" fmla="*/ 74 h 199"/>
              <a:gd name="T22" fmla="*/ 1426 w 1426"/>
              <a:gd name="T23" fmla="*/ 189 h 199"/>
              <a:gd name="T24" fmla="*/ 1387 w 1426"/>
              <a:gd name="T25" fmla="*/ 19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6" h="199">
                <a:moveTo>
                  <a:pt x="1387" y="199"/>
                </a:moveTo>
                <a:cubicBezTo>
                  <a:pt x="1377" y="162"/>
                  <a:pt x="1358" y="129"/>
                  <a:pt x="1331" y="102"/>
                </a:cubicBezTo>
                <a:cubicBezTo>
                  <a:pt x="1291" y="62"/>
                  <a:pt x="1237" y="40"/>
                  <a:pt x="1180" y="40"/>
                </a:cubicBezTo>
                <a:cubicBezTo>
                  <a:pt x="246" y="40"/>
                  <a:pt x="246" y="40"/>
                  <a:pt x="246" y="40"/>
                </a:cubicBezTo>
                <a:cubicBezTo>
                  <a:pt x="189" y="40"/>
                  <a:pt x="135" y="62"/>
                  <a:pt x="95" y="102"/>
                </a:cubicBezTo>
                <a:cubicBezTo>
                  <a:pt x="68" y="129"/>
                  <a:pt x="49" y="162"/>
                  <a:pt x="39" y="199"/>
                </a:cubicBezTo>
                <a:cubicBezTo>
                  <a:pt x="0" y="189"/>
                  <a:pt x="0" y="189"/>
                  <a:pt x="0" y="189"/>
                </a:cubicBezTo>
                <a:cubicBezTo>
                  <a:pt x="12" y="145"/>
                  <a:pt x="35" y="106"/>
                  <a:pt x="66" y="74"/>
                </a:cubicBezTo>
                <a:cubicBezTo>
                  <a:pt x="114" y="26"/>
                  <a:pt x="178" y="0"/>
                  <a:pt x="246" y="0"/>
                </a:cubicBezTo>
                <a:cubicBezTo>
                  <a:pt x="1180" y="0"/>
                  <a:pt x="1180" y="0"/>
                  <a:pt x="1180" y="0"/>
                </a:cubicBezTo>
                <a:cubicBezTo>
                  <a:pt x="1248" y="0"/>
                  <a:pt x="1312" y="26"/>
                  <a:pt x="1360" y="74"/>
                </a:cubicBezTo>
                <a:cubicBezTo>
                  <a:pt x="1391" y="106"/>
                  <a:pt x="1414" y="145"/>
                  <a:pt x="1426" y="189"/>
                </a:cubicBezTo>
                <a:lnTo>
                  <a:pt x="1387" y="199"/>
                </a:lnTo>
                <a:close/>
              </a:path>
            </a:pathLst>
          </a:custGeom>
          <a:solidFill>
            <a:srgbClr val="046A38"/>
          </a:solidFill>
          <a:ln>
            <a:noFill/>
          </a:ln>
        </p:spPr>
        <p:txBody>
          <a:bodyPr vert="horz" wrap="square" lIns="100838" tIns="50419" rIns="100838" bIns="50419" numCol="1" anchor="t" anchorCtr="0" compatLnSpc="1">
            <a:prstTxWarp prst="textNoShape">
              <a:avLst/>
            </a:prstTxWarp>
          </a:bodyPr>
          <a:lstStyle/>
          <a:p>
            <a:endParaRPr lang="en-GB" sz="993" dirty="0"/>
          </a:p>
        </p:txBody>
      </p:sp>
      <p:sp>
        <p:nvSpPr>
          <p:cNvPr id="17" name="Freeform 22">
            <a:extLst>
              <a:ext uri="{FF2B5EF4-FFF2-40B4-BE49-F238E27FC236}">
                <a16:creationId xmlns:a16="http://schemas.microsoft.com/office/drawing/2014/main" id="{C85B03D6-DF96-4BFA-8FE9-827F88AC14F6}"/>
              </a:ext>
            </a:extLst>
          </p:cNvPr>
          <p:cNvSpPr>
            <a:spLocks/>
          </p:cNvSpPr>
          <p:nvPr/>
        </p:nvSpPr>
        <p:spPr bwMode="auto">
          <a:xfrm>
            <a:off x="3961312" y="1847797"/>
            <a:ext cx="2687995" cy="202866"/>
          </a:xfrm>
          <a:custGeom>
            <a:avLst/>
            <a:gdLst>
              <a:gd name="T0" fmla="*/ 1163 w 1392"/>
              <a:gd name="T1" fmla="*/ 178 h 178"/>
              <a:gd name="T2" fmla="*/ 229 w 1392"/>
              <a:gd name="T3" fmla="*/ 178 h 178"/>
              <a:gd name="T4" fmla="*/ 61 w 1392"/>
              <a:gd name="T5" fmla="*/ 108 h 178"/>
              <a:gd name="T6" fmla="*/ 0 w 1392"/>
              <a:gd name="T7" fmla="*/ 1 h 178"/>
              <a:gd name="T8" fmla="*/ 6 w 1392"/>
              <a:gd name="T9" fmla="*/ 0 h 178"/>
              <a:gd name="T10" fmla="*/ 66 w 1392"/>
              <a:gd name="T11" fmla="*/ 104 h 178"/>
              <a:gd name="T12" fmla="*/ 229 w 1392"/>
              <a:gd name="T13" fmla="*/ 172 h 178"/>
              <a:gd name="T14" fmla="*/ 1163 w 1392"/>
              <a:gd name="T15" fmla="*/ 172 h 178"/>
              <a:gd name="T16" fmla="*/ 1326 w 1392"/>
              <a:gd name="T17" fmla="*/ 104 h 178"/>
              <a:gd name="T18" fmla="*/ 1386 w 1392"/>
              <a:gd name="T19" fmla="*/ 0 h 178"/>
              <a:gd name="T20" fmla="*/ 1392 w 1392"/>
              <a:gd name="T21" fmla="*/ 1 h 178"/>
              <a:gd name="T22" fmla="*/ 1331 w 1392"/>
              <a:gd name="T23" fmla="*/ 108 h 178"/>
              <a:gd name="T24" fmla="*/ 1163 w 1392"/>
              <a:gd name="T25"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2" h="178">
                <a:moveTo>
                  <a:pt x="1163" y="178"/>
                </a:moveTo>
                <a:cubicBezTo>
                  <a:pt x="229" y="178"/>
                  <a:pt x="229" y="178"/>
                  <a:pt x="229" y="178"/>
                </a:cubicBezTo>
                <a:cubicBezTo>
                  <a:pt x="166" y="178"/>
                  <a:pt x="106" y="153"/>
                  <a:pt x="61" y="108"/>
                </a:cubicBezTo>
                <a:cubicBezTo>
                  <a:pt x="32" y="79"/>
                  <a:pt x="10" y="42"/>
                  <a:pt x="0" y="1"/>
                </a:cubicBezTo>
                <a:cubicBezTo>
                  <a:pt x="6" y="0"/>
                  <a:pt x="6" y="0"/>
                  <a:pt x="6" y="0"/>
                </a:cubicBezTo>
                <a:cubicBezTo>
                  <a:pt x="16" y="39"/>
                  <a:pt x="37" y="75"/>
                  <a:pt x="66" y="104"/>
                </a:cubicBezTo>
                <a:cubicBezTo>
                  <a:pt x="109" y="148"/>
                  <a:pt x="167" y="172"/>
                  <a:pt x="229" y="172"/>
                </a:cubicBezTo>
                <a:cubicBezTo>
                  <a:pt x="1163" y="172"/>
                  <a:pt x="1163" y="172"/>
                  <a:pt x="1163" y="172"/>
                </a:cubicBezTo>
                <a:cubicBezTo>
                  <a:pt x="1225" y="172"/>
                  <a:pt x="1283" y="148"/>
                  <a:pt x="1326" y="104"/>
                </a:cubicBezTo>
                <a:cubicBezTo>
                  <a:pt x="1355" y="75"/>
                  <a:pt x="1376" y="39"/>
                  <a:pt x="1386" y="0"/>
                </a:cubicBezTo>
                <a:cubicBezTo>
                  <a:pt x="1392" y="1"/>
                  <a:pt x="1392" y="1"/>
                  <a:pt x="1392" y="1"/>
                </a:cubicBezTo>
                <a:cubicBezTo>
                  <a:pt x="1382" y="42"/>
                  <a:pt x="1360" y="79"/>
                  <a:pt x="1331" y="108"/>
                </a:cubicBezTo>
                <a:cubicBezTo>
                  <a:pt x="1286" y="153"/>
                  <a:pt x="1226" y="178"/>
                  <a:pt x="1163" y="178"/>
                </a:cubicBezTo>
                <a:close/>
              </a:path>
            </a:pathLst>
          </a:custGeom>
          <a:solidFill>
            <a:schemeClr val="accent1"/>
          </a:solidFill>
          <a:ln>
            <a:solidFill>
              <a:srgbClr val="046A38"/>
            </a:solidFill>
          </a:ln>
        </p:spPr>
        <p:txBody>
          <a:bodyPr vert="horz" wrap="square" lIns="100838" tIns="50419" rIns="100838" bIns="50419" numCol="1" anchor="t" anchorCtr="0" compatLnSpc="1">
            <a:prstTxWarp prst="textNoShape">
              <a:avLst/>
            </a:prstTxWarp>
          </a:bodyPr>
          <a:lstStyle/>
          <a:p>
            <a:endParaRPr lang="en-GB" sz="993" dirty="0"/>
          </a:p>
        </p:txBody>
      </p:sp>
      <p:sp>
        <p:nvSpPr>
          <p:cNvPr id="18" name="Oval 19">
            <a:extLst>
              <a:ext uri="{FF2B5EF4-FFF2-40B4-BE49-F238E27FC236}">
                <a16:creationId xmlns:a16="http://schemas.microsoft.com/office/drawing/2014/main" id="{DB6FF148-A285-4A7D-988B-188FB64153CD}"/>
              </a:ext>
            </a:extLst>
          </p:cNvPr>
          <p:cNvSpPr>
            <a:spLocks noChangeArrowheads="1"/>
          </p:cNvSpPr>
          <p:nvPr/>
        </p:nvSpPr>
        <p:spPr bwMode="auto">
          <a:xfrm>
            <a:off x="6585735" y="1686235"/>
            <a:ext cx="137030" cy="110555"/>
          </a:xfrm>
          <a:prstGeom prst="ellipse">
            <a:avLst/>
          </a:prstGeom>
          <a:solidFill>
            <a:srgbClr val="046A38"/>
          </a:solidFill>
          <a:ln>
            <a:noFill/>
          </a:ln>
        </p:spPr>
        <p:txBody>
          <a:bodyPr vert="horz" wrap="square" lIns="100838" tIns="50419" rIns="100838" bIns="50419" numCol="1" anchor="t" anchorCtr="0" compatLnSpc="1">
            <a:prstTxWarp prst="textNoShape">
              <a:avLst/>
            </a:prstTxWarp>
          </a:bodyPr>
          <a:lstStyle/>
          <a:p>
            <a:endParaRPr lang="en-GB" sz="993" dirty="0"/>
          </a:p>
        </p:txBody>
      </p:sp>
      <p:sp>
        <p:nvSpPr>
          <p:cNvPr id="26" name="TextBox 25">
            <a:extLst>
              <a:ext uri="{FF2B5EF4-FFF2-40B4-BE49-F238E27FC236}">
                <a16:creationId xmlns:a16="http://schemas.microsoft.com/office/drawing/2014/main" id="{01EB136D-8572-479A-8D4F-0B2C384E6709}"/>
              </a:ext>
            </a:extLst>
          </p:cNvPr>
          <p:cNvSpPr txBox="1"/>
          <p:nvPr/>
        </p:nvSpPr>
        <p:spPr>
          <a:xfrm>
            <a:off x="4175432" y="1548972"/>
            <a:ext cx="2177267" cy="305596"/>
          </a:xfrm>
          <a:prstGeom prst="rect">
            <a:avLst/>
          </a:prstGeom>
          <a:noFill/>
        </p:spPr>
        <p:txBody>
          <a:bodyPr wrap="square" lIns="0" tIns="0" rIns="0" bIns="0" rtlCol="0">
            <a:spAutoFit/>
          </a:bodyPr>
          <a:lstStyle/>
          <a:p>
            <a:pPr algn="ctr">
              <a:buSzPct val="100000"/>
            </a:pPr>
            <a:r>
              <a:rPr lang="en-US" sz="993" dirty="0">
                <a:solidFill>
                  <a:schemeClr val="bg1"/>
                </a:solidFill>
              </a:rPr>
              <a:t>Likely prominent modifications in Indian bilateral tax treaties</a:t>
            </a:r>
            <a:endParaRPr lang="en-IN" sz="993" dirty="0">
              <a:solidFill>
                <a:schemeClr val="bg1"/>
              </a:solidFill>
            </a:endParaRPr>
          </a:p>
        </p:txBody>
      </p:sp>
      <p:sp>
        <p:nvSpPr>
          <p:cNvPr id="27" name="Rounded Rectangle 1">
            <a:extLst>
              <a:ext uri="{FF2B5EF4-FFF2-40B4-BE49-F238E27FC236}">
                <a16:creationId xmlns:a16="http://schemas.microsoft.com/office/drawing/2014/main" id="{DBA4619D-AF3E-4CAA-8D8C-3546506EEBB5}"/>
              </a:ext>
            </a:extLst>
          </p:cNvPr>
          <p:cNvSpPr/>
          <p:nvPr/>
        </p:nvSpPr>
        <p:spPr bwMode="gray">
          <a:xfrm>
            <a:off x="638545" y="3502908"/>
            <a:ext cx="2426835" cy="2531647"/>
          </a:xfrm>
          <a:prstGeom prst="roundRect">
            <a:avLst>
              <a:gd name="adj" fmla="val 0"/>
            </a:avLst>
          </a:prstGeom>
          <a:noFill/>
          <a:ln w="19050" algn="ctr">
            <a:solidFill>
              <a:srgbClr val="012169"/>
            </a:solidFill>
            <a:miter lim="800000"/>
            <a:headEnd/>
            <a:tailEnd/>
          </a:ln>
        </p:spPr>
        <p:txBody>
          <a:bodyPr wrap="square" lIns="50419" tIns="50419" rIns="50419" bIns="50419" rtlCol="0" anchor="t"/>
          <a:lstStyle/>
          <a:p>
            <a:pPr marL="189075" indent="-189075">
              <a:buFont typeface="Arial" panose="020B0604020202020204" pitchFamily="34" charset="0"/>
              <a:buChar char="•"/>
            </a:pPr>
            <a:r>
              <a:rPr lang="en-US" sz="993" dirty="0"/>
              <a:t>Minimum standard under BEPS AP 6 to tackle treaty abuse, i.e., </a:t>
            </a:r>
            <a:r>
              <a:rPr lang="en-US" sz="993" b="1" dirty="0"/>
              <a:t>insertion of new preamble and principal purpose test </a:t>
            </a:r>
            <a:r>
              <a:rPr lang="en-US" sz="993" dirty="0"/>
              <a:t>(PPT) in all Indian CTAs to be achieved</a:t>
            </a:r>
          </a:p>
          <a:p>
            <a:pPr marL="189075" indent="-189075">
              <a:buFont typeface="Arial" panose="020B0604020202020204" pitchFamily="34" charset="0"/>
              <a:buChar char="•"/>
            </a:pPr>
            <a:r>
              <a:rPr lang="en-US" sz="993" dirty="0"/>
              <a:t>PPT to replace/ supersede existing general anti-abuse provisions in CTA, or to be added in the absence of such provisions</a:t>
            </a:r>
          </a:p>
          <a:p>
            <a:pPr marL="189075" indent="-189075">
              <a:buFont typeface="Arial" panose="020B0604020202020204" pitchFamily="34" charset="0"/>
              <a:buChar char="•"/>
            </a:pPr>
            <a:r>
              <a:rPr lang="en-US" sz="993" dirty="0"/>
              <a:t>Additionally, India has chosen to apply </a:t>
            </a:r>
            <a:r>
              <a:rPr lang="en-US" sz="993" b="1" dirty="0"/>
              <a:t>simplified limitation on benefits </a:t>
            </a:r>
            <a:r>
              <a:rPr lang="en-US" sz="993" dirty="0"/>
              <a:t>(SLOB), which will generally apply to CTAs if other party has also opted for its application</a:t>
            </a:r>
            <a:endParaRPr lang="en-IN" sz="993" dirty="0"/>
          </a:p>
        </p:txBody>
      </p:sp>
      <p:sp>
        <p:nvSpPr>
          <p:cNvPr id="29" name="Rounded Rectangle 44">
            <a:extLst>
              <a:ext uri="{FF2B5EF4-FFF2-40B4-BE49-F238E27FC236}">
                <a16:creationId xmlns:a16="http://schemas.microsoft.com/office/drawing/2014/main" id="{27B47341-E96C-4CDB-81BA-1CEAF824BFC7}"/>
              </a:ext>
            </a:extLst>
          </p:cNvPr>
          <p:cNvSpPr/>
          <p:nvPr/>
        </p:nvSpPr>
        <p:spPr bwMode="gray">
          <a:xfrm>
            <a:off x="3206735" y="3540353"/>
            <a:ext cx="2037770" cy="2508506"/>
          </a:xfrm>
          <a:prstGeom prst="roundRect">
            <a:avLst>
              <a:gd name="adj" fmla="val 0"/>
            </a:avLst>
          </a:prstGeom>
          <a:noFill/>
          <a:ln w="19050" algn="ctr">
            <a:solidFill>
              <a:srgbClr val="0097A9"/>
            </a:solidFill>
            <a:miter lim="800000"/>
            <a:headEnd/>
            <a:tailEnd/>
          </a:ln>
        </p:spPr>
        <p:txBody>
          <a:bodyPr wrap="square" lIns="50419" tIns="50419" rIns="50419" bIns="50419" rtlCol="0" anchor="t"/>
          <a:lstStyle/>
          <a:p>
            <a:pPr marL="189075" indent="-189075">
              <a:buFont typeface="Arial" panose="020B0604020202020204" pitchFamily="34" charset="0"/>
              <a:buChar char="•"/>
            </a:pPr>
            <a:r>
              <a:rPr lang="en-US" sz="993" b="1" dirty="0"/>
              <a:t>Broader agency PE rule </a:t>
            </a:r>
            <a:r>
              <a:rPr lang="en-US" sz="993" dirty="0"/>
              <a:t>to apply to address artificial avoidance of PE status through commissionaire arrangements &amp; similar strategies</a:t>
            </a:r>
          </a:p>
          <a:p>
            <a:pPr marL="189075" indent="-189075">
              <a:buFont typeface="Arial" panose="020B0604020202020204" pitchFamily="34" charset="0"/>
              <a:buChar char="•"/>
            </a:pPr>
            <a:r>
              <a:rPr lang="en-US" sz="993" dirty="0"/>
              <a:t>Address avoidance of PE formation through </a:t>
            </a:r>
            <a:r>
              <a:rPr lang="en-US" sz="993" b="1" dirty="0"/>
              <a:t>specific activity exemptions</a:t>
            </a:r>
            <a:r>
              <a:rPr lang="en-US" sz="993" dirty="0"/>
              <a:t> and </a:t>
            </a:r>
            <a:r>
              <a:rPr lang="en-US" sz="993" b="1" dirty="0"/>
              <a:t>anti-fragmentation</a:t>
            </a:r>
            <a:r>
              <a:rPr lang="en-US" sz="993" dirty="0"/>
              <a:t> </a:t>
            </a:r>
            <a:r>
              <a:rPr lang="en-US" sz="993" b="1" dirty="0"/>
              <a:t>principle</a:t>
            </a:r>
          </a:p>
          <a:p>
            <a:pPr marL="189075" indent="-189075">
              <a:buFont typeface="Arial" panose="020B0604020202020204" pitchFamily="34" charset="0"/>
              <a:buChar char="•"/>
            </a:pPr>
            <a:r>
              <a:rPr lang="en-US" sz="993" dirty="0"/>
              <a:t>Address avoidance of PE formation by </a:t>
            </a:r>
            <a:r>
              <a:rPr lang="en-US" sz="993" b="1" dirty="0"/>
              <a:t>splitting up of contracts </a:t>
            </a:r>
            <a:r>
              <a:rPr lang="en-US" sz="993" dirty="0"/>
              <a:t>between related enterprises  </a:t>
            </a:r>
            <a:endParaRPr lang="en-US" sz="993" strike="sngStrike" dirty="0"/>
          </a:p>
        </p:txBody>
      </p:sp>
      <p:sp>
        <p:nvSpPr>
          <p:cNvPr id="30" name="Rounded Rectangle 45">
            <a:extLst>
              <a:ext uri="{FF2B5EF4-FFF2-40B4-BE49-F238E27FC236}">
                <a16:creationId xmlns:a16="http://schemas.microsoft.com/office/drawing/2014/main" id="{F8F451E4-5AC1-4575-8254-7C6D31A688D6}"/>
              </a:ext>
            </a:extLst>
          </p:cNvPr>
          <p:cNvSpPr/>
          <p:nvPr/>
        </p:nvSpPr>
        <p:spPr bwMode="gray">
          <a:xfrm>
            <a:off x="5385861" y="3540352"/>
            <a:ext cx="2259258" cy="2480616"/>
          </a:xfrm>
          <a:prstGeom prst="roundRect">
            <a:avLst>
              <a:gd name="adj" fmla="val 0"/>
            </a:avLst>
          </a:prstGeom>
          <a:noFill/>
          <a:ln w="19050" algn="ctr">
            <a:solidFill>
              <a:srgbClr val="62B5E5"/>
            </a:solidFill>
            <a:miter lim="800000"/>
            <a:headEnd/>
            <a:tailEnd/>
          </a:ln>
        </p:spPr>
        <p:txBody>
          <a:bodyPr wrap="square" lIns="50419" tIns="50419" rIns="50419" bIns="50419" rtlCol="0" anchor="t"/>
          <a:lstStyle/>
          <a:p>
            <a:pPr marL="189075" indent="-189075">
              <a:buFont typeface="Arial" panose="020B0604020202020204" pitchFamily="34" charset="0"/>
              <a:buChar char="•"/>
            </a:pPr>
            <a:r>
              <a:rPr lang="en-US" sz="993" dirty="0"/>
              <a:t>MAP request to be implemented</a:t>
            </a:r>
            <a:r>
              <a:rPr lang="en-US" sz="993" strike="sngStrike" dirty="0"/>
              <a:t> </a:t>
            </a:r>
            <a:r>
              <a:rPr lang="en-US" sz="993" dirty="0"/>
              <a:t>through bilateral negotiation or consultation process</a:t>
            </a:r>
          </a:p>
          <a:p>
            <a:pPr marL="189075" indent="-189075">
              <a:buFont typeface="Arial" panose="020B0604020202020204" pitchFamily="34" charset="0"/>
              <a:buChar char="•"/>
            </a:pPr>
            <a:r>
              <a:rPr lang="en-US" sz="993" dirty="0"/>
              <a:t>Provisions on </a:t>
            </a:r>
            <a:r>
              <a:rPr lang="en-US" sz="993" b="1" dirty="0"/>
              <a:t>mandatory binding arbitration </a:t>
            </a:r>
            <a:r>
              <a:rPr lang="en-US" sz="993" dirty="0"/>
              <a:t>(in the event competent authorities are unable to reach a decision under MAP) to not apply to all CTAs</a:t>
            </a:r>
          </a:p>
        </p:txBody>
      </p:sp>
      <p:sp>
        <p:nvSpPr>
          <p:cNvPr id="31" name="Rounded Rectangle 46">
            <a:extLst>
              <a:ext uri="{FF2B5EF4-FFF2-40B4-BE49-F238E27FC236}">
                <a16:creationId xmlns:a16="http://schemas.microsoft.com/office/drawing/2014/main" id="{D83A271D-AAA4-418E-9CA6-FDA2C7D51655}"/>
              </a:ext>
            </a:extLst>
          </p:cNvPr>
          <p:cNvSpPr/>
          <p:nvPr/>
        </p:nvSpPr>
        <p:spPr bwMode="gray">
          <a:xfrm>
            <a:off x="7786473" y="3540354"/>
            <a:ext cx="2259258" cy="2480105"/>
          </a:xfrm>
          <a:prstGeom prst="roundRect">
            <a:avLst>
              <a:gd name="adj" fmla="val 0"/>
            </a:avLst>
          </a:prstGeom>
          <a:noFill/>
          <a:ln w="19050" algn="ctr">
            <a:solidFill>
              <a:srgbClr val="86BC25"/>
            </a:solidFill>
            <a:miter lim="800000"/>
            <a:headEnd/>
            <a:tailEnd/>
          </a:ln>
        </p:spPr>
        <p:txBody>
          <a:bodyPr wrap="square" lIns="50419" tIns="50419" rIns="50419" bIns="50419" rtlCol="0" anchor="t"/>
          <a:lstStyle/>
          <a:p>
            <a:pPr marL="189075" indent="-189075">
              <a:buFont typeface="Arial" panose="020B0604020202020204" pitchFamily="34" charset="0"/>
              <a:buChar char="•"/>
            </a:pPr>
            <a:r>
              <a:rPr lang="en-US" sz="993" b="1" dirty="0"/>
              <a:t>Tie breaker test in case of dual residency of person </a:t>
            </a:r>
            <a:r>
              <a:rPr lang="en-US" sz="993" dirty="0"/>
              <a:t>(other than an individual) to be now decided by competent authority (CA) of the CTA parties</a:t>
            </a:r>
          </a:p>
          <a:p>
            <a:pPr marL="189075" indent="-189075">
              <a:buFont typeface="Arial" panose="020B0604020202020204" pitchFamily="34" charset="0"/>
              <a:buChar char="•"/>
            </a:pPr>
            <a:r>
              <a:rPr lang="en-US" sz="993" b="1" dirty="0"/>
              <a:t>Right of taxation of capital gains by source jurisdiction </a:t>
            </a:r>
            <a:r>
              <a:rPr lang="en-US" sz="993" dirty="0"/>
              <a:t>from alienation of shares /interests deriving value principally from immovable property strengthened</a:t>
            </a:r>
          </a:p>
          <a:p>
            <a:pPr marL="189075" indent="-189075">
              <a:buFont typeface="Arial" panose="020B0604020202020204" pitchFamily="34" charset="0"/>
              <a:buChar char="•"/>
            </a:pPr>
            <a:endParaRPr lang="en-US" sz="993" dirty="0"/>
          </a:p>
        </p:txBody>
      </p:sp>
      <p:sp>
        <p:nvSpPr>
          <p:cNvPr id="46" name="Rectangle 45">
            <a:extLst>
              <a:ext uri="{FF2B5EF4-FFF2-40B4-BE49-F238E27FC236}">
                <a16:creationId xmlns:a16="http://schemas.microsoft.com/office/drawing/2014/main" id="{D15317E2-163F-43D0-BA6F-76A02D37E8C8}"/>
              </a:ext>
            </a:extLst>
          </p:cNvPr>
          <p:cNvSpPr/>
          <p:nvPr/>
        </p:nvSpPr>
        <p:spPr bwMode="gray">
          <a:xfrm>
            <a:off x="7087800" y="1359262"/>
            <a:ext cx="2968014" cy="595218"/>
          </a:xfrm>
          <a:prstGeom prst="rect">
            <a:avLst/>
          </a:prstGeom>
          <a:solidFill>
            <a:srgbClr val="0076A8"/>
          </a:solidFill>
          <a:ln w="19050" algn="ctr">
            <a:noFill/>
            <a:miter lim="800000"/>
            <a:headEnd/>
            <a:tailEnd/>
          </a:ln>
        </p:spPr>
        <p:txBody>
          <a:bodyPr wrap="square" lIns="85948" tIns="85948" rIns="85948" bIns="85948" rtlCol="0" anchor="ctr"/>
          <a:lstStyle/>
          <a:p>
            <a:pPr algn="ctr"/>
            <a:r>
              <a:rPr lang="en-US" sz="993" b="1" i="1" dirty="0">
                <a:solidFill>
                  <a:schemeClr val="bg1"/>
                </a:solidFill>
              </a:rPr>
              <a:t>India has notified its tax treaties with 93 jurisdictions (out of 95 jurisdictions)</a:t>
            </a:r>
            <a:endParaRPr lang="en-US" sz="993" i="1" dirty="0">
              <a:solidFill>
                <a:schemeClr val="bg1"/>
              </a:solidFill>
            </a:endParaRPr>
          </a:p>
        </p:txBody>
      </p:sp>
      <p:sp>
        <p:nvSpPr>
          <p:cNvPr id="5" name="Partial Circle 4">
            <a:extLst>
              <a:ext uri="{FF2B5EF4-FFF2-40B4-BE49-F238E27FC236}">
                <a16:creationId xmlns:a16="http://schemas.microsoft.com/office/drawing/2014/main" id="{1BF5C4F2-0BC2-407A-8D8C-92F7A9607784}"/>
              </a:ext>
            </a:extLst>
          </p:cNvPr>
          <p:cNvSpPr/>
          <p:nvPr/>
        </p:nvSpPr>
        <p:spPr bwMode="gray">
          <a:xfrm>
            <a:off x="1349871" y="2448162"/>
            <a:ext cx="950245" cy="952933"/>
          </a:xfrm>
          <a:prstGeom prst="pie">
            <a:avLst>
              <a:gd name="adj1" fmla="val 2761986"/>
              <a:gd name="adj2" fmla="val 13775164"/>
            </a:avLst>
          </a:prstGeom>
          <a:noFill/>
          <a:ln w="127000" algn="ctr">
            <a:solidFill>
              <a:srgbClr val="012169"/>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3" name="Oval 2">
            <a:extLst>
              <a:ext uri="{FF2B5EF4-FFF2-40B4-BE49-F238E27FC236}">
                <a16:creationId xmlns:a16="http://schemas.microsoft.com/office/drawing/2014/main" id="{A2B49DBE-380C-49F6-B215-82BF1574B7FE}"/>
              </a:ext>
            </a:extLst>
          </p:cNvPr>
          <p:cNvSpPr/>
          <p:nvPr/>
        </p:nvSpPr>
        <p:spPr bwMode="gray">
          <a:xfrm>
            <a:off x="1338843" y="2428773"/>
            <a:ext cx="972294" cy="972294"/>
          </a:xfrm>
          <a:prstGeom prst="ellipse">
            <a:avLst/>
          </a:prstGeom>
          <a:solidFill>
            <a:schemeClr val="bg1"/>
          </a:solidFill>
          <a:ln w="19050" algn="ctr">
            <a:solidFill>
              <a:srgbClr val="012169"/>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47" name="Partial Circle 46">
            <a:extLst>
              <a:ext uri="{FF2B5EF4-FFF2-40B4-BE49-F238E27FC236}">
                <a16:creationId xmlns:a16="http://schemas.microsoft.com/office/drawing/2014/main" id="{BA0D9A30-F607-4E98-86FB-EA5ADDB6CC76}"/>
              </a:ext>
            </a:extLst>
          </p:cNvPr>
          <p:cNvSpPr/>
          <p:nvPr/>
        </p:nvSpPr>
        <p:spPr bwMode="gray">
          <a:xfrm>
            <a:off x="3700311" y="2448162"/>
            <a:ext cx="950245" cy="952933"/>
          </a:xfrm>
          <a:prstGeom prst="pie">
            <a:avLst>
              <a:gd name="adj1" fmla="val 2761986"/>
              <a:gd name="adj2" fmla="val 13775164"/>
            </a:avLst>
          </a:prstGeom>
          <a:noFill/>
          <a:ln w="127000" algn="ctr">
            <a:solidFill>
              <a:srgbClr val="0097A9"/>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48" name="Oval 47">
            <a:extLst>
              <a:ext uri="{FF2B5EF4-FFF2-40B4-BE49-F238E27FC236}">
                <a16:creationId xmlns:a16="http://schemas.microsoft.com/office/drawing/2014/main" id="{EA6CE371-7720-49E1-9ADE-24A01CCF1C1C}"/>
              </a:ext>
            </a:extLst>
          </p:cNvPr>
          <p:cNvSpPr/>
          <p:nvPr/>
        </p:nvSpPr>
        <p:spPr bwMode="gray">
          <a:xfrm>
            <a:off x="3689285" y="2436818"/>
            <a:ext cx="972294" cy="972294"/>
          </a:xfrm>
          <a:prstGeom prst="ellipse">
            <a:avLst/>
          </a:prstGeom>
          <a:solidFill>
            <a:schemeClr val="bg1"/>
          </a:solidFill>
          <a:ln w="19050" algn="ctr">
            <a:solidFill>
              <a:srgbClr val="0097A9"/>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49" name="Partial Circle 48">
            <a:extLst>
              <a:ext uri="{FF2B5EF4-FFF2-40B4-BE49-F238E27FC236}">
                <a16:creationId xmlns:a16="http://schemas.microsoft.com/office/drawing/2014/main" id="{4FE072A3-3697-44DF-81EF-C8505962AABE}"/>
              </a:ext>
            </a:extLst>
          </p:cNvPr>
          <p:cNvSpPr/>
          <p:nvPr/>
        </p:nvSpPr>
        <p:spPr bwMode="gray">
          <a:xfrm>
            <a:off x="6038088" y="2448162"/>
            <a:ext cx="950245" cy="952933"/>
          </a:xfrm>
          <a:prstGeom prst="pie">
            <a:avLst>
              <a:gd name="adj1" fmla="val 2761986"/>
              <a:gd name="adj2" fmla="val 13775164"/>
            </a:avLst>
          </a:prstGeom>
          <a:noFill/>
          <a:ln w="127000" algn="ctr">
            <a:solidFill>
              <a:srgbClr val="62B5E5"/>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50" name="Oval 49">
            <a:extLst>
              <a:ext uri="{FF2B5EF4-FFF2-40B4-BE49-F238E27FC236}">
                <a16:creationId xmlns:a16="http://schemas.microsoft.com/office/drawing/2014/main" id="{8209960F-754B-49CD-AD87-AAFE47CCF9E7}"/>
              </a:ext>
            </a:extLst>
          </p:cNvPr>
          <p:cNvSpPr/>
          <p:nvPr/>
        </p:nvSpPr>
        <p:spPr bwMode="gray">
          <a:xfrm>
            <a:off x="6027062" y="2436818"/>
            <a:ext cx="972294" cy="972294"/>
          </a:xfrm>
          <a:prstGeom prst="ellipse">
            <a:avLst/>
          </a:prstGeom>
          <a:solidFill>
            <a:schemeClr val="bg1"/>
          </a:solidFill>
          <a:ln w="19050" algn="ctr">
            <a:solidFill>
              <a:srgbClr val="62B5E5"/>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51" name="Partial Circle 50">
            <a:extLst>
              <a:ext uri="{FF2B5EF4-FFF2-40B4-BE49-F238E27FC236}">
                <a16:creationId xmlns:a16="http://schemas.microsoft.com/office/drawing/2014/main" id="{D3D1151C-888D-421E-90F7-42736DD690EC}"/>
              </a:ext>
            </a:extLst>
          </p:cNvPr>
          <p:cNvSpPr/>
          <p:nvPr/>
        </p:nvSpPr>
        <p:spPr bwMode="gray">
          <a:xfrm>
            <a:off x="8405658" y="2448162"/>
            <a:ext cx="950245" cy="952933"/>
          </a:xfrm>
          <a:prstGeom prst="pie">
            <a:avLst>
              <a:gd name="adj1" fmla="val 2761986"/>
              <a:gd name="adj2" fmla="val 13775164"/>
            </a:avLst>
          </a:prstGeom>
          <a:noFill/>
          <a:ln w="127000" algn="ctr">
            <a:solidFill>
              <a:srgbClr val="86BC25"/>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52" name="Oval 51">
            <a:extLst>
              <a:ext uri="{FF2B5EF4-FFF2-40B4-BE49-F238E27FC236}">
                <a16:creationId xmlns:a16="http://schemas.microsoft.com/office/drawing/2014/main" id="{22E0A178-F1A2-496C-8CD0-7BC74E1A93D8}"/>
              </a:ext>
            </a:extLst>
          </p:cNvPr>
          <p:cNvSpPr/>
          <p:nvPr/>
        </p:nvSpPr>
        <p:spPr bwMode="gray">
          <a:xfrm>
            <a:off x="8394633" y="2436818"/>
            <a:ext cx="972294" cy="972294"/>
          </a:xfrm>
          <a:prstGeom prst="ellipse">
            <a:avLst/>
          </a:prstGeom>
          <a:solidFill>
            <a:schemeClr val="bg1"/>
          </a:solidFill>
          <a:ln w="19050" algn="ctr">
            <a:solidFill>
              <a:srgbClr val="86BC25"/>
            </a:solidFill>
            <a:miter lim="800000"/>
            <a:headEnd/>
            <a:tailEnd/>
          </a:ln>
        </p:spPr>
        <p:txBody>
          <a:bodyPr wrap="square" lIns="98037" tIns="98037" rIns="98037" bIns="98037" rtlCol="0" anchor="ctr"/>
          <a:lstStyle/>
          <a:p>
            <a:pPr algn="ctr">
              <a:lnSpc>
                <a:spcPct val="106000"/>
              </a:lnSpc>
              <a:buFont typeface="Wingdings 2" pitchFamily="18" charset="2"/>
              <a:buNone/>
            </a:pPr>
            <a:endParaRPr lang="en-US" sz="993" b="1" dirty="0">
              <a:solidFill>
                <a:schemeClr val="bg1"/>
              </a:solidFill>
            </a:endParaRPr>
          </a:p>
        </p:txBody>
      </p:sp>
      <p:sp>
        <p:nvSpPr>
          <p:cNvPr id="53" name="TextBox 52">
            <a:extLst>
              <a:ext uri="{FF2B5EF4-FFF2-40B4-BE49-F238E27FC236}">
                <a16:creationId xmlns:a16="http://schemas.microsoft.com/office/drawing/2014/main" id="{E0B82D9B-8BCA-493D-9B55-763EC3319E47}"/>
              </a:ext>
            </a:extLst>
          </p:cNvPr>
          <p:cNvSpPr txBox="1"/>
          <p:nvPr/>
        </p:nvSpPr>
        <p:spPr>
          <a:xfrm>
            <a:off x="1434143" y="2747025"/>
            <a:ext cx="781696" cy="412613"/>
          </a:xfrm>
          <a:prstGeom prst="rect">
            <a:avLst/>
          </a:prstGeom>
          <a:noFill/>
        </p:spPr>
        <p:txBody>
          <a:bodyPr wrap="square" lIns="0" tIns="0" rIns="0" bIns="0" rtlCol="0">
            <a:spAutoFit/>
          </a:bodyPr>
          <a:lstStyle/>
          <a:p>
            <a:pPr algn="ctr" defTabSz="2009798">
              <a:lnSpc>
                <a:spcPct val="90000"/>
              </a:lnSpc>
              <a:spcBef>
                <a:spcPct val="0"/>
              </a:spcBef>
              <a:spcAft>
                <a:spcPct val="35000"/>
              </a:spcAft>
            </a:pPr>
            <a:r>
              <a:rPr lang="en-US" sz="993" dirty="0"/>
              <a:t>Preventing tax treaty abuse</a:t>
            </a:r>
          </a:p>
        </p:txBody>
      </p:sp>
      <p:grpSp>
        <p:nvGrpSpPr>
          <p:cNvPr id="78" name="Group 77">
            <a:extLst>
              <a:ext uri="{FF2B5EF4-FFF2-40B4-BE49-F238E27FC236}">
                <a16:creationId xmlns:a16="http://schemas.microsoft.com/office/drawing/2014/main" id="{894A0B7B-002F-459B-8105-6C49C975D254}"/>
              </a:ext>
            </a:extLst>
          </p:cNvPr>
          <p:cNvGrpSpPr/>
          <p:nvPr/>
        </p:nvGrpSpPr>
        <p:grpSpPr>
          <a:xfrm>
            <a:off x="1861063" y="2042087"/>
            <a:ext cx="2687995" cy="386685"/>
            <a:chOff x="1413379" y="2328545"/>
            <a:chExt cx="2437477" cy="350646"/>
          </a:xfrm>
        </p:grpSpPr>
        <p:cxnSp>
          <p:nvCxnSpPr>
            <p:cNvPr id="56" name="Straight Connector 55">
              <a:extLst>
                <a:ext uri="{FF2B5EF4-FFF2-40B4-BE49-F238E27FC236}">
                  <a16:creationId xmlns:a16="http://schemas.microsoft.com/office/drawing/2014/main" id="{130F77D3-1E00-4111-9BD9-FFC3B44459CD}"/>
                </a:ext>
              </a:extLst>
            </p:cNvPr>
            <p:cNvCxnSpPr/>
            <p:nvPr/>
          </p:nvCxnSpPr>
          <p:spPr>
            <a:xfrm>
              <a:off x="1413379" y="2471865"/>
              <a:ext cx="243747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76D0829-66C4-44AC-95F9-15A22DEF497A}"/>
                </a:ext>
              </a:extLst>
            </p:cNvPr>
            <p:cNvCxnSpPr/>
            <p:nvPr/>
          </p:nvCxnSpPr>
          <p:spPr>
            <a:xfrm>
              <a:off x="3850856" y="2328545"/>
              <a:ext cx="0" cy="14332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577558B-ECEF-41C3-A092-1439B789421A}"/>
                </a:ext>
              </a:extLst>
            </p:cNvPr>
            <p:cNvCxnSpPr/>
            <p:nvPr/>
          </p:nvCxnSpPr>
          <p:spPr>
            <a:xfrm>
              <a:off x="1413379" y="2471864"/>
              <a:ext cx="0" cy="20732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4E98EC31-D2FF-4A51-B48D-6F17783BFC97}"/>
              </a:ext>
            </a:extLst>
          </p:cNvPr>
          <p:cNvGrpSpPr/>
          <p:nvPr/>
        </p:nvGrpSpPr>
        <p:grpSpPr>
          <a:xfrm>
            <a:off x="6182275" y="2042087"/>
            <a:ext cx="2687995" cy="386685"/>
            <a:chOff x="5331859" y="2328545"/>
            <a:chExt cx="2437477" cy="350646"/>
          </a:xfrm>
        </p:grpSpPr>
        <p:cxnSp>
          <p:nvCxnSpPr>
            <p:cNvPr id="64" name="Straight Connector 63">
              <a:extLst>
                <a:ext uri="{FF2B5EF4-FFF2-40B4-BE49-F238E27FC236}">
                  <a16:creationId xmlns:a16="http://schemas.microsoft.com/office/drawing/2014/main" id="{03A56C46-C318-4302-B283-0FA9D850D724}"/>
                </a:ext>
              </a:extLst>
            </p:cNvPr>
            <p:cNvCxnSpPr/>
            <p:nvPr/>
          </p:nvCxnSpPr>
          <p:spPr>
            <a:xfrm flipH="1">
              <a:off x="7769336" y="2471864"/>
              <a:ext cx="0" cy="20732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9A25EDC-EF96-4D30-A192-6CAED70321A0}"/>
                </a:ext>
              </a:extLst>
            </p:cNvPr>
            <p:cNvCxnSpPr/>
            <p:nvPr/>
          </p:nvCxnSpPr>
          <p:spPr>
            <a:xfrm flipH="1">
              <a:off x="5331859" y="2471865"/>
              <a:ext cx="243747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8481CF6-ED1E-45FB-9A6B-F9FF27C85CC5}"/>
                </a:ext>
              </a:extLst>
            </p:cNvPr>
            <p:cNvCxnSpPr/>
            <p:nvPr/>
          </p:nvCxnSpPr>
          <p:spPr>
            <a:xfrm flipH="1">
              <a:off x="5331859" y="2328545"/>
              <a:ext cx="0" cy="14332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48AAB161-A49A-4E0D-8EFD-3B6188C7078A}"/>
              </a:ext>
            </a:extLst>
          </p:cNvPr>
          <p:cNvGrpSpPr/>
          <p:nvPr/>
        </p:nvGrpSpPr>
        <p:grpSpPr>
          <a:xfrm>
            <a:off x="4175433" y="2062008"/>
            <a:ext cx="691383" cy="376850"/>
            <a:chOff x="3512052" y="2249102"/>
            <a:chExt cx="626947" cy="475811"/>
          </a:xfrm>
        </p:grpSpPr>
        <p:cxnSp>
          <p:nvCxnSpPr>
            <p:cNvPr id="60" name="Straight Connector 59">
              <a:extLst>
                <a:ext uri="{FF2B5EF4-FFF2-40B4-BE49-F238E27FC236}">
                  <a16:creationId xmlns:a16="http://schemas.microsoft.com/office/drawing/2014/main" id="{6C5FAE22-8C9C-4386-BB1E-452CD355BF49}"/>
                </a:ext>
              </a:extLst>
            </p:cNvPr>
            <p:cNvCxnSpPr/>
            <p:nvPr/>
          </p:nvCxnSpPr>
          <p:spPr>
            <a:xfrm>
              <a:off x="3512052" y="2526729"/>
              <a:ext cx="0" cy="19818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E36FC37-57AB-4917-B876-40277633D3E9}"/>
                </a:ext>
              </a:extLst>
            </p:cNvPr>
            <p:cNvCxnSpPr/>
            <p:nvPr/>
          </p:nvCxnSpPr>
          <p:spPr>
            <a:xfrm>
              <a:off x="3512052" y="2526729"/>
              <a:ext cx="62694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CCFA109-3159-4EB6-BFA0-92ED42BCFD6D}"/>
                </a:ext>
              </a:extLst>
            </p:cNvPr>
            <p:cNvCxnSpPr/>
            <p:nvPr/>
          </p:nvCxnSpPr>
          <p:spPr>
            <a:xfrm>
              <a:off x="4138999" y="2249102"/>
              <a:ext cx="0" cy="27762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72" name="Group 71">
            <a:extLst>
              <a:ext uri="{FF2B5EF4-FFF2-40B4-BE49-F238E27FC236}">
                <a16:creationId xmlns:a16="http://schemas.microsoft.com/office/drawing/2014/main" id="{BF59CE85-09BF-48E8-A680-E20EE5F102A7}"/>
              </a:ext>
            </a:extLst>
          </p:cNvPr>
          <p:cNvGrpSpPr/>
          <p:nvPr/>
        </p:nvGrpSpPr>
        <p:grpSpPr>
          <a:xfrm>
            <a:off x="5818174" y="2062008"/>
            <a:ext cx="691383" cy="376850"/>
            <a:chOff x="5001692" y="2249102"/>
            <a:chExt cx="626947" cy="475811"/>
          </a:xfrm>
        </p:grpSpPr>
        <p:cxnSp>
          <p:nvCxnSpPr>
            <p:cNvPr id="68" name="Straight Connector 67">
              <a:extLst>
                <a:ext uri="{FF2B5EF4-FFF2-40B4-BE49-F238E27FC236}">
                  <a16:creationId xmlns:a16="http://schemas.microsoft.com/office/drawing/2014/main" id="{237FDB79-5267-4EC0-9C0F-C68FF8B3C868}"/>
                </a:ext>
              </a:extLst>
            </p:cNvPr>
            <p:cNvCxnSpPr/>
            <p:nvPr/>
          </p:nvCxnSpPr>
          <p:spPr>
            <a:xfrm flipH="1">
              <a:off x="5628639" y="2526729"/>
              <a:ext cx="0" cy="19818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9616A3C-165B-43E0-8DA4-EAD7BD827542}"/>
                </a:ext>
              </a:extLst>
            </p:cNvPr>
            <p:cNvCxnSpPr/>
            <p:nvPr/>
          </p:nvCxnSpPr>
          <p:spPr>
            <a:xfrm flipH="1">
              <a:off x="5001692" y="2526729"/>
              <a:ext cx="62694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C1CD5128-F144-4852-9681-279FA79732D5}"/>
                </a:ext>
              </a:extLst>
            </p:cNvPr>
            <p:cNvCxnSpPr/>
            <p:nvPr/>
          </p:nvCxnSpPr>
          <p:spPr>
            <a:xfrm flipH="1">
              <a:off x="5001692" y="2249102"/>
              <a:ext cx="0" cy="27762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18114858-92F8-41E0-8FF4-7307916C9303}"/>
              </a:ext>
            </a:extLst>
          </p:cNvPr>
          <p:cNvSpPr txBox="1"/>
          <p:nvPr/>
        </p:nvSpPr>
        <p:spPr>
          <a:xfrm>
            <a:off x="3703836" y="2646187"/>
            <a:ext cx="938034" cy="550151"/>
          </a:xfrm>
          <a:prstGeom prst="rect">
            <a:avLst/>
          </a:prstGeom>
          <a:noFill/>
        </p:spPr>
        <p:txBody>
          <a:bodyPr wrap="square" lIns="0" tIns="0" rIns="0" bIns="0" rtlCol="0">
            <a:spAutoFit/>
          </a:bodyPr>
          <a:lstStyle/>
          <a:p>
            <a:pPr algn="ctr" defTabSz="2009798">
              <a:lnSpc>
                <a:spcPct val="90000"/>
              </a:lnSpc>
              <a:spcBef>
                <a:spcPct val="0"/>
              </a:spcBef>
              <a:spcAft>
                <a:spcPct val="35000"/>
              </a:spcAft>
            </a:pPr>
            <a:r>
              <a:rPr lang="en-US" sz="993" dirty="0"/>
              <a:t>Widening Permanent establishment (PE) scope</a:t>
            </a:r>
            <a:endParaRPr lang="en-US" sz="993" strike="sngStrike" dirty="0"/>
          </a:p>
        </p:txBody>
      </p:sp>
      <p:sp>
        <p:nvSpPr>
          <p:cNvPr id="75" name="TextBox 74">
            <a:extLst>
              <a:ext uri="{FF2B5EF4-FFF2-40B4-BE49-F238E27FC236}">
                <a16:creationId xmlns:a16="http://schemas.microsoft.com/office/drawing/2014/main" id="{CF4953B3-6268-4027-836B-C650D1229C43}"/>
              </a:ext>
            </a:extLst>
          </p:cNvPr>
          <p:cNvSpPr txBox="1"/>
          <p:nvPr/>
        </p:nvSpPr>
        <p:spPr>
          <a:xfrm>
            <a:off x="6054595" y="2747025"/>
            <a:ext cx="938034" cy="412613"/>
          </a:xfrm>
          <a:prstGeom prst="rect">
            <a:avLst/>
          </a:prstGeom>
          <a:noFill/>
        </p:spPr>
        <p:txBody>
          <a:bodyPr wrap="square" lIns="0" tIns="0" rIns="0" bIns="0" rtlCol="0">
            <a:spAutoFit/>
          </a:bodyPr>
          <a:lstStyle/>
          <a:p>
            <a:pPr algn="ctr" defTabSz="2009798">
              <a:lnSpc>
                <a:spcPct val="90000"/>
              </a:lnSpc>
              <a:spcBef>
                <a:spcPct val="0"/>
              </a:spcBef>
              <a:spcAft>
                <a:spcPct val="35000"/>
              </a:spcAft>
            </a:pPr>
            <a:r>
              <a:rPr lang="en-US" sz="993" dirty="0"/>
              <a:t>Improving dispute resolution</a:t>
            </a:r>
          </a:p>
        </p:txBody>
      </p:sp>
      <p:sp>
        <p:nvSpPr>
          <p:cNvPr id="76" name="TextBox 75">
            <a:extLst>
              <a:ext uri="{FF2B5EF4-FFF2-40B4-BE49-F238E27FC236}">
                <a16:creationId xmlns:a16="http://schemas.microsoft.com/office/drawing/2014/main" id="{BDD0DFF7-63F9-40DF-A1F7-99E76C5A55F9}"/>
              </a:ext>
            </a:extLst>
          </p:cNvPr>
          <p:cNvSpPr txBox="1"/>
          <p:nvPr/>
        </p:nvSpPr>
        <p:spPr>
          <a:xfrm>
            <a:off x="8394068" y="2747024"/>
            <a:ext cx="972293" cy="275075"/>
          </a:xfrm>
          <a:prstGeom prst="rect">
            <a:avLst/>
          </a:prstGeom>
          <a:noFill/>
        </p:spPr>
        <p:txBody>
          <a:bodyPr wrap="square" lIns="0" tIns="0" rIns="0" bIns="0" rtlCol="0">
            <a:spAutoFit/>
          </a:bodyPr>
          <a:lstStyle/>
          <a:p>
            <a:pPr algn="ctr" defTabSz="2009798">
              <a:lnSpc>
                <a:spcPct val="90000"/>
              </a:lnSpc>
              <a:spcBef>
                <a:spcPct val="0"/>
              </a:spcBef>
              <a:spcAft>
                <a:spcPct val="35000"/>
              </a:spcAft>
            </a:pPr>
            <a:r>
              <a:rPr lang="en-US" sz="993" dirty="0"/>
              <a:t>Other key modifications</a:t>
            </a:r>
          </a:p>
        </p:txBody>
      </p:sp>
      <p:sp>
        <p:nvSpPr>
          <p:cNvPr id="2" name="Title 1"/>
          <p:cNvSpPr>
            <a:spLocks noGrp="1"/>
          </p:cNvSpPr>
          <p:nvPr>
            <p:ph type="title"/>
          </p:nvPr>
        </p:nvSpPr>
        <p:spPr/>
        <p:txBody>
          <a:bodyPr/>
          <a:lstStyle/>
          <a:p>
            <a:r>
              <a:rPr lang="en-US" b="1" dirty="0"/>
              <a:t>Key impact areas vis-a-vis Indian CTAs</a:t>
            </a:r>
            <a:r>
              <a:rPr lang="en-IN" b="1" dirty="0"/>
              <a:t/>
            </a:r>
            <a:br>
              <a:rPr lang="en-IN" b="1" dirty="0"/>
            </a:br>
            <a:endParaRPr lang="en-IN" b="1" dirty="0"/>
          </a:p>
        </p:txBody>
      </p:sp>
    </p:spTree>
    <p:extLst>
      <p:ext uri="{BB962C8B-B14F-4D97-AF65-F5344CB8AC3E}">
        <p14:creationId xmlns:p14="http://schemas.microsoft.com/office/powerpoint/2010/main" val="3080519688"/>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16_9 onscreen">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_4_3_Onscreen.potx" id="{300F3ED9-9C4C-4838-B157-107BB206E623}" vid="{ABD9136E-862F-4680-B56C-E8832C898B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505198F9482349962DBA4C520D410A" ma:contentTypeVersion="12" ma:contentTypeDescription="Create a new document." ma:contentTypeScope="" ma:versionID="5e6c4bf4af33a2b17bc829ff434be796">
  <xsd:schema xmlns:xsd="http://www.w3.org/2001/XMLSchema" xmlns:xs="http://www.w3.org/2001/XMLSchema" xmlns:p="http://schemas.microsoft.com/office/2006/metadata/properties" xmlns:ns3="0c271f77-aa98-4e2e-bbfb-2851198ab350" xmlns:ns4="b408aa63-d246-4543-b9df-8508cc8f9b78" targetNamespace="http://schemas.microsoft.com/office/2006/metadata/properties" ma:root="true" ma:fieldsID="75fb26830f25e7e874b98a53b86af086" ns3:_="" ns4:_="">
    <xsd:import namespace="0c271f77-aa98-4e2e-bbfb-2851198ab350"/>
    <xsd:import namespace="b408aa63-d246-4543-b9df-8508cc8f9b7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271f77-aa98-4e2e-bbfb-2851198ab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08aa63-d246-4543-b9df-8508cc8f9b7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C479E6-6DF9-4ED7-B9DE-D5DBC8C02AB6}">
  <ds:schemaRefs>
    <ds:schemaRef ds:uri="http://schemas.microsoft.com/sharepoint/v3/contenttype/forms"/>
  </ds:schemaRefs>
</ds:datastoreItem>
</file>

<file path=customXml/itemProps2.xml><?xml version="1.0" encoding="utf-8"?>
<ds:datastoreItem xmlns:ds="http://schemas.openxmlformats.org/officeDocument/2006/customXml" ds:itemID="{8FB82E9F-E47C-480D-A1A4-250DD7511FA9}">
  <ds:schemaRefs>
    <ds:schemaRef ds:uri="http://purl.org/dc/terms/"/>
    <ds:schemaRef ds:uri="0c271f77-aa98-4e2e-bbfb-2851198ab35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b408aa63-d246-4543-b9df-8508cc8f9b78"/>
    <ds:schemaRef ds:uri="http://www.w3.org/XML/1998/namespace"/>
    <ds:schemaRef ds:uri="http://purl.org/dc/dcmitype/"/>
  </ds:schemaRefs>
</ds:datastoreItem>
</file>

<file path=customXml/itemProps3.xml><?xml version="1.0" encoding="utf-8"?>
<ds:datastoreItem xmlns:ds="http://schemas.openxmlformats.org/officeDocument/2006/customXml" ds:itemID="{C4A210DF-7559-40D1-A8B5-5BF0064C83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271f77-aa98-4e2e-bbfb-2851198ab350"/>
    <ds:schemaRef ds:uri="b408aa63-d246-4543-b9df-8508cc8f9b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Test</Template>
  <TotalTime>4126</TotalTime>
  <Words>6452</Words>
  <Application>Microsoft Office PowerPoint</Application>
  <PresentationFormat>Custom</PresentationFormat>
  <Paragraphs>603</Paragraphs>
  <Slides>43</Slides>
  <Notes>41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2" baseType="lpstr">
      <vt:lpstr>Arial</vt:lpstr>
      <vt:lpstr>Calibri</vt:lpstr>
      <vt:lpstr>Open Sans</vt:lpstr>
      <vt:lpstr>Symbol</vt:lpstr>
      <vt:lpstr>Times New Roman</vt:lpstr>
      <vt:lpstr>Verdana</vt:lpstr>
      <vt:lpstr>Wingdings 2</vt:lpstr>
      <vt:lpstr>Deloitte 16_9 onscreen</vt:lpstr>
      <vt:lpstr>think-cell Slide</vt:lpstr>
      <vt:lpstr>PowerPoint Presentation</vt:lpstr>
      <vt:lpstr>Contents</vt:lpstr>
      <vt:lpstr>Overview (1)</vt:lpstr>
      <vt:lpstr>Overview (2)</vt:lpstr>
      <vt:lpstr>India’s position – The Story so far </vt:lpstr>
      <vt:lpstr>PowerPoint Presentation</vt:lpstr>
      <vt:lpstr>Indian CTAs | MLI to enter into effect for WHT and other taxes</vt:lpstr>
      <vt:lpstr>How are MLI / DTAAs provisions to be read</vt:lpstr>
      <vt:lpstr>Key impact areas vis-a-vis Indian CTAs </vt:lpstr>
      <vt:lpstr>Certain practical considerations on Indian tax treaties – India’s MLI positions</vt:lpstr>
      <vt:lpstr>Article 6: Purpose of CTA (minimum standard) &amp; Article 7: Prevention of treaty abuse (minimum standard)</vt:lpstr>
      <vt:lpstr>Article 6: Purpose of CTA &amp; Article 7: Prevention of treaty abuse</vt:lpstr>
      <vt:lpstr>Article 6: Purpose of CTA</vt:lpstr>
      <vt:lpstr>Principal Purposes Test (PPT) – Key points</vt:lpstr>
      <vt:lpstr>Article 7: Prevention of treaty abuse </vt:lpstr>
      <vt:lpstr>Article 6: Purpose of CTA &amp; Article 7: Prevention of treaty abuse</vt:lpstr>
      <vt:lpstr>Article 7: Prevention of treaty abuse </vt:lpstr>
      <vt:lpstr>PPT – Case Study</vt:lpstr>
      <vt:lpstr>PPT – Case Study</vt:lpstr>
      <vt:lpstr>Article 12 to 14 – Artificial avoidance of PE - Widening PE scope</vt:lpstr>
      <vt:lpstr>Article 12: Artificial avoidance of Agency PE </vt:lpstr>
      <vt:lpstr>Article 12: Artificial avoidance of Agency PE  </vt:lpstr>
      <vt:lpstr>Article 13: Artificial avoidance of PE through specific activity exemptions</vt:lpstr>
      <vt:lpstr>Article 13: Artificial avoidance of PE through specific activity exemptions</vt:lpstr>
      <vt:lpstr>Article 13 – List of preparatory and auxiliary activities</vt:lpstr>
      <vt:lpstr>Article 13: Artificial avoidance of PE through specific activity exemptions and Anti-fragmentation </vt:lpstr>
      <vt:lpstr>Impact on E-commerce companies</vt:lpstr>
      <vt:lpstr>Article 13: Other potential impact areas</vt:lpstr>
      <vt:lpstr>Article 14: Splitting up of contracts </vt:lpstr>
      <vt:lpstr>Article 14: Splitting up of contracts </vt:lpstr>
      <vt:lpstr>Impact of other key MLI Articles with Bilateral tax treaties</vt:lpstr>
      <vt:lpstr>Article 8: Dividend transfer transactions</vt:lpstr>
      <vt:lpstr>Article 8: Dividend transfer transactions</vt:lpstr>
      <vt:lpstr>Article 9: Capital gains from alienation of shares or interest of entities deriving their value principally from immovable property </vt:lpstr>
      <vt:lpstr>Article 9: Capital gains from alienation of shares or interest of entities deriving their value principally from immovable property </vt:lpstr>
      <vt:lpstr>Article 16: Mutual Agreement Procedure </vt:lpstr>
      <vt:lpstr>Article 17: Corresponding adjustments</vt:lpstr>
      <vt:lpstr>MLI – Key impact on select Tax Treaties</vt:lpstr>
      <vt:lpstr>MLI Impact on key Indian Tax Treaties</vt:lpstr>
      <vt:lpstr>MLI Impact on key Indian Tax Treaties</vt:lpstr>
      <vt:lpstr>Key Talking Points</vt:lpstr>
      <vt:lpstr>Key Talking points</vt:lpstr>
      <vt:lpstr>Q&amp;A</vt:lpstr>
    </vt:vector>
  </TitlesOfParts>
  <Company>Deloitte Touche Tohmatsu Services,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Verdana Bold</dc:title>
  <dc:subject>Multilateral Instrument (MLI) - Impact on Indian tax treaties</dc:subject>
  <dc:creator>Arya, Gaurav (IN - Delhi)</dc:creator>
  <cp:keywords>DHSLLP 2020</cp:keywords>
  <cp:lastModifiedBy>Sidhwa, Rohinton</cp:lastModifiedBy>
  <cp:revision>408</cp:revision>
  <cp:lastPrinted>2014-06-25T02:16:22Z</cp:lastPrinted>
  <dcterms:created xsi:type="dcterms:W3CDTF">2016-06-13T07:02:02Z</dcterms:created>
  <dcterms:modified xsi:type="dcterms:W3CDTF">2020-04-21T03:46:48Z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0x010100F4505198F9482349962DBA4C520D410A</vt:lpwstr>
  </property>
  <property fmtid="{D5CDD505-2E9C-101B-9397-08002B2CF9AE}" pid="3" name="_dlc_DocIdItemGuid">
    <vt:lpwstr>3a3a0f1d-e475-4efa-a1e3-f5736969a788</vt:lpwstr>
  </property>
</Properties>
</file>