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8" r:id="rId6"/>
    <p:sldId id="269" r:id="rId7"/>
    <p:sldId id="270" r:id="rId8"/>
    <p:sldId id="274" r:id="rId9"/>
    <p:sldId id="265" r:id="rId10"/>
    <p:sldId id="266" r:id="rId11"/>
    <p:sldId id="271" r:id="rId12"/>
    <p:sldId id="273" r:id="rId13"/>
    <p:sldId id="275" r:id="rId14"/>
    <p:sldId id="278" r:id="rId15"/>
    <p:sldId id="277" r:id="rId16"/>
    <p:sldId id="27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864CCE-B0BE-409C-BC9A-52A5AF6750E1}" type="datetimeFigureOut">
              <a:rPr lang="en-US" smtClean="0"/>
              <a:t>4/20/2020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17C24F-B6E6-4200-88CF-E9FC1744A9FA}" type="slidenum">
              <a:rPr lang="en-US" smtClean="0"/>
              <a:t>‹#›</a:t>
            </a:fld>
            <a:endParaRPr lang="en-US"/>
          </a:p>
        </p:txBody>
      </p:sp>
    </p:spTree>
    <p:extLst>
      <p:ext uri="{BB962C8B-B14F-4D97-AF65-F5344CB8AC3E}">
        <p14:creationId xmlns:p14="http://schemas.microsoft.com/office/powerpoint/2010/main" val="2349025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17C24F-B6E6-4200-88CF-E9FC1744A9FA}" type="slidenum">
              <a:rPr lang="en-US" smtClean="0"/>
              <a:t>3</a:t>
            </a:fld>
            <a:endParaRPr lang="en-US"/>
          </a:p>
        </p:txBody>
      </p:sp>
    </p:spTree>
    <p:extLst>
      <p:ext uri="{BB962C8B-B14F-4D97-AF65-F5344CB8AC3E}">
        <p14:creationId xmlns:p14="http://schemas.microsoft.com/office/powerpoint/2010/main" val="3769783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17C24F-B6E6-4200-88CF-E9FC1744A9FA}" type="slidenum">
              <a:rPr lang="en-US" smtClean="0"/>
              <a:t>5</a:t>
            </a:fld>
            <a:endParaRPr lang="en-US"/>
          </a:p>
        </p:txBody>
      </p:sp>
    </p:spTree>
    <p:extLst>
      <p:ext uri="{BB962C8B-B14F-4D97-AF65-F5344CB8AC3E}">
        <p14:creationId xmlns:p14="http://schemas.microsoft.com/office/powerpoint/2010/main" val="3885315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3710649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4149862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15562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4112622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36013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4294664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3269900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634526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3639648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D6FBD-FE6F-4602-87C4-A85CBD7B69E4}" type="datetimeFigureOut">
              <a:rPr lang="en-IN" smtClean="0"/>
              <a:t>20-04-2020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4091222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C9D6FBD-FE6F-4602-87C4-A85CBD7B69E4}"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1209392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C9D6FBD-FE6F-4602-87C4-A85CBD7B69E4}" type="datetimeFigureOut">
              <a:rPr lang="en-IN" smtClean="0"/>
              <a:t>20-04-2020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2386346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C9D6FBD-FE6F-4602-87C4-A85CBD7B69E4}" type="datetimeFigureOut">
              <a:rPr lang="en-IN" smtClean="0"/>
              <a:t>20-04-2020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1672753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9D6FBD-FE6F-4602-87C4-A85CBD7B69E4}" type="datetimeFigureOut">
              <a:rPr lang="en-IN" smtClean="0"/>
              <a:t>20-04-2020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1610287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D6FBD-FE6F-4602-87C4-A85CBD7B69E4}"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125280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D6FBD-FE6F-4602-87C4-A85CBD7B69E4}" type="datetimeFigureOut">
              <a:rPr lang="en-IN" smtClean="0"/>
              <a:t>20-04-2020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04DFA51-D0F4-48BC-8888-1690EAAEB55A}" type="slidenum">
              <a:rPr lang="en-IN" smtClean="0"/>
              <a:t>‹#›</a:t>
            </a:fld>
            <a:endParaRPr lang="en-IN"/>
          </a:p>
        </p:txBody>
      </p:sp>
    </p:spTree>
    <p:extLst>
      <p:ext uri="{BB962C8B-B14F-4D97-AF65-F5344CB8AC3E}">
        <p14:creationId xmlns:p14="http://schemas.microsoft.com/office/powerpoint/2010/main" val="249600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C9D6FBD-FE6F-4602-87C4-A85CBD7B69E4}" type="datetimeFigureOut">
              <a:rPr lang="en-IN" smtClean="0"/>
              <a:t>20-04-2020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04DFA51-D0F4-48BC-8888-1690EAAEB55A}" type="slidenum">
              <a:rPr lang="en-IN" smtClean="0"/>
              <a:t>‹#›</a:t>
            </a:fld>
            <a:endParaRPr lang="en-IN"/>
          </a:p>
        </p:txBody>
      </p:sp>
    </p:spTree>
    <p:extLst>
      <p:ext uri="{BB962C8B-B14F-4D97-AF65-F5344CB8AC3E}">
        <p14:creationId xmlns:p14="http://schemas.microsoft.com/office/powerpoint/2010/main" val="78962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impliance.in/files/covid_docs/1584938963AnnouncementOfLock-downOfNationalCapitalTerritoryOfDelhiToStopSpreadOfCOVID-19.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nfo@intero.i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1.png"/><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792" y="2404534"/>
            <a:ext cx="9070848" cy="1646302"/>
          </a:xfrm>
        </p:spPr>
        <p:txBody>
          <a:bodyPr/>
          <a:lstStyle/>
          <a:p>
            <a:r>
              <a:rPr lang="en-US" dirty="0" smtClean="0"/>
              <a:t>Solutions to HR Issues with CA firms/Clients during and post Lockdown period</a:t>
            </a:r>
            <a:endParaRPr lang="en-IN" dirty="0"/>
          </a:p>
        </p:txBody>
      </p:sp>
      <p:sp>
        <p:nvSpPr>
          <p:cNvPr id="3" name="Subtitle 2"/>
          <p:cNvSpPr>
            <a:spLocks noGrp="1"/>
          </p:cNvSpPr>
          <p:nvPr>
            <p:ph type="subTitle" idx="1"/>
          </p:nvPr>
        </p:nvSpPr>
        <p:spPr/>
        <p:txBody>
          <a:bodyPr>
            <a:normAutofit lnSpcReduction="10000"/>
          </a:bodyPr>
          <a:lstStyle/>
          <a:p>
            <a:r>
              <a:rPr lang="en-US" b="1" dirty="0" smtClean="0">
                <a:solidFill>
                  <a:schemeClr val="accent5">
                    <a:lumMod val="75000"/>
                  </a:schemeClr>
                </a:solidFill>
              </a:rPr>
              <a:t>Intero Solutions P Limited</a:t>
            </a:r>
          </a:p>
          <a:p>
            <a:r>
              <a:rPr lang="en-US" b="1" dirty="0" smtClean="0"/>
              <a:t>Speaker: </a:t>
            </a:r>
            <a:r>
              <a:rPr lang="en-US" b="1" dirty="0" err="1" smtClean="0"/>
              <a:t>R.K.Kedia</a:t>
            </a:r>
            <a:r>
              <a:rPr lang="en-US" b="1" dirty="0" smtClean="0"/>
              <a:t>, M.M.S (H.R.)LLB</a:t>
            </a:r>
          </a:p>
          <a:p>
            <a:pPr algn="ctr"/>
            <a:r>
              <a:rPr lang="en-US" b="1" dirty="0"/>
              <a:t> </a:t>
            </a:r>
            <a:r>
              <a:rPr lang="en-US" b="1" dirty="0" smtClean="0"/>
              <a:t>                                       Presenter: Kapil Goel, Chartered Accountant</a:t>
            </a:r>
            <a:endParaRPr lang="en-IN" b="1" dirty="0"/>
          </a:p>
        </p:txBody>
      </p:sp>
      <p:pic>
        <p:nvPicPr>
          <p:cNvPr id="4" name="Picture 3"/>
          <p:cNvPicPr>
            <a:picLocks noChangeAspect="1"/>
          </p:cNvPicPr>
          <p:nvPr/>
        </p:nvPicPr>
        <p:blipFill>
          <a:blip r:embed="rId2"/>
          <a:stretch>
            <a:fillRect/>
          </a:stretch>
        </p:blipFill>
        <p:spPr>
          <a:xfrm>
            <a:off x="9606358" y="5245009"/>
            <a:ext cx="2478501" cy="1481611"/>
          </a:xfrm>
          <a:prstGeom prst="rect">
            <a:avLst/>
          </a:prstGeom>
        </p:spPr>
      </p:pic>
    </p:spTree>
    <p:extLst>
      <p:ext uri="{BB962C8B-B14F-4D97-AF65-F5344CB8AC3E}">
        <p14:creationId xmlns:p14="http://schemas.microsoft.com/office/powerpoint/2010/main" val="3933943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4" y="282829"/>
            <a:ext cx="10515600" cy="1325563"/>
          </a:xfrm>
        </p:spPr>
        <p:txBody>
          <a:bodyPr/>
          <a:lstStyle/>
          <a:p>
            <a:r>
              <a:rPr lang="en-IN" b="1" dirty="0" smtClean="0"/>
              <a:t> FAQ(s) during and post Lockdown period </a:t>
            </a:r>
            <a:endParaRPr lang="en-IN" dirty="0"/>
          </a:p>
        </p:txBody>
      </p:sp>
      <p:sp>
        <p:nvSpPr>
          <p:cNvPr id="3" name="Content Placeholder 2"/>
          <p:cNvSpPr>
            <a:spLocks noGrp="1"/>
          </p:cNvSpPr>
          <p:nvPr>
            <p:ph idx="1"/>
          </p:nvPr>
        </p:nvSpPr>
        <p:spPr>
          <a:xfrm>
            <a:off x="272157" y="1347627"/>
            <a:ext cx="11443568" cy="5273889"/>
          </a:xfrm>
        </p:spPr>
        <p:txBody>
          <a:bodyPr>
            <a:normAutofit fontScale="32500" lnSpcReduction="20000"/>
          </a:bodyPr>
          <a:lstStyle/>
          <a:p>
            <a:pPr marL="0" indent="0">
              <a:buNone/>
            </a:pPr>
            <a:r>
              <a:rPr lang="en-US" sz="4200" b="1" dirty="0" smtClean="0">
                <a:solidFill>
                  <a:srgbClr val="FF0000"/>
                </a:solidFill>
              </a:rPr>
              <a:t>Q</a:t>
            </a:r>
            <a:r>
              <a:rPr lang="en-US" sz="4200" dirty="0" smtClean="0">
                <a:solidFill>
                  <a:srgbClr val="FF0000"/>
                </a:solidFill>
              </a:rPr>
              <a:t>:   </a:t>
            </a:r>
            <a:r>
              <a:rPr lang="en-US" sz="5000" b="1" dirty="0" smtClean="0"/>
              <a:t>Are wages to be paid if </a:t>
            </a:r>
            <a:r>
              <a:rPr lang="en-US" sz="5000" b="1" dirty="0"/>
              <a:t>my office/factory is </a:t>
            </a:r>
            <a:r>
              <a:rPr lang="en-US" sz="5000" b="1" dirty="0" smtClean="0"/>
              <a:t>under shut </a:t>
            </a:r>
            <a:r>
              <a:rPr lang="en-US" sz="5000" b="1" dirty="0"/>
              <a:t>down due to </a:t>
            </a:r>
            <a:r>
              <a:rPr lang="en-US" sz="5000" b="1" dirty="0" err="1"/>
              <a:t>Covid</a:t>
            </a:r>
            <a:r>
              <a:rPr lang="en-US" sz="5000" b="1" dirty="0"/>
              <a:t> 19 and employees are </a:t>
            </a:r>
            <a:endParaRPr lang="en-US" sz="5000" b="1" dirty="0" smtClean="0"/>
          </a:p>
          <a:p>
            <a:pPr marL="0" indent="0">
              <a:buNone/>
            </a:pPr>
            <a:r>
              <a:rPr lang="en-US" sz="5000" b="1" dirty="0"/>
              <a:t> </a:t>
            </a:r>
            <a:r>
              <a:rPr lang="en-US" sz="5000" b="1" dirty="0" smtClean="0"/>
              <a:t>     barred </a:t>
            </a:r>
            <a:r>
              <a:rPr lang="en-US" sz="5000" b="1" dirty="0"/>
              <a:t>from coming to work?</a:t>
            </a:r>
          </a:p>
          <a:p>
            <a:pPr marL="0" indent="0">
              <a:buNone/>
            </a:pPr>
            <a:r>
              <a:rPr lang="en-US" sz="3000" b="1" dirty="0" smtClean="0"/>
              <a:t>A:       </a:t>
            </a:r>
            <a:r>
              <a:rPr lang="en-US" sz="3000" dirty="0" smtClean="0"/>
              <a:t>There is no provision </a:t>
            </a:r>
            <a:r>
              <a:rPr lang="en-US" sz="3000" dirty="0"/>
              <a:t>for </a:t>
            </a:r>
            <a:r>
              <a:rPr lang="en-US" sz="3000" dirty="0" smtClean="0"/>
              <a:t>deduction and Current </a:t>
            </a:r>
            <a:r>
              <a:rPr lang="en-US" sz="3000" dirty="0"/>
              <a:t>Government </a:t>
            </a:r>
            <a:r>
              <a:rPr lang="en-US" sz="3000" dirty="0" smtClean="0"/>
              <a:t>Advisory is that mandatorily  </a:t>
            </a:r>
            <a:r>
              <a:rPr lang="en-US" sz="3000" dirty="0" smtClean="0">
                <a:hlinkClick r:id="rId2"/>
              </a:rPr>
              <a:t>full wages have to be paid.</a:t>
            </a:r>
            <a:endParaRPr lang="en-US" sz="3000" dirty="0" smtClean="0"/>
          </a:p>
          <a:p>
            <a:pPr marL="0" indent="0">
              <a:buNone/>
            </a:pPr>
            <a:endParaRPr lang="en-US" dirty="0"/>
          </a:p>
          <a:p>
            <a:pPr marL="0" lvl="0" indent="0">
              <a:buNone/>
            </a:pPr>
            <a:r>
              <a:rPr lang="en-IN" sz="5000" b="1" dirty="0" smtClean="0">
                <a:solidFill>
                  <a:srgbClr val="FF0000"/>
                </a:solidFill>
              </a:rPr>
              <a:t>Q:   </a:t>
            </a:r>
            <a:r>
              <a:rPr lang="en-IN" sz="5000" b="1" dirty="0" smtClean="0"/>
              <a:t>Can </a:t>
            </a:r>
            <a:r>
              <a:rPr lang="en-IN" sz="5000" b="1" dirty="0"/>
              <a:t>establishment </a:t>
            </a:r>
            <a:r>
              <a:rPr lang="en-IN" sz="5000" b="1" dirty="0" smtClean="0"/>
              <a:t>retrench during lockdown?</a:t>
            </a:r>
          </a:p>
          <a:p>
            <a:pPr marL="0" indent="0">
              <a:buNone/>
            </a:pPr>
            <a:r>
              <a:rPr lang="en-US" sz="3000" b="1" dirty="0" smtClean="0"/>
              <a:t>A:        </a:t>
            </a:r>
            <a:r>
              <a:rPr lang="en-US" sz="3000" dirty="0" smtClean="0"/>
              <a:t>No, As per current Government Advisory, no employee is</a:t>
            </a:r>
            <a:r>
              <a:rPr lang="en-US" sz="3000" b="1" dirty="0" smtClean="0"/>
              <a:t> </a:t>
            </a:r>
            <a:r>
              <a:rPr lang="en-US" sz="3000" dirty="0" smtClean="0"/>
              <a:t>to be terminated during lockdown.</a:t>
            </a:r>
          </a:p>
          <a:p>
            <a:pPr marL="0" indent="0">
              <a:buNone/>
            </a:pPr>
            <a:endParaRPr lang="en-US" sz="3000" dirty="0" smtClean="0"/>
          </a:p>
          <a:p>
            <a:pPr marL="0" lvl="0" indent="0">
              <a:buNone/>
            </a:pPr>
            <a:r>
              <a:rPr lang="en-IN" sz="5000" b="1" dirty="0" smtClean="0">
                <a:solidFill>
                  <a:srgbClr val="FF0000"/>
                </a:solidFill>
              </a:rPr>
              <a:t>Q</a:t>
            </a:r>
            <a:r>
              <a:rPr lang="en-IN" sz="5000" b="1" dirty="0" smtClean="0"/>
              <a:t>:  Can </a:t>
            </a:r>
            <a:r>
              <a:rPr lang="en-IN" sz="5000" b="1" dirty="0"/>
              <a:t>establishment retrench post lockdown?</a:t>
            </a:r>
          </a:p>
          <a:p>
            <a:pPr marL="0" indent="0">
              <a:buNone/>
            </a:pPr>
            <a:r>
              <a:rPr lang="en-US" sz="3000" b="1" dirty="0" smtClean="0"/>
              <a:t>A:       </a:t>
            </a:r>
            <a:r>
              <a:rPr lang="en-US" sz="3000" dirty="0" smtClean="0"/>
              <a:t>Retrenchment </a:t>
            </a:r>
            <a:r>
              <a:rPr lang="en-US" sz="3000" dirty="0"/>
              <a:t>compensation to be paid to workmen with approval from government as per provisions of Industrial Disputes Act, 1947 </a:t>
            </a:r>
            <a:r>
              <a:rPr lang="en-US" sz="3000" dirty="0" smtClean="0"/>
              <a:t> </a:t>
            </a:r>
          </a:p>
          <a:p>
            <a:pPr marL="0" indent="0">
              <a:buNone/>
            </a:pPr>
            <a:endParaRPr lang="en-US" sz="3000" dirty="0"/>
          </a:p>
          <a:p>
            <a:pPr marL="0" indent="0">
              <a:buNone/>
            </a:pPr>
            <a:r>
              <a:rPr lang="en-US" sz="5000" b="1" dirty="0" smtClean="0">
                <a:solidFill>
                  <a:srgbClr val="FF0000"/>
                </a:solidFill>
              </a:rPr>
              <a:t>Q:  </a:t>
            </a:r>
            <a:r>
              <a:rPr lang="en-US" sz="5000" b="1" dirty="0" smtClean="0"/>
              <a:t>What about paying </a:t>
            </a:r>
            <a:r>
              <a:rPr lang="en-US" sz="5000" b="1" dirty="0"/>
              <a:t>the contribution under PF and ESIC?</a:t>
            </a:r>
          </a:p>
          <a:p>
            <a:pPr marL="0" indent="0">
              <a:buNone/>
            </a:pPr>
            <a:r>
              <a:rPr lang="en-US" sz="3000" b="1" dirty="0" smtClean="0"/>
              <a:t>A:      As </a:t>
            </a:r>
            <a:r>
              <a:rPr lang="en-US" sz="3000" b="1" dirty="0"/>
              <a:t>Per Law : </a:t>
            </a:r>
            <a:r>
              <a:rPr lang="en-US" sz="3000" dirty="0" smtClean="0"/>
              <a:t>Mandatory to pay unless extended or benefits provided by Government as per announcements.</a:t>
            </a:r>
          </a:p>
          <a:p>
            <a:pPr marL="0" indent="0">
              <a:buNone/>
            </a:pPr>
            <a:endParaRPr lang="en-US" sz="3000" dirty="0" smtClean="0"/>
          </a:p>
          <a:p>
            <a:pPr marL="0" indent="0">
              <a:buNone/>
            </a:pPr>
            <a:r>
              <a:rPr lang="en-US" sz="5000" b="1" dirty="0" smtClean="0">
                <a:solidFill>
                  <a:srgbClr val="FF0000"/>
                </a:solidFill>
              </a:rPr>
              <a:t>Q:  </a:t>
            </a:r>
            <a:r>
              <a:rPr lang="en-US" sz="5000" b="1" dirty="0" smtClean="0"/>
              <a:t>What </a:t>
            </a:r>
            <a:r>
              <a:rPr lang="en-US" sz="5000" b="1" dirty="0"/>
              <a:t>would be the Sick Leave Policy for infected employees</a:t>
            </a:r>
            <a:r>
              <a:rPr lang="en-US" sz="5000" b="1" dirty="0" smtClean="0"/>
              <a:t>?</a:t>
            </a:r>
          </a:p>
          <a:p>
            <a:pPr marL="0" indent="0">
              <a:buNone/>
            </a:pPr>
            <a:r>
              <a:rPr lang="en-US" sz="3000" b="1" dirty="0"/>
              <a:t> </a:t>
            </a:r>
            <a:r>
              <a:rPr lang="en-US" sz="3000" b="1" dirty="0" smtClean="0"/>
              <a:t>A:     As Per Law </a:t>
            </a:r>
            <a:r>
              <a:rPr lang="en-US" sz="3000" dirty="0" smtClean="0"/>
              <a:t>: Currently</a:t>
            </a:r>
            <a:r>
              <a:rPr lang="en-US" sz="3000" dirty="0"/>
              <a:t>, Karnataka and Uttar Pradesh are the only two States which have specifically passed Orders stating that all </a:t>
            </a:r>
            <a:r>
              <a:rPr lang="en-US" sz="3000" dirty="0" smtClean="0"/>
              <a:t>Covid-19 infected</a:t>
            </a:r>
          </a:p>
          <a:p>
            <a:pPr marL="0" indent="0">
              <a:buNone/>
            </a:pPr>
            <a:r>
              <a:rPr lang="en-US" sz="3000" dirty="0"/>
              <a:t> </a:t>
            </a:r>
            <a:r>
              <a:rPr lang="en-US" sz="3000" dirty="0" smtClean="0"/>
              <a:t>         </a:t>
            </a:r>
            <a:r>
              <a:rPr lang="en-US" sz="3000" dirty="0"/>
              <a:t>employees are required to be provided 28 days of additional paid sick leave over and above their existing leave entitlement.</a:t>
            </a:r>
            <a:endParaRPr lang="en-US" sz="3000" dirty="0" smtClean="0"/>
          </a:p>
          <a:p>
            <a:pPr marL="0" indent="0">
              <a:buNone/>
            </a:pPr>
            <a:r>
              <a:rPr lang="en-US" sz="3000" dirty="0" smtClean="0"/>
              <a:t>          Employers </a:t>
            </a:r>
            <a:r>
              <a:rPr lang="en-US" sz="3000" dirty="0"/>
              <a:t>may potentially be additionally liable for medical expenses if the employee contracted the infection specifically while in the course </a:t>
            </a:r>
            <a:r>
              <a:rPr lang="en-US" sz="3000" dirty="0" smtClean="0"/>
              <a:t>of</a:t>
            </a:r>
          </a:p>
          <a:p>
            <a:pPr marL="0" indent="0">
              <a:buNone/>
            </a:pPr>
            <a:r>
              <a:rPr lang="en-US" sz="3000" dirty="0"/>
              <a:t> </a:t>
            </a:r>
            <a:r>
              <a:rPr lang="en-US" sz="3000" dirty="0" smtClean="0"/>
              <a:t>         employment</a:t>
            </a:r>
            <a:r>
              <a:rPr lang="en-US" sz="3000" dirty="0"/>
              <a:t>, though there are no specific guidelines on the same.</a:t>
            </a:r>
            <a:endParaRPr lang="en-US" sz="3000" dirty="0" smtClean="0"/>
          </a:p>
          <a:p>
            <a:endParaRPr lang="en-US" sz="3000" dirty="0"/>
          </a:p>
          <a:p>
            <a:pPr lvl="0"/>
            <a:endParaRPr lang="en-IN" dirty="0"/>
          </a:p>
        </p:txBody>
      </p:sp>
      <p:pic>
        <p:nvPicPr>
          <p:cNvPr id="4" name="Picture 3"/>
          <p:cNvPicPr>
            <a:picLocks noChangeAspect="1"/>
          </p:cNvPicPr>
          <p:nvPr/>
        </p:nvPicPr>
        <p:blipFill>
          <a:blip r:embed="rId3"/>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462034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056" y="90805"/>
            <a:ext cx="10515600" cy="1114285"/>
          </a:xfrm>
        </p:spPr>
        <p:txBody>
          <a:bodyPr/>
          <a:lstStyle/>
          <a:p>
            <a:r>
              <a:rPr lang="en-IN" b="1" dirty="0" smtClean="0"/>
              <a:t>FAQ(s)…continued </a:t>
            </a:r>
            <a:endParaRPr lang="en-IN" dirty="0"/>
          </a:p>
        </p:txBody>
      </p:sp>
      <p:sp>
        <p:nvSpPr>
          <p:cNvPr id="3" name="Content Placeholder 2"/>
          <p:cNvSpPr>
            <a:spLocks noGrp="1"/>
          </p:cNvSpPr>
          <p:nvPr>
            <p:ph idx="1"/>
          </p:nvPr>
        </p:nvSpPr>
        <p:spPr>
          <a:xfrm>
            <a:off x="351754" y="966917"/>
            <a:ext cx="10849372" cy="5638609"/>
          </a:xfrm>
        </p:spPr>
        <p:txBody>
          <a:bodyPr>
            <a:normAutofit fontScale="25000" lnSpcReduction="20000"/>
          </a:bodyPr>
          <a:lstStyle/>
          <a:p>
            <a:endParaRPr lang="en-US" dirty="0" smtClean="0"/>
          </a:p>
          <a:p>
            <a:pPr marL="0" indent="0">
              <a:buNone/>
            </a:pPr>
            <a:r>
              <a:rPr lang="en-US" sz="6200" b="1" dirty="0" smtClean="0">
                <a:solidFill>
                  <a:srgbClr val="FF0000"/>
                </a:solidFill>
              </a:rPr>
              <a:t>Q</a:t>
            </a:r>
            <a:r>
              <a:rPr lang="en-US" sz="6200" b="1" dirty="0" smtClean="0"/>
              <a:t>:    Whether </a:t>
            </a:r>
            <a:r>
              <a:rPr lang="en-US" sz="6200" b="1" dirty="0"/>
              <a:t>the time off being given right now can be considered as paid leave and if no </a:t>
            </a:r>
            <a:endParaRPr lang="en-US" sz="6200" b="1" dirty="0" smtClean="0"/>
          </a:p>
          <a:p>
            <a:pPr marL="0" indent="0">
              <a:buNone/>
            </a:pPr>
            <a:r>
              <a:rPr lang="en-US" sz="6200" b="1" dirty="0"/>
              <a:t>	</a:t>
            </a:r>
            <a:r>
              <a:rPr lang="en-US" sz="6200" b="1" dirty="0" smtClean="0"/>
              <a:t>leave is available </a:t>
            </a:r>
            <a:r>
              <a:rPr lang="en-US" sz="6200" b="1" dirty="0"/>
              <a:t>is to be </a:t>
            </a:r>
            <a:r>
              <a:rPr lang="en-US" sz="6200" b="1" dirty="0" smtClean="0"/>
              <a:t>considered </a:t>
            </a:r>
            <a:r>
              <a:rPr lang="en-US" sz="6200" b="1" dirty="0"/>
              <a:t>as Leave on Loss Of Pay</a:t>
            </a:r>
            <a:r>
              <a:rPr lang="en-US" sz="6200" b="1" dirty="0" smtClean="0"/>
              <a:t>?</a:t>
            </a:r>
            <a:endParaRPr lang="en-US" sz="6200" b="1" dirty="0"/>
          </a:p>
          <a:p>
            <a:pPr marL="0" indent="0">
              <a:buNone/>
            </a:pPr>
            <a:r>
              <a:rPr lang="en-US" sz="3700" dirty="0" smtClean="0"/>
              <a:t>A:          </a:t>
            </a:r>
            <a:r>
              <a:rPr lang="en-US" sz="4800" dirty="0" smtClean="0"/>
              <a:t>No </a:t>
            </a:r>
            <a:r>
              <a:rPr lang="en-US" sz="4800" dirty="0"/>
              <a:t>provision </a:t>
            </a:r>
            <a:r>
              <a:rPr lang="en-US" sz="4800" dirty="0" smtClean="0"/>
              <a:t>given in law but </a:t>
            </a:r>
            <a:r>
              <a:rPr lang="en-US" sz="4800" b="1" dirty="0" smtClean="0"/>
              <a:t>Current </a:t>
            </a:r>
            <a:r>
              <a:rPr lang="en-US" sz="4800" b="1" dirty="0"/>
              <a:t>Government Advisory </a:t>
            </a:r>
            <a:r>
              <a:rPr lang="en-US" sz="4800" b="1" dirty="0" smtClean="0"/>
              <a:t>is to </a:t>
            </a:r>
            <a:r>
              <a:rPr lang="en-US" sz="4800" dirty="0" smtClean="0"/>
              <a:t>Mandatorily consider </a:t>
            </a:r>
            <a:r>
              <a:rPr lang="en-US" sz="4800" b="1" dirty="0"/>
              <a:t>"On </a:t>
            </a:r>
            <a:r>
              <a:rPr lang="en-US" sz="4800" b="1" dirty="0" smtClean="0"/>
              <a:t>Duty“.</a:t>
            </a:r>
          </a:p>
          <a:p>
            <a:pPr marL="0" indent="0">
              <a:buNone/>
            </a:pPr>
            <a:r>
              <a:rPr lang="en-US" sz="6200" b="1" dirty="0" smtClean="0">
                <a:solidFill>
                  <a:srgbClr val="FF0000"/>
                </a:solidFill>
              </a:rPr>
              <a:t>Q:   </a:t>
            </a:r>
            <a:r>
              <a:rPr lang="en-US" sz="6200" b="1" dirty="0" smtClean="0"/>
              <a:t>Can employees be laid off as </a:t>
            </a:r>
            <a:r>
              <a:rPr lang="en-US" sz="6200" b="1" dirty="0"/>
              <a:t>the business is </a:t>
            </a:r>
            <a:r>
              <a:rPr lang="en-US" sz="6200" b="1" dirty="0" smtClean="0"/>
              <a:t>staring at a </a:t>
            </a:r>
            <a:r>
              <a:rPr lang="en-US" sz="6200" b="1" dirty="0"/>
              <a:t>slow down and reduction in </a:t>
            </a:r>
            <a:r>
              <a:rPr lang="en-US" sz="6200" b="1" dirty="0" smtClean="0"/>
              <a:t>revenue   </a:t>
            </a:r>
          </a:p>
          <a:p>
            <a:pPr marL="0" indent="0">
              <a:buNone/>
            </a:pPr>
            <a:r>
              <a:rPr lang="en-US" sz="6200" b="1" dirty="0"/>
              <a:t> </a:t>
            </a:r>
            <a:r>
              <a:rPr lang="en-US" sz="6200" b="1" dirty="0" smtClean="0"/>
              <a:t>      is drastic beyond manageable limits?</a:t>
            </a:r>
            <a:endParaRPr lang="en-US" sz="6200" b="1" dirty="0"/>
          </a:p>
          <a:p>
            <a:pPr marL="0" indent="0" algn="just">
              <a:buNone/>
            </a:pPr>
            <a:r>
              <a:rPr lang="en-US" sz="3700" b="1" dirty="0" smtClean="0"/>
              <a:t>A</a:t>
            </a:r>
            <a:r>
              <a:rPr lang="en-US" sz="4800" b="1" dirty="0" smtClean="0"/>
              <a:t>:       Post Lockdown - </a:t>
            </a:r>
            <a:r>
              <a:rPr lang="en-US" sz="4800" dirty="0" smtClean="0"/>
              <a:t>Layoff  is permitted </a:t>
            </a:r>
            <a:r>
              <a:rPr lang="en-US" sz="4800" dirty="0"/>
              <a:t>due to lack of business requirement and 50% wages to the workmen till such time </a:t>
            </a:r>
            <a:r>
              <a:rPr lang="en-US" sz="4800" dirty="0" smtClean="0"/>
              <a:t>that  </a:t>
            </a:r>
            <a:endParaRPr lang="en-US" sz="4800" dirty="0"/>
          </a:p>
          <a:p>
            <a:pPr marL="0" indent="0" algn="just">
              <a:buNone/>
            </a:pPr>
            <a:r>
              <a:rPr lang="en-US" sz="4800" dirty="0" smtClean="0"/>
              <a:t>	business </a:t>
            </a:r>
            <a:r>
              <a:rPr lang="en-US" sz="4800" dirty="0"/>
              <a:t>recovers </a:t>
            </a:r>
            <a:r>
              <a:rPr lang="en-US" sz="4800" b="1" dirty="0"/>
              <a:t>with </a:t>
            </a:r>
            <a:r>
              <a:rPr lang="en-US" sz="4800" b="1" dirty="0" smtClean="0"/>
              <a:t>approval </a:t>
            </a:r>
            <a:r>
              <a:rPr lang="en-US" sz="4800" b="1" dirty="0"/>
              <a:t>from </a:t>
            </a:r>
            <a:r>
              <a:rPr lang="en-US" sz="4800" b="1" dirty="0" smtClean="0"/>
              <a:t>government </a:t>
            </a:r>
            <a:r>
              <a:rPr lang="en-US" sz="4800" dirty="0"/>
              <a:t>as per provisions of Industrial Disputes Act, </a:t>
            </a:r>
            <a:r>
              <a:rPr lang="en-US" sz="4800" dirty="0" smtClean="0"/>
              <a:t>1947.</a:t>
            </a:r>
            <a:endParaRPr lang="en-US" sz="4800" b="1" dirty="0" smtClean="0">
              <a:solidFill>
                <a:srgbClr val="7030A0"/>
              </a:solidFill>
            </a:endParaRPr>
          </a:p>
          <a:p>
            <a:pPr marL="0" indent="0">
              <a:buNone/>
            </a:pPr>
            <a:r>
              <a:rPr lang="en-US" sz="6200" b="1" dirty="0" smtClean="0">
                <a:solidFill>
                  <a:srgbClr val="FF0000"/>
                </a:solidFill>
              </a:rPr>
              <a:t>Q:   </a:t>
            </a:r>
            <a:r>
              <a:rPr lang="en-US" sz="6200" b="1" dirty="0" smtClean="0"/>
              <a:t>What about payment of stipend to Apprentices?</a:t>
            </a:r>
          </a:p>
          <a:p>
            <a:pPr marL="0" indent="0" algn="just">
              <a:lnSpc>
                <a:spcPct val="100000"/>
              </a:lnSpc>
              <a:spcBef>
                <a:spcPts val="600"/>
              </a:spcBef>
              <a:buNone/>
            </a:pPr>
            <a:r>
              <a:rPr lang="en-US" sz="3700" dirty="0" smtClean="0"/>
              <a:t>A:          </a:t>
            </a:r>
            <a:r>
              <a:rPr lang="en-US" sz="4800" dirty="0" smtClean="0"/>
              <a:t>All establishments to pay full stipend as applicable to the apprentices engaged in their respective Further, reimbursement </a:t>
            </a:r>
          </a:p>
          <a:p>
            <a:pPr marL="0" indent="0" algn="just">
              <a:lnSpc>
                <a:spcPct val="100000"/>
              </a:lnSpc>
              <a:spcBef>
                <a:spcPts val="600"/>
              </a:spcBef>
              <a:buNone/>
            </a:pPr>
            <a:r>
              <a:rPr lang="en-US" sz="4800" dirty="0"/>
              <a:t>	</a:t>
            </a:r>
            <a:r>
              <a:rPr lang="en-US" sz="4800" dirty="0" smtClean="0"/>
              <a:t>of stipend to establishments under National Apprenticeship Promotion Scheme (NAPS) shall be paid by the Government for</a:t>
            </a:r>
          </a:p>
          <a:p>
            <a:pPr marL="0" indent="0" algn="just">
              <a:lnSpc>
                <a:spcPct val="100000"/>
              </a:lnSpc>
              <a:spcBef>
                <a:spcPts val="600"/>
              </a:spcBef>
              <a:buNone/>
            </a:pPr>
            <a:r>
              <a:rPr lang="en-US" sz="4800" dirty="0"/>
              <a:t>	</a:t>
            </a:r>
            <a:r>
              <a:rPr lang="en-US" sz="4800" dirty="0" smtClean="0"/>
              <a:t> the lock down period as per the NAPS guidelines.</a:t>
            </a:r>
          </a:p>
          <a:p>
            <a:pPr marL="0" indent="0">
              <a:buNone/>
            </a:pPr>
            <a:r>
              <a:rPr lang="en-US" sz="6200" b="1" dirty="0" smtClean="0">
                <a:solidFill>
                  <a:srgbClr val="FF0000"/>
                </a:solidFill>
              </a:rPr>
              <a:t>Q:  </a:t>
            </a:r>
            <a:r>
              <a:rPr lang="en-US" sz="6200" b="1" dirty="0" smtClean="0"/>
              <a:t>Can employers ask employees for medical tests and reports?</a:t>
            </a:r>
          </a:p>
          <a:p>
            <a:pPr marL="0" indent="0" algn="just">
              <a:lnSpc>
                <a:spcPct val="100000"/>
              </a:lnSpc>
              <a:buNone/>
            </a:pPr>
            <a:r>
              <a:rPr lang="en-US" sz="3700" dirty="0" smtClean="0"/>
              <a:t>A:      	</a:t>
            </a:r>
            <a:r>
              <a:rPr lang="en-US" sz="4800" dirty="0" smtClean="0"/>
              <a:t>Employers may require employees who are coming into work or even working from home to undergo medical tests or </a:t>
            </a:r>
          </a:p>
          <a:p>
            <a:pPr marL="0" indent="0" algn="just">
              <a:lnSpc>
                <a:spcPct val="100000"/>
              </a:lnSpc>
              <a:buNone/>
            </a:pPr>
            <a:r>
              <a:rPr lang="en-US" sz="4800" dirty="0"/>
              <a:t>	</a:t>
            </a:r>
            <a:r>
              <a:rPr lang="en-US" sz="4800" dirty="0" smtClean="0"/>
              <a:t>temperature screenings with consent of the employee. Employers may also require employees to report any medical symptoms </a:t>
            </a:r>
          </a:p>
          <a:p>
            <a:pPr marL="0" indent="0" algn="just">
              <a:lnSpc>
                <a:spcPct val="100000"/>
              </a:lnSpc>
              <a:buNone/>
            </a:pPr>
            <a:r>
              <a:rPr lang="en-US" sz="4800" dirty="0"/>
              <a:t>	</a:t>
            </a:r>
            <a:r>
              <a:rPr lang="en-US" sz="4800" dirty="0" smtClean="0"/>
              <a:t>to the Employer. If 	an employee is found to be infected with Covid-19, then the Employer may make it mandatory to </a:t>
            </a:r>
          </a:p>
          <a:p>
            <a:pPr marL="0" indent="0" algn="just">
              <a:lnSpc>
                <a:spcPct val="100000"/>
              </a:lnSpc>
              <a:buNone/>
            </a:pPr>
            <a:r>
              <a:rPr lang="en-US" sz="4800" dirty="0"/>
              <a:t>	</a:t>
            </a:r>
            <a:r>
              <a:rPr lang="en-US" sz="4800" dirty="0" smtClean="0"/>
              <a:t>disclose to all the people 	within the organization who may have encountered the infected employee. </a:t>
            </a:r>
          </a:p>
          <a:p>
            <a:pPr marL="0" indent="0" algn="just">
              <a:lnSpc>
                <a:spcPct val="100000"/>
              </a:lnSpc>
              <a:buNone/>
            </a:pPr>
            <a:r>
              <a:rPr lang="en-US" sz="4800" dirty="0"/>
              <a:t>	</a:t>
            </a:r>
            <a:r>
              <a:rPr lang="en-US" sz="4800" dirty="0" smtClean="0"/>
              <a:t>These potential employees would also need to be intimated. </a:t>
            </a:r>
          </a:p>
          <a:p>
            <a:pPr marL="0" indent="0" algn="just">
              <a:lnSpc>
                <a:spcPct val="100000"/>
              </a:lnSpc>
              <a:buNone/>
            </a:pPr>
            <a:r>
              <a:rPr lang="en-US" sz="6400" b="1" dirty="0" smtClean="0">
                <a:solidFill>
                  <a:srgbClr val="FF0000"/>
                </a:solidFill>
              </a:rPr>
              <a:t>Q</a:t>
            </a:r>
            <a:r>
              <a:rPr lang="en-US" sz="6400" b="1" dirty="0">
                <a:solidFill>
                  <a:srgbClr val="FF0000"/>
                </a:solidFill>
              </a:rPr>
              <a:t>:  </a:t>
            </a:r>
            <a:r>
              <a:rPr lang="en-US" sz="6400" b="1" dirty="0"/>
              <a:t>Is </a:t>
            </a:r>
            <a:r>
              <a:rPr lang="en-US" sz="6400" b="1" dirty="0" smtClean="0"/>
              <a:t>MHA Order overriding over all other Statutes in India ?</a:t>
            </a:r>
            <a:endParaRPr lang="en-US" sz="6400" b="1" dirty="0"/>
          </a:p>
          <a:p>
            <a:pPr marL="0" indent="0">
              <a:buNone/>
            </a:pPr>
            <a:r>
              <a:rPr lang="en-US" sz="4000" dirty="0" smtClean="0"/>
              <a:t>A:</a:t>
            </a:r>
            <a:r>
              <a:rPr lang="en-US" sz="3200" dirty="0" smtClean="0"/>
              <a:t>	</a:t>
            </a:r>
            <a:r>
              <a:rPr lang="en-US" sz="4800" dirty="0" smtClean="0"/>
              <a:t>Yes. But there is power given in Disaster Management Act to appeal against the order which can be resorted to by the </a:t>
            </a:r>
          </a:p>
          <a:p>
            <a:pPr marL="0" indent="0">
              <a:buNone/>
            </a:pPr>
            <a:r>
              <a:rPr lang="en-US" sz="4800" dirty="0"/>
              <a:t>	</a:t>
            </a:r>
            <a:r>
              <a:rPr lang="en-US" sz="4800" dirty="0" smtClean="0"/>
              <a:t>aggrieved person.</a:t>
            </a:r>
            <a:endParaRPr lang="en-US" sz="4800" b="1" dirty="0">
              <a:solidFill>
                <a:srgbClr val="FF0000"/>
              </a:solidFill>
            </a:endParaRPr>
          </a:p>
          <a:p>
            <a:endParaRPr lang="en-US" dirty="0" smtClean="0"/>
          </a:p>
          <a:p>
            <a:endParaRPr lang="en-US" dirty="0"/>
          </a:p>
          <a:p>
            <a:pPr lvl="0"/>
            <a:endParaRPr lang="en-IN" dirty="0"/>
          </a:p>
        </p:txBody>
      </p:sp>
      <p:pic>
        <p:nvPicPr>
          <p:cNvPr id="4" name="Picture 3"/>
          <p:cNvPicPr>
            <a:picLocks noChangeAspect="1"/>
          </p:cNvPicPr>
          <p:nvPr/>
        </p:nvPicPr>
        <p:blipFill>
          <a:blip r:embed="rId2"/>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3302452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056" y="90805"/>
            <a:ext cx="10515600" cy="1325563"/>
          </a:xfrm>
        </p:spPr>
        <p:txBody>
          <a:bodyPr/>
          <a:lstStyle/>
          <a:p>
            <a:r>
              <a:rPr lang="en-IN" b="1" dirty="0" smtClean="0"/>
              <a:t>FAQ(s)...continued </a:t>
            </a:r>
            <a:endParaRPr lang="en-IN" dirty="0"/>
          </a:p>
        </p:txBody>
      </p:sp>
      <p:sp>
        <p:nvSpPr>
          <p:cNvPr id="3" name="Content Placeholder 2"/>
          <p:cNvSpPr>
            <a:spLocks noGrp="1"/>
          </p:cNvSpPr>
          <p:nvPr>
            <p:ph idx="1"/>
          </p:nvPr>
        </p:nvSpPr>
        <p:spPr>
          <a:xfrm>
            <a:off x="371856" y="1170432"/>
            <a:ext cx="10515600" cy="5367528"/>
          </a:xfrm>
        </p:spPr>
        <p:txBody>
          <a:bodyPr>
            <a:normAutofit/>
          </a:bodyPr>
          <a:lstStyle/>
          <a:p>
            <a:endParaRPr lang="en-US" dirty="0" smtClean="0"/>
          </a:p>
          <a:p>
            <a:pPr marL="0" lvl="0" indent="0">
              <a:buNone/>
            </a:pPr>
            <a:r>
              <a:rPr lang="en-US" sz="2000" dirty="0" smtClean="0">
                <a:solidFill>
                  <a:srgbClr val="FF0000"/>
                </a:solidFill>
              </a:rPr>
              <a:t>Q:        </a:t>
            </a:r>
            <a:r>
              <a:rPr lang="en-US" sz="2000" b="1" dirty="0" smtClean="0"/>
              <a:t>Treatment </a:t>
            </a:r>
            <a:r>
              <a:rPr lang="en-US" sz="2000" b="1" dirty="0"/>
              <a:t>of employees having last working day during </a:t>
            </a:r>
            <a:r>
              <a:rPr lang="en-US" sz="2000" b="1" dirty="0" smtClean="0"/>
              <a:t>Lockdown</a:t>
            </a:r>
          </a:p>
          <a:p>
            <a:pPr marL="0" lvl="0" indent="0">
              <a:buNone/>
            </a:pPr>
            <a:r>
              <a:rPr lang="en-US" sz="2000" dirty="0" smtClean="0">
                <a:solidFill>
                  <a:srgbClr val="FF0000"/>
                </a:solidFill>
              </a:rPr>
              <a:t> </a:t>
            </a:r>
            <a:r>
              <a:rPr lang="en-US" sz="2000" dirty="0" smtClean="0"/>
              <a:t>A:</a:t>
            </a:r>
            <a:r>
              <a:rPr lang="en-US" sz="2000" dirty="0" smtClean="0">
                <a:solidFill>
                  <a:srgbClr val="FF0000"/>
                </a:solidFill>
              </a:rPr>
              <a:t>        </a:t>
            </a:r>
            <a:r>
              <a:rPr lang="en-US" sz="1300" dirty="0" smtClean="0"/>
              <a:t>The employees whose last working day during the period of lockdown shall stand relieved on the due date </a:t>
            </a:r>
          </a:p>
          <a:p>
            <a:pPr marL="0" lvl="0" indent="0">
              <a:buNone/>
            </a:pPr>
            <a:r>
              <a:rPr lang="en-US" sz="1300" dirty="0"/>
              <a:t>	</a:t>
            </a:r>
            <a:r>
              <a:rPr lang="en-US" sz="1300" dirty="0" smtClean="0"/>
              <a:t>	and shall be paid wages till such day in terms of the EMPLOYMENT CONTRACT.</a:t>
            </a:r>
            <a:r>
              <a:rPr lang="en-US" sz="1300" dirty="0" smtClean="0">
                <a:solidFill>
                  <a:srgbClr val="FF0000"/>
                </a:solidFill>
              </a:rPr>
              <a:t>         </a:t>
            </a:r>
          </a:p>
          <a:p>
            <a:pPr marL="0" lvl="0" indent="0">
              <a:buNone/>
            </a:pPr>
            <a:r>
              <a:rPr lang="en-US" sz="2000" dirty="0" smtClean="0">
                <a:solidFill>
                  <a:srgbClr val="FF0000"/>
                </a:solidFill>
              </a:rPr>
              <a:t>Q:         </a:t>
            </a:r>
            <a:r>
              <a:rPr lang="en-US" sz="2000" b="1" dirty="0" smtClean="0"/>
              <a:t>Treatment </a:t>
            </a:r>
            <a:r>
              <a:rPr lang="en-US" sz="2000" b="1" dirty="0"/>
              <a:t>of employees who applied leaves for period under </a:t>
            </a:r>
            <a:r>
              <a:rPr lang="en-US" sz="2000" b="1" dirty="0" smtClean="0"/>
              <a:t>Lockdown</a:t>
            </a:r>
          </a:p>
          <a:p>
            <a:pPr marL="0" lvl="0" indent="0">
              <a:buNone/>
            </a:pPr>
            <a:r>
              <a:rPr lang="en-US" sz="2000" dirty="0" smtClean="0"/>
              <a:t>A:</a:t>
            </a:r>
            <a:r>
              <a:rPr lang="en-US" sz="2000" dirty="0" smtClean="0">
                <a:solidFill>
                  <a:srgbClr val="FF0000"/>
                </a:solidFill>
              </a:rPr>
              <a:t>          </a:t>
            </a:r>
            <a:r>
              <a:rPr lang="en-US" sz="1200" dirty="0" smtClean="0"/>
              <a:t>It will depend on the nature of the industry, whether Work From Home resorted to, whether leave duration is co-terminus</a:t>
            </a:r>
          </a:p>
          <a:p>
            <a:pPr marL="0" lvl="0" indent="0">
              <a:buNone/>
            </a:pPr>
            <a:r>
              <a:rPr lang="en-US" sz="1200" dirty="0"/>
              <a:t>	</a:t>
            </a:r>
            <a:r>
              <a:rPr lang="en-US" sz="1200" dirty="0" smtClean="0"/>
              <a:t>	  with the LOCKDOWN period and so on.</a:t>
            </a:r>
            <a:endParaRPr lang="en-US" sz="1200" dirty="0"/>
          </a:p>
          <a:p>
            <a:pPr marL="0" indent="0">
              <a:buNone/>
            </a:pPr>
            <a:r>
              <a:rPr lang="en-US" sz="2000" dirty="0" smtClean="0">
                <a:solidFill>
                  <a:srgbClr val="FF0000"/>
                </a:solidFill>
              </a:rPr>
              <a:t>Q:         </a:t>
            </a:r>
            <a:r>
              <a:rPr lang="en-US" sz="2000" b="1" dirty="0" smtClean="0"/>
              <a:t>Treatment </a:t>
            </a:r>
            <a:r>
              <a:rPr lang="en-US" sz="2000" b="1" dirty="0"/>
              <a:t>of </a:t>
            </a:r>
            <a:r>
              <a:rPr lang="en-US" sz="2000" b="1" dirty="0" smtClean="0"/>
              <a:t>employee who was absent on the penultimate day of Lockdown</a:t>
            </a:r>
          </a:p>
          <a:p>
            <a:pPr marL="0" indent="0">
              <a:buNone/>
            </a:pPr>
            <a:r>
              <a:rPr lang="en-US" sz="1800" dirty="0" smtClean="0"/>
              <a:t>A</a:t>
            </a:r>
            <a:r>
              <a:rPr lang="en-US" sz="1200" dirty="0" smtClean="0"/>
              <a:t>:                  If the Employee was absent and absence remains un-regularized, he/she is not entitled for wages for Lock Down Period.</a:t>
            </a:r>
          </a:p>
          <a:p>
            <a:pPr marL="0" indent="0">
              <a:buNone/>
            </a:pPr>
            <a:r>
              <a:rPr lang="en-US" sz="2000" dirty="0" smtClean="0">
                <a:solidFill>
                  <a:srgbClr val="FF0000"/>
                </a:solidFill>
              </a:rPr>
              <a:t>Q:</a:t>
            </a:r>
            <a:r>
              <a:rPr lang="en-US" sz="2000" b="1" dirty="0" smtClean="0"/>
              <a:t>         Treatment of the absence period for workmen affected or who are suspected 		 to be affected</a:t>
            </a:r>
          </a:p>
          <a:p>
            <a:pPr marL="0" indent="0">
              <a:buNone/>
            </a:pPr>
            <a:r>
              <a:rPr lang="en-US" sz="1200" b="1" dirty="0"/>
              <a:t> </a:t>
            </a:r>
            <a:r>
              <a:rPr lang="en-US" sz="2000" b="1" dirty="0" smtClean="0"/>
              <a:t>A:</a:t>
            </a:r>
            <a:r>
              <a:rPr lang="en-US" sz="1200" b="1" dirty="0" smtClean="0"/>
              <a:t>              </a:t>
            </a:r>
            <a:r>
              <a:rPr lang="en-US" sz="1200" dirty="0" smtClean="0"/>
              <a:t>Such employees who are kept in isolation shall be provided PAID LEAVE on production of Medical Certificate at the time of</a:t>
            </a:r>
          </a:p>
          <a:p>
            <a:pPr marL="0" indent="0">
              <a:buNone/>
            </a:pPr>
            <a:r>
              <a:rPr lang="en-US" sz="1200" dirty="0"/>
              <a:t>	</a:t>
            </a:r>
            <a:r>
              <a:rPr lang="en-US" sz="1200" dirty="0" smtClean="0"/>
              <a:t>	resuming duty</a:t>
            </a:r>
          </a:p>
          <a:p>
            <a:pPr marL="0" indent="0">
              <a:buNone/>
            </a:pPr>
            <a:endParaRPr lang="en-US" sz="1200" b="1" dirty="0"/>
          </a:p>
          <a:p>
            <a:pPr marL="0" indent="0">
              <a:buNone/>
            </a:pPr>
            <a:endParaRPr lang="en-US" sz="1200" b="1" dirty="0"/>
          </a:p>
          <a:p>
            <a:pPr marL="0" lvl="0" indent="0">
              <a:buNone/>
            </a:pPr>
            <a:endParaRPr lang="en-US" sz="1200" b="1" dirty="0"/>
          </a:p>
          <a:p>
            <a:endParaRPr lang="en-US" sz="1200" b="1" dirty="0"/>
          </a:p>
          <a:p>
            <a:endParaRPr lang="en-US" dirty="0" smtClean="0"/>
          </a:p>
          <a:p>
            <a:endParaRPr lang="en-US" dirty="0"/>
          </a:p>
          <a:p>
            <a:pPr lvl="0"/>
            <a:endParaRPr lang="en-IN" dirty="0"/>
          </a:p>
        </p:txBody>
      </p:sp>
      <p:pic>
        <p:nvPicPr>
          <p:cNvPr id="4" name="Picture 3"/>
          <p:cNvPicPr>
            <a:picLocks noChangeAspect="1"/>
          </p:cNvPicPr>
          <p:nvPr/>
        </p:nvPicPr>
        <p:blipFill>
          <a:blip r:embed="rId2"/>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14862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056" y="90805"/>
            <a:ext cx="10515600" cy="1325563"/>
          </a:xfrm>
        </p:spPr>
        <p:txBody>
          <a:bodyPr/>
          <a:lstStyle/>
          <a:p>
            <a:r>
              <a:rPr lang="en-IN" b="1" dirty="0" smtClean="0"/>
              <a:t>FAQ(s)…continued </a:t>
            </a:r>
            <a:endParaRPr lang="en-IN" dirty="0"/>
          </a:p>
        </p:txBody>
      </p:sp>
      <p:sp>
        <p:nvSpPr>
          <p:cNvPr id="3" name="Content Placeholder 2"/>
          <p:cNvSpPr>
            <a:spLocks noGrp="1"/>
          </p:cNvSpPr>
          <p:nvPr>
            <p:ph idx="1"/>
          </p:nvPr>
        </p:nvSpPr>
        <p:spPr>
          <a:xfrm>
            <a:off x="408432" y="1207008"/>
            <a:ext cx="10515600" cy="5367528"/>
          </a:xfrm>
        </p:spPr>
        <p:txBody>
          <a:bodyPr>
            <a:normAutofit fontScale="85000" lnSpcReduction="10000"/>
          </a:bodyPr>
          <a:lstStyle/>
          <a:p>
            <a:endParaRPr lang="en-US" dirty="0" smtClean="0"/>
          </a:p>
          <a:p>
            <a:pPr marL="0" indent="0">
              <a:buNone/>
            </a:pPr>
            <a:r>
              <a:rPr lang="en-US" sz="2000" dirty="0" smtClean="0">
                <a:solidFill>
                  <a:srgbClr val="FF0000"/>
                </a:solidFill>
              </a:rPr>
              <a:t>Q:        </a:t>
            </a:r>
            <a:r>
              <a:rPr lang="en-US" sz="2000" b="1" dirty="0"/>
              <a:t>If an employer pays for the lockdown period and employee/ worker extends his </a:t>
            </a:r>
            <a:r>
              <a:rPr lang="en-US" sz="2000" b="1" dirty="0" smtClean="0"/>
              <a:t>leave</a:t>
            </a:r>
          </a:p>
          <a:p>
            <a:pPr marL="0" indent="0">
              <a:buNone/>
            </a:pPr>
            <a:r>
              <a:rPr lang="en-US" sz="2000" b="1" dirty="0"/>
              <a:t> </a:t>
            </a:r>
            <a:r>
              <a:rPr lang="en-US" sz="2000" b="1" dirty="0" smtClean="0"/>
              <a:t>           beyond </a:t>
            </a:r>
            <a:r>
              <a:rPr lang="en-US" sz="2000" b="1" dirty="0"/>
              <a:t>the lockdown period, then what should an organization </a:t>
            </a:r>
            <a:r>
              <a:rPr lang="en-US" sz="2000" b="1" dirty="0" smtClean="0"/>
              <a:t>do?</a:t>
            </a:r>
          </a:p>
          <a:p>
            <a:pPr marL="0" indent="0">
              <a:buNone/>
            </a:pPr>
            <a:r>
              <a:rPr lang="en-US" sz="2000" dirty="0" smtClean="0"/>
              <a:t>A:</a:t>
            </a:r>
            <a:r>
              <a:rPr lang="en-US" sz="2000" dirty="0" smtClean="0">
                <a:solidFill>
                  <a:srgbClr val="FF0000"/>
                </a:solidFill>
              </a:rPr>
              <a:t>        </a:t>
            </a:r>
            <a:r>
              <a:rPr lang="en-US" sz="1200" dirty="0" smtClean="0"/>
              <a:t> Once the lockdown period is over, organizations may take steps under the applicable statutes and contracts to deal with the absence. These could range </a:t>
            </a:r>
          </a:p>
          <a:p>
            <a:pPr marL="0" indent="0">
              <a:buNone/>
            </a:pPr>
            <a:r>
              <a:rPr lang="en-US" sz="1200" dirty="0"/>
              <a:t> </a:t>
            </a:r>
            <a:r>
              <a:rPr lang="en-US" sz="1200" dirty="0" smtClean="0"/>
              <a:t>                   from the deduction in leave entitlement or leave without pay or other remedies as per the organizations policies. </a:t>
            </a:r>
          </a:p>
          <a:p>
            <a:pPr marL="0" indent="0">
              <a:buNone/>
            </a:pPr>
            <a:r>
              <a:rPr lang="en-US" sz="1200" dirty="0" smtClean="0"/>
              <a:t>                    However</a:t>
            </a:r>
            <a:r>
              <a:rPr lang="en-US" sz="1200" dirty="0"/>
              <a:t>, despite notice, if an employee refuses to join work, steps can be taken as per the Industrial Disputes Act 1947, and for non-workmen as per the </a:t>
            </a:r>
            <a:endParaRPr lang="en-US" sz="1200" dirty="0" smtClean="0"/>
          </a:p>
          <a:p>
            <a:pPr marL="0" indent="0">
              <a:buNone/>
            </a:pPr>
            <a:r>
              <a:rPr lang="en-US" sz="1200" dirty="0"/>
              <a:t> </a:t>
            </a:r>
            <a:r>
              <a:rPr lang="en-US" sz="1200" dirty="0" smtClean="0"/>
              <a:t>                   terms </a:t>
            </a:r>
            <a:r>
              <a:rPr lang="en-US" sz="1200" dirty="0"/>
              <a:t>of the appointment letter/ employment contract agreed between the employer and the employee</a:t>
            </a:r>
            <a:r>
              <a:rPr lang="en-US" sz="1200" dirty="0" smtClean="0"/>
              <a:t>. </a:t>
            </a:r>
            <a:r>
              <a:rPr lang="en-US" sz="1200" dirty="0"/>
              <a:t>However, given the present scenario, it will be </a:t>
            </a:r>
            <a:endParaRPr lang="en-US" sz="1200" dirty="0" smtClean="0"/>
          </a:p>
          <a:p>
            <a:pPr marL="0" indent="0">
              <a:buNone/>
            </a:pPr>
            <a:r>
              <a:rPr lang="en-US" sz="1200" dirty="0"/>
              <a:t> </a:t>
            </a:r>
            <a:r>
              <a:rPr lang="en-US" sz="1200" dirty="0" smtClean="0"/>
              <a:t>                   advisable </a:t>
            </a:r>
            <a:r>
              <a:rPr lang="en-US" sz="1200" dirty="0"/>
              <a:t>for the employer to not deduct wages in the event an employee is suffering from COVID-19.</a:t>
            </a:r>
          </a:p>
          <a:p>
            <a:pPr marL="0" indent="0">
              <a:buNone/>
            </a:pPr>
            <a:r>
              <a:rPr lang="en-US" sz="2000" dirty="0">
                <a:solidFill>
                  <a:srgbClr val="FF0000"/>
                </a:solidFill>
              </a:rPr>
              <a:t>Q:       </a:t>
            </a:r>
            <a:r>
              <a:rPr lang="en-US" sz="2000" dirty="0" smtClean="0">
                <a:solidFill>
                  <a:srgbClr val="FF0000"/>
                </a:solidFill>
              </a:rPr>
              <a:t> </a:t>
            </a:r>
            <a:r>
              <a:rPr lang="en-US" sz="2000" b="1" dirty="0" smtClean="0"/>
              <a:t>Can </a:t>
            </a:r>
            <a:r>
              <a:rPr lang="en-US" sz="2000" b="1" dirty="0"/>
              <a:t>the employer defer/avoid payment of bonuses/raises to employees for the </a:t>
            </a:r>
            <a:r>
              <a:rPr lang="en-US" sz="2000" b="1" dirty="0" smtClean="0"/>
              <a:t>current</a:t>
            </a:r>
          </a:p>
          <a:p>
            <a:pPr marL="0" indent="0">
              <a:buNone/>
            </a:pPr>
            <a:r>
              <a:rPr lang="en-US" sz="2000" b="1" dirty="0"/>
              <a:t> </a:t>
            </a:r>
            <a:r>
              <a:rPr lang="en-US" sz="2000" b="1" dirty="0" smtClean="0"/>
              <a:t>           </a:t>
            </a:r>
            <a:r>
              <a:rPr lang="en-US" sz="2000" b="1" dirty="0"/>
              <a:t>year?</a:t>
            </a:r>
          </a:p>
          <a:p>
            <a:pPr marL="0" indent="0" algn="just">
              <a:buNone/>
            </a:pPr>
            <a:r>
              <a:rPr lang="en-US" sz="2000" dirty="0" smtClean="0"/>
              <a:t>A:       </a:t>
            </a:r>
            <a:r>
              <a:rPr lang="en-US" sz="1200" dirty="0" smtClean="0"/>
              <a:t>Yes</a:t>
            </a:r>
            <a:r>
              <a:rPr lang="en-US" sz="1200" dirty="0"/>
              <a:t>, but while observing the statutory obligations of an Employer under the Payment of Bonus Act, 1965. Payment of bonuses/raises to employees is at </a:t>
            </a:r>
            <a:r>
              <a:rPr lang="en-US" sz="1200" dirty="0" smtClean="0"/>
              <a:t>the</a:t>
            </a:r>
          </a:p>
          <a:p>
            <a:pPr marL="0" indent="0" algn="just">
              <a:buNone/>
            </a:pPr>
            <a:r>
              <a:rPr lang="en-US" sz="1200" dirty="0"/>
              <a:t> </a:t>
            </a:r>
            <a:r>
              <a:rPr lang="en-US" sz="1200" dirty="0" smtClean="0"/>
              <a:t>                discretion </a:t>
            </a:r>
            <a:r>
              <a:rPr lang="en-US" sz="1200" dirty="0"/>
              <a:t>of the employer. However, bonus must be paid to employees who are eligible under the Payment of Bonus Act, 1965</a:t>
            </a:r>
            <a:r>
              <a:rPr lang="en-US" sz="1200" dirty="0" smtClean="0"/>
              <a:t>.</a:t>
            </a:r>
          </a:p>
          <a:p>
            <a:pPr marL="0" indent="0" algn="just">
              <a:buNone/>
            </a:pPr>
            <a:r>
              <a:rPr lang="en-US" sz="1200" dirty="0"/>
              <a:t> </a:t>
            </a:r>
            <a:r>
              <a:rPr lang="en-US" sz="1200" dirty="0" smtClean="0"/>
              <a:t>                The </a:t>
            </a:r>
            <a:r>
              <a:rPr lang="en-US" sz="1200" dirty="0"/>
              <a:t>Payment of Bonus Act, 1965 regulates the payment of bonus of employees whose wage is below Rs. 21,000/- per month. The bonus provisions under </a:t>
            </a:r>
            <a:r>
              <a:rPr lang="en-US" sz="1200" dirty="0" smtClean="0"/>
              <a:t>the</a:t>
            </a:r>
          </a:p>
          <a:p>
            <a:pPr marL="0" indent="0" algn="just">
              <a:buNone/>
            </a:pPr>
            <a:r>
              <a:rPr lang="en-US" sz="1200" dirty="0"/>
              <a:t> </a:t>
            </a:r>
            <a:r>
              <a:rPr lang="en-US" sz="1200" dirty="0" smtClean="0"/>
              <a:t>                Act</a:t>
            </a:r>
            <a:r>
              <a:rPr lang="en-US" sz="1200" dirty="0"/>
              <a:t>, applies to establishments (including factories) that employs or employed, on any day during an accounting year, 20 or more employees</a:t>
            </a:r>
            <a:r>
              <a:rPr lang="en-US" sz="1200" dirty="0" smtClean="0"/>
              <a:t>.</a:t>
            </a:r>
          </a:p>
          <a:p>
            <a:pPr marL="0" indent="0" algn="just">
              <a:buNone/>
            </a:pPr>
            <a:r>
              <a:rPr lang="en-US" sz="1200" dirty="0"/>
              <a:t> </a:t>
            </a:r>
            <a:r>
              <a:rPr lang="en-US" sz="1200" dirty="0" smtClean="0"/>
              <a:t>               Every </a:t>
            </a:r>
            <a:r>
              <a:rPr lang="en-US" sz="1200" dirty="0"/>
              <a:t>eligible employee is statutorily entitled to receive a statutory bonus ranging from 8.33% to 20% of the wage. Under the Act, bonus is to be paid </a:t>
            </a:r>
            <a:r>
              <a:rPr lang="en-US" sz="1200" dirty="0" smtClean="0"/>
              <a:t>to</a:t>
            </a:r>
          </a:p>
          <a:p>
            <a:pPr marL="0" indent="0" algn="just">
              <a:buNone/>
            </a:pPr>
            <a:r>
              <a:rPr lang="en-US" sz="1200" dirty="0"/>
              <a:t> </a:t>
            </a:r>
            <a:r>
              <a:rPr lang="en-US" sz="1200" dirty="0" smtClean="0"/>
              <a:t>               employees </a:t>
            </a:r>
            <a:r>
              <a:rPr lang="en-US" sz="1200" dirty="0"/>
              <a:t>within a period of 8 months from the close of the accounting year.</a:t>
            </a:r>
          </a:p>
          <a:p>
            <a:pPr marL="0" indent="0">
              <a:buNone/>
            </a:pPr>
            <a:endParaRPr lang="en-US" sz="2000" b="1" dirty="0"/>
          </a:p>
          <a:p>
            <a:pPr marL="0" lvl="0" indent="0">
              <a:buNone/>
            </a:pPr>
            <a:endParaRPr lang="en-US" sz="1200" b="1" dirty="0"/>
          </a:p>
          <a:p>
            <a:endParaRPr lang="en-US" sz="1200" b="1" dirty="0"/>
          </a:p>
          <a:p>
            <a:endParaRPr lang="en-US" dirty="0" smtClean="0"/>
          </a:p>
          <a:p>
            <a:endParaRPr lang="en-US" dirty="0"/>
          </a:p>
          <a:p>
            <a:pPr lvl="0"/>
            <a:endParaRPr lang="en-IN" dirty="0"/>
          </a:p>
        </p:txBody>
      </p:sp>
      <p:pic>
        <p:nvPicPr>
          <p:cNvPr id="4" name="Picture 3"/>
          <p:cNvPicPr>
            <a:picLocks noChangeAspect="1"/>
          </p:cNvPicPr>
          <p:nvPr/>
        </p:nvPicPr>
        <p:blipFill>
          <a:blip r:embed="rId2"/>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3953050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056" y="90805"/>
            <a:ext cx="10515600" cy="1325563"/>
          </a:xfrm>
        </p:spPr>
        <p:txBody>
          <a:bodyPr/>
          <a:lstStyle/>
          <a:p>
            <a:r>
              <a:rPr lang="en-IN" b="1" dirty="0" smtClean="0"/>
              <a:t>FAQ(s)…continued</a:t>
            </a:r>
            <a:endParaRPr lang="en-IN" dirty="0"/>
          </a:p>
        </p:txBody>
      </p:sp>
      <p:sp>
        <p:nvSpPr>
          <p:cNvPr id="3" name="Content Placeholder 2"/>
          <p:cNvSpPr>
            <a:spLocks noGrp="1"/>
          </p:cNvSpPr>
          <p:nvPr>
            <p:ph idx="1"/>
          </p:nvPr>
        </p:nvSpPr>
        <p:spPr>
          <a:xfrm>
            <a:off x="353568" y="832104"/>
            <a:ext cx="10515600" cy="5367528"/>
          </a:xfrm>
        </p:spPr>
        <p:txBody>
          <a:bodyPr>
            <a:normAutofit fontScale="85000" lnSpcReduction="20000"/>
          </a:bodyPr>
          <a:lstStyle/>
          <a:p>
            <a:endParaRPr lang="en-US" dirty="0" smtClean="0"/>
          </a:p>
          <a:p>
            <a:pPr marL="0" indent="0">
              <a:buNone/>
            </a:pPr>
            <a:r>
              <a:rPr lang="en-US" sz="1700" dirty="0" smtClean="0">
                <a:solidFill>
                  <a:srgbClr val="FF0000"/>
                </a:solidFill>
              </a:rPr>
              <a:t>Q:   </a:t>
            </a:r>
            <a:r>
              <a:rPr lang="en-IN" sz="1700" b="1" dirty="0"/>
              <a:t>Principal Employer withholds payment to Contractor who in turn does not pay the Contract </a:t>
            </a:r>
            <a:r>
              <a:rPr lang="en-IN" sz="1700" b="1" dirty="0" smtClean="0"/>
              <a:t>Workers</a:t>
            </a:r>
            <a:r>
              <a:rPr lang="en-IN" sz="1700" b="1" dirty="0"/>
              <a:t>. </a:t>
            </a:r>
            <a:endParaRPr lang="en-IN" sz="1700" b="1" dirty="0" smtClean="0"/>
          </a:p>
          <a:p>
            <a:pPr marL="0" indent="0">
              <a:buNone/>
            </a:pPr>
            <a:r>
              <a:rPr lang="en-IN" sz="1700" b="1" dirty="0" smtClean="0"/>
              <a:t>      Who </a:t>
            </a:r>
            <a:r>
              <a:rPr lang="en-IN" sz="1700" b="1" dirty="0"/>
              <a:t>is liable?</a:t>
            </a:r>
          </a:p>
          <a:p>
            <a:pPr marL="0" indent="0">
              <a:buNone/>
            </a:pPr>
            <a:r>
              <a:rPr lang="en-IN" sz="1200" dirty="0"/>
              <a:t> </a:t>
            </a:r>
            <a:r>
              <a:rPr lang="en-IN" sz="1700" dirty="0" smtClean="0"/>
              <a:t>A:</a:t>
            </a:r>
            <a:r>
              <a:rPr lang="en-IN" sz="1200" dirty="0"/>
              <a:t>   </a:t>
            </a:r>
            <a:r>
              <a:rPr lang="en-IN" sz="1200" dirty="0" smtClean="0"/>
              <a:t>  </a:t>
            </a:r>
            <a:r>
              <a:rPr lang="en-IN" sz="1400" dirty="0" smtClean="0"/>
              <a:t>Both </a:t>
            </a:r>
            <a:r>
              <a:rPr lang="en-IN" sz="1400" dirty="0"/>
              <a:t>are liable</a:t>
            </a:r>
            <a:r>
              <a:rPr lang="en-IN" sz="1200" dirty="0" smtClean="0"/>
              <a:t>.</a:t>
            </a:r>
          </a:p>
          <a:p>
            <a:pPr marL="0" indent="0">
              <a:buNone/>
            </a:pPr>
            <a:endParaRPr lang="en-US" sz="1200" dirty="0" smtClean="0">
              <a:solidFill>
                <a:srgbClr val="FF0000"/>
              </a:solidFill>
            </a:endParaRPr>
          </a:p>
          <a:p>
            <a:pPr marL="0" indent="0">
              <a:buNone/>
            </a:pPr>
            <a:r>
              <a:rPr lang="en-US" sz="1700" dirty="0" smtClean="0">
                <a:solidFill>
                  <a:srgbClr val="FF0000"/>
                </a:solidFill>
              </a:rPr>
              <a:t>Q:    </a:t>
            </a:r>
            <a:r>
              <a:rPr lang="en-IN" sz="1700" b="1" dirty="0" smtClean="0"/>
              <a:t>The </a:t>
            </a:r>
            <a:r>
              <a:rPr lang="en-IN" sz="1700" b="1" dirty="0"/>
              <a:t>contract comes to an end during the intervening period of lockdown. Whether liable to pay </a:t>
            </a:r>
            <a:r>
              <a:rPr lang="en-IN" sz="1700" b="1" dirty="0" smtClean="0"/>
              <a:t>wages </a:t>
            </a:r>
            <a:r>
              <a:rPr lang="en-IN" sz="1700" b="1" dirty="0"/>
              <a:t>for the 	</a:t>
            </a:r>
            <a:r>
              <a:rPr lang="en-IN" sz="1700" b="1" dirty="0" smtClean="0"/>
              <a:t>entire lockdown</a:t>
            </a:r>
            <a:r>
              <a:rPr lang="en-IN" sz="1700" b="1" dirty="0"/>
              <a:t> period?</a:t>
            </a:r>
          </a:p>
          <a:p>
            <a:pPr marL="0" indent="0">
              <a:buNone/>
            </a:pPr>
            <a:r>
              <a:rPr lang="en-IN" sz="1700" dirty="0" smtClean="0"/>
              <a:t>A:    </a:t>
            </a:r>
            <a:r>
              <a:rPr lang="en-IN" sz="1400" dirty="0"/>
              <a:t>There is no liability to pay wages</a:t>
            </a:r>
          </a:p>
          <a:p>
            <a:pPr marL="0" indent="0">
              <a:buNone/>
            </a:pPr>
            <a:endParaRPr lang="en-US" sz="2000" dirty="0" smtClean="0">
              <a:solidFill>
                <a:srgbClr val="FF0000"/>
              </a:solidFill>
            </a:endParaRPr>
          </a:p>
          <a:p>
            <a:pPr marL="0" indent="0">
              <a:buNone/>
            </a:pPr>
            <a:r>
              <a:rPr lang="en-US" sz="1700" dirty="0" smtClean="0">
                <a:solidFill>
                  <a:srgbClr val="FF0000"/>
                </a:solidFill>
              </a:rPr>
              <a:t>Q:    </a:t>
            </a:r>
            <a:r>
              <a:rPr lang="en-IN" sz="1700" b="1" dirty="0"/>
              <a:t>Whether any extra payment is to made to those who come to place of work </a:t>
            </a:r>
            <a:r>
              <a:rPr lang="en-IN" sz="1700" b="1" dirty="0" err="1"/>
              <a:t>vis</a:t>
            </a:r>
            <a:r>
              <a:rPr lang="en-IN" sz="1700" b="1" dirty="0"/>
              <a:t> a </a:t>
            </a:r>
            <a:r>
              <a:rPr lang="en-IN" sz="1700" b="1" dirty="0" err="1"/>
              <a:t>vis</a:t>
            </a:r>
            <a:r>
              <a:rPr lang="en-IN" sz="1700" b="1" dirty="0"/>
              <a:t> who </a:t>
            </a:r>
            <a:r>
              <a:rPr lang="en-IN" sz="1700" b="1" dirty="0" smtClean="0"/>
              <a:t>work from </a:t>
            </a:r>
            <a:r>
              <a:rPr lang="en-IN" sz="1700" b="1" dirty="0"/>
              <a:t>home?</a:t>
            </a:r>
            <a:endParaRPr lang="en-US" sz="1700" b="1" dirty="0"/>
          </a:p>
          <a:p>
            <a:pPr marL="0" lvl="0" indent="0">
              <a:buNone/>
            </a:pPr>
            <a:r>
              <a:rPr lang="en-IN" sz="1700" dirty="0"/>
              <a:t>A</a:t>
            </a:r>
            <a:r>
              <a:rPr lang="en-IN" sz="1700" dirty="0" smtClean="0"/>
              <a:t>:    </a:t>
            </a:r>
            <a:r>
              <a:rPr lang="en-IN" sz="1400" dirty="0"/>
              <a:t>There is no obligation on the employer</a:t>
            </a:r>
            <a:endParaRPr lang="en-US" sz="1400" dirty="0"/>
          </a:p>
          <a:p>
            <a:pPr marL="0" indent="0">
              <a:buNone/>
            </a:pPr>
            <a:endParaRPr lang="en-US" sz="1400" b="1" dirty="0" smtClean="0"/>
          </a:p>
          <a:p>
            <a:pPr marL="0" indent="0">
              <a:buNone/>
            </a:pPr>
            <a:r>
              <a:rPr lang="en-US" sz="1700" dirty="0">
                <a:solidFill>
                  <a:srgbClr val="FF0000"/>
                </a:solidFill>
              </a:rPr>
              <a:t>Q</a:t>
            </a:r>
            <a:r>
              <a:rPr lang="en-US" sz="1700" dirty="0" smtClean="0">
                <a:solidFill>
                  <a:srgbClr val="FF0000"/>
                </a:solidFill>
              </a:rPr>
              <a:t>:    </a:t>
            </a:r>
            <a:r>
              <a:rPr lang="en-IN" sz="1700" b="1" dirty="0" smtClean="0"/>
              <a:t>Whether </a:t>
            </a:r>
            <a:r>
              <a:rPr lang="en-IN" sz="1700" b="1" dirty="0"/>
              <a:t>Overtime is payable in cases of WORK FROM HOME?</a:t>
            </a:r>
            <a:endParaRPr lang="en-US" sz="1700" b="1" dirty="0"/>
          </a:p>
          <a:p>
            <a:pPr marL="0" indent="0">
              <a:buNone/>
            </a:pPr>
            <a:r>
              <a:rPr lang="en-IN" dirty="0"/>
              <a:t>A</a:t>
            </a:r>
            <a:r>
              <a:rPr lang="en-IN" sz="1700" dirty="0"/>
              <a:t>:</a:t>
            </a:r>
            <a:r>
              <a:rPr lang="en-IN" sz="1200" dirty="0"/>
              <a:t>   </a:t>
            </a:r>
            <a:r>
              <a:rPr lang="en-IN" sz="1200" dirty="0" smtClean="0"/>
              <a:t>	</a:t>
            </a:r>
            <a:r>
              <a:rPr lang="en-IN" sz="1400" dirty="0" smtClean="0"/>
              <a:t>It </a:t>
            </a:r>
            <a:r>
              <a:rPr lang="en-IN" sz="1400" dirty="0"/>
              <a:t>will depend on circumstances. (Nevertheless Employee has to prove his claim)</a:t>
            </a:r>
          </a:p>
          <a:p>
            <a:pPr marL="0" indent="0">
              <a:buNone/>
            </a:pPr>
            <a:endParaRPr lang="en-IN" dirty="0" smtClean="0"/>
          </a:p>
          <a:p>
            <a:pPr marL="0" indent="0">
              <a:buNone/>
            </a:pPr>
            <a:r>
              <a:rPr lang="en-US" dirty="0">
                <a:solidFill>
                  <a:srgbClr val="FF0000"/>
                </a:solidFill>
              </a:rPr>
              <a:t>Q: </a:t>
            </a:r>
            <a:r>
              <a:rPr lang="en-US" dirty="0" smtClean="0">
                <a:solidFill>
                  <a:srgbClr val="FF0000"/>
                </a:solidFill>
              </a:rPr>
              <a:t>	</a:t>
            </a:r>
            <a:r>
              <a:rPr lang="en-IN" sz="1700" b="1" dirty="0" smtClean="0"/>
              <a:t>Any </a:t>
            </a:r>
            <a:r>
              <a:rPr lang="en-IN" sz="1700" b="1" dirty="0"/>
              <a:t>additional wages to be paid for the HOLIDAYS- FESTIVAL, if any falling during this period to </a:t>
            </a:r>
            <a:r>
              <a:rPr lang="en-IN" sz="1700" b="1" dirty="0" smtClean="0"/>
              <a:t>people who 	</a:t>
            </a:r>
          </a:p>
          <a:p>
            <a:pPr marL="0" indent="0">
              <a:buNone/>
            </a:pPr>
            <a:r>
              <a:rPr lang="en-IN" sz="1700" b="1" dirty="0"/>
              <a:t>	</a:t>
            </a:r>
            <a:r>
              <a:rPr lang="en-IN" sz="1700" b="1" dirty="0" smtClean="0"/>
              <a:t>Work </a:t>
            </a:r>
            <a:r>
              <a:rPr lang="en-IN" sz="1700" b="1" dirty="0"/>
              <a:t>from Home? </a:t>
            </a:r>
            <a:r>
              <a:rPr lang="en-IN" dirty="0" smtClean="0"/>
              <a:t>	</a:t>
            </a:r>
          </a:p>
          <a:p>
            <a:pPr marL="0" indent="0">
              <a:buNone/>
            </a:pPr>
            <a:r>
              <a:rPr lang="en-IN" dirty="0" smtClean="0"/>
              <a:t>A: 	</a:t>
            </a:r>
            <a:r>
              <a:rPr lang="en-IN" sz="1400" dirty="0"/>
              <a:t>Yes, if the employee has been asked to work on the </a:t>
            </a:r>
            <a:r>
              <a:rPr lang="en-IN" sz="1400" dirty="0" smtClean="0"/>
              <a:t>day</a:t>
            </a:r>
            <a:endParaRPr lang="en-US" sz="1400" dirty="0"/>
          </a:p>
          <a:p>
            <a:endParaRPr lang="en-US" dirty="0"/>
          </a:p>
          <a:p>
            <a:pPr lvl="0"/>
            <a:endParaRPr lang="en-IN" dirty="0"/>
          </a:p>
        </p:txBody>
      </p:sp>
      <p:pic>
        <p:nvPicPr>
          <p:cNvPr id="4" name="Picture 3"/>
          <p:cNvPicPr>
            <a:picLocks noChangeAspect="1"/>
          </p:cNvPicPr>
          <p:nvPr/>
        </p:nvPicPr>
        <p:blipFill>
          <a:blip r:embed="rId2"/>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3764893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241" y="239949"/>
            <a:ext cx="8596668" cy="1320800"/>
          </a:xfrm>
        </p:spPr>
        <p:txBody>
          <a:bodyPr>
            <a:normAutofit fontScale="90000"/>
          </a:bodyPr>
          <a:lstStyle/>
          <a:p>
            <a:r>
              <a:rPr lang="en-IN" b="1" dirty="0" smtClean="0"/>
              <a:t>How to avoid/face adverse actions by Labour Office</a:t>
            </a:r>
            <a:br>
              <a:rPr lang="en-IN" b="1" dirty="0" smtClean="0"/>
            </a:br>
            <a:r>
              <a:rPr lang="en-IN" b="1" dirty="0"/>
              <a:t/>
            </a:r>
            <a:br>
              <a:rPr lang="en-IN" b="1" dirty="0"/>
            </a:br>
            <a:endParaRPr lang="en-IN" dirty="0"/>
          </a:p>
        </p:txBody>
      </p:sp>
      <p:sp>
        <p:nvSpPr>
          <p:cNvPr id="3" name="Content Placeholder 2"/>
          <p:cNvSpPr>
            <a:spLocks noGrp="1"/>
          </p:cNvSpPr>
          <p:nvPr>
            <p:ph idx="1"/>
          </p:nvPr>
        </p:nvSpPr>
        <p:spPr>
          <a:xfrm>
            <a:off x="609241" y="1276148"/>
            <a:ext cx="8787678" cy="5874459"/>
          </a:xfrm>
        </p:spPr>
        <p:txBody>
          <a:bodyPr>
            <a:normAutofit/>
          </a:bodyPr>
          <a:lstStyle/>
          <a:p>
            <a:r>
              <a:rPr lang="en-US" sz="5200" dirty="0" smtClean="0"/>
              <a:t> </a:t>
            </a:r>
            <a:r>
              <a:rPr lang="en-US" sz="3600" dirty="0" smtClean="0"/>
              <a:t>Documentation of communication 	  		</a:t>
            </a:r>
            <a:r>
              <a:rPr lang="en-US" sz="3600" dirty="0"/>
              <a:t> </a:t>
            </a:r>
            <a:r>
              <a:rPr lang="en-US" sz="3600" dirty="0" smtClean="0"/>
              <a:t> to/from employees </a:t>
            </a:r>
          </a:p>
          <a:p>
            <a:r>
              <a:rPr lang="en-US" sz="3600" dirty="0"/>
              <a:t> </a:t>
            </a:r>
            <a:r>
              <a:rPr lang="en-US" sz="3600" dirty="0" smtClean="0"/>
              <a:t> Single Point of Contact </a:t>
            </a:r>
          </a:p>
          <a:p>
            <a:r>
              <a:rPr lang="en-US" sz="3600" dirty="0"/>
              <a:t> </a:t>
            </a:r>
            <a:r>
              <a:rPr lang="en-US" sz="3600" dirty="0" smtClean="0"/>
              <a:t> Clear Legal understanding of 	 			 	  consequences of Penal actions </a:t>
            </a:r>
          </a:p>
          <a:p>
            <a:r>
              <a:rPr lang="en-US" sz="3600" dirty="0"/>
              <a:t> </a:t>
            </a:r>
            <a:r>
              <a:rPr lang="en-US" sz="3600" dirty="0" smtClean="0"/>
              <a:t>Empathize with employees and basic 	   	 needs</a:t>
            </a:r>
          </a:p>
          <a:p>
            <a:r>
              <a:rPr lang="en-US" sz="3600" dirty="0"/>
              <a:t> </a:t>
            </a:r>
            <a:r>
              <a:rPr lang="en-US" sz="3600" dirty="0" smtClean="0"/>
              <a:t>Follow Industry practices</a:t>
            </a:r>
          </a:p>
          <a:p>
            <a:endParaRPr lang="en-US" sz="4800" dirty="0"/>
          </a:p>
          <a:p>
            <a:pPr marL="0" indent="0">
              <a:buNone/>
            </a:pPr>
            <a:endParaRPr lang="en-IN" dirty="0"/>
          </a:p>
        </p:txBody>
      </p:sp>
      <p:pic>
        <p:nvPicPr>
          <p:cNvPr id="4" name="Picture 3"/>
          <p:cNvPicPr>
            <a:picLocks noChangeAspect="1"/>
          </p:cNvPicPr>
          <p:nvPr/>
        </p:nvPicPr>
        <p:blipFill>
          <a:blip r:embed="rId2"/>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1350870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056" y="90805"/>
            <a:ext cx="10515600" cy="1325563"/>
          </a:xfrm>
        </p:spPr>
        <p:txBody>
          <a:bodyPr>
            <a:normAutofit fontScale="90000"/>
          </a:bodyPr>
          <a:lstStyle/>
          <a:p>
            <a:r>
              <a:rPr lang="en-IN" b="1" dirty="0" smtClean="0"/>
              <a:t>						</a:t>
            </a:r>
            <a:br>
              <a:rPr lang="en-IN" b="1" dirty="0" smtClean="0"/>
            </a:br>
            <a:r>
              <a:rPr lang="en-IN" b="1" dirty="0"/>
              <a:t>	</a:t>
            </a:r>
            <a:r>
              <a:rPr lang="en-IN" b="1" dirty="0" smtClean="0"/>
              <a:t>					</a:t>
            </a:r>
            <a:br>
              <a:rPr lang="en-IN" b="1" dirty="0" smtClean="0"/>
            </a:br>
            <a:r>
              <a:rPr lang="en-IN" b="1" dirty="0"/>
              <a:t/>
            </a:r>
            <a:br>
              <a:rPr lang="en-IN" b="1" dirty="0"/>
            </a:br>
            <a:r>
              <a:rPr lang="en-IN" b="1" dirty="0" smtClean="0"/>
              <a:t/>
            </a:r>
            <a:br>
              <a:rPr lang="en-IN" b="1" dirty="0" smtClean="0"/>
            </a:br>
            <a:r>
              <a:rPr lang="en-IN" b="1" dirty="0"/>
              <a:t>	</a:t>
            </a:r>
            <a:r>
              <a:rPr lang="en-IN" b="1" dirty="0" smtClean="0"/>
              <a:t>						Thank You !!! </a:t>
            </a:r>
            <a:endParaRPr lang="en-IN" dirty="0"/>
          </a:p>
        </p:txBody>
      </p:sp>
      <p:sp>
        <p:nvSpPr>
          <p:cNvPr id="3" name="Content Placeholder 2"/>
          <p:cNvSpPr>
            <a:spLocks noGrp="1"/>
          </p:cNvSpPr>
          <p:nvPr>
            <p:ph idx="1"/>
          </p:nvPr>
        </p:nvSpPr>
        <p:spPr>
          <a:xfrm>
            <a:off x="957072" y="1216152"/>
            <a:ext cx="10515600" cy="5367528"/>
          </a:xfrm>
        </p:spPr>
        <p:txBody>
          <a:bodyPr>
            <a:normAutofit/>
          </a:bodyPr>
          <a:lstStyle/>
          <a:p>
            <a:endParaRPr lang="en-US" dirty="0" smtClean="0"/>
          </a:p>
          <a:p>
            <a:pPr marL="0" indent="0">
              <a:buNone/>
            </a:pPr>
            <a:endParaRPr lang="en-US" sz="1200" b="1" dirty="0"/>
          </a:p>
          <a:p>
            <a:endParaRPr lang="en-US" dirty="0" smtClean="0"/>
          </a:p>
          <a:p>
            <a:pPr marL="1371600" lvl="3" indent="0">
              <a:buNone/>
            </a:pPr>
            <a:endParaRPr lang="en-US" dirty="0"/>
          </a:p>
          <a:p>
            <a:pPr marL="1371600" lvl="3" indent="0">
              <a:buNone/>
            </a:pPr>
            <a:r>
              <a:rPr lang="en-US" dirty="0"/>
              <a:t>	</a:t>
            </a:r>
            <a:r>
              <a:rPr lang="en-US" dirty="0" smtClean="0"/>
              <a:t>			</a:t>
            </a:r>
          </a:p>
          <a:p>
            <a:pPr marL="1371600" lvl="3" indent="0">
              <a:buNone/>
            </a:pPr>
            <a:r>
              <a:rPr lang="en-US" dirty="0"/>
              <a:t>	 </a:t>
            </a:r>
            <a:r>
              <a:rPr lang="en-US" dirty="0" smtClean="0"/>
              <a:t>         </a:t>
            </a:r>
            <a:r>
              <a:rPr lang="en-IN" sz="1600" dirty="0" smtClean="0"/>
              <a:t>Queries </a:t>
            </a:r>
            <a:r>
              <a:rPr lang="en-IN" sz="1600" dirty="0"/>
              <a:t>if any can be directed </a:t>
            </a:r>
            <a:r>
              <a:rPr lang="en-IN" sz="1600" dirty="0" smtClean="0"/>
              <a:t>to </a:t>
            </a:r>
            <a:r>
              <a:rPr lang="en-IN" sz="1600" dirty="0" smtClean="0">
                <a:hlinkClick r:id="rId2"/>
              </a:rPr>
              <a:t>info@intero.in</a:t>
            </a:r>
            <a:r>
              <a:rPr lang="en-IN" sz="1600" dirty="0"/>
              <a:t> </a:t>
            </a:r>
            <a:r>
              <a:rPr lang="en-IN" sz="1600" dirty="0" smtClean="0"/>
              <a:t>or to :</a:t>
            </a:r>
            <a:endParaRPr lang="en-IN" sz="1600" dirty="0"/>
          </a:p>
          <a:p>
            <a:pPr lvl="8">
              <a:buFont typeface="Wingdings" panose="05000000000000000000" pitchFamily="2" charset="2"/>
              <a:buChar char="Ø"/>
            </a:pPr>
            <a:r>
              <a:rPr lang="en-IN" sz="1600" dirty="0" smtClean="0"/>
              <a:t>R </a:t>
            </a:r>
            <a:r>
              <a:rPr lang="en-IN" sz="1600" dirty="0"/>
              <a:t>. K. Kedia (Mobile: +91-9871021144)</a:t>
            </a:r>
          </a:p>
          <a:p>
            <a:pPr lvl="8">
              <a:buFont typeface="Wingdings" panose="05000000000000000000" pitchFamily="2" charset="2"/>
              <a:buChar char="Ø"/>
            </a:pPr>
            <a:r>
              <a:rPr lang="en-IN" sz="1600" dirty="0"/>
              <a:t>Kapil Goel </a:t>
            </a:r>
            <a:r>
              <a:rPr lang="en-IN" sz="1600" dirty="0" smtClean="0"/>
              <a:t>  (</a:t>
            </a:r>
            <a:r>
              <a:rPr lang="en-IN" sz="1600" dirty="0"/>
              <a:t>Mobile: +91-9818686123)</a:t>
            </a:r>
          </a:p>
          <a:p>
            <a:pPr marL="1033272" lvl="3" indent="0">
              <a:buNone/>
            </a:pPr>
            <a:endParaRPr lang="en-IN" sz="4400" dirty="0"/>
          </a:p>
          <a:p>
            <a:pPr lvl="0"/>
            <a:endParaRPr lang="en-IN" dirty="0"/>
          </a:p>
        </p:txBody>
      </p:sp>
      <p:pic>
        <p:nvPicPr>
          <p:cNvPr id="4" name="Picture 3"/>
          <p:cNvPicPr>
            <a:picLocks noChangeAspect="1"/>
          </p:cNvPicPr>
          <p:nvPr/>
        </p:nvPicPr>
        <p:blipFill>
          <a:blip r:embed="rId3"/>
          <a:stretch>
            <a:fillRect/>
          </a:stretch>
        </p:blipFill>
        <p:spPr>
          <a:xfrm>
            <a:off x="3911362" y="4601962"/>
            <a:ext cx="3005005" cy="1796351"/>
          </a:xfrm>
          <a:prstGeom prst="rect">
            <a:avLst/>
          </a:prstGeom>
        </p:spPr>
      </p:pic>
    </p:spTree>
    <p:extLst>
      <p:ext uri="{BB962C8B-B14F-4D97-AF65-F5344CB8AC3E}">
        <p14:creationId xmlns:p14="http://schemas.microsoft.com/office/powerpoint/2010/main" val="2687964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464" y="1"/>
            <a:ext cx="10914888" cy="704088"/>
          </a:xfrm>
        </p:spPr>
        <p:txBody>
          <a:bodyPr/>
          <a:lstStyle/>
          <a:p>
            <a:r>
              <a:rPr lang="en-IN" b="1" dirty="0"/>
              <a:t>Updates on </a:t>
            </a:r>
            <a:r>
              <a:rPr lang="en-IN" b="1" dirty="0" smtClean="0"/>
              <a:t>Central Govt. orders  </a:t>
            </a:r>
            <a:endParaRPr lang="en-IN" dirty="0"/>
          </a:p>
        </p:txBody>
      </p:sp>
      <p:sp>
        <p:nvSpPr>
          <p:cNvPr id="3" name="Content Placeholder 2"/>
          <p:cNvSpPr>
            <a:spLocks noGrp="1"/>
          </p:cNvSpPr>
          <p:nvPr>
            <p:ph idx="1"/>
          </p:nvPr>
        </p:nvSpPr>
        <p:spPr>
          <a:xfrm>
            <a:off x="682752" y="1343818"/>
            <a:ext cx="10515600" cy="4351338"/>
          </a:xfrm>
        </p:spPr>
        <p:txBody>
          <a:bodyPr>
            <a:normAutofit/>
          </a:bodyPr>
          <a:lstStyle/>
          <a:p>
            <a:pPr marL="0" lvl="0" indent="0">
              <a:buNone/>
            </a:pPr>
            <a:endParaRPr lang="en-IN" sz="1800" dirty="0" smtClean="0"/>
          </a:p>
          <a:p>
            <a:pPr marL="0" lvl="0" indent="0">
              <a:buNone/>
            </a:pPr>
            <a:r>
              <a:rPr lang="en-IN" dirty="0" smtClean="0"/>
              <a:t> </a:t>
            </a:r>
          </a:p>
          <a:p>
            <a:pPr marL="0" lvl="0" indent="0">
              <a:buNone/>
            </a:pPr>
            <a:endParaRPr lang="en-US" b="1" dirty="0" smtClean="0">
              <a:solidFill>
                <a:srgbClr val="FF0000"/>
              </a:solidFill>
            </a:endParaRPr>
          </a:p>
          <a:p>
            <a:pPr lvl="0"/>
            <a:endParaRPr lang="en-US" dirty="0" smtClean="0"/>
          </a:p>
          <a:p>
            <a:pPr lvl="0"/>
            <a:endParaRPr lang="en-US" dirty="0"/>
          </a:p>
          <a:p>
            <a:pPr lvl="0"/>
            <a:endParaRPr lang="en-US" dirty="0" smtClean="0"/>
          </a:p>
          <a:p>
            <a:pPr lvl="0"/>
            <a:endParaRPr lang="en-US" dirty="0"/>
          </a:p>
          <a:p>
            <a:pPr lvl="0"/>
            <a:endParaRPr lang="en-US" dirty="0" smtClean="0"/>
          </a:p>
          <a:p>
            <a:pPr lvl="0"/>
            <a:endParaRPr lang="en-US" dirty="0"/>
          </a:p>
          <a:p>
            <a:pPr lvl="0"/>
            <a:endParaRPr lang="en-US" dirty="0" smtClean="0"/>
          </a:p>
          <a:p>
            <a:pPr lvl="0"/>
            <a:endParaRPr lang="en-US" dirty="0" smtClean="0"/>
          </a:p>
          <a:p>
            <a:pPr lvl="0"/>
            <a:endParaRPr lang="en-US" dirty="0"/>
          </a:p>
          <a:p>
            <a:pPr lvl="0"/>
            <a:endParaRPr lang="en-US" dirty="0" smtClean="0"/>
          </a:p>
          <a:p>
            <a:pPr lvl="0"/>
            <a:endParaRPr lang="en-US" dirty="0"/>
          </a:p>
          <a:p>
            <a:pPr lvl="0"/>
            <a:endParaRPr lang="en-US" dirty="0" smtClean="0"/>
          </a:p>
          <a:p>
            <a:pPr lvl="0"/>
            <a:endParaRPr lang="en-US" dirty="0"/>
          </a:p>
          <a:p>
            <a:pPr lvl="0"/>
            <a:endParaRPr lang="en-US" dirty="0" smtClean="0"/>
          </a:p>
          <a:p>
            <a:pPr lvl="0"/>
            <a:endParaRPr lang="en-US" dirty="0"/>
          </a:p>
          <a:p>
            <a:pPr lvl="0"/>
            <a:endParaRPr lang="en-US" dirty="0" smtClean="0"/>
          </a:p>
          <a:p>
            <a:pPr lvl="0"/>
            <a:endParaRPr lang="en-US" dirty="0"/>
          </a:p>
          <a:p>
            <a:pPr lvl="0"/>
            <a:endParaRPr lang="en-US" dirty="0" smtClean="0"/>
          </a:p>
          <a:p>
            <a:pPr marL="0" lvl="0" indent="0">
              <a:buNone/>
            </a:pPr>
            <a:endParaRPr lang="en-IN" b="1" dirty="0">
              <a:solidFill>
                <a:srgbClr val="7030A0"/>
              </a:solidFill>
            </a:endParaRPr>
          </a:p>
          <a:p>
            <a:endParaRPr lang="en-IN" dirty="0"/>
          </a:p>
        </p:txBody>
      </p:sp>
      <p:pic>
        <p:nvPicPr>
          <p:cNvPr id="5" name="Picture 4"/>
          <p:cNvPicPr>
            <a:picLocks noChangeAspect="1"/>
          </p:cNvPicPr>
          <p:nvPr/>
        </p:nvPicPr>
        <p:blipFill>
          <a:blip r:embed="rId2"/>
          <a:stretch>
            <a:fillRect/>
          </a:stretch>
        </p:blipFill>
        <p:spPr>
          <a:xfrm>
            <a:off x="10535899" y="5837375"/>
            <a:ext cx="1505555" cy="900000"/>
          </a:xfrm>
          <a:prstGeom prst="rect">
            <a:avLst/>
          </a:prstGeom>
        </p:spPr>
      </p:pic>
      <p:pic>
        <p:nvPicPr>
          <p:cNvPr id="7" name="Picture 6"/>
          <p:cNvPicPr>
            <a:picLocks noChangeAspect="1"/>
          </p:cNvPicPr>
          <p:nvPr/>
        </p:nvPicPr>
        <p:blipFill>
          <a:blip r:embed="rId3"/>
          <a:stretch>
            <a:fillRect/>
          </a:stretch>
        </p:blipFill>
        <p:spPr>
          <a:xfrm>
            <a:off x="1940951" y="576190"/>
            <a:ext cx="5191369" cy="6093234"/>
          </a:xfrm>
          <a:prstGeom prst="rect">
            <a:avLst/>
          </a:prstGeom>
        </p:spPr>
      </p:pic>
    </p:spTree>
    <p:extLst>
      <p:ext uri="{BB962C8B-B14F-4D97-AF65-F5344CB8AC3E}">
        <p14:creationId xmlns:p14="http://schemas.microsoft.com/office/powerpoint/2010/main" val="3727679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 y="120582"/>
            <a:ext cx="10515600" cy="841883"/>
          </a:xfrm>
        </p:spPr>
        <p:txBody>
          <a:bodyPr>
            <a:normAutofit fontScale="90000"/>
          </a:bodyPr>
          <a:lstStyle/>
          <a:p>
            <a:pPr lvl="0"/>
            <a:r>
              <a:rPr lang="en-IN" sz="4000" b="1" dirty="0" smtClean="0"/>
              <a:t>IN LOCKDOWN </a:t>
            </a:r>
            <a:br>
              <a:rPr lang="en-IN" sz="4000" b="1" dirty="0" smtClean="0"/>
            </a:br>
            <a:r>
              <a:rPr lang="en-IN" b="1" dirty="0" smtClean="0"/>
              <a:t>Practical guide on HR Issues with CA firms/clients </a:t>
            </a:r>
            <a:endParaRPr lang="en-IN" b="1" dirty="0"/>
          </a:p>
        </p:txBody>
      </p:sp>
      <p:sp>
        <p:nvSpPr>
          <p:cNvPr id="3" name="Content Placeholder 2"/>
          <p:cNvSpPr>
            <a:spLocks noGrp="1"/>
          </p:cNvSpPr>
          <p:nvPr>
            <p:ph idx="1"/>
          </p:nvPr>
        </p:nvSpPr>
        <p:spPr>
          <a:xfrm>
            <a:off x="329184" y="962465"/>
            <a:ext cx="11027664" cy="4351338"/>
          </a:xfrm>
        </p:spPr>
        <p:txBody>
          <a:bodyPr>
            <a:normAutofit fontScale="25000" lnSpcReduction="20000"/>
          </a:bodyPr>
          <a:lstStyle/>
          <a:p>
            <a:pPr lvl="0"/>
            <a:endParaRPr lang="en-US" dirty="0"/>
          </a:p>
          <a:p>
            <a:pPr marL="0" lvl="0" indent="0">
              <a:buNone/>
            </a:pPr>
            <a:r>
              <a:rPr lang="en-US" sz="7200" dirty="0" smtClean="0"/>
              <a:t>   </a:t>
            </a:r>
          </a:p>
          <a:p>
            <a:pPr lvl="0">
              <a:buFont typeface="Wingdings" panose="05000000000000000000" pitchFamily="2" charset="2"/>
              <a:buChar char="q"/>
            </a:pPr>
            <a:r>
              <a:rPr lang="en-US" sz="7200" dirty="0"/>
              <a:t> </a:t>
            </a:r>
            <a:r>
              <a:rPr lang="en-US" sz="7200" dirty="0" smtClean="0"/>
              <a:t>       Frame “Work from Home” policy for functions capable of being performed </a:t>
            </a:r>
          </a:p>
          <a:p>
            <a:pPr marL="0" lvl="0" indent="0">
              <a:buNone/>
            </a:pPr>
            <a:r>
              <a:rPr lang="en-US" sz="7200" dirty="0"/>
              <a:t>	</a:t>
            </a:r>
            <a:r>
              <a:rPr lang="en-US" sz="7200" dirty="0" smtClean="0"/>
              <a:t>	from Home</a:t>
            </a:r>
          </a:p>
          <a:p>
            <a:pPr lvl="0">
              <a:buFont typeface="Wingdings" panose="05000000000000000000" pitchFamily="2" charset="2"/>
              <a:buChar char="q"/>
            </a:pPr>
            <a:r>
              <a:rPr lang="en-US" sz="7200" dirty="0" smtClean="0"/>
              <a:t>        Pay full Salaries and Statutory dues for ALL staff during lockdown as </a:t>
            </a:r>
          </a:p>
          <a:p>
            <a:pPr marL="0" lvl="0" indent="0">
              <a:buNone/>
            </a:pPr>
            <a:r>
              <a:rPr lang="en-US" sz="7200" dirty="0"/>
              <a:t>	</a:t>
            </a:r>
            <a:r>
              <a:rPr lang="en-US" sz="7200" dirty="0" smtClean="0"/>
              <a:t>	“Paid Shutdown Leaves”</a:t>
            </a:r>
          </a:p>
          <a:p>
            <a:pPr lvl="0">
              <a:buFont typeface="Wingdings" panose="05000000000000000000" pitchFamily="2" charset="2"/>
              <a:buChar char="q"/>
            </a:pPr>
            <a:r>
              <a:rPr lang="en-US" sz="7200" dirty="0" smtClean="0"/>
              <a:t>        For the employees coming to workplaces during lockdown - </a:t>
            </a:r>
            <a:r>
              <a:rPr lang="en-US" sz="7100" dirty="0" smtClean="0"/>
              <a:t>ensure workplaces are clean</a:t>
            </a:r>
            <a:endParaRPr lang="en-US" sz="7100" dirty="0"/>
          </a:p>
          <a:p>
            <a:pPr marL="457200" lvl="1" indent="0">
              <a:buNone/>
            </a:pPr>
            <a:r>
              <a:rPr lang="en-US" sz="6700" dirty="0" smtClean="0"/>
              <a:t>	and hygienic, regular </a:t>
            </a:r>
            <a:r>
              <a:rPr lang="en-US" sz="6700" dirty="0"/>
              <a:t>supply of hand sanitizers, </a:t>
            </a:r>
            <a:r>
              <a:rPr lang="en-US" sz="6700" dirty="0" smtClean="0"/>
              <a:t>soap and </a:t>
            </a:r>
            <a:r>
              <a:rPr lang="en-US" sz="6700" dirty="0"/>
              <a:t>running water in the </a:t>
            </a:r>
            <a:r>
              <a:rPr lang="en-US" sz="6700" dirty="0" smtClean="0"/>
              <a:t>washrooms</a:t>
            </a:r>
            <a:r>
              <a:rPr lang="en-US" sz="6700" dirty="0"/>
              <a:t>.</a:t>
            </a:r>
          </a:p>
          <a:p>
            <a:pPr lvl="0">
              <a:buFont typeface="Wingdings" panose="05000000000000000000" pitchFamily="2" charset="2"/>
              <a:buChar char="q"/>
            </a:pPr>
            <a:r>
              <a:rPr lang="en-US" sz="7200" dirty="0"/>
              <a:t> </a:t>
            </a:r>
            <a:r>
              <a:rPr lang="en-US" sz="7200" dirty="0" smtClean="0"/>
              <a:t>       Replace bio-metric machines with Manual or Facial recognition machines </a:t>
            </a:r>
          </a:p>
          <a:p>
            <a:pPr lvl="0">
              <a:buFont typeface="Wingdings" panose="05000000000000000000" pitchFamily="2" charset="2"/>
              <a:buChar char="q"/>
            </a:pPr>
            <a:r>
              <a:rPr lang="en-US" sz="7200" dirty="0"/>
              <a:t> </a:t>
            </a:r>
            <a:r>
              <a:rPr lang="en-US" sz="7200" dirty="0" smtClean="0"/>
              <a:t>       Be continuously transparent and impartial to all employees  and it should be 		   				distinctly visible</a:t>
            </a:r>
          </a:p>
          <a:p>
            <a:pPr lvl="0">
              <a:buFont typeface="Wingdings" panose="05000000000000000000" pitchFamily="2" charset="2"/>
              <a:buChar char="q"/>
            </a:pPr>
            <a:r>
              <a:rPr lang="en-US" sz="7200" dirty="0"/>
              <a:t> </a:t>
            </a:r>
            <a:r>
              <a:rPr lang="en-US" sz="7200" dirty="0" smtClean="0"/>
              <a:t>       Arrange Thermal screening, if possible, at all entrances of establishments</a:t>
            </a:r>
          </a:p>
          <a:p>
            <a:pPr lvl="0">
              <a:buFont typeface="Wingdings" panose="05000000000000000000" pitchFamily="2" charset="2"/>
              <a:buChar char="q"/>
            </a:pPr>
            <a:r>
              <a:rPr lang="en-US" sz="7200" dirty="0"/>
              <a:t> </a:t>
            </a:r>
            <a:r>
              <a:rPr lang="en-US" sz="7200" dirty="0" smtClean="0"/>
              <a:t>       Display of </a:t>
            </a:r>
            <a:r>
              <a:rPr lang="en-US" sz="7200" dirty="0" err="1" smtClean="0"/>
              <a:t>Covid</a:t>
            </a:r>
            <a:r>
              <a:rPr lang="en-US" sz="7200" dirty="0" smtClean="0"/>
              <a:t> 19 safety measures at employee entrance</a:t>
            </a:r>
          </a:p>
          <a:p>
            <a:pPr lvl="0">
              <a:buFont typeface="Wingdings" panose="05000000000000000000" pitchFamily="2" charset="2"/>
              <a:buChar char="q"/>
            </a:pPr>
            <a:r>
              <a:rPr lang="en-US" sz="7200" dirty="0"/>
              <a:t> </a:t>
            </a:r>
            <a:r>
              <a:rPr lang="en-US" sz="7200" dirty="0" smtClean="0"/>
              <a:t>       Maintain all Government orders and employee related communications In Separate </a:t>
            </a:r>
          </a:p>
          <a:p>
            <a:pPr marL="0" lvl="0" indent="0">
              <a:buNone/>
            </a:pPr>
            <a:r>
              <a:rPr lang="en-US" sz="7200" dirty="0"/>
              <a:t>	</a:t>
            </a:r>
            <a:r>
              <a:rPr lang="en-US" sz="7200" dirty="0" smtClean="0"/>
              <a:t>	File for Labour inspections, inquiries</a:t>
            </a:r>
          </a:p>
          <a:p>
            <a:pPr lvl="0">
              <a:buFont typeface="Wingdings" panose="05000000000000000000" pitchFamily="2" charset="2"/>
              <a:buChar char="q"/>
            </a:pPr>
            <a:r>
              <a:rPr lang="en-US" sz="7200" dirty="0" smtClean="0"/>
              <a:t>        Understand </a:t>
            </a:r>
            <a:r>
              <a:rPr lang="en-US" sz="7200" dirty="0"/>
              <a:t>Pros and Cons of tough </a:t>
            </a:r>
            <a:r>
              <a:rPr lang="en-US" sz="7200" dirty="0" smtClean="0"/>
              <a:t>decisions</a:t>
            </a:r>
          </a:p>
          <a:p>
            <a:pPr lvl="0">
              <a:buFont typeface="Wingdings" panose="05000000000000000000" pitchFamily="2" charset="2"/>
              <a:buChar char="q"/>
            </a:pPr>
            <a:r>
              <a:rPr lang="en-US" sz="7200" dirty="0"/>
              <a:t> </a:t>
            </a:r>
            <a:r>
              <a:rPr lang="en-US" sz="7200" dirty="0" smtClean="0"/>
              <a:t>       Join Industry association for support and decision making</a:t>
            </a:r>
            <a:endParaRPr lang="en-US" dirty="0"/>
          </a:p>
          <a:p>
            <a:pPr lvl="0">
              <a:buFont typeface="Wingdings" panose="05000000000000000000" pitchFamily="2" charset="2"/>
              <a:buChar char="q"/>
            </a:pPr>
            <a:endParaRPr lang="en-US" dirty="0" smtClean="0"/>
          </a:p>
          <a:p>
            <a:pPr marL="0" lvl="0" indent="0">
              <a:buNone/>
            </a:pPr>
            <a:endParaRPr lang="en-IN" dirty="0"/>
          </a:p>
          <a:p>
            <a:endParaRPr lang="en-IN" dirty="0"/>
          </a:p>
        </p:txBody>
      </p:sp>
      <p:pic>
        <p:nvPicPr>
          <p:cNvPr id="4" name="Picture 3"/>
          <p:cNvPicPr>
            <a:picLocks noChangeAspect="1"/>
          </p:cNvPicPr>
          <p:nvPr/>
        </p:nvPicPr>
        <p:blipFill>
          <a:blip r:embed="rId3"/>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146428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IN" smtClean="0"/>
              <a:t>How to tackle Employees’ queries during lockdown</a:t>
            </a:r>
            <a:br>
              <a:rPr lang="en-IN" smtClean="0"/>
            </a:br>
            <a:endParaRPr lang="en-IN" dirty="0"/>
          </a:p>
        </p:txBody>
      </p:sp>
      <p:sp>
        <p:nvSpPr>
          <p:cNvPr id="3" name="Content Placeholder 2"/>
          <p:cNvSpPr>
            <a:spLocks noGrp="1"/>
          </p:cNvSpPr>
          <p:nvPr>
            <p:ph idx="1"/>
          </p:nvPr>
        </p:nvSpPr>
        <p:spPr/>
        <p:txBody>
          <a:bodyPr/>
          <a:lstStyle/>
          <a:p>
            <a:pPr lvl="0"/>
            <a:endParaRPr lang="en-US" dirty="0" smtClean="0"/>
          </a:p>
          <a:p>
            <a:pPr lvl="0"/>
            <a:r>
              <a:rPr lang="en-US" dirty="0" smtClean="0"/>
              <a:t> </a:t>
            </a:r>
            <a:r>
              <a:rPr lang="en-US" dirty="0"/>
              <a:t>Single point of contact to reply on HR Lockdown matters </a:t>
            </a:r>
            <a:endParaRPr lang="en-US" dirty="0" smtClean="0"/>
          </a:p>
          <a:p>
            <a:pPr lvl="0"/>
            <a:r>
              <a:rPr lang="en-US" dirty="0" smtClean="0"/>
              <a:t> </a:t>
            </a:r>
            <a:r>
              <a:rPr lang="en-US" dirty="0"/>
              <a:t>Take </a:t>
            </a:r>
            <a:r>
              <a:rPr lang="en-US" dirty="0" smtClean="0"/>
              <a:t>all Partners </a:t>
            </a:r>
            <a:r>
              <a:rPr lang="en-US" dirty="0"/>
              <a:t>into confidence before replying to </a:t>
            </a:r>
            <a:r>
              <a:rPr lang="en-US" dirty="0" smtClean="0"/>
              <a:t>employee</a:t>
            </a:r>
          </a:p>
          <a:p>
            <a:r>
              <a:rPr lang="en-US" dirty="0"/>
              <a:t> Keep ready FAQ(s) to answer employees  </a:t>
            </a:r>
          </a:p>
          <a:p>
            <a:pPr lvl="0"/>
            <a:r>
              <a:rPr lang="en-US" dirty="0" smtClean="0"/>
              <a:t> Keep patience and calm while listening to queries</a:t>
            </a:r>
          </a:p>
          <a:p>
            <a:pPr lvl="0"/>
            <a:r>
              <a:rPr lang="en-US" dirty="0" smtClean="0"/>
              <a:t> Answer keeping yourself in shoes of the aggrieved employee</a:t>
            </a:r>
          </a:p>
          <a:p>
            <a:pPr lvl="0"/>
            <a:r>
              <a:rPr lang="en-US" dirty="0" smtClean="0"/>
              <a:t> Never resist any question – keenness to hear and support</a:t>
            </a:r>
          </a:p>
          <a:p>
            <a:pPr marL="0" lvl="0" indent="0">
              <a:buNone/>
            </a:pPr>
            <a:endParaRPr lang="en-IN" dirty="0" smtClean="0"/>
          </a:p>
          <a:p>
            <a:endParaRPr lang="en-IN" dirty="0"/>
          </a:p>
        </p:txBody>
      </p:sp>
      <p:pic>
        <p:nvPicPr>
          <p:cNvPr id="4" name="Picture 3"/>
          <p:cNvPicPr>
            <a:picLocks noChangeAspect="1"/>
          </p:cNvPicPr>
          <p:nvPr/>
        </p:nvPicPr>
        <p:blipFill>
          <a:blip r:embed="rId2"/>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3248288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264" y="385440"/>
            <a:ext cx="10515600" cy="841883"/>
          </a:xfrm>
        </p:spPr>
        <p:txBody>
          <a:bodyPr>
            <a:normAutofit fontScale="90000"/>
          </a:bodyPr>
          <a:lstStyle/>
          <a:p>
            <a:pPr lvl="0"/>
            <a:r>
              <a:rPr lang="en-IN" sz="4000" b="1" dirty="0" smtClean="0"/>
              <a:t>POST </a:t>
            </a:r>
            <a:r>
              <a:rPr lang="en-IN" sz="4000" b="1" dirty="0"/>
              <a:t>LOCKDOWN </a:t>
            </a:r>
            <a:br>
              <a:rPr lang="en-IN" sz="4000" b="1" dirty="0"/>
            </a:br>
            <a:r>
              <a:rPr lang="en-IN" b="1" dirty="0"/>
              <a:t>Practical guide on HR Issues with CA firms/clients </a:t>
            </a:r>
          </a:p>
        </p:txBody>
      </p:sp>
      <p:sp>
        <p:nvSpPr>
          <p:cNvPr id="3" name="Content Placeholder 2"/>
          <p:cNvSpPr>
            <a:spLocks noGrp="1"/>
          </p:cNvSpPr>
          <p:nvPr>
            <p:ph idx="1"/>
          </p:nvPr>
        </p:nvSpPr>
        <p:spPr>
          <a:xfrm>
            <a:off x="573024" y="1615313"/>
            <a:ext cx="10975848" cy="4351338"/>
          </a:xfrm>
        </p:spPr>
        <p:txBody>
          <a:bodyPr>
            <a:normAutofit fontScale="92500" lnSpcReduction="20000"/>
          </a:bodyPr>
          <a:lstStyle/>
          <a:p>
            <a:pPr lvl="0"/>
            <a:endParaRPr lang="en-US" dirty="0"/>
          </a:p>
          <a:p>
            <a:pPr lvl="0" algn="just">
              <a:buFont typeface="Wingdings" panose="05000000000000000000" pitchFamily="2" charset="2"/>
              <a:buChar char="q"/>
            </a:pPr>
            <a:r>
              <a:rPr lang="en-US" dirty="0" smtClean="0"/>
              <a:t>       Employers </a:t>
            </a:r>
            <a:r>
              <a:rPr lang="en-US" dirty="0"/>
              <a:t>may re-evaluate their stance, provided there are </a:t>
            </a:r>
            <a:r>
              <a:rPr lang="en-US" dirty="0" smtClean="0"/>
              <a:t>no</a:t>
            </a:r>
          </a:p>
          <a:p>
            <a:pPr marL="0" lvl="0" indent="0" algn="just">
              <a:buNone/>
            </a:pPr>
            <a:r>
              <a:rPr lang="en-US" dirty="0"/>
              <a:t> </a:t>
            </a:r>
            <a:r>
              <a:rPr lang="en-US" dirty="0" smtClean="0"/>
              <a:t>           subsequent </a:t>
            </a:r>
            <a:r>
              <a:rPr lang="en-US" dirty="0"/>
              <a:t>order prohibiting such </a:t>
            </a:r>
            <a:r>
              <a:rPr lang="en-US" dirty="0" smtClean="0"/>
              <a:t>action</a:t>
            </a:r>
          </a:p>
          <a:p>
            <a:pPr lvl="0" algn="just">
              <a:buFont typeface="Wingdings" panose="05000000000000000000" pitchFamily="2" charset="2"/>
              <a:buChar char="q"/>
            </a:pPr>
            <a:r>
              <a:rPr lang="en-US" dirty="0"/>
              <a:t> </a:t>
            </a:r>
            <a:r>
              <a:rPr lang="en-US" dirty="0" smtClean="0"/>
              <a:t>      Signed Appointment letters to be reviewed</a:t>
            </a:r>
          </a:p>
          <a:p>
            <a:pPr algn="just">
              <a:buFont typeface="Wingdings" panose="05000000000000000000" pitchFamily="2" charset="2"/>
              <a:buChar char="q"/>
            </a:pPr>
            <a:r>
              <a:rPr lang="en-US" dirty="0"/>
              <a:t> </a:t>
            </a:r>
            <a:r>
              <a:rPr lang="en-US" dirty="0" smtClean="0"/>
              <a:t>      </a:t>
            </a:r>
            <a:r>
              <a:rPr lang="en-US" dirty="0"/>
              <a:t>Replace bio-metric machines with Manual or Facial recognition machines </a:t>
            </a:r>
          </a:p>
          <a:p>
            <a:pPr lvl="0" algn="just">
              <a:buFont typeface="Wingdings" panose="05000000000000000000" pitchFamily="2" charset="2"/>
              <a:buChar char="q"/>
            </a:pPr>
            <a:r>
              <a:rPr lang="en-US" dirty="0" smtClean="0"/>
              <a:t>       Industrial Standing Orders review is a must</a:t>
            </a:r>
          </a:p>
          <a:p>
            <a:pPr lvl="0" algn="just">
              <a:buFont typeface="Wingdings" panose="05000000000000000000" pitchFamily="2" charset="2"/>
              <a:buChar char="q"/>
            </a:pPr>
            <a:r>
              <a:rPr lang="en-US" dirty="0"/>
              <a:t> </a:t>
            </a:r>
            <a:r>
              <a:rPr lang="en-US" dirty="0" smtClean="0"/>
              <a:t>      Resorting to Lay-off (@ 50% of salary) or retrenchment/termination as</a:t>
            </a:r>
          </a:p>
          <a:p>
            <a:pPr marL="0" lvl="0" indent="0" algn="just">
              <a:buNone/>
            </a:pPr>
            <a:r>
              <a:rPr lang="en-US" dirty="0"/>
              <a:t> </a:t>
            </a:r>
            <a:r>
              <a:rPr lang="en-US" dirty="0" smtClean="0"/>
              <a:t>           per Industrial Disputes Act</a:t>
            </a:r>
          </a:p>
          <a:p>
            <a:pPr lvl="0" algn="just">
              <a:buFont typeface="Wingdings" panose="05000000000000000000" pitchFamily="2" charset="2"/>
              <a:buChar char="q"/>
            </a:pPr>
            <a:r>
              <a:rPr lang="en-US" dirty="0"/>
              <a:t> </a:t>
            </a:r>
            <a:r>
              <a:rPr lang="en-US" dirty="0" smtClean="0"/>
              <a:t>      Differentiate between Probationers and Confirmed employees</a:t>
            </a:r>
          </a:p>
          <a:p>
            <a:pPr lvl="0" algn="just">
              <a:buFont typeface="Wingdings" panose="05000000000000000000" pitchFamily="2" charset="2"/>
              <a:buChar char="q"/>
            </a:pPr>
            <a:r>
              <a:rPr lang="en-US" dirty="0"/>
              <a:t> </a:t>
            </a:r>
            <a:r>
              <a:rPr lang="en-US" dirty="0" smtClean="0"/>
              <a:t>      Change in terms of Employment contract after written consent from</a:t>
            </a:r>
          </a:p>
          <a:p>
            <a:pPr marL="0" lvl="0" indent="0" algn="just">
              <a:buNone/>
            </a:pPr>
            <a:r>
              <a:rPr lang="en-US" dirty="0"/>
              <a:t> </a:t>
            </a:r>
            <a:r>
              <a:rPr lang="en-US" dirty="0" smtClean="0"/>
              <a:t>           employees and following notice conditions</a:t>
            </a:r>
          </a:p>
          <a:p>
            <a:pPr lvl="0" algn="just">
              <a:buFont typeface="Wingdings" panose="05000000000000000000" pitchFamily="2" charset="2"/>
              <a:buChar char="q"/>
            </a:pPr>
            <a:r>
              <a:rPr lang="en-US" dirty="0"/>
              <a:t> </a:t>
            </a:r>
            <a:r>
              <a:rPr lang="en-US" dirty="0" smtClean="0"/>
              <a:t>      Rationalization of Contractual Manpower</a:t>
            </a:r>
          </a:p>
          <a:p>
            <a:pPr lvl="0" algn="just">
              <a:buFont typeface="Wingdings" panose="05000000000000000000" pitchFamily="2" charset="2"/>
              <a:buChar char="q"/>
            </a:pPr>
            <a:r>
              <a:rPr lang="en-US" dirty="0"/>
              <a:t> </a:t>
            </a:r>
            <a:r>
              <a:rPr lang="en-US" dirty="0" smtClean="0"/>
              <a:t>      Review Appraisals Policy for Year 2020 - 21</a:t>
            </a:r>
          </a:p>
          <a:p>
            <a:pPr marL="457200" lvl="1" indent="0" algn="just">
              <a:buNone/>
            </a:pPr>
            <a:endParaRPr lang="en-US" dirty="0" smtClean="0"/>
          </a:p>
          <a:p>
            <a:pPr lvl="0">
              <a:buFont typeface="Wingdings" panose="05000000000000000000" pitchFamily="2" charset="2"/>
              <a:buChar char="q"/>
            </a:pPr>
            <a:endParaRPr lang="en-US" dirty="0" smtClean="0"/>
          </a:p>
          <a:p>
            <a:pPr marL="0" lvl="0" indent="0">
              <a:buNone/>
            </a:pPr>
            <a:endParaRPr lang="en-IN" dirty="0"/>
          </a:p>
          <a:p>
            <a:endParaRPr lang="en-IN" dirty="0"/>
          </a:p>
        </p:txBody>
      </p:sp>
      <p:pic>
        <p:nvPicPr>
          <p:cNvPr id="4" name="Picture 3"/>
          <p:cNvPicPr>
            <a:picLocks noChangeAspect="1"/>
          </p:cNvPicPr>
          <p:nvPr/>
        </p:nvPicPr>
        <p:blipFill>
          <a:blip r:embed="rId3"/>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3041997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872" y="15429"/>
            <a:ext cx="10515600" cy="1325563"/>
          </a:xfrm>
        </p:spPr>
        <p:txBody>
          <a:bodyPr/>
          <a:lstStyle/>
          <a:p>
            <a:r>
              <a:rPr lang="en-IN" b="1" dirty="0" smtClean="0">
                <a:solidFill>
                  <a:srgbClr val="7030A0"/>
                </a:solidFill>
              </a:rPr>
              <a:t>Threadbare analysis of ID Act</a:t>
            </a:r>
            <a:endParaRPr lang="en-IN" dirty="0">
              <a:solidFill>
                <a:srgbClr val="7030A0"/>
              </a:solidFill>
            </a:endParaRPr>
          </a:p>
        </p:txBody>
      </p:sp>
      <p:sp>
        <p:nvSpPr>
          <p:cNvPr id="3" name="Content Placeholder 2"/>
          <p:cNvSpPr>
            <a:spLocks noGrp="1"/>
          </p:cNvSpPr>
          <p:nvPr>
            <p:ph idx="1"/>
          </p:nvPr>
        </p:nvSpPr>
        <p:spPr>
          <a:xfrm>
            <a:off x="499872" y="956944"/>
            <a:ext cx="10515600" cy="5279263"/>
          </a:xfrm>
        </p:spPr>
        <p:txBody>
          <a:bodyPr>
            <a:normAutofit fontScale="25000" lnSpcReduction="20000"/>
          </a:bodyPr>
          <a:lstStyle/>
          <a:p>
            <a:pPr lvl="0">
              <a:buFont typeface="Wingdings" panose="05000000000000000000" pitchFamily="2" charset="2"/>
              <a:buChar char="q"/>
            </a:pPr>
            <a:r>
              <a:rPr lang="en-IN" sz="4800" dirty="0"/>
              <a:t>  Definition of Industry : </a:t>
            </a:r>
          </a:p>
          <a:p>
            <a:pPr marL="0" lvl="0" indent="0">
              <a:buNone/>
            </a:pPr>
            <a:r>
              <a:rPr lang="en-IN" sz="4800" dirty="0"/>
              <a:t>         </a:t>
            </a:r>
            <a:endParaRPr lang="en-US" sz="4800" dirty="0"/>
          </a:p>
          <a:p>
            <a:pPr marL="0" lvl="0" indent="0">
              <a:buNone/>
            </a:pPr>
            <a:r>
              <a:rPr lang="en-US" sz="4800" dirty="0" smtClean="0"/>
              <a:t>	</a:t>
            </a:r>
            <a:endParaRPr lang="en-US" sz="4800" dirty="0"/>
          </a:p>
          <a:p>
            <a:pPr lvl="0">
              <a:buFont typeface="Wingdings" panose="05000000000000000000" pitchFamily="2" charset="2"/>
              <a:buChar char="q"/>
            </a:pPr>
            <a:r>
              <a:rPr lang="en-US" sz="4800" dirty="0" smtClean="0"/>
              <a:t>“</a:t>
            </a:r>
            <a:r>
              <a:rPr lang="en-US" sz="4800" dirty="0"/>
              <a:t>Workman” </a:t>
            </a:r>
            <a:r>
              <a:rPr lang="en-US" sz="4800" dirty="0" smtClean="0"/>
              <a:t>as per Section 2 (s) means :  </a:t>
            </a:r>
          </a:p>
          <a:p>
            <a:pPr lvl="0">
              <a:buFont typeface="Wingdings" panose="05000000000000000000" pitchFamily="2" charset="2"/>
              <a:buChar char="q"/>
            </a:pPr>
            <a:endParaRPr lang="en-US" sz="4800" dirty="0"/>
          </a:p>
          <a:p>
            <a:pPr lvl="0">
              <a:buFont typeface="Wingdings" panose="05000000000000000000" pitchFamily="2" charset="2"/>
              <a:buChar char="q"/>
            </a:pPr>
            <a:endParaRPr lang="en-US" sz="4800" dirty="0" smtClean="0"/>
          </a:p>
          <a:p>
            <a:pPr lvl="0">
              <a:buFont typeface="Wingdings" panose="05000000000000000000" pitchFamily="2" charset="2"/>
              <a:buChar char="q"/>
            </a:pPr>
            <a:endParaRPr lang="en-US" sz="4800" dirty="0" smtClean="0"/>
          </a:p>
          <a:p>
            <a:pPr lvl="0">
              <a:buFont typeface="Wingdings" panose="05000000000000000000" pitchFamily="2" charset="2"/>
              <a:buChar char="q"/>
            </a:pPr>
            <a:endParaRPr lang="en-US" sz="4800" dirty="0"/>
          </a:p>
          <a:p>
            <a:pPr lvl="0">
              <a:buFont typeface="Wingdings" panose="05000000000000000000" pitchFamily="2" charset="2"/>
              <a:buChar char="q"/>
            </a:pPr>
            <a:r>
              <a:rPr lang="en-US" sz="4800" dirty="0" smtClean="0"/>
              <a:t>but </a:t>
            </a:r>
            <a:r>
              <a:rPr lang="en-US" sz="4800" dirty="0">
                <a:solidFill>
                  <a:srgbClr val="FF0000"/>
                </a:solidFill>
              </a:rPr>
              <a:t>does not </a:t>
            </a:r>
            <a:r>
              <a:rPr lang="en-US" sz="4800" dirty="0" smtClean="0">
                <a:solidFill>
                  <a:srgbClr val="FF0000"/>
                </a:solidFill>
              </a:rPr>
              <a:t>include:</a:t>
            </a:r>
          </a:p>
          <a:p>
            <a:pPr lvl="0">
              <a:buFont typeface="Wingdings" panose="05000000000000000000" pitchFamily="2" charset="2"/>
              <a:buChar char="q"/>
            </a:pPr>
            <a:endParaRPr lang="en-US" sz="4800" dirty="0">
              <a:solidFill>
                <a:srgbClr val="FF0000"/>
              </a:solidFill>
            </a:endParaRPr>
          </a:p>
          <a:p>
            <a:pPr marL="0" lvl="0" indent="0">
              <a:buNone/>
            </a:pPr>
            <a:endParaRPr lang="en-US" sz="4800" dirty="0" smtClean="0">
              <a:solidFill>
                <a:srgbClr val="FF0000"/>
              </a:solidFill>
            </a:endParaRPr>
          </a:p>
          <a:p>
            <a:pPr marL="0" lvl="0" indent="0">
              <a:buNone/>
            </a:pPr>
            <a:endParaRPr lang="en-IN" sz="4800" dirty="0"/>
          </a:p>
          <a:p>
            <a:pPr lvl="0">
              <a:buFont typeface="Wingdings" panose="05000000000000000000" pitchFamily="2" charset="2"/>
              <a:buChar char="q"/>
            </a:pPr>
            <a:r>
              <a:rPr lang="en-US" sz="3800" dirty="0" smtClean="0"/>
              <a:t>“</a:t>
            </a:r>
            <a:r>
              <a:rPr lang="en-US" sz="4400" dirty="0"/>
              <a:t>Lay-off” </a:t>
            </a:r>
            <a:r>
              <a:rPr lang="en-US" sz="4400" dirty="0" smtClean="0"/>
              <a:t>as per Section 2(</a:t>
            </a:r>
            <a:r>
              <a:rPr lang="en-US" sz="4400" dirty="0" err="1" smtClean="0"/>
              <a:t>kkk</a:t>
            </a:r>
            <a:r>
              <a:rPr lang="en-US" sz="4400" dirty="0" smtClean="0"/>
              <a:t>) means </a:t>
            </a:r>
            <a:r>
              <a:rPr lang="en-US" sz="4400" dirty="0"/>
              <a:t>the failure, refusal or inability of an employer to give employment </a:t>
            </a:r>
            <a:r>
              <a:rPr lang="en-US" sz="4400" dirty="0">
                <a:solidFill>
                  <a:srgbClr val="FF0000"/>
                </a:solidFill>
              </a:rPr>
              <a:t>due to following reasons</a:t>
            </a:r>
            <a:r>
              <a:rPr lang="en-US" sz="4400" dirty="0"/>
              <a:t>, to a workman </a:t>
            </a:r>
            <a:endParaRPr lang="en-US" sz="4400" dirty="0" smtClean="0"/>
          </a:p>
          <a:p>
            <a:pPr marL="0" lvl="0" indent="0">
              <a:buNone/>
            </a:pPr>
            <a:r>
              <a:rPr lang="en-US" sz="4400" b="1" dirty="0"/>
              <a:t>	</a:t>
            </a:r>
            <a:r>
              <a:rPr lang="en-US" sz="4400" b="1" dirty="0" smtClean="0"/>
              <a:t>whose </a:t>
            </a:r>
            <a:r>
              <a:rPr lang="en-US" sz="4400" b="1" dirty="0"/>
              <a:t>name appears on the muster-rolls of his  </a:t>
            </a:r>
            <a:r>
              <a:rPr lang="en-US" sz="4400" b="1" dirty="0" smtClean="0"/>
              <a:t>industrial  establishment </a:t>
            </a:r>
            <a:r>
              <a:rPr lang="en-US" sz="4400" dirty="0" smtClean="0"/>
              <a:t>and </a:t>
            </a:r>
            <a:r>
              <a:rPr lang="en-US" sz="4400" dirty="0"/>
              <a:t>who has not been retrenched: </a:t>
            </a:r>
            <a:endParaRPr lang="en-US" sz="4400" dirty="0" smtClean="0"/>
          </a:p>
          <a:p>
            <a:pPr marL="0" lvl="0" indent="0">
              <a:buNone/>
            </a:pPr>
            <a:endParaRPr lang="en-US" sz="3800" dirty="0"/>
          </a:p>
          <a:p>
            <a:pPr marL="0" lvl="0" indent="0">
              <a:buNone/>
            </a:pPr>
            <a:endParaRPr lang="en-US" sz="3800" dirty="0" smtClean="0"/>
          </a:p>
          <a:p>
            <a:pPr marL="0" lvl="0" indent="0">
              <a:buNone/>
            </a:pPr>
            <a:endParaRPr lang="en-US" sz="3800" dirty="0"/>
          </a:p>
          <a:p>
            <a:pPr marL="0" lvl="0" indent="0">
              <a:buNone/>
            </a:pPr>
            <a:endParaRPr lang="en-US" sz="3800" dirty="0" smtClean="0"/>
          </a:p>
          <a:p>
            <a:pPr lvl="0">
              <a:buFont typeface="Wingdings" panose="05000000000000000000" pitchFamily="2" charset="2"/>
              <a:buChar char="q"/>
            </a:pPr>
            <a:r>
              <a:rPr lang="en-US" sz="3800" b="1" dirty="0" smtClean="0"/>
              <a:t>Lay-off : </a:t>
            </a:r>
          </a:p>
          <a:p>
            <a:pPr lvl="0">
              <a:buFont typeface="Wingdings" panose="05000000000000000000" pitchFamily="2" charset="2"/>
              <a:buChar char="Ø"/>
            </a:pPr>
            <a:r>
              <a:rPr lang="en-US" sz="4400" dirty="0" smtClean="0"/>
              <a:t>Occurs in a continuous business, is temporary </a:t>
            </a:r>
            <a:r>
              <a:rPr lang="en-US" sz="4400" dirty="0"/>
              <a:t>stoppage and within a reasonable period of </a:t>
            </a:r>
            <a:r>
              <a:rPr lang="en-US" sz="4400" dirty="0" smtClean="0"/>
              <a:t>time</a:t>
            </a:r>
            <a:r>
              <a:rPr lang="en-US" sz="4400" dirty="0"/>
              <a:t> </a:t>
            </a:r>
            <a:r>
              <a:rPr lang="en-US" sz="4400" dirty="0" smtClean="0"/>
              <a:t>where permission had to be obtained</a:t>
            </a:r>
          </a:p>
          <a:p>
            <a:pPr lvl="0">
              <a:buFont typeface="Wingdings" panose="05000000000000000000" pitchFamily="2" charset="2"/>
              <a:buChar char="Ø"/>
            </a:pPr>
            <a:r>
              <a:rPr lang="en-US" sz="4400" dirty="0" smtClean="0"/>
              <a:t>the </a:t>
            </a:r>
            <a:r>
              <a:rPr lang="en-US" sz="4400" dirty="0"/>
              <a:t>employer expects that his business would </a:t>
            </a:r>
            <a:r>
              <a:rPr lang="en-US" sz="4400" dirty="0" smtClean="0"/>
              <a:t>continue</a:t>
            </a:r>
          </a:p>
          <a:p>
            <a:pPr lvl="0">
              <a:buFont typeface="Wingdings" panose="05000000000000000000" pitchFamily="2" charset="2"/>
              <a:buChar char="Ø"/>
            </a:pPr>
            <a:r>
              <a:rPr lang="en-US" sz="4400" dirty="0" smtClean="0"/>
              <a:t>the </a:t>
            </a:r>
            <a:r>
              <a:rPr lang="en-US" sz="4400" dirty="0"/>
              <a:t>contract of employment is not broken but </a:t>
            </a:r>
            <a:r>
              <a:rPr lang="en-US" sz="4400" dirty="0" smtClean="0"/>
              <a:t>goes under suspended animation</a:t>
            </a:r>
          </a:p>
          <a:p>
            <a:pPr marL="0" lvl="0" indent="0">
              <a:buNone/>
            </a:pPr>
            <a:endParaRPr lang="en-IN" sz="3500" dirty="0"/>
          </a:p>
        </p:txBody>
      </p:sp>
      <p:pic>
        <p:nvPicPr>
          <p:cNvPr id="4" name="Picture 3"/>
          <p:cNvPicPr>
            <a:picLocks noChangeAspect="1"/>
          </p:cNvPicPr>
          <p:nvPr/>
        </p:nvPicPr>
        <p:blipFill>
          <a:blip r:embed="rId2"/>
          <a:stretch>
            <a:fillRect/>
          </a:stretch>
        </p:blipFill>
        <p:spPr>
          <a:xfrm>
            <a:off x="2416854" y="1167256"/>
            <a:ext cx="6011073" cy="234568"/>
          </a:xfrm>
          <a:prstGeom prst="rect">
            <a:avLst/>
          </a:prstGeom>
        </p:spPr>
      </p:pic>
      <p:pic>
        <p:nvPicPr>
          <p:cNvPr id="8" name="Picture 7"/>
          <p:cNvPicPr>
            <a:picLocks noChangeAspect="1"/>
          </p:cNvPicPr>
          <p:nvPr/>
        </p:nvPicPr>
        <p:blipFill>
          <a:blip r:embed="rId3"/>
          <a:stretch>
            <a:fillRect/>
          </a:stretch>
        </p:blipFill>
        <p:spPr>
          <a:xfrm>
            <a:off x="2291963" y="5047171"/>
            <a:ext cx="5794959" cy="671773"/>
          </a:xfrm>
          <a:prstGeom prst="rect">
            <a:avLst/>
          </a:prstGeom>
        </p:spPr>
      </p:pic>
      <p:pic>
        <p:nvPicPr>
          <p:cNvPr id="9" name="Picture 8"/>
          <p:cNvPicPr>
            <a:picLocks noChangeAspect="1"/>
          </p:cNvPicPr>
          <p:nvPr/>
        </p:nvPicPr>
        <p:blipFill>
          <a:blip r:embed="rId4"/>
          <a:stretch>
            <a:fillRect/>
          </a:stretch>
        </p:blipFill>
        <p:spPr>
          <a:xfrm>
            <a:off x="3738192" y="1776510"/>
            <a:ext cx="3878759" cy="1028366"/>
          </a:xfrm>
          <a:prstGeom prst="rect">
            <a:avLst/>
          </a:prstGeom>
        </p:spPr>
      </p:pic>
      <p:pic>
        <p:nvPicPr>
          <p:cNvPr id="10" name="Picture 9"/>
          <p:cNvPicPr>
            <a:picLocks noChangeAspect="1"/>
          </p:cNvPicPr>
          <p:nvPr/>
        </p:nvPicPr>
        <p:blipFill>
          <a:blip r:embed="rId5"/>
          <a:stretch>
            <a:fillRect/>
          </a:stretch>
        </p:blipFill>
        <p:spPr>
          <a:xfrm>
            <a:off x="10448349" y="5837375"/>
            <a:ext cx="1505555" cy="900000"/>
          </a:xfrm>
          <a:prstGeom prst="rect">
            <a:avLst/>
          </a:prstGeom>
        </p:spPr>
      </p:pic>
      <p:pic>
        <p:nvPicPr>
          <p:cNvPr id="12" name="Picture 11"/>
          <p:cNvPicPr>
            <a:picLocks noChangeAspect="1"/>
          </p:cNvPicPr>
          <p:nvPr/>
        </p:nvPicPr>
        <p:blipFill>
          <a:blip r:embed="rId6"/>
          <a:stretch>
            <a:fillRect/>
          </a:stretch>
        </p:blipFill>
        <p:spPr>
          <a:xfrm>
            <a:off x="2818150" y="3072420"/>
            <a:ext cx="7042942" cy="749772"/>
          </a:xfrm>
          <a:prstGeom prst="rect">
            <a:avLst/>
          </a:prstGeom>
        </p:spPr>
      </p:pic>
    </p:spTree>
    <p:extLst>
      <p:ext uri="{BB962C8B-B14F-4D97-AF65-F5344CB8AC3E}">
        <p14:creationId xmlns:p14="http://schemas.microsoft.com/office/powerpoint/2010/main" val="3326666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 y="-229235"/>
            <a:ext cx="10515600" cy="1325563"/>
          </a:xfrm>
        </p:spPr>
        <p:txBody>
          <a:bodyPr>
            <a:normAutofit/>
          </a:bodyPr>
          <a:lstStyle/>
          <a:p>
            <a:r>
              <a:rPr lang="en-IN" b="1" dirty="0" smtClean="0">
                <a:solidFill>
                  <a:srgbClr val="7030A0"/>
                </a:solidFill>
              </a:rPr>
              <a:t/>
            </a:r>
            <a:br>
              <a:rPr lang="en-IN" b="1" dirty="0" smtClean="0">
                <a:solidFill>
                  <a:srgbClr val="7030A0"/>
                </a:solidFill>
              </a:rPr>
            </a:br>
            <a:r>
              <a:rPr lang="en-IN" b="1" dirty="0" smtClean="0">
                <a:solidFill>
                  <a:srgbClr val="7030A0"/>
                </a:solidFill>
              </a:rPr>
              <a:t>Threadbare analysis of ID Act</a:t>
            </a:r>
            <a:endParaRPr lang="en-IN" sz="1100" dirty="0">
              <a:solidFill>
                <a:srgbClr val="7030A0"/>
              </a:solidFill>
            </a:endParaRPr>
          </a:p>
        </p:txBody>
      </p:sp>
      <p:sp>
        <p:nvSpPr>
          <p:cNvPr id="3" name="Content Placeholder 2"/>
          <p:cNvSpPr>
            <a:spLocks noGrp="1"/>
          </p:cNvSpPr>
          <p:nvPr>
            <p:ph idx="1"/>
          </p:nvPr>
        </p:nvSpPr>
        <p:spPr>
          <a:xfrm>
            <a:off x="179832" y="1096328"/>
            <a:ext cx="10515600" cy="4351338"/>
          </a:xfrm>
        </p:spPr>
        <p:txBody>
          <a:bodyPr>
            <a:normAutofit lnSpcReduction="10000"/>
          </a:bodyPr>
          <a:lstStyle/>
          <a:p>
            <a:pPr>
              <a:buFont typeface="Wingdings" panose="05000000000000000000" pitchFamily="2" charset="2"/>
              <a:buChar char="Ø"/>
            </a:pPr>
            <a:r>
              <a:rPr lang="en-US" dirty="0"/>
              <a:t>the lay-off should not be mala fide in which case it will not be layoff (Ref: M.A. </a:t>
            </a:r>
            <a:r>
              <a:rPr lang="en-US" dirty="0" err="1"/>
              <a:t>Veirya</a:t>
            </a:r>
            <a:r>
              <a:rPr lang="en-US" dirty="0"/>
              <a:t> v. C.P. Fernandez, 1956-I, L.L.J. 547 Bomb) </a:t>
            </a:r>
          </a:p>
          <a:p>
            <a:pPr>
              <a:buFont typeface="Wingdings" panose="05000000000000000000" pitchFamily="2" charset="2"/>
              <a:buChar char="Ø"/>
            </a:pPr>
            <a:r>
              <a:rPr lang="en-US" dirty="0"/>
              <a:t>the Tribunal cannot sit in judgment over the acts of management and investigate whether a more prudent management could have avoided the situation which led to lay-off (</a:t>
            </a:r>
            <a:r>
              <a:rPr lang="en-US" dirty="0" err="1"/>
              <a:t>Tatanagar</a:t>
            </a:r>
            <a:r>
              <a:rPr lang="en-US" dirty="0"/>
              <a:t> </a:t>
            </a:r>
            <a:r>
              <a:rPr lang="en-US" dirty="0" smtClean="0"/>
              <a:t>Foundry  vs</a:t>
            </a:r>
            <a:r>
              <a:rPr lang="en-US" dirty="0"/>
              <a:t>. Their Workmen, A.I.R. 1962 S.C. 1533). </a:t>
            </a:r>
            <a:endParaRPr lang="en-US" dirty="0" smtClean="0"/>
          </a:p>
          <a:p>
            <a:pPr>
              <a:buFont typeface="Wingdings" panose="05000000000000000000" pitchFamily="2" charset="2"/>
              <a:buChar char="Ø"/>
            </a:pPr>
            <a:r>
              <a:rPr lang="en-US" b="1" dirty="0" smtClean="0">
                <a:solidFill>
                  <a:srgbClr val="FF0000"/>
                </a:solidFill>
              </a:rPr>
              <a:t>No </a:t>
            </a:r>
            <a:r>
              <a:rPr lang="en-US" b="1" dirty="0">
                <a:solidFill>
                  <a:srgbClr val="FF0000"/>
                </a:solidFill>
              </a:rPr>
              <a:t>specific period for LAY OFF is mentioned in any statute.</a:t>
            </a:r>
          </a:p>
          <a:p>
            <a:pPr>
              <a:buFont typeface="Wingdings" panose="05000000000000000000" pitchFamily="2" charset="2"/>
              <a:buChar char="Ø"/>
            </a:pPr>
            <a:r>
              <a:rPr lang="en-US" dirty="0"/>
              <a:t>Lay-off and closure cannot stand together. </a:t>
            </a:r>
          </a:p>
          <a:p>
            <a:pPr>
              <a:buFont typeface="Wingdings" panose="05000000000000000000" pitchFamily="2" charset="2"/>
              <a:buChar char="Ø"/>
            </a:pPr>
            <a:r>
              <a:rPr lang="en-US" dirty="0"/>
              <a:t>Prohibition on Lay offs- </a:t>
            </a:r>
            <a:r>
              <a:rPr lang="en-US" b="1" dirty="0">
                <a:solidFill>
                  <a:srgbClr val="FF0000"/>
                </a:solidFill>
              </a:rPr>
              <a:t>when power to LAY OFF is neither given in Standing Orders nor in the Appointment </a:t>
            </a:r>
            <a:r>
              <a:rPr lang="en-US" b="1" dirty="0" smtClean="0">
                <a:solidFill>
                  <a:srgbClr val="FF0000"/>
                </a:solidFill>
              </a:rPr>
              <a:t>Letter</a:t>
            </a:r>
          </a:p>
          <a:p>
            <a:pPr marL="0" indent="0">
              <a:buNone/>
            </a:pPr>
            <a:endParaRPr lang="en-US" b="1" dirty="0" smtClean="0">
              <a:solidFill>
                <a:srgbClr val="FF0000"/>
              </a:solidFill>
            </a:endParaRPr>
          </a:p>
          <a:p>
            <a:pPr>
              <a:buFont typeface="Wingdings" panose="05000000000000000000" pitchFamily="2" charset="2"/>
              <a:buChar char="q"/>
            </a:pPr>
            <a:r>
              <a:rPr lang="en-IN" b="1" dirty="0"/>
              <a:t>Retrenchment means </a:t>
            </a:r>
            <a:r>
              <a:rPr lang="en-IN" dirty="0"/>
              <a:t>: </a:t>
            </a:r>
            <a:r>
              <a:rPr lang="en-US" dirty="0"/>
              <a:t>termination by the employer of the service of a workman for any reason whatsoever, otherwise than as a punishment inflicted by way of disciplinary action </a:t>
            </a:r>
            <a:r>
              <a:rPr lang="en-US" dirty="0">
                <a:solidFill>
                  <a:srgbClr val="FF0000"/>
                </a:solidFill>
              </a:rPr>
              <a:t>but does not include</a:t>
            </a:r>
            <a:r>
              <a:rPr lang="en-US" dirty="0"/>
              <a:t>—</a:t>
            </a:r>
          </a:p>
          <a:p>
            <a:pPr marL="0" indent="0">
              <a:buNone/>
            </a:pPr>
            <a:endParaRPr lang="en-IN" dirty="0"/>
          </a:p>
          <a:p>
            <a:pPr marL="0" indent="0">
              <a:buNone/>
            </a:pPr>
            <a:endParaRPr lang="en-US" b="1" dirty="0">
              <a:solidFill>
                <a:srgbClr val="FF0000"/>
              </a:solidFill>
            </a:endParaRPr>
          </a:p>
          <a:p>
            <a:pPr marL="0" lvl="0" indent="0">
              <a:buNone/>
            </a:pPr>
            <a:endParaRPr lang="en-IN" sz="4800" dirty="0" smtClean="0"/>
          </a:p>
          <a:p>
            <a:endParaRPr lang="en-IN" dirty="0"/>
          </a:p>
        </p:txBody>
      </p:sp>
      <p:pic>
        <p:nvPicPr>
          <p:cNvPr id="4" name="Picture 3"/>
          <p:cNvPicPr>
            <a:picLocks noChangeAspect="1"/>
          </p:cNvPicPr>
          <p:nvPr/>
        </p:nvPicPr>
        <p:blipFill>
          <a:blip r:embed="rId2"/>
          <a:stretch>
            <a:fillRect/>
          </a:stretch>
        </p:blipFill>
        <p:spPr>
          <a:xfrm>
            <a:off x="2545658" y="5145955"/>
            <a:ext cx="5272461" cy="1141420"/>
          </a:xfrm>
          <a:prstGeom prst="rect">
            <a:avLst/>
          </a:prstGeom>
        </p:spPr>
      </p:pic>
      <p:pic>
        <p:nvPicPr>
          <p:cNvPr id="5" name="Picture 4"/>
          <p:cNvPicPr>
            <a:picLocks noChangeAspect="1"/>
          </p:cNvPicPr>
          <p:nvPr/>
        </p:nvPicPr>
        <p:blipFill>
          <a:blip r:embed="rId3"/>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2105201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40" y="-229235"/>
            <a:ext cx="10515600" cy="1325563"/>
          </a:xfrm>
        </p:spPr>
        <p:txBody>
          <a:bodyPr>
            <a:normAutofit/>
          </a:bodyPr>
          <a:lstStyle/>
          <a:p>
            <a:r>
              <a:rPr lang="en-IN" b="1" dirty="0" smtClean="0">
                <a:solidFill>
                  <a:srgbClr val="7030A0"/>
                </a:solidFill>
              </a:rPr>
              <a:t/>
            </a:r>
            <a:br>
              <a:rPr lang="en-IN" b="1" dirty="0" smtClean="0">
                <a:solidFill>
                  <a:srgbClr val="7030A0"/>
                </a:solidFill>
              </a:rPr>
            </a:br>
            <a:r>
              <a:rPr lang="en-IN" b="1" dirty="0" smtClean="0">
                <a:solidFill>
                  <a:srgbClr val="7030A0"/>
                </a:solidFill>
              </a:rPr>
              <a:t>Threadbare analysis of ID Act </a:t>
            </a:r>
            <a:r>
              <a:rPr lang="en-IN" sz="1100" b="1" dirty="0" smtClean="0">
                <a:solidFill>
                  <a:srgbClr val="7030A0"/>
                </a:solidFill>
              </a:rPr>
              <a:t> </a:t>
            </a:r>
            <a:endParaRPr lang="en-IN" sz="1100" dirty="0">
              <a:solidFill>
                <a:srgbClr val="7030A0"/>
              </a:solidFill>
            </a:endParaRPr>
          </a:p>
        </p:txBody>
      </p:sp>
      <p:sp>
        <p:nvSpPr>
          <p:cNvPr id="3" name="Content Placeholder 2"/>
          <p:cNvSpPr>
            <a:spLocks noGrp="1"/>
          </p:cNvSpPr>
          <p:nvPr>
            <p:ph idx="1"/>
          </p:nvPr>
        </p:nvSpPr>
        <p:spPr>
          <a:xfrm>
            <a:off x="289560" y="819784"/>
            <a:ext cx="10515600" cy="5754751"/>
          </a:xfrm>
        </p:spPr>
        <p:txBody>
          <a:bodyPr>
            <a:normAutofit fontScale="32500" lnSpcReduction="20000"/>
          </a:bodyPr>
          <a:lstStyle/>
          <a:p>
            <a:pPr>
              <a:buFont typeface="Wingdings" panose="05000000000000000000" pitchFamily="2" charset="2"/>
              <a:buChar char="q"/>
            </a:pPr>
            <a:endParaRPr lang="en-IN" dirty="0" smtClean="0"/>
          </a:p>
          <a:p>
            <a:pPr>
              <a:buFont typeface="Wingdings" panose="05000000000000000000" pitchFamily="2" charset="2"/>
              <a:buChar char="q"/>
            </a:pPr>
            <a:r>
              <a:rPr lang="en-US" sz="4800" dirty="0" smtClean="0"/>
              <a:t> Difference </a:t>
            </a:r>
            <a:r>
              <a:rPr lang="en-US" sz="4800" dirty="0"/>
              <a:t>between lay-off </a:t>
            </a:r>
            <a:r>
              <a:rPr lang="en-US" sz="4800" dirty="0" smtClean="0"/>
              <a:t>Vs lock-out Vs Retrenchment </a:t>
            </a:r>
          </a:p>
          <a:p>
            <a:pPr marL="0" indent="0">
              <a:buNone/>
            </a:pPr>
            <a:endParaRPr lang="en-US" sz="4800" dirty="0"/>
          </a:p>
          <a:p>
            <a:pPr>
              <a:buFont typeface="Wingdings" panose="05000000000000000000" pitchFamily="2" charset="2"/>
              <a:buChar char="q"/>
            </a:pPr>
            <a:r>
              <a:rPr lang="en-IN" sz="4800" dirty="0"/>
              <a:t> </a:t>
            </a:r>
            <a:r>
              <a:rPr lang="en-IN" sz="4800" dirty="0" smtClean="0"/>
              <a:t>Ready reckoner </a:t>
            </a:r>
          </a:p>
          <a:p>
            <a:pPr>
              <a:buFont typeface="Wingdings" panose="05000000000000000000" pitchFamily="2" charset="2"/>
              <a:buChar char="q"/>
            </a:pPr>
            <a:endParaRPr lang="en-IN" sz="4800" dirty="0"/>
          </a:p>
          <a:p>
            <a:pPr>
              <a:buFont typeface="Wingdings" panose="05000000000000000000" pitchFamily="2" charset="2"/>
              <a:buChar char="q"/>
            </a:pPr>
            <a:endParaRPr lang="en-IN" sz="4800" dirty="0"/>
          </a:p>
          <a:p>
            <a:pPr marL="0" indent="0">
              <a:buNone/>
            </a:pPr>
            <a:endParaRPr lang="en-US" sz="2000" b="1" dirty="0" smtClean="0"/>
          </a:p>
          <a:p>
            <a:pPr marL="0" indent="0">
              <a:buNone/>
            </a:pPr>
            <a:endParaRPr lang="en-US" sz="2000" b="1" dirty="0"/>
          </a:p>
          <a:p>
            <a:pPr marL="0" lvl="0" indent="0">
              <a:buNone/>
            </a:pPr>
            <a:r>
              <a:rPr lang="en-IN" sz="4800" dirty="0" smtClean="0">
                <a:solidFill>
                  <a:srgbClr val="FF0000"/>
                </a:solidFill>
              </a:rPr>
              <a:t> </a:t>
            </a:r>
          </a:p>
          <a:p>
            <a:pPr lvl="0">
              <a:buFont typeface="Wingdings" panose="05000000000000000000" pitchFamily="2" charset="2"/>
              <a:buChar char="q"/>
            </a:pPr>
            <a:endParaRPr lang="en-IN" sz="4800" dirty="0">
              <a:solidFill>
                <a:srgbClr val="FF0000"/>
              </a:solidFill>
            </a:endParaRPr>
          </a:p>
          <a:p>
            <a:pPr lvl="0">
              <a:buFont typeface="Wingdings" panose="05000000000000000000" pitchFamily="2" charset="2"/>
              <a:buChar char="q"/>
            </a:pPr>
            <a:r>
              <a:rPr lang="en-IN" sz="4800" dirty="0" smtClean="0">
                <a:solidFill>
                  <a:srgbClr val="FF0000"/>
                </a:solidFill>
              </a:rPr>
              <a:t>Conditions </a:t>
            </a:r>
            <a:r>
              <a:rPr lang="en-IN" sz="4800" dirty="0">
                <a:solidFill>
                  <a:srgbClr val="FF0000"/>
                </a:solidFill>
              </a:rPr>
              <a:t>for </a:t>
            </a:r>
            <a:r>
              <a:rPr lang="en-IN" sz="4800" dirty="0" smtClean="0">
                <a:solidFill>
                  <a:srgbClr val="FF0000"/>
                </a:solidFill>
              </a:rPr>
              <a:t>retrenchment</a:t>
            </a:r>
            <a:r>
              <a:rPr lang="en-IN" sz="4800" dirty="0" smtClean="0"/>
              <a:t>  (Section 25N)</a:t>
            </a:r>
          </a:p>
          <a:p>
            <a:pPr>
              <a:buFont typeface="Wingdings" panose="05000000000000000000" pitchFamily="2" charset="2"/>
              <a:buChar char="Ø"/>
            </a:pPr>
            <a:r>
              <a:rPr lang="en-IN" sz="4800" dirty="0" smtClean="0"/>
              <a:t>Minimum service of not less than one year can be retrenched after giving 3 months notice or pay in lieu thereof  + Government </a:t>
            </a:r>
            <a:r>
              <a:rPr lang="en-IN" sz="4800" dirty="0"/>
              <a:t>approval (case: National Engineering Industries Limited vs. </a:t>
            </a:r>
            <a:r>
              <a:rPr lang="en-IN" sz="4800" dirty="0" err="1"/>
              <a:t>Kishan</a:t>
            </a:r>
            <a:r>
              <a:rPr lang="en-IN" sz="4800" dirty="0"/>
              <a:t> </a:t>
            </a:r>
            <a:r>
              <a:rPr lang="en-IN" sz="4800" dirty="0" err="1"/>
              <a:t>Bhageria</a:t>
            </a:r>
            <a:r>
              <a:rPr lang="en-IN" sz="4800" dirty="0"/>
              <a:t> (1988, Supreme Court) </a:t>
            </a:r>
          </a:p>
          <a:p>
            <a:pPr lvl="0">
              <a:buFont typeface="Wingdings" panose="05000000000000000000" pitchFamily="2" charset="2"/>
              <a:buChar char="Ø"/>
            </a:pPr>
            <a:r>
              <a:rPr lang="en-IN" sz="4800" dirty="0" smtClean="0"/>
              <a:t>Deemed automatic approval after 60 days from the date of application</a:t>
            </a:r>
          </a:p>
          <a:p>
            <a:pPr lvl="0">
              <a:buFont typeface="Wingdings" panose="05000000000000000000" pitchFamily="2" charset="2"/>
              <a:buChar char="Ø"/>
            </a:pPr>
            <a:r>
              <a:rPr lang="en-IN" sz="4800" dirty="0" smtClean="0"/>
              <a:t>Retrenchment compensation to be paid equal to 15 days salary for every completed year of service or part thereof in excess of 6 months </a:t>
            </a:r>
            <a:endParaRPr lang="en-IN" sz="4800" dirty="0"/>
          </a:p>
          <a:p>
            <a:pPr lvl="0">
              <a:buFont typeface="Wingdings" panose="05000000000000000000" pitchFamily="2" charset="2"/>
              <a:buChar char="q"/>
            </a:pPr>
            <a:r>
              <a:rPr lang="en-IN" sz="4800" b="1" dirty="0" smtClean="0">
                <a:solidFill>
                  <a:srgbClr val="FF0000"/>
                </a:solidFill>
              </a:rPr>
              <a:t> Exclusions of cases in Lay-offs and retrenchments from applicability of ID Act- it is not applicable </a:t>
            </a:r>
          </a:p>
          <a:p>
            <a:pPr marL="0" lvl="0" indent="0">
              <a:buNone/>
            </a:pPr>
            <a:r>
              <a:rPr lang="en-IN" sz="4800" b="1" dirty="0">
                <a:solidFill>
                  <a:srgbClr val="FF0000"/>
                </a:solidFill>
              </a:rPr>
              <a:t>	</a:t>
            </a:r>
            <a:r>
              <a:rPr lang="en-IN" sz="4800" b="1" dirty="0" smtClean="0">
                <a:solidFill>
                  <a:srgbClr val="FF0000"/>
                </a:solidFill>
              </a:rPr>
              <a:t>on NON- INDUSTRY OR NON WORKMAN</a:t>
            </a:r>
          </a:p>
          <a:p>
            <a:pPr marL="0" lvl="0" indent="0">
              <a:buNone/>
            </a:pPr>
            <a:endParaRPr lang="en-IN" sz="4800" dirty="0" smtClean="0"/>
          </a:p>
          <a:p>
            <a:endParaRPr lang="en-IN" dirty="0"/>
          </a:p>
        </p:txBody>
      </p:sp>
      <p:pic>
        <p:nvPicPr>
          <p:cNvPr id="4" name="Picture 3"/>
          <p:cNvPicPr>
            <a:picLocks noChangeAspect="1"/>
          </p:cNvPicPr>
          <p:nvPr/>
        </p:nvPicPr>
        <p:blipFill>
          <a:blip r:embed="rId2"/>
          <a:stretch>
            <a:fillRect/>
          </a:stretch>
        </p:blipFill>
        <p:spPr>
          <a:xfrm>
            <a:off x="3059861" y="1442711"/>
            <a:ext cx="3473575" cy="2254448"/>
          </a:xfrm>
          <a:prstGeom prst="rect">
            <a:avLst/>
          </a:prstGeom>
        </p:spPr>
      </p:pic>
      <p:pic>
        <p:nvPicPr>
          <p:cNvPr id="5" name="Picture 4"/>
          <p:cNvPicPr>
            <a:picLocks noChangeAspect="1"/>
          </p:cNvPicPr>
          <p:nvPr/>
        </p:nvPicPr>
        <p:blipFill>
          <a:blip r:embed="rId3"/>
          <a:stretch>
            <a:fillRect/>
          </a:stretch>
        </p:blipFill>
        <p:spPr>
          <a:xfrm>
            <a:off x="10603149" y="5880880"/>
            <a:ext cx="1466301" cy="876535"/>
          </a:xfrm>
          <a:prstGeom prst="rect">
            <a:avLst/>
          </a:prstGeom>
        </p:spPr>
      </p:pic>
    </p:spTree>
    <p:extLst>
      <p:ext uri="{BB962C8B-B14F-4D97-AF65-F5344CB8AC3E}">
        <p14:creationId xmlns:p14="http://schemas.microsoft.com/office/powerpoint/2010/main" val="27271181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241" y="239949"/>
            <a:ext cx="8596668" cy="1320800"/>
          </a:xfrm>
        </p:spPr>
        <p:txBody>
          <a:bodyPr/>
          <a:lstStyle/>
          <a:p>
            <a:r>
              <a:rPr lang="en-IN" b="1" dirty="0"/>
              <a:t>. What you should legally </a:t>
            </a:r>
            <a:r>
              <a:rPr lang="en-IN" b="1" dirty="0" smtClean="0"/>
              <a:t>know</a:t>
            </a:r>
            <a:endParaRPr lang="en-IN" dirty="0"/>
          </a:p>
        </p:txBody>
      </p:sp>
      <p:sp>
        <p:nvSpPr>
          <p:cNvPr id="3" name="Content Placeholder 2"/>
          <p:cNvSpPr>
            <a:spLocks noGrp="1"/>
          </p:cNvSpPr>
          <p:nvPr>
            <p:ph idx="1"/>
          </p:nvPr>
        </p:nvSpPr>
        <p:spPr>
          <a:xfrm>
            <a:off x="803794" y="983540"/>
            <a:ext cx="8787678" cy="5874459"/>
          </a:xfrm>
        </p:spPr>
        <p:txBody>
          <a:bodyPr>
            <a:normAutofit fontScale="25000" lnSpcReduction="20000"/>
          </a:bodyPr>
          <a:lstStyle/>
          <a:p>
            <a:r>
              <a:rPr lang="en-US" sz="5200" dirty="0" smtClean="0"/>
              <a:t>The </a:t>
            </a:r>
            <a:r>
              <a:rPr lang="en-US" sz="5200" dirty="0"/>
              <a:t>effected establishments have to follow the Central Government orders which has been issued by the Home Ministry on 29th March’2020 and the establishment cannot go for layoff as per the provisions of the I D Act,1947 /similar State Acts or non-payment of wages during lock-down period failing which </a:t>
            </a:r>
            <a:r>
              <a:rPr lang="en-US" sz="5200" dirty="0" smtClean="0"/>
              <a:t>the action may be taken by the Government Authorities. </a:t>
            </a:r>
            <a:endParaRPr lang="en-US" sz="5200" dirty="0"/>
          </a:p>
          <a:p>
            <a:r>
              <a:rPr lang="en-US" sz="5200" dirty="0"/>
              <a:t>The relevant penal sections are as under : </a:t>
            </a:r>
          </a:p>
          <a:p>
            <a:r>
              <a:rPr lang="en-US" sz="5200" b="1" dirty="0" smtClean="0"/>
              <a:t>Section </a:t>
            </a:r>
            <a:r>
              <a:rPr lang="en-US" sz="5200" b="1" dirty="0"/>
              <a:t>188 of IPC : </a:t>
            </a:r>
            <a:r>
              <a:rPr lang="en-US" sz="5200" dirty="0"/>
              <a:t>Talks about Disobedience to order duly promulgated by a public servant</a:t>
            </a:r>
            <a:r>
              <a:rPr lang="en-US" sz="5200" b="1" dirty="0" smtClean="0"/>
              <a:t>.</a:t>
            </a:r>
            <a:endParaRPr lang="en-US" sz="5200" dirty="0"/>
          </a:p>
          <a:p>
            <a:r>
              <a:rPr lang="en-US" sz="5200" b="1" dirty="0" smtClean="0"/>
              <a:t>Section </a:t>
            </a:r>
            <a:r>
              <a:rPr lang="en-US" sz="5200" b="1" dirty="0"/>
              <a:t>186 of IPC : </a:t>
            </a:r>
            <a:r>
              <a:rPr lang="en-US" sz="5200" dirty="0" smtClean="0"/>
              <a:t>Whoever </a:t>
            </a:r>
            <a:r>
              <a:rPr lang="en-US" sz="5200" dirty="0"/>
              <a:t>voluntarily obstructs any public servant in the discharge of his public functions, shall be </a:t>
            </a:r>
            <a:r>
              <a:rPr lang="en-US" sz="5200" dirty="0" smtClean="0"/>
              <a:t>punished.</a:t>
            </a:r>
            <a:endParaRPr lang="en-US" sz="5200" dirty="0"/>
          </a:p>
          <a:p>
            <a:r>
              <a:rPr lang="en-US" sz="5200" b="1" dirty="0"/>
              <a:t>Section 269 of IPC : </a:t>
            </a:r>
            <a:r>
              <a:rPr lang="en-US" sz="5200" dirty="0"/>
              <a:t>Whoever unlawfully or negligently does any act which is, and which he knows or has reason to believe to be, likely to spread the infection of any disease dangerous to life, shall be </a:t>
            </a:r>
            <a:r>
              <a:rPr lang="en-US" sz="5200" dirty="0" smtClean="0"/>
              <a:t>punished.</a:t>
            </a:r>
            <a:endParaRPr lang="en-US" sz="5200" dirty="0"/>
          </a:p>
          <a:p>
            <a:r>
              <a:rPr lang="en-US" sz="5200" b="1" dirty="0"/>
              <a:t>Section 270 IPC </a:t>
            </a:r>
            <a:r>
              <a:rPr lang="en-US" sz="5200" dirty="0"/>
              <a:t>: Whoever malignantly does any act which is, and which he knows or has reason to believe to be, likely to spread the infection of any disease dangerous to life, shall be </a:t>
            </a:r>
            <a:r>
              <a:rPr lang="en-US" sz="5200" dirty="0" smtClean="0"/>
              <a:t>punished.</a:t>
            </a:r>
          </a:p>
          <a:p>
            <a:r>
              <a:rPr lang="en-US" sz="5200" b="1" dirty="0"/>
              <a:t>Section 271 IPC: </a:t>
            </a:r>
            <a:r>
              <a:rPr lang="en-US" sz="5200" dirty="0"/>
              <a:t>Knowingly disobeying any quarantine </a:t>
            </a:r>
            <a:r>
              <a:rPr lang="en-US" sz="5200" dirty="0" smtClean="0"/>
              <a:t>rule.</a:t>
            </a:r>
            <a:endParaRPr lang="en-US" sz="5200" dirty="0"/>
          </a:p>
          <a:p>
            <a:r>
              <a:rPr lang="en-US" sz="5200" b="1" i="1" dirty="0"/>
              <a:t>Section 51 to 54 of the Disaster Management Act, 2005</a:t>
            </a:r>
            <a:r>
              <a:rPr lang="en-US" sz="5200" b="1" i="1" dirty="0" smtClean="0"/>
              <a:t>.:</a:t>
            </a:r>
            <a:r>
              <a:rPr lang="en-US" sz="5200" dirty="0" smtClean="0"/>
              <a:t> Non-compliance </a:t>
            </a:r>
            <a:r>
              <a:rPr lang="en-US" sz="5200" dirty="0"/>
              <a:t>of the MHA’s order or State Government’s order or District Administration’s order during lock-down period , the concerned DM/ Police Commissioner may take legal </a:t>
            </a:r>
            <a:r>
              <a:rPr lang="en-US" sz="5200" dirty="0" smtClean="0"/>
              <a:t>action. </a:t>
            </a:r>
            <a:endParaRPr lang="en-US" sz="5200" dirty="0"/>
          </a:p>
          <a:p>
            <a:r>
              <a:rPr lang="en-US" sz="5200" b="1" dirty="0"/>
              <a:t>For Challenging the order of the MHA (supra) or any order passed by the State Government or District Magistrate or Police Commissioner by misusing the legislative power without </a:t>
            </a:r>
            <a:r>
              <a:rPr lang="en-US" sz="5200" b="1" dirty="0" smtClean="0"/>
              <a:t>jurisdiction one may resort to Section </a:t>
            </a:r>
            <a:r>
              <a:rPr lang="en-US" sz="5200" b="1" dirty="0"/>
              <a:t>71 of DM </a:t>
            </a:r>
            <a:r>
              <a:rPr lang="en-US" sz="5200" b="1" dirty="0" smtClean="0"/>
              <a:t>Act,2005 which </a:t>
            </a:r>
            <a:r>
              <a:rPr lang="en-US" sz="5200" dirty="0" smtClean="0"/>
              <a:t>says </a:t>
            </a:r>
            <a:r>
              <a:rPr lang="en-US" sz="5200" dirty="0"/>
              <a:t>that if any person is aggrieved </a:t>
            </a:r>
            <a:r>
              <a:rPr lang="en-US" sz="5200" dirty="0" smtClean="0"/>
              <a:t>with any </a:t>
            </a:r>
            <a:r>
              <a:rPr lang="en-US" sz="5200" dirty="0"/>
              <a:t>order </a:t>
            </a:r>
            <a:r>
              <a:rPr lang="en-US" sz="5200" dirty="0" smtClean="0"/>
              <a:t>which </a:t>
            </a:r>
            <a:r>
              <a:rPr lang="en-US" sz="5200" dirty="0"/>
              <a:t>is going to prejudice at large to the </a:t>
            </a:r>
            <a:r>
              <a:rPr lang="en-US" sz="5200" dirty="0" smtClean="0"/>
              <a:t>persons/employers </a:t>
            </a:r>
            <a:r>
              <a:rPr lang="en-US" sz="5200" dirty="0"/>
              <a:t>/establishment /company or </a:t>
            </a:r>
            <a:r>
              <a:rPr lang="en-US" sz="5200" dirty="0" smtClean="0"/>
              <a:t>    authorities </a:t>
            </a:r>
            <a:r>
              <a:rPr lang="en-US" sz="5200" dirty="0"/>
              <a:t>have passed any other order by violating any provisions of the law or any Article of the Indian Constitution of India , may challenge before the Supreme Court or concerned High Court by filing a writ petition </a:t>
            </a:r>
            <a:r>
              <a:rPr lang="en-US" sz="5200" dirty="0" smtClean="0"/>
              <a:t> along </a:t>
            </a:r>
            <a:r>
              <a:rPr lang="en-US" sz="5200" dirty="0"/>
              <a:t>with an application for seeking stay order. </a:t>
            </a:r>
            <a:r>
              <a:rPr lang="en-US" sz="5200" dirty="0" smtClean="0"/>
              <a:t>As of now, </a:t>
            </a:r>
            <a:r>
              <a:rPr lang="en-US" sz="5200" dirty="0"/>
              <a:t>the Employer cannot hold the benefits of employees for not paying the salary of the employees or to terminate the services of the employees </a:t>
            </a:r>
            <a:r>
              <a:rPr lang="en-US" sz="5200" dirty="0" smtClean="0"/>
              <a:t>. There can be  </a:t>
            </a:r>
            <a:r>
              <a:rPr lang="en-US" sz="5200" dirty="0"/>
              <a:t>grounds to challenge the orders of MHA or other order of the State Government by issuing directions to pay full wages during lock-down period or not to lay-off by ignoring the provisions of the I D </a:t>
            </a:r>
            <a:r>
              <a:rPr lang="en-US" sz="5200" dirty="0" smtClean="0"/>
              <a:t>Act,1947.  </a:t>
            </a:r>
            <a:endParaRPr lang="en-US" sz="5200" dirty="0"/>
          </a:p>
          <a:p>
            <a:pPr marL="0" indent="0">
              <a:buNone/>
            </a:pPr>
            <a:r>
              <a:rPr lang="en-US" sz="4800" b="1" dirty="0" smtClean="0"/>
              <a:t> </a:t>
            </a:r>
            <a:endParaRPr lang="en-US" sz="4800" dirty="0"/>
          </a:p>
          <a:p>
            <a:pPr marL="0" indent="0">
              <a:buNone/>
            </a:pPr>
            <a:endParaRPr lang="en-IN" dirty="0"/>
          </a:p>
        </p:txBody>
      </p:sp>
      <p:pic>
        <p:nvPicPr>
          <p:cNvPr id="4" name="Picture 3"/>
          <p:cNvPicPr>
            <a:picLocks noChangeAspect="1"/>
          </p:cNvPicPr>
          <p:nvPr/>
        </p:nvPicPr>
        <p:blipFill>
          <a:blip r:embed="rId2"/>
          <a:stretch>
            <a:fillRect/>
          </a:stretch>
        </p:blipFill>
        <p:spPr>
          <a:xfrm>
            <a:off x="10448349" y="5837375"/>
            <a:ext cx="1505555" cy="900000"/>
          </a:xfrm>
          <a:prstGeom prst="rect">
            <a:avLst/>
          </a:prstGeom>
        </p:spPr>
      </p:pic>
    </p:spTree>
    <p:extLst>
      <p:ext uri="{BB962C8B-B14F-4D97-AF65-F5344CB8AC3E}">
        <p14:creationId xmlns:p14="http://schemas.microsoft.com/office/powerpoint/2010/main" val="2632336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1585</TotalTime>
  <Words>1241</Words>
  <Application>Microsoft Office PowerPoint</Application>
  <PresentationFormat>Widescreen</PresentationFormat>
  <Paragraphs>245</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Trebuchet MS</vt:lpstr>
      <vt:lpstr>Wingdings</vt:lpstr>
      <vt:lpstr>Wingdings 3</vt:lpstr>
      <vt:lpstr>Facet</vt:lpstr>
      <vt:lpstr>Solutions to HR Issues with CA firms/Clients during and post Lockdown period</vt:lpstr>
      <vt:lpstr>Updates on Central Govt. orders  </vt:lpstr>
      <vt:lpstr>IN LOCKDOWN  Practical guide on HR Issues with CA firms/clients </vt:lpstr>
      <vt:lpstr>How to tackle Employees’ queries during lockdown </vt:lpstr>
      <vt:lpstr>POST LOCKDOWN  Practical guide on HR Issues with CA firms/clients </vt:lpstr>
      <vt:lpstr>Threadbare analysis of ID Act</vt:lpstr>
      <vt:lpstr> Threadbare analysis of ID Act</vt:lpstr>
      <vt:lpstr> Threadbare analysis of ID Act  </vt:lpstr>
      <vt:lpstr>. What you should legally know</vt:lpstr>
      <vt:lpstr> FAQ(s) during and post Lockdown period </vt:lpstr>
      <vt:lpstr>FAQ(s)…continued </vt:lpstr>
      <vt:lpstr>FAQ(s)...continued </vt:lpstr>
      <vt:lpstr>FAQ(s)…continued </vt:lpstr>
      <vt:lpstr>FAQ(s)…continued</vt:lpstr>
      <vt:lpstr>How to avoid/face adverse actions by Labour Office  </vt:lpstr>
      <vt:lpstr>                       Thank You !!!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Bouncing Back in Corona Time</dc:title>
  <dc:creator>Windows User</dc:creator>
  <cp:lastModifiedBy>Windows User</cp:lastModifiedBy>
  <cp:revision>290</cp:revision>
  <dcterms:created xsi:type="dcterms:W3CDTF">2020-04-01T09:14:27Z</dcterms:created>
  <dcterms:modified xsi:type="dcterms:W3CDTF">2020-04-20T07:13:06Z</dcterms:modified>
</cp:coreProperties>
</file>