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3.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4.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5.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6.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5" r:id="rId2"/>
    <p:sldMasterId id="2147483693" r:id="rId3"/>
    <p:sldMasterId id="2147483702" r:id="rId4"/>
    <p:sldMasterId id="2147483714" r:id="rId5"/>
    <p:sldMasterId id="2147483722" r:id="rId6"/>
  </p:sldMasterIdLst>
  <p:sldIdLst>
    <p:sldId id="257" r:id="rId7"/>
    <p:sldId id="355" r:id="rId8"/>
    <p:sldId id="382" r:id="rId9"/>
    <p:sldId id="383" r:id="rId10"/>
    <p:sldId id="384" r:id="rId11"/>
    <p:sldId id="385" r:id="rId12"/>
    <p:sldId id="386" r:id="rId13"/>
    <p:sldId id="389" r:id="rId14"/>
    <p:sldId id="388" r:id="rId15"/>
    <p:sldId id="390" r:id="rId16"/>
    <p:sldId id="391" r:id="rId17"/>
    <p:sldId id="392" r:id="rId18"/>
    <p:sldId id="393" r:id="rId19"/>
    <p:sldId id="395" r:id="rId20"/>
    <p:sldId id="396" r:id="rId21"/>
    <p:sldId id="397" r:id="rId22"/>
    <p:sldId id="398" r:id="rId23"/>
    <p:sldId id="399" r:id="rId24"/>
    <p:sldId id="400" r:id="rId25"/>
    <p:sldId id="401" r:id="rId26"/>
    <p:sldId id="402" r:id="rId27"/>
    <p:sldId id="403" r:id="rId28"/>
    <p:sldId id="404" r:id="rId29"/>
    <p:sldId id="406" r:id="rId30"/>
    <p:sldId id="407" r:id="rId31"/>
    <p:sldId id="409" r:id="rId32"/>
    <p:sldId id="410" r:id="rId33"/>
    <p:sldId id="411" r:id="rId34"/>
    <p:sldId id="412" r:id="rId35"/>
    <p:sldId id="413" r:id="rId36"/>
    <p:sldId id="414" r:id="rId37"/>
    <p:sldId id="415" r:id="rId38"/>
    <p:sldId id="416" r:id="rId39"/>
    <p:sldId id="417" r:id="rId40"/>
    <p:sldId id="418" r:id="rId41"/>
    <p:sldId id="419" r:id="rId42"/>
    <p:sldId id="423" r:id="rId43"/>
    <p:sldId id="424" r:id="rId44"/>
    <p:sldId id="420" r:id="rId45"/>
    <p:sldId id="421" r:id="rId46"/>
    <p:sldId id="422" r:id="rId47"/>
    <p:sldId id="425" r:id="rId48"/>
    <p:sldId id="426" r:id="rId49"/>
    <p:sldId id="427" r:id="rId50"/>
    <p:sldId id="435" r:id="rId51"/>
    <p:sldId id="434" r:id="rId52"/>
    <p:sldId id="394" r:id="rId53"/>
    <p:sldId id="428" r:id="rId54"/>
    <p:sldId id="429" r:id="rId55"/>
    <p:sldId id="430" r:id="rId56"/>
    <p:sldId id="431" r:id="rId57"/>
    <p:sldId id="432" r:id="rId58"/>
    <p:sldId id="433" r:id="rId59"/>
    <p:sldId id="436" r:id="rId60"/>
    <p:sldId id="437" r:id="rId61"/>
    <p:sldId id="438" r:id="rId62"/>
    <p:sldId id="439" r:id="rId63"/>
    <p:sldId id="441" r:id="rId64"/>
    <p:sldId id="442" r:id="rId65"/>
    <p:sldId id="443" r:id="rId66"/>
    <p:sldId id="444" r:id="rId67"/>
    <p:sldId id="445" r:id="rId68"/>
    <p:sldId id="446" r:id="rId69"/>
    <p:sldId id="303" r:id="rId70"/>
  </p:sldIdLst>
  <p:sldSz cx="12192000" cy="6858000"/>
  <p:notesSz cx="7315200" cy="96012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XLTOOL - LAPTOP" initials="h" lastIdx="1" clrIdx="0">
    <p:extLst>
      <p:ext uri="{19B8F6BF-5375-455C-9EA6-DF929625EA0E}">
        <p15:presenceInfo xmlns:p15="http://schemas.microsoft.com/office/powerpoint/2012/main" userId="XLTOOL - LAPTOP"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21" autoAdjust="0"/>
    <p:restoredTop sz="94660"/>
  </p:normalViewPr>
  <p:slideViewPr>
    <p:cSldViewPr snapToGrid="0">
      <p:cViewPr varScale="1">
        <p:scale>
          <a:sx n="72" d="100"/>
          <a:sy n="72" d="100"/>
        </p:scale>
        <p:origin x="54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slide" Target="slides/slide49.xml"/><Relationship Id="rId63" Type="http://schemas.openxmlformats.org/officeDocument/2006/relationships/slide" Target="slides/slide57.xml"/><Relationship Id="rId68" Type="http://schemas.openxmlformats.org/officeDocument/2006/relationships/slide" Target="slides/slide62.xml"/><Relationship Id="rId7" Type="http://schemas.openxmlformats.org/officeDocument/2006/relationships/slide" Target="slides/slide1.xml"/><Relationship Id="rId71"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slide" Target="slides/slide52.xml"/><Relationship Id="rId66" Type="http://schemas.openxmlformats.org/officeDocument/2006/relationships/slide" Target="slides/slide60.xml"/><Relationship Id="rId74"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61" Type="http://schemas.openxmlformats.org/officeDocument/2006/relationships/slide" Target="slides/slide55.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slide" Target="slides/slide54.xml"/><Relationship Id="rId65" Type="http://schemas.openxmlformats.org/officeDocument/2006/relationships/slide" Target="slides/slide59.xml"/><Relationship Id="rId73"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slide" Target="slides/slide50.xml"/><Relationship Id="rId64" Type="http://schemas.openxmlformats.org/officeDocument/2006/relationships/slide" Target="slides/slide58.xml"/><Relationship Id="rId69" Type="http://schemas.openxmlformats.org/officeDocument/2006/relationships/slide" Target="slides/slide63.xml"/><Relationship Id="rId8" Type="http://schemas.openxmlformats.org/officeDocument/2006/relationships/slide" Target="slides/slide2.xml"/><Relationship Id="rId51" Type="http://schemas.openxmlformats.org/officeDocument/2006/relationships/slide" Target="slides/slide45.xml"/><Relationship Id="rId72"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slide" Target="slides/slide53.xml"/><Relationship Id="rId67" Type="http://schemas.openxmlformats.org/officeDocument/2006/relationships/slide" Target="slides/slide61.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slide" Target="slides/slide56.xml"/><Relationship Id="rId70" Type="http://schemas.openxmlformats.org/officeDocument/2006/relationships/slide" Target="slides/slide64.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44010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3937D59-5EDB-4C39-B697-625748F703B6}" type="datetimeFigureOut">
              <a:rPr lang="en-US" smtClean="0"/>
              <a:t>22/02/2020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30098574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937D59-5EDB-4C39-B697-625748F703B6}" type="datetimeFigureOut">
              <a:rPr lang="en-US" smtClean="0"/>
              <a:t>22/02/2020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23268421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2"/>
            <a:ext cx="4011084" cy="1162049"/>
          </a:xfrm>
        </p:spPr>
        <p:txBody>
          <a:bodyPr anchor="b"/>
          <a:lstStyle>
            <a:lvl1pPr algn="l">
              <a:defRPr sz="2667" b="1"/>
            </a:lvl1pPr>
          </a:lstStyle>
          <a:p>
            <a:r>
              <a:rPr lang="en-US"/>
              <a:t>Click to edit Master title style</a:t>
            </a:r>
          </a:p>
        </p:txBody>
      </p:sp>
      <p:sp>
        <p:nvSpPr>
          <p:cNvPr id="3" name="Content Placeholder 2"/>
          <p:cNvSpPr>
            <a:spLocks noGrp="1"/>
          </p:cNvSpPr>
          <p:nvPr>
            <p:ph idx="1"/>
          </p:nvPr>
        </p:nvSpPr>
        <p:spPr>
          <a:xfrm>
            <a:off x="4766733" y="273051"/>
            <a:ext cx="6815667" cy="5852583"/>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0"/>
            <a:ext cx="4011084" cy="469053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Edit Master text styles</a:t>
            </a:r>
          </a:p>
        </p:txBody>
      </p:sp>
      <p:sp>
        <p:nvSpPr>
          <p:cNvPr id="5" name="Date Placeholder 4"/>
          <p:cNvSpPr>
            <a:spLocks noGrp="1"/>
          </p:cNvSpPr>
          <p:nvPr>
            <p:ph type="dt" sz="half" idx="10"/>
          </p:nvPr>
        </p:nvSpPr>
        <p:spPr/>
        <p:txBody>
          <a:bodyPr/>
          <a:lstStyle/>
          <a:p>
            <a:fld id="{63937D59-5EDB-4C39-B697-625748F703B6}" type="datetimeFigureOut">
              <a:rPr lang="en-US" smtClean="0"/>
              <a:t>22/02/2020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14792660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7267"/>
          </a:xfrm>
        </p:spPr>
        <p:txBody>
          <a:bodyPr anchor="b"/>
          <a:lstStyle>
            <a:lvl1pPr algn="l">
              <a:defRPr sz="2667" b="1"/>
            </a:lvl1pPr>
          </a:lstStyle>
          <a:p>
            <a:r>
              <a:rPr lang="en-US"/>
              <a:t>Click to edit Master title style</a:t>
            </a:r>
          </a:p>
        </p:txBody>
      </p:sp>
      <p:sp>
        <p:nvSpPr>
          <p:cNvPr id="3" name="Picture Placeholder 2"/>
          <p:cNvSpPr>
            <a:spLocks noGrp="1"/>
          </p:cNvSpPr>
          <p:nvPr>
            <p:ph type="pic" idx="1"/>
          </p:nvPr>
        </p:nvSpPr>
        <p:spPr>
          <a:xfrm>
            <a:off x="2389717" y="613833"/>
            <a:ext cx="73152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t>Click icon to add picture</a:t>
            </a:r>
          </a:p>
        </p:txBody>
      </p:sp>
      <p:sp>
        <p:nvSpPr>
          <p:cNvPr id="4" name="Text Placeholder 3"/>
          <p:cNvSpPr>
            <a:spLocks noGrp="1"/>
          </p:cNvSpPr>
          <p:nvPr>
            <p:ph type="body" sz="half" idx="2"/>
          </p:nvPr>
        </p:nvSpPr>
        <p:spPr>
          <a:xfrm>
            <a:off x="2389717" y="5367867"/>
            <a:ext cx="7315200" cy="80433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Edit Master text styles</a:t>
            </a:r>
          </a:p>
        </p:txBody>
      </p:sp>
      <p:sp>
        <p:nvSpPr>
          <p:cNvPr id="5" name="Date Placeholder 4"/>
          <p:cNvSpPr>
            <a:spLocks noGrp="1"/>
          </p:cNvSpPr>
          <p:nvPr>
            <p:ph type="dt" sz="half" idx="10"/>
          </p:nvPr>
        </p:nvSpPr>
        <p:spPr/>
        <p:txBody>
          <a:bodyPr/>
          <a:lstStyle/>
          <a:p>
            <a:fld id="{63937D59-5EDB-4C39-B697-625748F703B6}" type="datetimeFigureOut">
              <a:rPr lang="en-US" smtClean="0"/>
              <a:t>22/02/2020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27384989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3937D59-5EDB-4C39-B697-625748F703B6}" type="datetimeFigureOut">
              <a:rPr lang="en-US" smtClean="0"/>
              <a:t>22/02/2020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16849374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5167"/>
            <a:ext cx="2743200" cy="585046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5167"/>
            <a:ext cx="8026400" cy="585046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3937D59-5EDB-4C39-B697-625748F703B6}" type="datetimeFigureOut">
              <a:rPr lang="en-US" smtClean="0"/>
              <a:t>22/02/2020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8705417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878621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0"/>
            <a:ext cx="12192000" cy="1179288"/>
          </a:xfrm>
          <a:prstGeom prst="rect">
            <a:avLst/>
          </a:prstGeom>
        </p:spPr>
        <p:txBody>
          <a:bodyPr anchor="ctr"/>
          <a:lstStyle>
            <a:lvl1pPr algn="l">
              <a:defRPr>
                <a:solidFill>
                  <a:schemeClr val="tx1">
                    <a:lumMod val="75000"/>
                    <a:lumOff val="25000"/>
                  </a:schemeClr>
                </a:solidFill>
              </a:defRPr>
            </a:lvl1pPr>
          </a:lstStyle>
          <a:p>
            <a:r>
              <a:rPr lang="en-US" altLang="ko-KR" dirty="0"/>
              <a:t> Click to edit title</a:t>
            </a:r>
            <a:endParaRPr lang="ko-KR" altLang="en-US" dirty="0"/>
          </a:p>
        </p:txBody>
      </p:sp>
      <p:sp>
        <p:nvSpPr>
          <p:cNvPr id="4" name="Content Placeholder 2"/>
          <p:cNvSpPr>
            <a:spLocks noGrp="1"/>
          </p:cNvSpPr>
          <p:nvPr>
            <p:ph idx="1"/>
          </p:nvPr>
        </p:nvSpPr>
        <p:spPr>
          <a:xfrm>
            <a:off x="527381" y="1508787"/>
            <a:ext cx="11329259" cy="614197"/>
          </a:xfrm>
          <a:prstGeom prst="rect">
            <a:avLst/>
          </a:prstGeom>
        </p:spPr>
        <p:txBody>
          <a:bodyPr anchor="ctr"/>
          <a:lstStyle>
            <a:lvl1pPr marL="0" indent="0">
              <a:buNone/>
              <a:defRPr sz="2667">
                <a:solidFill>
                  <a:schemeClr val="tx1">
                    <a:lumMod val="75000"/>
                    <a:lumOff val="25000"/>
                  </a:schemeClr>
                </a:solidFill>
              </a:defRPr>
            </a:lvl1pPr>
          </a:lstStyle>
          <a:p>
            <a:pPr lvl="0"/>
            <a:r>
              <a:rPr lang="en-US" altLang="ko-KR"/>
              <a:t>Edit Master text styles</a:t>
            </a:r>
          </a:p>
        </p:txBody>
      </p:sp>
      <p:sp>
        <p:nvSpPr>
          <p:cNvPr id="5" name="Content Placeholder 2"/>
          <p:cNvSpPr>
            <a:spLocks noGrp="1"/>
          </p:cNvSpPr>
          <p:nvPr>
            <p:ph idx="10"/>
          </p:nvPr>
        </p:nvSpPr>
        <p:spPr>
          <a:xfrm>
            <a:off x="541173" y="2411015"/>
            <a:ext cx="11329259" cy="3994316"/>
          </a:xfrm>
          <a:prstGeom prst="rect">
            <a:avLst/>
          </a:prstGeom>
        </p:spPr>
        <p:txBody>
          <a:bodyPr lIns="396000" anchor="t"/>
          <a:lstStyle>
            <a:lvl1pPr marL="0" indent="0">
              <a:buNone/>
              <a:defRPr sz="1867">
                <a:solidFill>
                  <a:schemeClr val="tx1">
                    <a:lumMod val="75000"/>
                    <a:lumOff val="25000"/>
                  </a:schemeClr>
                </a:solidFill>
              </a:defRPr>
            </a:lvl1pPr>
          </a:lstStyle>
          <a:p>
            <a:pPr lvl="0"/>
            <a:r>
              <a:rPr lang="en-US" altLang="ko-KR"/>
              <a:t>Edit Master text styles</a:t>
            </a:r>
          </a:p>
        </p:txBody>
      </p:sp>
    </p:spTree>
    <p:extLst>
      <p:ext uri="{BB962C8B-B14F-4D97-AF65-F5344CB8AC3E}">
        <p14:creationId xmlns:p14="http://schemas.microsoft.com/office/powerpoint/2010/main" val="200991145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0"/>
            <a:ext cx="12192000" cy="1179288"/>
          </a:xfrm>
          <a:prstGeom prst="rect">
            <a:avLst/>
          </a:prstGeom>
        </p:spPr>
        <p:txBody>
          <a:bodyPr anchor="ctr"/>
          <a:lstStyle>
            <a:lvl1pPr algn="l">
              <a:defRPr>
                <a:solidFill>
                  <a:schemeClr val="tx1">
                    <a:lumMod val="75000"/>
                    <a:lumOff val="25000"/>
                  </a:schemeClr>
                </a:solidFill>
              </a:defRPr>
            </a:lvl1pPr>
          </a:lstStyle>
          <a:p>
            <a:r>
              <a:rPr lang="en-US" altLang="ko-KR" dirty="0"/>
              <a:t> Click to edit title</a:t>
            </a:r>
            <a:endParaRPr lang="ko-KR" altLang="en-US" dirty="0"/>
          </a:p>
        </p:txBody>
      </p:sp>
      <p:sp>
        <p:nvSpPr>
          <p:cNvPr id="4" name="Content Placeholder 2"/>
          <p:cNvSpPr>
            <a:spLocks noGrp="1"/>
          </p:cNvSpPr>
          <p:nvPr>
            <p:ph idx="1"/>
          </p:nvPr>
        </p:nvSpPr>
        <p:spPr>
          <a:xfrm>
            <a:off x="655578" y="1316766"/>
            <a:ext cx="11201063" cy="614197"/>
          </a:xfrm>
          <a:prstGeom prst="rect">
            <a:avLst/>
          </a:prstGeom>
        </p:spPr>
        <p:txBody>
          <a:bodyPr anchor="ctr"/>
          <a:lstStyle>
            <a:lvl1pPr marL="0" indent="0">
              <a:buNone/>
              <a:defRPr sz="2667">
                <a:solidFill>
                  <a:schemeClr val="tx1">
                    <a:lumMod val="75000"/>
                    <a:lumOff val="25000"/>
                  </a:schemeClr>
                </a:solidFill>
              </a:defRPr>
            </a:lvl1pPr>
          </a:lstStyle>
          <a:p>
            <a:pPr lvl="0"/>
            <a:r>
              <a:rPr lang="en-US" altLang="ko-KR"/>
              <a:t>Edit Master text styles</a:t>
            </a:r>
          </a:p>
        </p:txBody>
      </p:sp>
      <p:sp>
        <p:nvSpPr>
          <p:cNvPr id="5" name="Content Placeholder 2"/>
          <p:cNvSpPr>
            <a:spLocks noGrp="1"/>
          </p:cNvSpPr>
          <p:nvPr>
            <p:ph idx="10"/>
          </p:nvPr>
        </p:nvSpPr>
        <p:spPr>
          <a:xfrm>
            <a:off x="669370" y="2218994"/>
            <a:ext cx="11201063" cy="3994316"/>
          </a:xfrm>
          <a:prstGeom prst="rect">
            <a:avLst/>
          </a:prstGeom>
        </p:spPr>
        <p:txBody>
          <a:bodyPr lIns="396000" anchor="t"/>
          <a:lstStyle>
            <a:lvl1pPr marL="0" indent="0">
              <a:buNone/>
              <a:defRPr sz="1867">
                <a:solidFill>
                  <a:schemeClr val="tx1">
                    <a:lumMod val="75000"/>
                    <a:lumOff val="25000"/>
                  </a:schemeClr>
                </a:solidFill>
              </a:defRPr>
            </a:lvl1pPr>
          </a:lstStyle>
          <a:p>
            <a:pPr lvl="0"/>
            <a:r>
              <a:rPr lang="en-US" altLang="ko-KR"/>
              <a:t>Edit Master text styles</a:t>
            </a:r>
          </a:p>
        </p:txBody>
      </p:sp>
    </p:spTree>
    <p:extLst>
      <p:ext uri="{BB962C8B-B14F-4D97-AF65-F5344CB8AC3E}">
        <p14:creationId xmlns:p14="http://schemas.microsoft.com/office/powerpoint/2010/main" val="37037772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cSld name="1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98620" y="3405658"/>
            <a:ext cx="10994760" cy="2239673"/>
          </a:xfrm>
          <a:noFill/>
          <a:effectLst>
            <a:outerShdw blurRad="50800" dist="38100" dir="2700000" algn="tl" rotWithShape="0">
              <a:prstClr val="black">
                <a:alpha val="40000"/>
              </a:prstClr>
            </a:outerShdw>
          </a:effectLst>
        </p:spPr>
        <p:txBody>
          <a:bodyPr>
            <a:normAutofit/>
          </a:bodyPr>
          <a:lstStyle>
            <a:lvl1pPr algn="l">
              <a:defRPr sz="4800">
                <a:solidFill>
                  <a:schemeClr val="accent1">
                    <a:lumMod val="50000"/>
                  </a:schemeClr>
                </a:solidFill>
              </a:defRPr>
            </a:lvl1pPr>
          </a:lstStyle>
          <a:p>
            <a:r>
              <a:rPr lang="en-US" dirty="0"/>
              <a:t>Click to edit </a:t>
            </a:r>
            <a:br>
              <a:rPr lang="en-US" dirty="0"/>
            </a:br>
            <a:r>
              <a:rPr lang="en-US" dirty="0"/>
              <a:t>Master title style</a:t>
            </a:r>
          </a:p>
        </p:txBody>
      </p:sp>
      <p:sp>
        <p:nvSpPr>
          <p:cNvPr id="3" name="Subtitle 2"/>
          <p:cNvSpPr>
            <a:spLocks noGrp="1"/>
          </p:cNvSpPr>
          <p:nvPr>
            <p:ph type="subTitle" idx="1"/>
          </p:nvPr>
        </p:nvSpPr>
        <p:spPr>
          <a:xfrm>
            <a:off x="608419" y="2207360"/>
            <a:ext cx="10975163" cy="814427"/>
          </a:xfrm>
        </p:spPr>
        <p:txBody>
          <a:bodyPr>
            <a:normAutofit/>
          </a:bodyPr>
          <a:lstStyle>
            <a:lvl1pPr marL="0" indent="0" algn="l">
              <a:buNone/>
              <a:defRPr sz="3733" b="0" i="0">
                <a:solidFill>
                  <a:schemeClr val="bg1"/>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22/02/2020</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194635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0"/>
            <a:ext cx="12192000" cy="1179288"/>
          </a:xfrm>
          <a:prstGeom prst="rect">
            <a:avLst/>
          </a:prstGeom>
        </p:spPr>
        <p:txBody>
          <a:bodyPr anchor="ctr"/>
          <a:lstStyle>
            <a:lvl1pPr algn="l">
              <a:defRPr>
                <a:solidFill>
                  <a:schemeClr val="bg1"/>
                </a:solidFill>
              </a:defRPr>
            </a:lvl1pPr>
          </a:lstStyle>
          <a:p>
            <a:r>
              <a:rPr lang="en-US" altLang="ko-KR" dirty="0"/>
              <a:t> Click </a:t>
            </a:r>
            <a:r>
              <a:rPr lang="en-US" altLang="ko-KR" dirty="0" err="1"/>
              <a:t>tohjnkk</a:t>
            </a:r>
            <a:r>
              <a:rPr lang="en-US" altLang="ko-KR" dirty="0"/>
              <a:t> edit title</a:t>
            </a:r>
            <a:endParaRPr lang="ko-KR" altLang="en-US" dirty="0"/>
          </a:p>
        </p:txBody>
      </p:sp>
      <p:sp>
        <p:nvSpPr>
          <p:cNvPr id="4" name="Content Placeholder 2"/>
          <p:cNvSpPr>
            <a:spLocks noGrp="1"/>
          </p:cNvSpPr>
          <p:nvPr>
            <p:ph idx="1"/>
          </p:nvPr>
        </p:nvSpPr>
        <p:spPr>
          <a:xfrm>
            <a:off x="527381" y="1508787"/>
            <a:ext cx="11329259" cy="614197"/>
          </a:xfrm>
          <a:prstGeom prst="rect">
            <a:avLst/>
          </a:prstGeom>
        </p:spPr>
        <p:txBody>
          <a:bodyPr anchor="ctr"/>
          <a:lstStyle>
            <a:lvl1pPr marL="0" indent="0">
              <a:buNone/>
              <a:defRPr sz="2667">
                <a:solidFill>
                  <a:schemeClr val="tx1">
                    <a:lumMod val="75000"/>
                    <a:lumOff val="25000"/>
                  </a:schemeClr>
                </a:solidFill>
              </a:defRPr>
            </a:lvl1pPr>
          </a:lstStyle>
          <a:p>
            <a:pPr lvl="0"/>
            <a:r>
              <a:rPr lang="en-US" altLang="ko-KR"/>
              <a:t>Edit Master text styles</a:t>
            </a:r>
          </a:p>
        </p:txBody>
      </p:sp>
      <p:sp>
        <p:nvSpPr>
          <p:cNvPr id="5" name="Content Placeholder 2"/>
          <p:cNvSpPr>
            <a:spLocks noGrp="1"/>
          </p:cNvSpPr>
          <p:nvPr>
            <p:ph idx="10"/>
          </p:nvPr>
        </p:nvSpPr>
        <p:spPr>
          <a:xfrm>
            <a:off x="541173" y="2411015"/>
            <a:ext cx="11329259" cy="3994316"/>
          </a:xfrm>
          <a:prstGeom prst="rect">
            <a:avLst/>
          </a:prstGeom>
        </p:spPr>
        <p:txBody>
          <a:bodyPr lIns="396000" anchor="t"/>
          <a:lstStyle>
            <a:lvl1pPr marL="0" indent="0">
              <a:buNone/>
              <a:defRPr sz="1867">
                <a:solidFill>
                  <a:schemeClr val="tx1">
                    <a:lumMod val="75000"/>
                    <a:lumOff val="25000"/>
                  </a:schemeClr>
                </a:solidFill>
              </a:defRPr>
            </a:lvl1pPr>
          </a:lstStyle>
          <a:p>
            <a:pPr lvl="0"/>
            <a:r>
              <a:rPr lang="en-US" altLang="ko-KR"/>
              <a:t>Edit Master text styles</a:t>
            </a:r>
          </a:p>
        </p:txBody>
      </p:sp>
    </p:spTree>
    <p:extLst>
      <p:ext uri="{BB962C8B-B14F-4D97-AF65-F5344CB8AC3E}">
        <p14:creationId xmlns:p14="http://schemas.microsoft.com/office/powerpoint/2010/main" val="27268435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2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159563" y="0"/>
            <a:ext cx="10032437" cy="1179288"/>
          </a:xfrm>
          <a:prstGeom prst="rect">
            <a:avLst/>
          </a:prstGeom>
        </p:spPr>
        <p:txBody>
          <a:bodyPr anchor="ctr"/>
          <a:lstStyle>
            <a:lvl1pPr algn="l">
              <a:defRPr>
                <a:solidFill>
                  <a:schemeClr val="tx1">
                    <a:lumMod val="75000"/>
                    <a:lumOff val="25000"/>
                  </a:schemeClr>
                </a:solidFill>
              </a:defRPr>
            </a:lvl1pPr>
          </a:lstStyle>
          <a:p>
            <a:r>
              <a:rPr lang="en-US" altLang="ko-KR" dirty="0"/>
              <a:t> Click to edit title</a:t>
            </a:r>
            <a:endParaRPr lang="ko-KR" altLang="en-US" dirty="0"/>
          </a:p>
        </p:txBody>
      </p:sp>
      <p:sp>
        <p:nvSpPr>
          <p:cNvPr id="4" name="Content Placeholder 2"/>
          <p:cNvSpPr>
            <a:spLocks noGrp="1"/>
          </p:cNvSpPr>
          <p:nvPr>
            <p:ph idx="1"/>
          </p:nvPr>
        </p:nvSpPr>
        <p:spPr>
          <a:xfrm>
            <a:off x="2639616" y="1316766"/>
            <a:ext cx="9217024" cy="614197"/>
          </a:xfrm>
          <a:prstGeom prst="rect">
            <a:avLst/>
          </a:prstGeom>
        </p:spPr>
        <p:txBody>
          <a:bodyPr anchor="ctr"/>
          <a:lstStyle>
            <a:lvl1pPr marL="0" indent="0">
              <a:buNone/>
              <a:defRPr sz="2667">
                <a:solidFill>
                  <a:schemeClr val="tx1">
                    <a:lumMod val="75000"/>
                    <a:lumOff val="25000"/>
                  </a:schemeClr>
                </a:solidFill>
              </a:defRPr>
            </a:lvl1pPr>
          </a:lstStyle>
          <a:p>
            <a:pPr lvl="0"/>
            <a:r>
              <a:rPr lang="en-US" altLang="ko-KR"/>
              <a:t>Edit Master text styles</a:t>
            </a:r>
          </a:p>
        </p:txBody>
      </p:sp>
      <p:sp>
        <p:nvSpPr>
          <p:cNvPr id="5" name="Content Placeholder 2"/>
          <p:cNvSpPr>
            <a:spLocks noGrp="1"/>
          </p:cNvSpPr>
          <p:nvPr>
            <p:ph idx="10"/>
          </p:nvPr>
        </p:nvSpPr>
        <p:spPr>
          <a:xfrm>
            <a:off x="2653408" y="2218994"/>
            <a:ext cx="9217024" cy="3994316"/>
          </a:xfrm>
          <a:prstGeom prst="rect">
            <a:avLst/>
          </a:prstGeom>
        </p:spPr>
        <p:txBody>
          <a:bodyPr lIns="396000" anchor="t"/>
          <a:lstStyle>
            <a:lvl1pPr marL="0" indent="0">
              <a:buNone/>
              <a:defRPr sz="1867">
                <a:solidFill>
                  <a:schemeClr val="tx1">
                    <a:lumMod val="75000"/>
                    <a:lumOff val="25000"/>
                  </a:schemeClr>
                </a:solidFill>
              </a:defRPr>
            </a:lvl1pPr>
          </a:lstStyle>
          <a:p>
            <a:pPr lvl="0"/>
            <a:r>
              <a:rPr lang="en-US" altLang="ko-KR"/>
              <a:t>Edit Master text styles</a:t>
            </a:r>
          </a:p>
        </p:txBody>
      </p:sp>
    </p:spTree>
    <p:extLst>
      <p:ext uri="{BB962C8B-B14F-4D97-AF65-F5344CB8AC3E}">
        <p14:creationId xmlns:p14="http://schemas.microsoft.com/office/powerpoint/2010/main" val="292904256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cSld name="3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98620" y="578507"/>
            <a:ext cx="8551480" cy="967132"/>
          </a:xfrm>
        </p:spPr>
        <p:txBody>
          <a:bodyPr>
            <a:normAutofit/>
          </a:bodyPr>
          <a:lstStyle>
            <a:lvl1pPr algn="l">
              <a:defRPr sz="4800">
                <a:solidFill>
                  <a:schemeClr val="accent1">
                    <a:lumMod val="50000"/>
                  </a:schemeClr>
                </a:solidFill>
                <a:effectLst>
                  <a:outerShdw blurRad="50800" dist="38100" dir="2700000" algn="tl" rotWithShape="0">
                    <a:prstClr val="black">
                      <a:alpha val="40000"/>
                    </a:prstClr>
                  </a:outerShdw>
                </a:effectLst>
              </a:defRPr>
            </a:lvl1pPr>
          </a:lstStyle>
          <a:p>
            <a:r>
              <a:rPr lang="en-US"/>
              <a:t>Click to edit Master title style</a:t>
            </a:r>
            <a:endParaRPr lang="en-US" dirty="0"/>
          </a:p>
        </p:txBody>
      </p:sp>
      <p:sp>
        <p:nvSpPr>
          <p:cNvPr id="3" name="Content Placeholder 2"/>
          <p:cNvSpPr>
            <a:spLocks noGrp="1"/>
          </p:cNvSpPr>
          <p:nvPr>
            <p:ph idx="1"/>
          </p:nvPr>
        </p:nvSpPr>
        <p:spPr>
          <a:xfrm>
            <a:off x="598620" y="1800147"/>
            <a:ext cx="8551480" cy="4477808"/>
          </a:xfrm>
        </p:spPr>
        <p:txBody>
          <a:bodyPr/>
          <a:lstStyle>
            <a:lvl1pPr>
              <a:defRPr sz="3733">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22/02/2020</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1103448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3074F12-AA26-4AC8-9962-C36BB8F32554}" type="datetimeFigureOut">
              <a:rPr lang="en-US" smtClean="0"/>
              <a:pPr/>
              <a:t>22/02/2020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19823131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pPr/>
              <a:t>22/02/2020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154721354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1485"/>
            <a:ext cx="10363200" cy="1468967"/>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63937D59-5EDB-4C39-B697-625748F703B6}" type="datetimeFigureOut">
              <a:rPr lang="en-US" smtClean="0"/>
              <a:t>22/02/2020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281048231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3937D59-5EDB-4C39-B697-625748F703B6}" type="datetimeFigureOut">
              <a:rPr lang="en-US" smtClean="0"/>
              <a:t>22/02/2020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273917940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0"/>
            <a:ext cx="10363200" cy="1363133"/>
          </a:xfrm>
        </p:spPr>
        <p:txBody>
          <a:bodyPr anchor="t"/>
          <a:lstStyle>
            <a:lvl1pPr algn="l">
              <a:defRPr sz="5333" b="1" cap="all"/>
            </a:lvl1pPr>
          </a:lstStyle>
          <a:p>
            <a:r>
              <a:rPr lang="en-US"/>
              <a:t>Click to edit Master title style</a:t>
            </a:r>
          </a:p>
        </p:txBody>
      </p:sp>
      <p:sp>
        <p:nvSpPr>
          <p:cNvPr id="3" name="Text Placeholder 2"/>
          <p:cNvSpPr>
            <a:spLocks noGrp="1"/>
          </p:cNvSpPr>
          <p:nvPr>
            <p:ph type="body" idx="1"/>
          </p:nvPr>
        </p:nvSpPr>
        <p:spPr>
          <a:xfrm>
            <a:off x="963084" y="2906185"/>
            <a:ext cx="10363200" cy="1500716"/>
          </a:xfrm>
        </p:spPr>
        <p:txBody>
          <a:bodyPr anchor="b"/>
          <a:lstStyle>
            <a:lvl1pPr marL="0" indent="0">
              <a:buNone/>
              <a:defRPr sz="2667">
                <a:solidFill>
                  <a:schemeClr val="tx1">
                    <a:tint val="75000"/>
                  </a:schemeClr>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3937D59-5EDB-4C39-B697-625748F703B6}" type="datetimeFigureOut">
              <a:rPr lang="en-US" smtClean="0"/>
              <a:t>22/02/2020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122581318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43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43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3937D59-5EDB-4C39-B697-625748F703B6}" type="datetimeFigureOut">
              <a:rPr lang="en-US" smtClean="0"/>
              <a:t>22/02/2020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398773356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4584"/>
            <a:ext cx="5386917" cy="641349"/>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4" name="Content Placeholder 3"/>
          <p:cNvSpPr>
            <a:spLocks noGrp="1"/>
          </p:cNvSpPr>
          <p:nvPr>
            <p:ph sz="half" idx="2"/>
          </p:nvPr>
        </p:nvSpPr>
        <p:spPr>
          <a:xfrm>
            <a:off x="609600" y="2175934"/>
            <a:ext cx="5386917" cy="3949700"/>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4584"/>
            <a:ext cx="5389033" cy="641349"/>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p:cNvSpPr>
            <a:spLocks noGrp="1"/>
          </p:cNvSpPr>
          <p:nvPr>
            <p:ph sz="quarter" idx="4"/>
          </p:nvPr>
        </p:nvSpPr>
        <p:spPr>
          <a:xfrm>
            <a:off x="6193368" y="2175934"/>
            <a:ext cx="5389033" cy="3949700"/>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3937D59-5EDB-4C39-B697-625748F703B6}" type="datetimeFigureOut">
              <a:rPr lang="en-US" smtClean="0"/>
              <a:t>22/02/2020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299820796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3937D59-5EDB-4C39-B697-625748F703B6}" type="datetimeFigureOut">
              <a:rPr lang="en-US" smtClean="0"/>
              <a:t>22/02/2020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22614180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159563" y="0"/>
            <a:ext cx="10032437" cy="1179288"/>
          </a:xfrm>
          <a:prstGeom prst="rect">
            <a:avLst/>
          </a:prstGeom>
        </p:spPr>
        <p:txBody>
          <a:bodyPr anchor="ctr"/>
          <a:lstStyle>
            <a:lvl1pPr algn="l">
              <a:defRPr>
                <a:solidFill>
                  <a:schemeClr val="tx1">
                    <a:lumMod val="75000"/>
                    <a:lumOff val="25000"/>
                  </a:schemeClr>
                </a:solidFill>
              </a:defRPr>
            </a:lvl1pPr>
          </a:lstStyle>
          <a:p>
            <a:r>
              <a:rPr lang="en-US" altLang="ko-KR" dirty="0"/>
              <a:t> Click to edit title</a:t>
            </a:r>
            <a:endParaRPr lang="ko-KR" altLang="en-US" dirty="0"/>
          </a:p>
        </p:txBody>
      </p:sp>
      <p:sp>
        <p:nvSpPr>
          <p:cNvPr id="4" name="Content Placeholder 2"/>
          <p:cNvSpPr>
            <a:spLocks noGrp="1"/>
          </p:cNvSpPr>
          <p:nvPr>
            <p:ph idx="1"/>
          </p:nvPr>
        </p:nvSpPr>
        <p:spPr>
          <a:xfrm>
            <a:off x="2639616" y="1316766"/>
            <a:ext cx="9217024" cy="614197"/>
          </a:xfrm>
          <a:prstGeom prst="rect">
            <a:avLst/>
          </a:prstGeom>
        </p:spPr>
        <p:txBody>
          <a:bodyPr anchor="ctr"/>
          <a:lstStyle>
            <a:lvl1pPr marL="0" indent="0">
              <a:buNone/>
              <a:defRPr sz="2667">
                <a:solidFill>
                  <a:schemeClr val="tx1">
                    <a:lumMod val="75000"/>
                    <a:lumOff val="25000"/>
                  </a:schemeClr>
                </a:solidFill>
              </a:defRPr>
            </a:lvl1pPr>
          </a:lstStyle>
          <a:p>
            <a:pPr lvl="0"/>
            <a:r>
              <a:rPr lang="en-US" altLang="ko-KR"/>
              <a:t>Edit Master text styles</a:t>
            </a:r>
          </a:p>
        </p:txBody>
      </p:sp>
      <p:sp>
        <p:nvSpPr>
          <p:cNvPr id="5" name="Content Placeholder 2"/>
          <p:cNvSpPr>
            <a:spLocks noGrp="1"/>
          </p:cNvSpPr>
          <p:nvPr>
            <p:ph idx="10"/>
          </p:nvPr>
        </p:nvSpPr>
        <p:spPr>
          <a:xfrm>
            <a:off x="2653408" y="2218994"/>
            <a:ext cx="9217024" cy="3994316"/>
          </a:xfrm>
          <a:prstGeom prst="rect">
            <a:avLst/>
          </a:prstGeom>
        </p:spPr>
        <p:txBody>
          <a:bodyPr lIns="396000" anchor="t"/>
          <a:lstStyle>
            <a:lvl1pPr marL="0" indent="0">
              <a:buNone/>
              <a:defRPr sz="1867">
                <a:solidFill>
                  <a:schemeClr val="tx1">
                    <a:lumMod val="75000"/>
                    <a:lumOff val="25000"/>
                  </a:schemeClr>
                </a:solidFill>
              </a:defRPr>
            </a:lvl1pPr>
          </a:lstStyle>
          <a:p>
            <a:pPr lvl="0"/>
            <a:r>
              <a:rPr lang="en-US" altLang="ko-KR"/>
              <a:t>Edit Master text styles</a:t>
            </a:r>
          </a:p>
        </p:txBody>
      </p:sp>
    </p:spTree>
    <p:extLst>
      <p:ext uri="{BB962C8B-B14F-4D97-AF65-F5344CB8AC3E}">
        <p14:creationId xmlns:p14="http://schemas.microsoft.com/office/powerpoint/2010/main" val="80782254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937D59-5EDB-4C39-B697-625748F703B6}" type="datetimeFigureOut">
              <a:rPr lang="en-US" smtClean="0"/>
              <a:t>22/02/2020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413211541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2"/>
            <a:ext cx="4011084" cy="1162049"/>
          </a:xfrm>
        </p:spPr>
        <p:txBody>
          <a:bodyPr anchor="b"/>
          <a:lstStyle>
            <a:lvl1pPr algn="l">
              <a:defRPr sz="2667" b="1"/>
            </a:lvl1pPr>
          </a:lstStyle>
          <a:p>
            <a:r>
              <a:rPr lang="en-US"/>
              <a:t>Click to edit Master title style</a:t>
            </a:r>
          </a:p>
        </p:txBody>
      </p:sp>
      <p:sp>
        <p:nvSpPr>
          <p:cNvPr id="3" name="Content Placeholder 2"/>
          <p:cNvSpPr>
            <a:spLocks noGrp="1"/>
          </p:cNvSpPr>
          <p:nvPr>
            <p:ph idx="1"/>
          </p:nvPr>
        </p:nvSpPr>
        <p:spPr>
          <a:xfrm>
            <a:off x="4766733" y="273051"/>
            <a:ext cx="6815667" cy="5852583"/>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0"/>
            <a:ext cx="4011084" cy="469053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Edit Master text styles</a:t>
            </a:r>
          </a:p>
        </p:txBody>
      </p:sp>
      <p:sp>
        <p:nvSpPr>
          <p:cNvPr id="5" name="Date Placeholder 4"/>
          <p:cNvSpPr>
            <a:spLocks noGrp="1"/>
          </p:cNvSpPr>
          <p:nvPr>
            <p:ph type="dt" sz="half" idx="10"/>
          </p:nvPr>
        </p:nvSpPr>
        <p:spPr/>
        <p:txBody>
          <a:bodyPr/>
          <a:lstStyle/>
          <a:p>
            <a:fld id="{63937D59-5EDB-4C39-B697-625748F703B6}" type="datetimeFigureOut">
              <a:rPr lang="en-US" smtClean="0"/>
              <a:t>22/02/2020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140085704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7267"/>
          </a:xfrm>
        </p:spPr>
        <p:txBody>
          <a:bodyPr anchor="b"/>
          <a:lstStyle>
            <a:lvl1pPr algn="l">
              <a:defRPr sz="2667" b="1"/>
            </a:lvl1pPr>
          </a:lstStyle>
          <a:p>
            <a:r>
              <a:rPr lang="en-US"/>
              <a:t>Click to edit Master title style</a:t>
            </a:r>
          </a:p>
        </p:txBody>
      </p:sp>
      <p:sp>
        <p:nvSpPr>
          <p:cNvPr id="3" name="Picture Placeholder 2"/>
          <p:cNvSpPr>
            <a:spLocks noGrp="1"/>
          </p:cNvSpPr>
          <p:nvPr>
            <p:ph type="pic" idx="1"/>
          </p:nvPr>
        </p:nvSpPr>
        <p:spPr>
          <a:xfrm>
            <a:off x="2389717" y="613833"/>
            <a:ext cx="73152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t>Click icon to add picture</a:t>
            </a:r>
          </a:p>
        </p:txBody>
      </p:sp>
      <p:sp>
        <p:nvSpPr>
          <p:cNvPr id="4" name="Text Placeholder 3"/>
          <p:cNvSpPr>
            <a:spLocks noGrp="1"/>
          </p:cNvSpPr>
          <p:nvPr>
            <p:ph type="body" sz="half" idx="2"/>
          </p:nvPr>
        </p:nvSpPr>
        <p:spPr>
          <a:xfrm>
            <a:off x="2389717" y="5367867"/>
            <a:ext cx="7315200" cy="80433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Edit Master text styles</a:t>
            </a:r>
          </a:p>
        </p:txBody>
      </p:sp>
      <p:sp>
        <p:nvSpPr>
          <p:cNvPr id="5" name="Date Placeholder 4"/>
          <p:cNvSpPr>
            <a:spLocks noGrp="1"/>
          </p:cNvSpPr>
          <p:nvPr>
            <p:ph type="dt" sz="half" idx="10"/>
          </p:nvPr>
        </p:nvSpPr>
        <p:spPr/>
        <p:txBody>
          <a:bodyPr/>
          <a:lstStyle/>
          <a:p>
            <a:fld id="{63937D59-5EDB-4C39-B697-625748F703B6}" type="datetimeFigureOut">
              <a:rPr lang="en-US" smtClean="0"/>
              <a:t>22/02/2020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129119511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3937D59-5EDB-4C39-B697-625748F703B6}" type="datetimeFigureOut">
              <a:rPr lang="en-US" smtClean="0"/>
              <a:t>22/02/2020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394336782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5167"/>
            <a:ext cx="2743200" cy="585046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5167"/>
            <a:ext cx="8026400" cy="585046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3937D59-5EDB-4C39-B697-625748F703B6}" type="datetimeFigureOut">
              <a:rPr lang="en-US" smtClean="0"/>
              <a:t>22/02/2020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5473534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930745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0"/>
            <a:ext cx="12192000" cy="1179288"/>
          </a:xfrm>
          <a:prstGeom prst="rect">
            <a:avLst/>
          </a:prstGeom>
        </p:spPr>
        <p:txBody>
          <a:bodyPr anchor="ctr"/>
          <a:lstStyle>
            <a:lvl1pPr algn="l">
              <a:defRPr>
                <a:solidFill>
                  <a:schemeClr val="bg1"/>
                </a:solidFill>
              </a:defRPr>
            </a:lvl1pPr>
          </a:lstStyle>
          <a:p>
            <a:r>
              <a:rPr lang="en-US" altLang="ko-KR" dirty="0"/>
              <a:t> Click to edit title</a:t>
            </a:r>
            <a:endParaRPr lang="ko-KR" altLang="en-US" dirty="0"/>
          </a:p>
        </p:txBody>
      </p:sp>
      <p:sp>
        <p:nvSpPr>
          <p:cNvPr id="4" name="Content Placeholder 2"/>
          <p:cNvSpPr>
            <a:spLocks noGrp="1"/>
          </p:cNvSpPr>
          <p:nvPr>
            <p:ph idx="1"/>
          </p:nvPr>
        </p:nvSpPr>
        <p:spPr>
          <a:xfrm>
            <a:off x="527381" y="1508787"/>
            <a:ext cx="11329259" cy="614197"/>
          </a:xfrm>
          <a:prstGeom prst="rect">
            <a:avLst/>
          </a:prstGeom>
        </p:spPr>
        <p:txBody>
          <a:bodyPr anchor="ctr"/>
          <a:lstStyle>
            <a:lvl1pPr marL="0" indent="0">
              <a:buNone/>
              <a:defRPr sz="2667">
                <a:solidFill>
                  <a:schemeClr val="tx1">
                    <a:lumMod val="75000"/>
                    <a:lumOff val="25000"/>
                  </a:schemeClr>
                </a:solidFill>
              </a:defRPr>
            </a:lvl1pPr>
          </a:lstStyle>
          <a:p>
            <a:pPr lvl="0"/>
            <a:r>
              <a:rPr lang="en-US" altLang="ko-KR"/>
              <a:t>Edit Master text styles</a:t>
            </a:r>
          </a:p>
        </p:txBody>
      </p:sp>
      <p:sp>
        <p:nvSpPr>
          <p:cNvPr id="5" name="Content Placeholder 2"/>
          <p:cNvSpPr>
            <a:spLocks noGrp="1"/>
          </p:cNvSpPr>
          <p:nvPr>
            <p:ph idx="10"/>
          </p:nvPr>
        </p:nvSpPr>
        <p:spPr>
          <a:xfrm>
            <a:off x="541173" y="2411015"/>
            <a:ext cx="11329259" cy="3994316"/>
          </a:xfrm>
          <a:prstGeom prst="rect">
            <a:avLst/>
          </a:prstGeom>
        </p:spPr>
        <p:txBody>
          <a:bodyPr lIns="396000" anchor="t"/>
          <a:lstStyle>
            <a:lvl1pPr marL="0" indent="0">
              <a:buNone/>
              <a:defRPr sz="1867">
                <a:solidFill>
                  <a:schemeClr val="tx1">
                    <a:lumMod val="75000"/>
                    <a:lumOff val="25000"/>
                  </a:schemeClr>
                </a:solidFill>
              </a:defRPr>
            </a:lvl1pPr>
          </a:lstStyle>
          <a:p>
            <a:pPr lvl="0"/>
            <a:r>
              <a:rPr lang="en-US" altLang="ko-KR"/>
              <a:t>Edit Master text styles</a:t>
            </a:r>
          </a:p>
        </p:txBody>
      </p:sp>
      <p:sp>
        <p:nvSpPr>
          <p:cNvPr id="3" name="TextBox 2">
            <a:extLst>
              <a:ext uri="{FF2B5EF4-FFF2-40B4-BE49-F238E27FC236}">
                <a16:creationId xmlns:a16="http://schemas.microsoft.com/office/drawing/2014/main" id="{C341B474-6EF4-4559-9BFF-636DF429F7A1}"/>
              </a:ext>
            </a:extLst>
          </p:cNvPr>
          <p:cNvSpPr txBox="1"/>
          <p:nvPr userDrawn="1"/>
        </p:nvSpPr>
        <p:spPr>
          <a:xfrm>
            <a:off x="5250874" y="6447141"/>
            <a:ext cx="2299854" cy="246221"/>
          </a:xfrm>
          <a:prstGeom prst="rect">
            <a:avLst/>
          </a:prstGeom>
          <a:noFill/>
        </p:spPr>
        <p:txBody>
          <a:bodyPr wrap="square" rtlCol="0">
            <a:spAutoFit/>
          </a:bodyPr>
          <a:lstStyle/>
          <a:p>
            <a:r>
              <a:rPr lang="en-IN" sz="1000" dirty="0"/>
              <a:t>CA </a:t>
            </a:r>
            <a:r>
              <a:rPr lang="en-IN" sz="1000" dirty="0" err="1"/>
              <a:t>Ashu</a:t>
            </a:r>
            <a:r>
              <a:rPr lang="en-IN" sz="1000" dirty="0"/>
              <a:t> Garg</a:t>
            </a:r>
          </a:p>
        </p:txBody>
      </p:sp>
    </p:spTree>
    <p:extLst>
      <p:ext uri="{BB962C8B-B14F-4D97-AF65-F5344CB8AC3E}">
        <p14:creationId xmlns:p14="http://schemas.microsoft.com/office/powerpoint/2010/main" val="154021028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159563" y="0"/>
            <a:ext cx="10032437" cy="1179288"/>
          </a:xfrm>
          <a:prstGeom prst="rect">
            <a:avLst/>
          </a:prstGeom>
        </p:spPr>
        <p:txBody>
          <a:bodyPr anchor="ctr"/>
          <a:lstStyle>
            <a:lvl1pPr algn="l">
              <a:defRPr>
                <a:solidFill>
                  <a:schemeClr val="tx1">
                    <a:lumMod val="75000"/>
                    <a:lumOff val="25000"/>
                  </a:schemeClr>
                </a:solidFill>
              </a:defRPr>
            </a:lvl1pPr>
          </a:lstStyle>
          <a:p>
            <a:r>
              <a:rPr lang="en-US" altLang="ko-KR" dirty="0"/>
              <a:t> Click to edit title</a:t>
            </a:r>
            <a:endParaRPr lang="ko-KR" altLang="en-US" dirty="0"/>
          </a:p>
        </p:txBody>
      </p:sp>
      <p:sp>
        <p:nvSpPr>
          <p:cNvPr id="4" name="Content Placeholder 2"/>
          <p:cNvSpPr>
            <a:spLocks noGrp="1"/>
          </p:cNvSpPr>
          <p:nvPr>
            <p:ph idx="1"/>
          </p:nvPr>
        </p:nvSpPr>
        <p:spPr>
          <a:xfrm>
            <a:off x="2639616" y="1316766"/>
            <a:ext cx="9217024" cy="614197"/>
          </a:xfrm>
          <a:prstGeom prst="rect">
            <a:avLst/>
          </a:prstGeom>
        </p:spPr>
        <p:txBody>
          <a:bodyPr anchor="ctr"/>
          <a:lstStyle>
            <a:lvl1pPr marL="0" indent="0">
              <a:buNone/>
              <a:defRPr sz="2667">
                <a:solidFill>
                  <a:schemeClr val="tx1">
                    <a:lumMod val="75000"/>
                    <a:lumOff val="25000"/>
                  </a:schemeClr>
                </a:solidFill>
              </a:defRPr>
            </a:lvl1pPr>
          </a:lstStyle>
          <a:p>
            <a:pPr lvl="0"/>
            <a:r>
              <a:rPr lang="en-US" altLang="ko-KR"/>
              <a:t>Edit Master text styles</a:t>
            </a:r>
          </a:p>
        </p:txBody>
      </p:sp>
      <p:sp>
        <p:nvSpPr>
          <p:cNvPr id="5" name="Content Placeholder 2"/>
          <p:cNvSpPr>
            <a:spLocks noGrp="1"/>
          </p:cNvSpPr>
          <p:nvPr>
            <p:ph idx="10"/>
          </p:nvPr>
        </p:nvSpPr>
        <p:spPr>
          <a:xfrm>
            <a:off x="2653408" y="2218994"/>
            <a:ext cx="9217024" cy="3994316"/>
          </a:xfrm>
          <a:prstGeom prst="rect">
            <a:avLst/>
          </a:prstGeom>
        </p:spPr>
        <p:txBody>
          <a:bodyPr lIns="396000" anchor="t"/>
          <a:lstStyle>
            <a:lvl1pPr marL="0" indent="0">
              <a:buNone/>
              <a:defRPr sz="1867">
                <a:solidFill>
                  <a:schemeClr val="tx1">
                    <a:lumMod val="75000"/>
                    <a:lumOff val="25000"/>
                  </a:schemeClr>
                </a:solidFill>
              </a:defRPr>
            </a:lvl1pPr>
          </a:lstStyle>
          <a:p>
            <a:pPr lvl="0"/>
            <a:r>
              <a:rPr lang="en-US" altLang="ko-KR"/>
              <a:t>Edit Master text styles</a:t>
            </a:r>
          </a:p>
        </p:txBody>
      </p:sp>
    </p:spTree>
    <p:extLst>
      <p:ext uri="{BB962C8B-B14F-4D97-AF65-F5344CB8AC3E}">
        <p14:creationId xmlns:p14="http://schemas.microsoft.com/office/powerpoint/2010/main" val="187572069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1485"/>
            <a:ext cx="10363200" cy="1468967"/>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63937D59-5EDB-4C39-B697-625748F703B6}" type="datetimeFigureOut">
              <a:rPr lang="en-US" smtClean="0"/>
              <a:t>22/02/2020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314148059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3937D59-5EDB-4C39-B697-625748F703B6}" type="datetimeFigureOut">
              <a:rPr lang="en-US" smtClean="0"/>
              <a:t>22/02/2020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4294580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A2F1A9-643A-4828-8DEB-1D4E43F9E46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3D0B0777-7289-4B58-BC37-07A459164B2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07A0EC9B-E0B7-4247-A056-F2F9BAC2391C}"/>
              </a:ext>
            </a:extLst>
          </p:cNvPr>
          <p:cNvSpPr>
            <a:spLocks noGrp="1"/>
          </p:cNvSpPr>
          <p:nvPr>
            <p:ph type="dt" sz="half" idx="10"/>
          </p:nvPr>
        </p:nvSpPr>
        <p:spPr/>
        <p:txBody>
          <a:bodyPr/>
          <a:lstStyle/>
          <a:p>
            <a:fld id="{52801442-C572-403D-BD0D-27DD3469CEA6}" type="datetimeFigureOut">
              <a:rPr lang="en-IN" smtClean="0"/>
              <a:t>22-02-2020</a:t>
            </a:fld>
            <a:endParaRPr lang="en-IN"/>
          </a:p>
        </p:txBody>
      </p:sp>
      <p:sp>
        <p:nvSpPr>
          <p:cNvPr id="5" name="Footer Placeholder 4">
            <a:extLst>
              <a:ext uri="{FF2B5EF4-FFF2-40B4-BE49-F238E27FC236}">
                <a16:creationId xmlns:a16="http://schemas.microsoft.com/office/drawing/2014/main" id="{BA03DABC-B7D0-473C-95A9-E666F0078E68}"/>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EE680443-95B8-481C-AB8A-6C29EB2C570A}"/>
              </a:ext>
            </a:extLst>
          </p:cNvPr>
          <p:cNvSpPr>
            <a:spLocks noGrp="1"/>
          </p:cNvSpPr>
          <p:nvPr>
            <p:ph type="sldNum" sz="quarter" idx="12"/>
          </p:nvPr>
        </p:nvSpPr>
        <p:spPr/>
        <p:txBody>
          <a:bodyPr/>
          <a:lstStyle/>
          <a:p>
            <a:fld id="{485B4719-C694-47D1-B624-77431C7E51D7}" type="slidenum">
              <a:rPr lang="en-IN" smtClean="0"/>
              <a:t>‹#›</a:t>
            </a:fld>
            <a:endParaRPr lang="en-IN"/>
          </a:p>
        </p:txBody>
      </p:sp>
    </p:spTree>
    <p:extLst>
      <p:ext uri="{BB962C8B-B14F-4D97-AF65-F5344CB8AC3E}">
        <p14:creationId xmlns:p14="http://schemas.microsoft.com/office/powerpoint/2010/main" val="224899961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0"/>
            <a:ext cx="10363200" cy="1363133"/>
          </a:xfrm>
        </p:spPr>
        <p:txBody>
          <a:bodyPr anchor="t"/>
          <a:lstStyle>
            <a:lvl1pPr algn="l">
              <a:defRPr sz="5333" b="1" cap="all"/>
            </a:lvl1pPr>
          </a:lstStyle>
          <a:p>
            <a:r>
              <a:rPr lang="en-US"/>
              <a:t>Click to edit Master title style</a:t>
            </a:r>
          </a:p>
        </p:txBody>
      </p:sp>
      <p:sp>
        <p:nvSpPr>
          <p:cNvPr id="3" name="Text Placeholder 2"/>
          <p:cNvSpPr>
            <a:spLocks noGrp="1"/>
          </p:cNvSpPr>
          <p:nvPr>
            <p:ph type="body" idx="1"/>
          </p:nvPr>
        </p:nvSpPr>
        <p:spPr>
          <a:xfrm>
            <a:off x="963084" y="2906185"/>
            <a:ext cx="10363200" cy="1500716"/>
          </a:xfrm>
        </p:spPr>
        <p:txBody>
          <a:bodyPr anchor="b"/>
          <a:lstStyle>
            <a:lvl1pPr marL="0" indent="0">
              <a:buNone/>
              <a:defRPr sz="2667">
                <a:solidFill>
                  <a:schemeClr val="tx1">
                    <a:tint val="75000"/>
                  </a:schemeClr>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3937D59-5EDB-4C39-B697-625748F703B6}" type="datetimeFigureOut">
              <a:rPr lang="en-US" smtClean="0"/>
              <a:t>22/02/2020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219757694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43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43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3937D59-5EDB-4C39-B697-625748F703B6}" type="datetimeFigureOut">
              <a:rPr lang="en-US" smtClean="0"/>
              <a:t>22/02/2020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426753094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4584"/>
            <a:ext cx="5386917" cy="641349"/>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4" name="Content Placeholder 3"/>
          <p:cNvSpPr>
            <a:spLocks noGrp="1"/>
          </p:cNvSpPr>
          <p:nvPr>
            <p:ph sz="half" idx="2"/>
          </p:nvPr>
        </p:nvSpPr>
        <p:spPr>
          <a:xfrm>
            <a:off x="609600" y="2175934"/>
            <a:ext cx="5386917" cy="3949700"/>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4584"/>
            <a:ext cx="5389033" cy="641349"/>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p:cNvSpPr>
            <a:spLocks noGrp="1"/>
          </p:cNvSpPr>
          <p:nvPr>
            <p:ph sz="quarter" idx="4"/>
          </p:nvPr>
        </p:nvSpPr>
        <p:spPr>
          <a:xfrm>
            <a:off x="6193368" y="2175934"/>
            <a:ext cx="5389033" cy="3949700"/>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3937D59-5EDB-4C39-B697-625748F703B6}" type="datetimeFigureOut">
              <a:rPr lang="en-US" smtClean="0"/>
              <a:t>22/02/2020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159821811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3937D59-5EDB-4C39-B697-625748F703B6}" type="datetimeFigureOut">
              <a:rPr lang="en-US" smtClean="0"/>
              <a:t>22/02/2020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140068799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937D59-5EDB-4C39-B697-625748F703B6}" type="datetimeFigureOut">
              <a:rPr lang="en-US" smtClean="0"/>
              <a:t>22/02/2020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50040291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2"/>
            <a:ext cx="4011084" cy="1162049"/>
          </a:xfrm>
        </p:spPr>
        <p:txBody>
          <a:bodyPr anchor="b"/>
          <a:lstStyle>
            <a:lvl1pPr algn="l">
              <a:defRPr sz="2667" b="1"/>
            </a:lvl1pPr>
          </a:lstStyle>
          <a:p>
            <a:r>
              <a:rPr lang="en-US"/>
              <a:t>Click to edit Master title style</a:t>
            </a:r>
          </a:p>
        </p:txBody>
      </p:sp>
      <p:sp>
        <p:nvSpPr>
          <p:cNvPr id="3" name="Content Placeholder 2"/>
          <p:cNvSpPr>
            <a:spLocks noGrp="1"/>
          </p:cNvSpPr>
          <p:nvPr>
            <p:ph idx="1"/>
          </p:nvPr>
        </p:nvSpPr>
        <p:spPr>
          <a:xfrm>
            <a:off x="4766733" y="273051"/>
            <a:ext cx="6815667" cy="5852583"/>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0"/>
            <a:ext cx="4011084" cy="469053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Edit Master text styles</a:t>
            </a:r>
          </a:p>
        </p:txBody>
      </p:sp>
      <p:sp>
        <p:nvSpPr>
          <p:cNvPr id="5" name="Date Placeholder 4"/>
          <p:cNvSpPr>
            <a:spLocks noGrp="1"/>
          </p:cNvSpPr>
          <p:nvPr>
            <p:ph type="dt" sz="half" idx="10"/>
          </p:nvPr>
        </p:nvSpPr>
        <p:spPr/>
        <p:txBody>
          <a:bodyPr/>
          <a:lstStyle/>
          <a:p>
            <a:fld id="{63937D59-5EDB-4C39-B697-625748F703B6}" type="datetimeFigureOut">
              <a:rPr lang="en-US" smtClean="0"/>
              <a:t>22/02/2020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412414493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7267"/>
          </a:xfrm>
        </p:spPr>
        <p:txBody>
          <a:bodyPr anchor="b"/>
          <a:lstStyle>
            <a:lvl1pPr algn="l">
              <a:defRPr sz="2667" b="1"/>
            </a:lvl1pPr>
          </a:lstStyle>
          <a:p>
            <a:r>
              <a:rPr lang="en-US"/>
              <a:t>Click to edit Master title style</a:t>
            </a:r>
          </a:p>
        </p:txBody>
      </p:sp>
      <p:sp>
        <p:nvSpPr>
          <p:cNvPr id="3" name="Picture Placeholder 2"/>
          <p:cNvSpPr>
            <a:spLocks noGrp="1"/>
          </p:cNvSpPr>
          <p:nvPr>
            <p:ph type="pic" idx="1"/>
          </p:nvPr>
        </p:nvSpPr>
        <p:spPr>
          <a:xfrm>
            <a:off x="2389717" y="613833"/>
            <a:ext cx="73152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t>Click icon to add picture</a:t>
            </a:r>
          </a:p>
        </p:txBody>
      </p:sp>
      <p:sp>
        <p:nvSpPr>
          <p:cNvPr id="4" name="Text Placeholder 3"/>
          <p:cNvSpPr>
            <a:spLocks noGrp="1"/>
          </p:cNvSpPr>
          <p:nvPr>
            <p:ph type="body" sz="half" idx="2"/>
          </p:nvPr>
        </p:nvSpPr>
        <p:spPr>
          <a:xfrm>
            <a:off x="2389717" y="5367867"/>
            <a:ext cx="7315200" cy="80433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Edit Master text styles</a:t>
            </a:r>
          </a:p>
        </p:txBody>
      </p:sp>
      <p:sp>
        <p:nvSpPr>
          <p:cNvPr id="5" name="Date Placeholder 4"/>
          <p:cNvSpPr>
            <a:spLocks noGrp="1"/>
          </p:cNvSpPr>
          <p:nvPr>
            <p:ph type="dt" sz="half" idx="10"/>
          </p:nvPr>
        </p:nvSpPr>
        <p:spPr/>
        <p:txBody>
          <a:bodyPr/>
          <a:lstStyle/>
          <a:p>
            <a:fld id="{63937D59-5EDB-4C39-B697-625748F703B6}" type="datetimeFigureOut">
              <a:rPr lang="en-US" smtClean="0"/>
              <a:t>22/02/2020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282291449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3937D59-5EDB-4C39-B697-625748F703B6}" type="datetimeFigureOut">
              <a:rPr lang="en-US" smtClean="0"/>
              <a:t>22/02/2020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36327957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5167"/>
            <a:ext cx="2743200" cy="585046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5167"/>
            <a:ext cx="8026400" cy="585046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3937D59-5EDB-4C39-B697-625748F703B6}" type="datetimeFigureOut">
              <a:rPr lang="en-US" smtClean="0"/>
              <a:t>22/02/2020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27892126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1485"/>
            <a:ext cx="10363200" cy="1468967"/>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63937D59-5EDB-4C39-B697-625748F703B6}" type="datetimeFigureOut">
              <a:rPr lang="en-US" smtClean="0"/>
              <a:t>22/02/2020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36278366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3937D59-5EDB-4C39-B697-625748F703B6}" type="datetimeFigureOut">
              <a:rPr lang="en-US" smtClean="0"/>
              <a:t>22/02/2020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11577965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0"/>
            <a:ext cx="10363200" cy="1363133"/>
          </a:xfrm>
        </p:spPr>
        <p:txBody>
          <a:bodyPr anchor="t"/>
          <a:lstStyle>
            <a:lvl1pPr algn="l">
              <a:defRPr sz="5333" b="1" cap="all"/>
            </a:lvl1pPr>
          </a:lstStyle>
          <a:p>
            <a:r>
              <a:rPr lang="en-US"/>
              <a:t>Click to edit Master title style</a:t>
            </a:r>
          </a:p>
        </p:txBody>
      </p:sp>
      <p:sp>
        <p:nvSpPr>
          <p:cNvPr id="3" name="Text Placeholder 2"/>
          <p:cNvSpPr>
            <a:spLocks noGrp="1"/>
          </p:cNvSpPr>
          <p:nvPr>
            <p:ph type="body" idx="1"/>
          </p:nvPr>
        </p:nvSpPr>
        <p:spPr>
          <a:xfrm>
            <a:off x="963084" y="2906185"/>
            <a:ext cx="10363200" cy="1500716"/>
          </a:xfrm>
        </p:spPr>
        <p:txBody>
          <a:bodyPr anchor="b"/>
          <a:lstStyle>
            <a:lvl1pPr marL="0" indent="0">
              <a:buNone/>
              <a:defRPr sz="2667">
                <a:solidFill>
                  <a:schemeClr val="tx1">
                    <a:tint val="75000"/>
                  </a:schemeClr>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3937D59-5EDB-4C39-B697-625748F703B6}" type="datetimeFigureOut">
              <a:rPr lang="en-US" smtClean="0"/>
              <a:t>22/02/2020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2441685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43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43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3937D59-5EDB-4C39-B697-625748F703B6}" type="datetimeFigureOut">
              <a:rPr lang="en-US" smtClean="0"/>
              <a:t>22/02/2020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25541599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4584"/>
            <a:ext cx="5386917" cy="641349"/>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4" name="Content Placeholder 3"/>
          <p:cNvSpPr>
            <a:spLocks noGrp="1"/>
          </p:cNvSpPr>
          <p:nvPr>
            <p:ph sz="half" idx="2"/>
          </p:nvPr>
        </p:nvSpPr>
        <p:spPr>
          <a:xfrm>
            <a:off x="609600" y="2175934"/>
            <a:ext cx="5386917" cy="3949700"/>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4584"/>
            <a:ext cx="5389033" cy="641349"/>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p:cNvSpPr>
            <a:spLocks noGrp="1"/>
          </p:cNvSpPr>
          <p:nvPr>
            <p:ph sz="quarter" idx="4"/>
          </p:nvPr>
        </p:nvSpPr>
        <p:spPr>
          <a:xfrm>
            <a:off x="6193368" y="2175934"/>
            <a:ext cx="5389033" cy="3949700"/>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3937D59-5EDB-4C39-B697-625748F703B6}" type="datetimeFigureOut">
              <a:rPr lang="en-US" smtClean="0"/>
              <a:t>22/02/2020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170333805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5" Type="http://schemas.openxmlformats.org/officeDocument/2006/relationships/slideLayout" Target="../slideLayouts/slideLayout20.xml"/><Relationship Id="rId4" Type="http://schemas.openxmlformats.org/officeDocument/2006/relationships/slideLayout" Target="../slideLayouts/slideLayout19.xml"/><Relationship Id="rId9"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4.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37.xml"/><Relationship Id="rId2" Type="http://schemas.openxmlformats.org/officeDocument/2006/relationships/slideLayout" Target="../slideLayouts/slideLayout36.xml"/><Relationship Id="rId1" Type="http://schemas.openxmlformats.org/officeDocument/2006/relationships/slideLayout" Target="../slideLayouts/slideLayout35.xml"/><Relationship Id="rId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45.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theme" Target="../theme/theme6.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4818167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Lst>
  <p:txStyles>
    <p:titleStyle>
      <a:lvl1pPr algn="ctr" defTabSz="1219170" rtl="0" eaLnBrk="1" latinLnBrk="1" hangingPunct="1">
        <a:spcBef>
          <a:spcPct val="0"/>
        </a:spcBef>
        <a:buNone/>
        <a:defRPr sz="4800" b="1" kern="1200">
          <a:solidFill>
            <a:schemeClr val="tx1"/>
          </a:solidFill>
          <a:latin typeface="Arial" pitchFamily="34" charset="0"/>
          <a:ea typeface="+mj-ea"/>
          <a:cs typeface="Arial" pitchFamily="34" charset="0"/>
        </a:defRPr>
      </a:lvl1pPr>
    </p:titleStyle>
    <p:bodyStyle>
      <a:lvl1pPr marL="457189" indent="-457189" algn="l" defTabSz="1219170" rtl="0" eaLnBrk="1" latinLnBrk="1"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1"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1"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ko-KR"/>
      </a:defPPr>
      <a:lvl1pPr marL="0" algn="l" defTabSz="1219170" rtl="0" eaLnBrk="1" latinLnBrk="1" hangingPunct="1">
        <a:defRPr sz="2400" kern="1200">
          <a:solidFill>
            <a:schemeClr val="tx1"/>
          </a:solidFill>
          <a:latin typeface="+mn-lt"/>
          <a:ea typeface="+mn-ea"/>
          <a:cs typeface="+mn-cs"/>
        </a:defRPr>
      </a:lvl1pPr>
      <a:lvl2pPr marL="609585" algn="l" defTabSz="1219170" rtl="0" eaLnBrk="1" latinLnBrk="1" hangingPunct="1">
        <a:defRPr sz="2400" kern="1200">
          <a:solidFill>
            <a:schemeClr val="tx1"/>
          </a:solidFill>
          <a:latin typeface="+mn-lt"/>
          <a:ea typeface="+mn-ea"/>
          <a:cs typeface="+mn-cs"/>
        </a:defRPr>
      </a:lvl2pPr>
      <a:lvl3pPr marL="1219170" algn="l" defTabSz="1219170" rtl="0" eaLnBrk="1" latinLnBrk="1" hangingPunct="1">
        <a:defRPr sz="2400" kern="1200">
          <a:solidFill>
            <a:schemeClr val="tx1"/>
          </a:solidFill>
          <a:latin typeface="+mn-lt"/>
          <a:ea typeface="+mn-ea"/>
          <a:cs typeface="+mn-cs"/>
        </a:defRPr>
      </a:lvl3pPr>
      <a:lvl4pPr marL="1828754" algn="l" defTabSz="1219170" rtl="0" eaLnBrk="1" latinLnBrk="1" hangingPunct="1">
        <a:defRPr sz="2400" kern="1200">
          <a:solidFill>
            <a:schemeClr val="tx1"/>
          </a:solidFill>
          <a:latin typeface="+mn-lt"/>
          <a:ea typeface="+mn-ea"/>
          <a:cs typeface="+mn-cs"/>
        </a:defRPr>
      </a:lvl4pPr>
      <a:lvl5pPr marL="2438339" algn="l" defTabSz="1219170" rtl="0" eaLnBrk="1" latinLnBrk="1" hangingPunct="1">
        <a:defRPr sz="2400" kern="1200">
          <a:solidFill>
            <a:schemeClr val="tx1"/>
          </a:solidFill>
          <a:latin typeface="+mn-lt"/>
          <a:ea typeface="+mn-ea"/>
          <a:cs typeface="+mn-cs"/>
        </a:defRPr>
      </a:lvl5pPr>
      <a:lvl6pPr marL="3047924" algn="l" defTabSz="1219170" rtl="0" eaLnBrk="1" latinLnBrk="1" hangingPunct="1">
        <a:defRPr sz="2400" kern="1200">
          <a:solidFill>
            <a:schemeClr val="tx1"/>
          </a:solidFill>
          <a:latin typeface="+mn-lt"/>
          <a:ea typeface="+mn-ea"/>
          <a:cs typeface="+mn-cs"/>
        </a:defRPr>
      </a:lvl6pPr>
      <a:lvl7pPr marL="3657509" algn="l" defTabSz="1219170" rtl="0" eaLnBrk="1" latinLnBrk="1" hangingPunct="1">
        <a:defRPr sz="2400" kern="1200">
          <a:solidFill>
            <a:schemeClr val="tx1"/>
          </a:solidFill>
          <a:latin typeface="+mn-lt"/>
          <a:ea typeface="+mn-ea"/>
          <a:cs typeface="+mn-cs"/>
        </a:defRPr>
      </a:lvl7pPr>
      <a:lvl8pPr marL="4267093" algn="l" defTabSz="1219170" rtl="0" eaLnBrk="1" latinLnBrk="1" hangingPunct="1">
        <a:defRPr sz="2400" kern="1200">
          <a:solidFill>
            <a:schemeClr val="tx1"/>
          </a:solidFill>
          <a:latin typeface="+mn-lt"/>
          <a:ea typeface="+mn-ea"/>
          <a:cs typeface="+mn-cs"/>
        </a:defRPr>
      </a:lvl8pPr>
      <a:lvl9pPr marL="4876678" algn="l" defTabSz="1219170" rtl="0" eaLnBrk="1" latinLnBrk="1"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5167"/>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43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6183"/>
          </a:xfrm>
          <a:prstGeom prst="rect">
            <a:avLst/>
          </a:prstGeom>
        </p:spPr>
        <p:txBody>
          <a:bodyPr vert="horz" lIns="91440" tIns="45720" rIns="91440" bIns="45720" rtlCol="0" anchor="ctr"/>
          <a:lstStyle>
            <a:lvl1pPr algn="l">
              <a:defRPr sz="1600">
                <a:solidFill>
                  <a:schemeClr val="tx1">
                    <a:tint val="75000"/>
                  </a:schemeClr>
                </a:solidFill>
              </a:defRPr>
            </a:lvl1pPr>
          </a:lstStyle>
          <a:p>
            <a:fld id="{63937D59-5EDB-4C39-B697-625748F703B6}" type="datetimeFigureOut">
              <a:rPr lang="en-US" smtClean="0"/>
              <a:t>22/02/2020</a:t>
            </a:fld>
            <a:endParaRPr lang="en-US"/>
          </a:p>
        </p:txBody>
      </p:sp>
      <p:sp>
        <p:nvSpPr>
          <p:cNvPr id="5" name="Footer Placeholder 4"/>
          <p:cNvSpPr>
            <a:spLocks noGrp="1"/>
          </p:cNvSpPr>
          <p:nvPr>
            <p:ph type="ftr" sz="quarter" idx="3"/>
          </p:nvPr>
        </p:nvSpPr>
        <p:spPr>
          <a:xfrm>
            <a:off x="4165600" y="6356351"/>
            <a:ext cx="3860800" cy="366183"/>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6183"/>
          </a:xfrm>
          <a:prstGeom prst="rect">
            <a:avLst/>
          </a:prstGeom>
        </p:spPr>
        <p:txBody>
          <a:bodyPr vert="horz" lIns="91440" tIns="45720" rIns="91440" bIns="45720" rtlCol="0" anchor="ctr"/>
          <a:lstStyle>
            <a:lvl1pPr algn="r">
              <a:defRPr sz="1600">
                <a:solidFill>
                  <a:schemeClr val="tx1">
                    <a:tint val="75000"/>
                  </a:schemeClr>
                </a:solidFill>
              </a:defRPr>
            </a:lvl1pPr>
          </a:lstStyle>
          <a:p>
            <a:fld id="{0F31DC1F-5561-484E-AB46-68C682854F61}" type="slidenum">
              <a:rPr lang="en-US" smtClean="0"/>
              <a:t>‹#›</a:t>
            </a:fld>
            <a:endParaRPr lang="en-US"/>
          </a:p>
        </p:txBody>
      </p:sp>
    </p:spTree>
    <p:extLst>
      <p:ext uri="{BB962C8B-B14F-4D97-AF65-F5344CB8AC3E}">
        <p14:creationId xmlns:p14="http://schemas.microsoft.com/office/powerpoint/2010/main" val="817712072"/>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88908654"/>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Lst>
  <p:txStyles>
    <p:titleStyle>
      <a:lvl1pPr algn="ctr" defTabSz="1219170" rtl="0" eaLnBrk="1" latinLnBrk="1" hangingPunct="1">
        <a:spcBef>
          <a:spcPct val="0"/>
        </a:spcBef>
        <a:buNone/>
        <a:defRPr sz="4800" b="1" kern="1200">
          <a:solidFill>
            <a:schemeClr val="tx1"/>
          </a:solidFill>
          <a:latin typeface="Arial" pitchFamily="34" charset="0"/>
          <a:ea typeface="+mj-ea"/>
          <a:cs typeface="Arial" pitchFamily="34" charset="0"/>
        </a:defRPr>
      </a:lvl1pPr>
    </p:titleStyle>
    <p:bodyStyle>
      <a:lvl1pPr marL="457189" indent="-457189" algn="l" defTabSz="1219170" rtl="0" eaLnBrk="1" latinLnBrk="1"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1"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1"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ko-KR"/>
      </a:defPPr>
      <a:lvl1pPr marL="0" algn="l" defTabSz="1219170" rtl="0" eaLnBrk="1" latinLnBrk="1" hangingPunct="1">
        <a:defRPr sz="2400" kern="1200">
          <a:solidFill>
            <a:schemeClr val="tx1"/>
          </a:solidFill>
          <a:latin typeface="+mn-lt"/>
          <a:ea typeface="+mn-ea"/>
          <a:cs typeface="+mn-cs"/>
        </a:defRPr>
      </a:lvl1pPr>
      <a:lvl2pPr marL="609585" algn="l" defTabSz="1219170" rtl="0" eaLnBrk="1" latinLnBrk="1" hangingPunct="1">
        <a:defRPr sz="2400" kern="1200">
          <a:solidFill>
            <a:schemeClr val="tx1"/>
          </a:solidFill>
          <a:latin typeface="+mn-lt"/>
          <a:ea typeface="+mn-ea"/>
          <a:cs typeface="+mn-cs"/>
        </a:defRPr>
      </a:lvl2pPr>
      <a:lvl3pPr marL="1219170" algn="l" defTabSz="1219170" rtl="0" eaLnBrk="1" latinLnBrk="1" hangingPunct="1">
        <a:defRPr sz="2400" kern="1200">
          <a:solidFill>
            <a:schemeClr val="tx1"/>
          </a:solidFill>
          <a:latin typeface="+mn-lt"/>
          <a:ea typeface="+mn-ea"/>
          <a:cs typeface="+mn-cs"/>
        </a:defRPr>
      </a:lvl3pPr>
      <a:lvl4pPr marL="1828754" algn="l" defTabSz="1219170" rtl="0" eaLnBrk="1" latinLnBrk="1" hangingPunct="1">
        <a:defRPr sz="2400" kern="1200">
          <a:solidFill>
            <a:schemeClr val="tx1"/>
          </a:solidFill>
          <a:latin typeface="+mn-lt"/>
          <a:ea typeface="+mn-ea"/>
          <a:cs typeface="+mn-cs"/>
        </a:defRPr>
      </a:lvl4pPr>
      <a:lvl5pPr marL="2438339" algn="l" defTabSz="1219170" rtl="0" eaLnBrk="1" latinLnBrk="1" hangingPunct="1">
        <a:defRPr sz="2400" kern="1200">
          <a:solidFill>
            <a:schemeClr val="tx1"/>
          </a:solidFill>
          <a:latin typeface="+mn-lt"/>
          <a:ea typeface="+mn-ea"/>
          <a:cs typeface="+mn-cs"/>
        </a:defRPr>
      </a:lvl5pPr>
      <a:lvl6pPr marL="3047924" algn="l" defTabSz="1219170" rtl="0" eaLnBrk="1" latinLnBrk="1" hangingPunct="1">
        <a:defRPr sz="2400" kern="1200">
          <a:solidFill>
            <a:schemeClr val="tx1"/>
          </a:solidFill>
          <a:latin typeface="+mn-lt"/>
          <a:ea typeface="+mn-ea"/>
          <a:cs typeface="+mn-cs"/>
        </a:defRPr>
      </a:lvl6pPr>
      <a:lvl7pPr marL="3657509" algn="l" defTabSz="1219170" rtl="0" eaLnBrk="1" latinLnBrk="1" hangingPunct="1">
        <a:defRPr sz="2400" kern="1200">
          <a:solidFill>
            <a:schemeClr val="tx1"/>
          </a:solidFill>
          <a:latin typeface="+mn-lt"/>
          <a:ea typeface="+mn-ea"/>
          <a:cs typeface="+mn-cs"/>
        </a:defRPr>
      </a:lvl7pPr>
      <a:lvl8pPr marL="4267093" algn="l" defTabSz="1219170" rtl="0" eaLnBrk="1" latinLnBrk="1" hangingPunct="1">
        <a:defRPr sz="2400" kern="1200">
          <a:solidFill>
            <a:schemeClr val="tx1"/>
          </a:solidFill>
          <a:latin typeface="+mn-lt"/>
          <a:ea typeface="+mn-ea"/>
          <a:cs typeface="+mn-cs"/>
        </a:defRPr>
      </a:lvl8pPr>
      <a:lvl9pPr marL="4876678" algn="l" defTabSz="1219170" rtl="0" eaLnBrk="1" latinLnBrk="1" hangingPunct="1">
        <a:defRPr sz="24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5167"/>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43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6183"/>
          </a:xfrm>
          <a:prstGeom prst="rect">
            <a:avLst/>
          </a:prstGeom>
        </p:spPr>
        <p:txBody>
          <a:bodyPr vert="horz" lIns="91440" tIns="45720" rIns="91440" bIns="45720" rtlCol="0" anchor="ctr"/>
          <a:lstStyle>
            <a:lvl1pPr algn="l">
              <a:defRPr sz="1600">
                <a:solidFill>
                  <a:schemeClr val="tx1">
                    <a:tint val="75000"/>
                  </a:schemeClr>
                </a:solidFill>
              </a:defRPr>
            </a:lvl1pPr>
          </a:lstStyle>
          <a:p>
            <a:fld id="{63937D59-5EDB-4C39-B697-625748F703B6}" type="datetimeFigureOut">
              <a:rPr lang="en-US" smtClean="0"/>
              <a:t>22/02/2020</a:t>
            </a:fld>
            <a:endParaRPr lang="en-US"/>
          </a:p>
        </p:txBody>
      </p:sp>
      <p:sp>
        <p:nvSpPr>
          <p:cNvPr id="5" name="Footer Placeholder 4"/>
          <p:cNvSpPr>
            <a:spLocks noGrp="1"/>
          </p:cNvSpPr>
          <p:nvPr>
            <p:ph type="ftr" sz="quarter" idx="3"/>
          </p:nvPr>
        </p:nvSpPr>
        <p:spPr>
          <a:xfrm>
            <a:off x="4165600" y="6356351"/>
            <a:ext cx="3860800" cy="366183"/>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6183"/>
          </a:xfrm>
          <a:prstGeom prst="rect">
            <a:avLst/>
          </a:prstGeom>
        </p:spPr>
        <p:txBody>
          <a:bodyPr vert="horz" lIns="91440" tIns="45720" rIns="91440" bIns="45720" rtlCol="0" anchor="ctr"/>
          <a:lstStyle>
            <a:lvl1pPr algn="r">
              <a:defRPr sz="1600">
                <a:solidFill>
                  <a:schemeClr val="tx1">
                    <a:tint val="75000"/>
                  </a:schemeClr>
                </a:solidFill>
              </a:defRPr>
            </a:lvl1pPr>
          </a:lstStyle>
          <a:p>
            <a:fld id="{0F31DC1F-5561-484E-AB46-68C682854F61}" type="slidenum">
              <a:rPr lang="en-US" smtClean="0"/>
              <a:t>‹#›</a:t>
            </a:fld>
            <a:endParaRPr lang="en-US"/>
          </a:p>
        </p:txBody>
      </p:sp>
    </p:spTree>
    <p:extLst>
      <p:ext uri="{BB962C8B-B14F-4D97-AF65-F5344CB8AC3E}">
        <p14:creationId xmlns:p14="http://schemas.microsoft.com/office/powerpoint/2010/main" val="824422785"/>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24206583"/>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Lst>
  <p:txStyles>
    <p:titleStyle>
      <a:lvl1pPr algn="ctr" defTabSz="1219170" rtl="0" eaLnBrk="1" latinLnBrk="1" hangingPunct="1">
        <a:spcBef>
          <a:spcPct val="0"/>
        </a:spcBef>
        <a:buNone/>
        <a:defRPr sz="4800" b="1" kern="1200">
          <a:solidFill>
            <a:schemeClr val="tx1"/>
          </a:solidFill>
          <a:latin typeface="Arial" pitchFamily="34" charset="0"/>
          <a:ea typeface="+mj-ea"/>
          <a:cs typeface="Arial" pitchFamily="34" charset="0"/>
        </a:defRPr>
      </a:lvl1pPr>
    </p:titleStyle>
    <p:bodyStyle>
      <a:lvl1pPr marL="457189" indent="-457189" algn="l" defTabSz="1219170" rtl="0" eaLnBrk="1" latinLnBrk="1"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1"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1"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ko-KR"/>
      </a:defPPr>
      <a:lvl1pPr marL="0" algn="l" defTabSz="1219170" rtl="0" eaLnBrk="1" latinLnBrk="1" hangingPunct="1">
        <a:defRPr sz="2400" kern="1200">
          <a:solidFill>
            <a:schemeClr val="tx1"/>
          </a:solidFill>
          <a:latin typeface="+mn-lt"/>
          <a:ea typeface="+mn-ea"/>
          <a:cs typeface="+mn-cs"/>
        </a:defRPr>
      </a:lvl1pPr>
      <a:lvl2pPr marL="609585" algn="l" defTabSz="1219170" rtl="0" eaLnBrk="1" latinLnBrk="1" hangingPunct="1">
        <a:defRPr sz="2400" kern="1200">
          <a:solidFill>
            <a:schemeClr val="tx1"/>
          </a:solidFill>
          <a:latin typeface="+mn-lt"/>
          <a:ea typeface="+mn-ea"/>
          <a:cs typeface="+mn-cs"/>
        </a:defRPr>
      </a:lvl2pPr>
      <a:lvl3pPr marL="1219170" algn="l" defTabSz="1219170" rtl="0" eaLnBrk="1" latinLnBrk="1" hangingPunct="1">
        <a:defRPr sz="2400" kern="1200">
          <a:solidFill>
            <a:schemeClr val="tx1"/>
          </a:solidFill>
          <a:latin typeface="+mn-lt"/>
          <a:ea typeface="+mn-ea"/>
          <a:cs typeface="+mn-cs"/>
        </a:defRPr>
      </a:lvl3pPr>
      <a:lvl4pPr marL="1828754" algn="l" defTabSz="1219170" rtl="0" eaLnBrk="1" latinLnBrk="1" hangingPunct="1">
        <a:defRPr sz="2400" kern="1200">
          <a:solidFill>
            <a:schemeClr val="tx1"/>
          </a:solidFill>
          <a:latin typeface="+mn-lt"/>
          <a:ea typeface="+mn-ea"/>
          <a:cs typeface="+mn-cs"/>
        </a:defRPr>
      </a:lvl4pPr>
      <a:lvl5pPr marL="2438339" algn="l" defTabSz="1219170" rtl="0" eaLnBrk="1" latinLnBrk="1" hangingPunct="1">
        <a:defRPr sz="2400" kern="1200">
          <a:solidFill>
            <a:schemeClr val="tx1"/>
          </a:solidFill>
          <a:latin typeface="+mn-lt"/>
          <a:ea typeface="+mn-ea"/>
          <a:cs typeface="+mn-cs"/>
        </a:defRPr>
      </a:lvl5pPr>
      <a:lvl6pPr marL="3047924" algn="l" defTabSz="1219170" rtl="0" eaLnBrk="1" latinLnBrk="1" hangingPunct="1">
        <a:defRPr sz="2400" kern="1200">
          <a:solidFill>
            <a:schemeClr val="tx1"/>
          </a:solidFill>
          <a:latin typeface="+mn-lt"/>
          <a:ea typeface="+mn-ea"/>
          <a:cs typeface="+mn-cs"/>
        </a:defRPr>
      </a:lvl6pPr>
      <a:lvl7pPr marL="3657509" algn="l" defTabSz="1219170" rtl="0" eaLnBrk="1" latinLnBrk="1" hangingPunct="1">
        <a:defRPr sz="2400" kern="1200">
          <a:solidFill>
            <a:schemeClr val="tx1"/>
          </a:solidFill>
          <a:latin typeface="+mn-lt"/>
          <a:ea typeface="+mn-ea"/>
          <a:cs typeface="+mn-cs"/>
        </a:defRPr>
      </a:lvl7pPr>
      <a:lvl8pPr marL="4267093" algn="l" defTabSz="1219170" rtl="0" eaLnBrk="1" latinLnBrk="1" hangingPunct="1">
        <a:defRPr sz="2400" kern="1200">
          <a:solidFill>
            <a:schemeClr val="tx1"/>
          </a:solidFill>
          <a:latin typeface="+mn-lt"/>
          <a:ea typeface="+mn-ea"/>
          <a:cs typeface="+mn-cs"/>
        </a:defRPr>
      </a:lvl8pPr>
      <a:lvl9pPr marL="4876678" algn="l" defTabSz="1219170" rtl="0" eaLnBrk="1" latinLnBrk="1" hangingPunct="1">
        <a:defRPr sz="24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5167"/>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43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6183"/>
          </a:xfrm>
          <a:prstGeom prst="rect">
            <a:avLst/>
          </a:prstGeom>
        </p:spPr>
        <p:txBody>
          <a:bodyPr vert="horz" lIns="91440" tIns="45720" rIns="91440" bIns="45720" rtlCol="0" anchor="ctr"/>
          <a:lstStyle>
            <a:lvl1pPr algn="l">
              <a:defRPr sz="1600">
                <a:solidFill>
                  <a:schemeClr val="tx1">
                    <a:tint val="75000"/>
                  </a:schemeClr>
                </a:solidFill>
              </a:defRPr>
            </a:lvl1pPr>
          </a:lstStyle>
          <a:p>
            <a:fld id="{63937D59-5EDB-4C39-B697-625748F703B6}" type="datetimeFigureOut">
              <a:rPr lang="en-US" smtClean="0"/>
              <a:t>22/02/2020</a:t>
            </a:fld>
            <a:endParaRPr lang="en-US"/>
          </a:p>
        </p:txBody>
      </p:sp>
      <p:sp>
        <p:nvSpPr>
          <p:cNvPr id="5" name="Footer Placeholder 4"/>
          <p:cNvSpPr>
            <a:spLocks noGrp="1"/>
          </p:cNvSpPr>
          <p:nvPr>
            <p:ph type="ftr" sz="quarter" idx="3"/>
          </p:nvPr>
        </p:nvSpPr>
        <p:spPr>
          <a:xfrm>
            <a:off x="4165600" y="6356351"/>
            <a:ext cx="3860800" cy="366183"/>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6183"/>
          </a:xfrm>
          <a:prstGeom prst="rect">
            <a:avLst/>
          </a:prstGeom>
        </p:spPr>
        <p:txBody>
          <a:bodyPr vert="horz" lIns="91440" tIns="45720" rIns="91440" bIns="45720" rtlCol="0" anchor="ctr"/>
          <a:lstStyle>
            <a:lvl1pPr algn="r">
              <a:defRPr sz="1600">
                <a:solidFill>
                  <a:schemeClr val="tx1">
                    <a:tint val="75000"/>
                  </a:schemeClr>
                </a:solidFill>
              </a:defRPr>
            </a:lvl1pPr>
          </a:lstStyle>
          <a:p>
            <a:fld id="{0F31DC1F-5561-484E-AB46-68C682854F61}" type="slidenum">
              <a:rPr lang="en-US" smtClean="0"/>
              <a:t>‹#›</a:t>
            </a:fld>
            <a:endParaRPr lang="en-US"/>
          </a:p>
        </p:txBody>
      </p:sp>
    </p:spTree>
    <p:extLst>
      <p:ext uri="{BB962C8B-B14F-4D97-AF65-F5344CB8AC3E}">
        <p14:creationId xmlns:p14="http://schemas.microsoft.com/office/powerpoint/2010/main" val="169337124"/>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Lst>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png"/><Relationship Id="rId1" Type="http://schemas.openxmlformats.org/officeDocument/2006/relationships/slideLayout" Target="../slideLayouts/slideLayout35.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15.JP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18.jp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3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21.jp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35.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image" Target="../media/image30.jp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33.jp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4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image" Target="../media/image35.JP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image" Target="../media/image38.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40.JP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41.JP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image" Target="../media/image42.JP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44.JP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jpg"/><Relationship Id="rId1" Type="http://schemas.openxmlformats.org/officeDocument/2006/relationships/slideLayout" Target="../slideLayouts/slideLayout36.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jpg"/><Relationship Id="rId1" Type="http://schemas.openxmlformats.org/officeDocument/2006/relationships/slideLayout" Target="../slideLayouts/slideLayout2.xml"/><Relationship Id="rId5" Type="http://schemas.openxmlformats.org/officeDocument/2006/relationships/image" Target="../media/image12.JPG"/><Relationship Id="rId4" Type="http://schemas.openxmlformats.org/officeDocument/2006/relationships/image" Target="../media/image11.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FF107C-9434-406C-97CF-8F70D444E795}"/>
              </a:ext>
            </a:extLst>
          </p:cNvPr>
          <p:cNvSpPr txBox="1">
            <a:spLocks/>
          </p:cNvSpPr>
          <p:nvPr/>
        </p:nvSpPr>
        <p:spPr>
          <a:xfrm>
            <a:off x="5700925" y="5636644"/>
            <a:ext cx="3917109" cy="665305"/>
          </a:xfrm>
        </p:spPr>
        <p:txBody>
          <a:bodyPr>
            <a:normAutofit/>
          </a:bodyPr>
          <a:lstStyle>
            <a:lvl1pPr algn="ctr" defTabSz="1219170" rtl="0" eaLnBrk="1" latinLnBrk="1" hangingPunct="1">
              <a:spcBef>
                <a:spcPct val="0"/>
              </a:spcBef>
              <a:buNone/>
              <a:defRPr sz="4800" b="1" kern="1200">
                <a:solidFill>
                  <a:schemeClr val="tx1"/>
                </a:solidFill>
                <a:latin typeface="Arial" pitchFamily="34" charset="0"/>
                <a:ea typeface="+mj-ea"/>
                <a:cs typeface="Arial" pitchFamily="34" charset="0"/>
              </a:defRPr>
            </a:lvl1pPr>
          </a:lstStyle>
          <a:p>
            <a:r>
              <a:rPr lang="en-IN" sz="3400" i="1" dirty="0">
                <a:latin typeface="Calibri" panose="020F0502020204030204" pitchFamily="34" charset="0"/>
                <a:cs typeface="Calibri" panose="020F0502020204030204" pitchFamily="34" charset="0"/>
              </a:rPr>
              <a:t>CA ASHU GARG</a:t>
            </a:r>
          </a:p>
        </p:txBody>
      </p:sp>
      <p:pic>
        <p:nvPicPr>
          <p:cNvPr id="5" name="Picture 4">
            <a:extLst>
              <a:ext uri="{FF2B5EF4-FFF2-40B4-BE49-F238E27FC236}">
                <a16:creationId xmlns:a16="http://schemas.microsoft.com/office/drawing/2014/main" id="{13270A30-16BA-48EB-AD7E-DB0E4CB1083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161301"/>
            <a:ext cx="5950634" cy="1696699"/>
          </a:xfrm>
          <a:prstGeom prst="rect">
            <a:avLst/>
          </a:prstGeom>
        </p:spPr>
      </p:pic>
      <p:pic>
        <p:nvPicPr>
          <p:cNvPr id="7" name="Picture 6">
            <a:extLst>
              <a:ext uri="{FF2B5EF4-FFF2-40B4-BE49-F238E27FC236}">
                <a16:creationId xmlns:a16="http://schemas.microsoft.com/office/drawing/2014/main" id="{DBA3C1A0-F9DD-465B-B442-2830849B37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3000375" cy="914400"/>
          </a:xfrm>
          <a:prstGeom prst="rect">
            <a:avLst/>
          </a:prstGeom>
        </p:spPr>
      </p:pic>
    </p:spTree>
    <p:extLst>
      <p:ext uri="{BB962C8B-B14F-4D97-AF65-F5344CB8AC3E}">
        <p14:creationId xmlns:p14="http://schemas.microsoft.com/office/powerpoint/2010/main" val="9623901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1898F-B352-4E66-9A19-07D0F9BF90E3}"/>
              </a:ext>
            </a:extLst>
          </p:cNvPr>
          <p:cNvSpPr>
            <a:spLocks noGrp="1"/>
          </p:cNvSpPr>
          <p:nvPr>
            <p:ph type="title"/>
          </p:nvPr>
        </p:nvSpPr>
        <p:spPr/>
        <p:txBody>
          <a:bodyPr/>
          <a:lstStyle/>
          <a:p>
            <a:endParaRPr lang="en-IN"/>
          </a:p>
        </p:txBody>
      </p:sp>
      <p:pic>
        <p:nvPicPr>
          <p:cNvPr id="6" name="Content Placeholder 5">
            <a:extLst>
              <a:ext uri="{FF2B5EF4-FFF2-40B4-BE49-F238E27FC236}">
                <a16:creationId xmlns:a16="http://schemas.microsoft.com/office/drawing/2014/main" id="{E1D3DF98-43A3-4B4C-8A2D-ECC76D01F10C}"/>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
            <a:ext cx="12192000" cy="6858000"/>
          </a:xfrm>
        </p:spPr>
      </p:pic>
    </p:spTree>
    <p:extLst>
      <p:ext uri="{BB962C8B-B14F-4D97-AF65-F5344CB8AC3E}">
        <p14:creationId xmlns:p14="http://schemas.microsoft.com/office/powerpoint/2010/main" val="38332446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C77E9A64-70A2-48CE-BAFF-372A084D5C8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038" y="1179288"/>
            <a:ext cx="12574145" cy="5529683"/>
          </a:xfrm>
        </p:spPr>
      </p:pic>
    </p:spTree>
    <p:extLst>
      <p:ext uri="{BB962C8B-B14F-4D97-AF65-F5344CB8AC3E}">
        <p14:creationId xmlns:p14="http://schemas.microsoft.com/office/powerpoint/2010/main" val="1516874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84A8CD-07F1-4C16-9A70-240E954A5923}"/>
              </a:ext>
            </a:extLst>
          </p:cNvPr>
          <p:cNvSpPr>
            <a:spLocks noGrp="1"/>
          </p:cNvSpPr>
          <p:nvPr>
            <p:ph type="title"/>
          </p:nvPr>
        </p:nvSpPr>
        <p:spPr/>
        <p:txBody>
          <a:bodyPr/>
          <a:lstStyle/>
          <a:p>
            <a:r>
              <a:rPr lang="en-IN" dirty="0"/>
              <a:t> 			</a:t>
            </a:r>
            <a:r>
              <a:rPr lang="en-IN" sz="4000" dirty="0">
                <a:solidFill>
                  <a:schemeClr val="tx1"/>
                </a:solidFill>
              </a:rPr>
              <a:t> GST ANX- 1</a:t>
            </a:r>
            <a:endParaRPr lang="en-IN" dirty="0">
              <a:solidFill>
                <a:schemeClr val="tx1"/>
              </a:solidFill>
            </a:endParaRPr>
          </a:p>
        </p:txBody>
      </p:sp>
      <p:sp>
        <p:nvSpPr>
          <p:cNvPr id="4" name="Content Placeholder 3">
            <a:extLst>
              <a:ext uri="{FF2B5EF4-FFF2-40B4-BE49-F238E27FC236}">
                <a16:creationId xmlns:a16="http://schemas.microsoft.com/office/drawing/2014/main" id="{EA841FAF-0B08-4252-82B1-FD88AEAA1A8F}"/>
              </a:ext>
            </a:extLst>
          </p:cNvPr>
          <p:cNvSpPr>
            <a:spLocks noGrp="1"/>
          </p:cNvSpPr>
          <p:nvPr>
            <p:ph idx="10"/>
          </p:nvPr>
        </p:nvSpPr>
        <p:spPr>
          <a:xfrm>
            <a:off x="541173" y="1590261"/>
            <a:ext cx="11329259" cy="4815070"/>
          </a:xfrm>
        </p:spPr>
        <p:txBody>
          <a:bodyPr/>
          <a:lstStyle/>
          <a:p>
            <a:pPr marL="342900" indent="-342900">
              <a:lnSpc>
                <a:spcPct val="150000"/>
              </a:lnSpc>
              <a:buFont typeface="Wingdings" panose="05000000000000000000" pitchFamily="2" charset="2"/>
              <a:buChar char="Ø"/>
            </a:pPr>
            <a:r>
              <a:rPr lang="en-IN" dirty="0"/>
              <a:t> Can upload documents any time. </a:t>
            </a:r>
          </a:p>
          <a:p>
            <a:pPr marL="342900" indent="-342900">
              <a:lnSpc>
                <a:spcPct val="150000"/>
              </a:lnSpc>
              <a:buFont typeface="Wingdings" panose="05000000000000000000" pitchFamily="2" charset="2"/>
              <a:buChar char="Ø"/>
            </a:pPr>
            <a:r>
              <a:rPr lang="en-IN" dirty="0"/>
              <a:t> Taxpayer filing the return on monthly basis will not be able to upload the details of documents from 18</a:t>
            </a:r>
            <a:r>
              <a:rPr lang="en-IN" baseline="30000" dirty="0"/>
              <a:t>th</a:t>
            </a:r>
            <a:r>
              <a:rPr lang="en-IN" dirty="0"/>
              <a:t> to 20</a:t>
            </a:r>
            <a:r>
              <a:rPr lang="en-IN" baseline="30000" dirty="0"/>
              <a:t>th</a:t>
            </a:r>
            <a:r>
              <a:rPr lang="en-IN" dirty="0"/>
              <a:t> of the month following the tax period.</a:t>
            </a:r>
          </a:p>
          <a:p>
            <a:pPr marL="342900" indent="-342900">
              <a:lnSpc>
                <a:spcPct val="150000"/>
              </a:lnSpc>
              <a:buFont typeface="Wingdings" panose="05000000000000000000" pitchFamily="2" charset="2"/>
              <a:buChar char="Ø"/>
            </a:pPr>
            <a:r>
              <a:rPr lang="en-IN" dirty="0"/>
              <a:t> Taxpayer filing the return on quarterly basis will not be able to upload the details of documents from 23</a:t>
            </a:r>
            <a:r>
              <a:rPr lang="en-IN" baseline="30000" dirty="0"/>
              <a:t>rd</a:t>
            </a:r>
            <a:r>
              <a:rPr lang="en-IN" dirty="0"/>
              <a:t> to 25</a:t>
            </a:r>
            <a:r>
              <a:rPr lang="en-IN" baseline="30000" dirty="0"/>
              <a:t>th</a:t>
            </a:r>
            <a:r>
              <a:rPr lang="en-IN" dirty="0"/>
              <a:t> of the month following the tax period.</a:t>
            </a:r>
          </a:p>
          <a:p>
            <a:pPr marL="342900" indent="-342900">
              <a:lnSpc>
                <a:spcPct val="150000"/>
              </a:lnSpc>
              <a:buFont typeface="Wingdings" panose="05000000000000000000" pitchFamily="2" charset="2"/>
              <a:buChar char="Ø"/>
            </a:pPr>
            <a:r>
              <a:rPr lang="en-IN" dirty="0"/>
              <a:t> Advances to be reported in GST RET-1/2/3 not in GST ANX-1.</a:t>
            </a:r>
          </a:p>
          <a:p>
            <a:pPr marL="342900" indent="-342900">
              <a:lnSpc>
                <a:spcPct val="150000"/>
              </a:lnSpc>
              <a:buFont typeface="Wingdings" panose="05000000000000000000" pitchFamily="2" charset="2"/>
              <a:buChar char="Ø"/>
            </a:pPr>
            <a:r>
              <a:rPr lang="en-IN" dirty="0"/>
              <a:t> Missing documents can be uploaded in subsequent months GST ANX-1.</a:t>
            </a:r>
          </a:p>
          <a:p>
            <a:pPr marL="342900" indent="-342900">
              <a:lnSpc>
                <a:spcPct val="150000"/>
              </a:lnSpc>
              <a:buFont typeface="Wingdings" panose="05000000000000000000" pitchFamily="2" charset="2"/>
              <a:buChar char="Ø"/>
            </a:pPr>
            <a:r>
              <a:rPr lang="en-IN" dirty="0"/>
              <a:t> Supplies attracting RCM will be reported by the recipient and not by the supplier.</a:t>
            </a:r>
          </a:p>
          <a:p>
            <a:pPr marL="342900" indent="-342900">
              <a:lnSpc>
                <a:spcPct val="150000"/>
              </a:lnSpc>
              <a:buFont typeface="Wingdings" panose="05000000000000000000" pitchFamily="2" charset="2"/>
              <a:buChar char="Ø"/>
            </a:pPr>
            <a:r>
              <a:rPr lang="en-IN" dirty="0"/>
              <a:t> Recipient will get ITC during a tax period on the basis of the details of documents uploaded by the supplier </a:t>
            </a:r>
            <a:r>
              <a:rPr lang="en-IN" dirty="0" err="1"/>
              <a:t>upto</a:t>
            </a:r>
            <a:r>
              <a:rPr lang="en-IN" dirty="0"/>
              <a:t> the 10</a:t>
            </a:r>
            <a:r>
              <a:rPr lang="en-IN" baseline="30000" dirty="0"/>
              <a:t>th</a:t>
            </a:r>
            <a:r>
              <a:rPr lang="en-IN" dirty="0"/>
              <a:t> of the month following the month for which the return in being filed.</a:t>
            </a:r>
          </a:p>
        </p:txBody>
      </p:sp>
    </p:spTree>
    <p:extLst>
      <p:ext uri="{BB962C8B-B14F-4D97-AF65-F5344CB8AC3E}">
        <p14:creationId xmlns:p14="http://schemas.microsoft.com/office/powerpoint/2010/main" val="499177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84A8CD-07F1-4C16-9A70-240E954A5923}"/>
              </a:ext>
            </a:extLst>
          </p:cNvPr>
          <p:cNvSpPr>
            <a:spLocks noGrp="1"/>
          </p:cNvSpPr>
          <p:nvPr>
            <p:ph type="title"/>
          </p:nvPr>
        </p:nvSpPr>
        <p:spPr/>
        <p:txBody>
          <a:bodyPr/>
          <a:lstStyle/>
          <a:p>
            <a:r>
              <a:rPr lang="en-IN" dirty="0"/>
              <a:t> 			</a:t>
            </a:r>
            <a:r>
              <a:rPr lang="en-IN" sz="4000" dirty="0">
                <a:solidFill>
                  <a:schemeClr val="tx1"/>
                </a:solidFill>
              </a:rPr>
              <a:t> GST ANX- 1</a:t>
            </a:r>
            <a:endParaRPr lang="en-IN" dirty="0">
              <a:solidFill>
                <a:schemeClr val="tx1"/>
              </a:solidFill>
            </a:endParaRPr>
          </a:p>
        </p:txBody>
      </p:sp>
      <p:sp>
        <p:nvSpPr>
          <p:cNvPr id="4" name="Content Placeholder 3">
            <a:extLst>
              <a:ext uri="{FF2B5EF4-FFF2-40B4-BE49-F238E27FC236}">
                <a16:creationId xmlns:a16="http://schemas.microsoft.com/office/drawing/2014/main" id="{EA841FAF-0B08-4252-82B1-FD88AEAA1A8F}"/>
              </a:ext>
            </a:extLst>
          </p:cNvPr>
          <p:cNvSpPr>
            <a:spLocks noGrp="1"/>
          </p:cNvSpPr>
          <p:nvPr>
            <p:ph idx="10"/>
          </p:nvPr>
        </p:nvSpPr>
        <p:spPr>
          <a:xfrm>
            <a:off x="541173" y="1590261"/>
            <a:ext cx="11329259" cy="4815070"/>
          </a:xfrm>
        </p:spPr>
        <p:txBody>
          <a:bodyPr/>
          <a:lstStyle/>
          <a:p>
            <a:pPr marL="342900" indent="-342900">
              <a:lnSpc>
                <a:spcPct val="150000"/>
              </a:lnSpc>
              <a:buFont typeface="Wingdings" panose="05000000000000000000" pitchFamily="2" charset="2"/>
              <a:buChar char="Ø"/>
            </a:pPr>
            <a:r>
              <a:rPr lang="en-IN" dirty="0"/>
              <a:t> Aggregate Turnover more than Rs. 5 Crore -   HSN at 6 Digit level for Goods and Services</a:t>
            </a:r>
          </a:p>
          <a:p>
            <a:pPr marL="342900" indent="-342900">
              <a:lnSpc>
                <a:spcPct val="150000"/>
              </a:lnSpc>
              <a:buFont typeface="Wingdings" panose="05000000000000000000" pitchFamily="2" charset="2"/>
              <a:buChar char="Ø"/>
            </a:pPr>
            <a:r>
              <a:rPr lang="en-IN" dirty="0"/>
              <a:t> Aggregate Turnover </a:t>
            </a:r>
            <a:r>
              <a:rPr lang="en-IN" dirty="0" err="1"/>
              <a:t>upto</a:t>
            </a:r>
            <a:r>
              <a:rPr lang="en-IN" dirty="0"/>
              <a:t> Rs. 5 Crore        -   Optional</a:t>
            </a:r>
          </a:p>
          <a:p>
            <a:pPr marL="342900" indent="-342900">
              <a:lnSpc>
                <a:spcPct val="150000"/>
              </a:lnSpc>
              <a:buFont typeface="Wingdings" panose="05000000000000000000" pitchFamily="2" charset="2"/>
              <a:buChar char="Ø"/>
            </a:pPr>
            <a:r>
              <a:rPr lang="en-IN" dirty="0"/>
              <a:t> PAN may be reported for supplies attracting RCM received from unregistered persons.</a:t>
            </a:r>
          </a:p>
          <a:p>
            <a:pPr marL="342900" indent="-342900">
              <a:lnSpc>
                <a:spcPct val="150000"/>
              </a:lnSpc>
              <a:buFont typeface="Wingdings" panose="05000000000000000000" pitchFamily="2" charset="2"/>
              <a:buChar char="Ø"/>
            </a:pPr>
            <a:r>
              <a:rPr lang="en-IN" dirty="0"/>
              <a:t> Wherever supplies are reported as net of debit/credit notes, the values may become negative   in some cases and the same may be reported as negative figure in respective table.</a:t>
            </a:r>
          </a:p>
          <a:p>
            <a:pPr marL="342900" indent="-342900">
              <a:lnSpc>
                <a:spcPct val="150000"/>
              </a:lnSpc>
              <a:buFont typeface="Wingdings" panose="05000000000000000000" pitchFamily="2" charset="2"/>
              <a:buChar char="Ø"/>
            </a:pPr>
            <a:r>
              <a:rPr lang="en-IN" dirty="0"/>
              <a:t> If shipping bill/bill of export is not available at the time of filing of return, then a separate       functionality for </a:t>
            </a:r>
            <a:r>
              <a:rPr lang="en-IN" dirty="0" err="1"/>
              <a:t>updation</a:t>
            </a:r>
            <a:r>
              <a:rPr lang="en-IN" dirty="0"/>
              <a:t> of details of shipping bill/ bill of export will be made available on the portal.</a:t>
            </a:r>
          </a:p>
          <a:p>
            <a:pPr marL="342900" indent="-342900">
              <a:lnSpc>
                <a:spcPct val="150000"/>
              </a:lnSpc>
              <a:buFont typeface="Wingdings" panose="05000000000000000000" pitchFamily="2" charset="2"/>
              <a:buChar char="Ø"/>
            </a:pPr>
            <a:r>
              <a:rPr lang="en-IN" dirty="0"/>
              <a:t> In case of Supplies to SEZ made with payment of Tax, supplier will have an option to select if   the supplier or SEZ will claim refund on such supplies. </a:t>
            </a:r>
          </a:p>
        </p:txBody>
      </p:sp>
      <p:pic>
        <p:nvPicPr>
          <p:cNvPr id="5" name="Picture 4">
            <a:extLst>
              <a:ext uri="{FF2B5EF4-FFF2-40B4-BE49-F238E27FC236}">
                <a16:creationId xmlns:a16="http://schemas.microsoft.com/office/drawing/2014/main" id="{F7F53650-3546-4A4E-A0E1-6D9045C975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46191" y="5943600"/>
            <a:ext cx="1345809" cy="914400"/>
          </a:xfrm>
          <a:prstGeom prst="rect">
            <a:avLst/>
          </a:prstGeom>
        </p:spPr>
      </p:pic>
      <p:pic>
        <p:nvPicPr>
          <p:cNvPr id="6" name="Picture 5">
            <a:extLst>
              <a:ext uri="{FF2B5EF4-FFF2-40B4-BE49-F238E27FC236}">
                <a16:creationId xmlns:a16="http://schemas.microsoft.com/office/drawing/2014/main" id="{84494199-A723-4226-AA6E-C36F336FDF5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405331"/>
            <a:ext cx="1969477" cy="452669"/>
          </a:xfrm>
          <a:prstGeom prst="rect">
            <a:avLst/>
          </a:prstGeom>
        </p:spPr>
      </p:pic>
    </p:spTree>
    <p:extLst>
      <p:ext uri="{BB962C8B-B14F-4D97-AF65-F5344CB8AC3E}">
        <p14:creationId xmlns:p14="http://schemas.microsoft.com/office/powerpoint/2010/main" val="155913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84A8CD-07F1-4C16-9A70-240E954A5923}"/>
              </a:ext>
            </a:extLst>
          </p:cNvPr>
          <p:cNvSpPr>
            <a:spLocks noGrp="1"/>
          </p:cNvSpPr>
          <p:nvPr>
            <p:ph type="title"/>
          </p:nvPr>
        </p:nvSpPr>
        <p:spPr/>
        <p:txBody>
          <a:bodyPr/>
          <a:lstStyle/>
          <a:p>
            <a:r>
              <a:rPr lang="en-IN" dirty="0">
                <a:solidFill>
                  <a:schemeClr val="tx1"/>
                </a:solidFill>
              </a:rPr>
              <a:t> 			</a:t>
            </a:r>
            <a:r>
              <a:rPr lang="en-IN" sz="4000" dirty="0">
                <a:solidFill>
                  <a:schemeClr val="tx1"/>
                </a:solidFill>
              </a:rPr>
              <a:t> GST ANX- 1</a:t>
            </a:r>
            <a:endParaRPr lang="en-IN" dirty="0">
              <a:solidFill>
                <a:schemeClr val="tx1"/>
              </a:solidFill>
            </a:endParaRPr>
          </a:p>
        </p:txBody>
      </p:sp>
      <p:sp>
        <p:nvSpPr>
          <p:cNvPr id="6" name="Rectangle: Rounded Corners 5">
            <a:extLst>
              <a:ext uri="{FF2B5EF4-FFF2-40B4-BE49-F238E27FC236}">
                <a16:creationId xmlns:a16="http://schemas.microsoft.com/office/drawing/2014/main" id="{6C561266-058B-4B25-B0DC-096286269CB2}"/>
              </a:ext>
            </a:extLst>
          </p:cNvPr>
          <p:cNvSpPr/>
          <p:nvPr/>
        </p:nvSpPr>
        <p:spPr>
          <a:xfrm>
            <a:off x="238539" y="1431236"/>
            <a:ext cx="11701669" cy="477078"/>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Table 3A. Supplies made to consumers and un-registered persons (Net of debit / credit notes)</a:t>
            </a:r>
          </a:p>
        </p:txBody>
      </p:sp>
      <p:sp>
        <p:nvSpPr>
          <p:cNvPr id="7" name="TextBox 6">
            <a:extLst>
              <a:ext uri="{FF2B5EF4-FFF2-40B4-BE49-F238E27FC236}">
                <a16:creationId xmlns:a16="http://schemas.microsoft.com/office/drawing/2014/main" id="{7119A61F-1659-427D-A098-2ED714ACD63F}"/>
              </a:ext>
            </a:extLst>
          </p:cNvPr>
          <p:cNvSpPr txBox="1"/>
          <p:nvPr/>
        </p:nvSpPr>
        <p:spPr>
          <a:xfrm>
            <a:off x="695738" y="2067339"/>
            <a:ext cx="10787269" cy="923330"/>
          </a:xfrm>
          <a:prstGeom prst="rect">
            <a:avLst/>
          </a:prstGeom>
          <a:noFill/>
        </p:spPr>
        <p:txBody>
          <a:bodyPr wrap="square" rtlCol="0">
            <a:spAutoFit/>
          </a:bodyPr>
          <a:lstStyle/>
          <a:p>
            <a:pPr marL="285750" indent="-285750">
              <a:buFont typeface="Wingdings" panose="05000000000000000000" pitchFamily="2" charset="2"/>
              <a:buChar char="Ø"/>
            </a:pPr>
            <a:r>
              <a:rPr lang="en-IN" dirty="0"/>
              <a:t> HSN code is not required to be reported in this table</a:t>
            </a:r>
          </a:p>
          <a:p>
            <a:pPr marL="285750" indent="-285750">
              <a:buFont typeface="Wingdings" panose="05000000000000000000" pitchFamily="2" charset="2"/>
              <a:buChar char="Ø"/>
            </a:pPr>
            <a:r>
              <a:rPr lang="en-IN" dirty="0"/>
              <a:t> Wherever supplies are reported as net of debit/credit notes, the values may become negative   in some cases and the same may be reported as negative figure in respective table</a:t>
            </a:r>
          </a:p>
        </p:txBody>
      </p:sp>
      <p:sp>
        <p:nvSpPr>
          <p:cNvPr id="8" name="Rectangle: Rounded Corners 7">
            <a:extLst>
              <a:ext uri="{FF2B5EF4-FFF2-40B4-BE49-F238E27FC236}">
                <a16:creationId xmlns:a16="http://schemas.microsoft.com/office/drawing/2014/main" id="{AF711A3E-BE68-44CC-8B8A-4D4DF1AEB1F7}"/>
              </a:ext>
            </a:extLst>
          </p:cNvPr>
          <p:cNvSpPr/>
          <p:nvPr/>
        </p:nvSpPr>
        <p:spPr>
          <a:xfrm>
            <a:off x="238539" y="3220276"/>
            <a:ext cx="11701669" cy="477078"/>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Table 3B. Supplies made to registered persons (other than those attracting RCM) (including edit/amendment)</a:t>
            </a:r>
          </a:p>
        </p:txBody>
      </p:sp>
      <p:sp>
        <p:nvSpPr>
          <p:cNvPr id="9" name="TextBox 8">
            <a:extLst>
              <a:ext uri="{FF2B5EF4-FFF2-40B4-BE49-F238E27FC236}">
                <a16:creationId xmlns:a16="http://schemas.microsoft.com/office/drawing/2014/main" id="{91C66BE9-D667-43A4-AC9C-E2CB65B84564}"/>
              </a:ext>
            </a:extLst>
          </p:cNvPr>
          <p:cNvSpPr txBox="1"/>
          <p:nvPr/>
        </p:nvSpPr>
        <p:spPr>
          <a:xfrm>
            <a:off x="695737" y="3926961"/>
            <a:ext cx="10787269" cy="646331"/>
          </a:xfrm>
          <a:prstGeom prst="rect">
            <a:avLst/>
          </a:prstGeom>
          <a:noFill/>
        </p:spPr>
        <p:txBody>
          <a:bodyPr wrap="square" rtlCol="0">
            <a:spAutoFit/>
          </a:bodyPr>
          <a:lstStyle/>
          <a:p>
            <a:pPr marL="285750" indent="-285750">
              <a:buFont typeface="Wingdings" panose="05000000000000000000" pitchFamily="2" charset="2"/>
              <a:buChar char="Ø"/>
            </a:pPr>
            <a:r>
              <a:rPr lang="en-IN" dirty="0"/>
              <a:t> Supply of Goods by SEZ to DTA shall not be reported here.</a:t>
            </a:r>
          </a:p>
          <a:p>
            <a:pPr marL="285750" indent="-285750">
              <a:buFont typeface="Wingdings" panose="05000000000000000000" pitchFamily="2" charset="2"/>
              <a:buChar char="Ø"/>
            </a:pPr>
            <a:r>
              <a:rPr lang="en-IN" dirty="0"/>
              <a:t> Supply of Services by SEZ to DTA shall be reported here.</a:t>
            </a:r>
          </a:p>
        </p:txBody>
      </p:sp>
      <p:sp>
        <p:nvSpPr>
          <p:cNvPr id="10" name="Rectangle: Rounded Corners 9">
            <a:extLst>
              <a:ext uri="{FF2B5EF4-FFF2-40B4-BE49-F238E27FC236}">
                <a16:creationId xmlns:a16="http://schemas.microsoft.com/office/drawing/2014/main" id="{4C8FBFB1-1653-438A-B67F-E18868781EEF}"/>
              </a:ext>
            </a:extLst>
          </p:cNvPr>
          <p:cNvSpPr/>
          <p:nvPr/>
        </p:nvSpPr>
        <p:spPr>
          <a:xfrm>
            <a:off x="245166" y="4802899"/>
            <a:ext cx="4883426" cy="477078"/>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Table 3C. Export  with payment of tax</a:t>
            </a:r>
          </a:p>
        </p:txBody>
      </p:sp>
      <p:sp>
        <p:nvSpPr>
          <p:cNvPr id="11" name="TextBox 10">
            <a:extLst>
              <a:ext uri="{FF2B5EF4-FFF2-40B4-BE49-F238E27FC236}">
                <a16:creationId xmlns:a16="http://schemas.microsoft.com/office/drawing/2014/main" id="{933E766E-080B-4615-959F-C22B79A8CD74}"/>
              </a:ext>
            </a:extLst>
          </p:cNvPr>
          <p:cNvSpPr txBox="1"/>
          <p:nvPr/>
        </p:nvSpPr>
        <p:spPr>
          <a:xfrm>
            <a:off x="675861" y="5509584"/>
            <a:ext cx="11264347" cy="869790"/>
          </a:xfrm>
          <a:prstGeom prst="rect">
            <a:avLst/>
          </a:prstGeom>
          <a:noFill/>
        </p:spPr>
        <p:txBody>
          <a:bodyPr wrap="square" rtlCol="0">
            <a:spAutoFit/>
          </a:bodyPr>
          <a:lstStyle/>
          <a:p>
            <a:pPr marL="342900" indent="-342900">
              <a:lnSpc>
                <a:spcPct val="150000"/>
              </a:lnSpc>
              <a:buFont typeface="Wingdings" panose="05000000000000000000" pitchFamily="2" charset="2"/>
              <a:buChar char="Ø"/>
            </a:pPr>
            <a:r>
              <a:rPr lang="en-IN" dirty="0"/>
              <a:t> If shipping bill/bill of export is not available at the time of filing of return, then a separate                functionality for </a:t>
            </a:r>
            <a:r>
              <a:rPr lang="en-IN" dirty="0" err="1"/>
              <a:t>updation</a:t>
            </a:r>
            <a:r>
              <a:rPr lang="en-IN" dirty="0"/>
              <a:t> of details of shipping bill/ bill of export will be made available on the portal.</a:t>
            </a:r>
          </a:p>
        </p:txBody>
      </p:sp>
      <p:sp>
        <p:nvSpPr>
          <p:cNvPr id="12" name="Rectangle: Rounded Corners 11">
            <a:extLst>
              <a:ext uri="{FF2B5EF4-FFF2-40B4-BE49-F238E27FC236}">
                <a16:creationId xmlns:a16="http://schemas.microsoft.com/office/drawing/2014/main" id="{1EA3104D-1651-4B3B-B5F8-FFDBD1B85165}"/>
              </a:ext>
            </a:extLst>
          </p:cNvPr>
          <p:cNvSpPr/>
          <p:nvPr/>
        </p:nvSpPr>
        <p:spPr>
          <a:xfrm>
            <a:off x="5764696" y="4802899"/>
            <a:ext cx="4883426" cy="477078"/>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Table 3D. Export  without payment of tax</a:t>
            </a:r>
          </a:p>
        </p:txBody>
      </p:sp>
      <p:pic>
        <p:nvPicPr>
          <p:cNvPr id="14" name="Picture 13">
            <a:extLst>
              <a:ext uri="{FF2B5EF4-FFF2-40B4-BE49-F238E27FC236}">
                <a16:creationId xmlns:a16="http://schemas.microsoft.com/office/drawing/2014/main" id="{100586D1-06C0-4C94-8A8C-4126699A5A3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405331"/>
            <a:ext cx="1969477" cy="452669"/>
          </a:xfrm>
          <a:prstGeom prst="rect">
            <a:avLst/>
          </a:prstGeom>
        </p:spPr>
      </p:pic>
    </p:spTree>
    <p:extLst>
      <p:ext uri="{BB962C8B-B14F-4D97-AF65-F5344CB8AC3E}">
        <p14:creationId xmlns:p14="http://schemas.microsoft.com/office/powerpoint/2010/main" val="2038882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9" grpId="0"/>
      <p:bldP spid="10" grpId="0" animBg="1"/>
      <p:bldP spid="11" grpId="0"/>
      <p:bldP spid="1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84A8CD-07F1-4C16-9A70-240E954A5923}"/>
              </a:ext>
            </a:extLst>
          </p:cNvPr>
          <p:cNvSpPr>
            <a:spLocks noGrp="1"/>
          </p:cNvSpPr>
          <p:nvPr>
            <p:ph type="title"/>
          </p:nvPr>
        </p:nvSpPr>
        <p:spPr/>
        <p:txBody>
          <a:bodyPr/>
          <a:lstStyle/>
          <a:p>
            <a:r>
              <a:rPr lang="en-IN" dirty="0">
                <a:solidFill>
                  <a:schemeClr val="tx1"/>
                </a:solidFill>
              </a:rPr>
              <a:t> 			</a:t>
            </a:r>
            <a:r>
              <a:rPr lang="en-IN" sz="4000" dirty="0">
                <a:solidFill>
                  <a:schemeClr val="tx1"/>
                </a:solidFill>
              </a:rPr>
              <a:t> GST ANX- 1</a:t>
            </a:r>
            <a:endParaRPr lang="en-IN" dirty="0">
              <a:solidFill>
                <a:schemeClr val="tx1"/>
              </a:solidFill>
            </a:endParaRPr>
          </a:p>
        </p:txBody>
      </p:sp>
      <p:sp>
        <p:nvSpPr>
          <p:cNvPr id="6" name="Rectangle: Rounded Corners 5">
            <a:extLst>
              <a:ext uri="{FF2B5EF4-FFF2-40B4-BE49-F238E27FC236}">
                <a16:creationId xmlns:a16="http://schemas.microsoft.com/office/drawing/2014/main" id="{6C561266-058B-4B25-B0DC-096286269CB2}"/>
              </a:ext>
            </a:extLst>
          </p:cNvPr>
          <p:cNvSpPr/>
          <p:nvPr/>
        </p:nvSpPr>
        <p:spPr>
          <a:xfrm>
            <a:off x="238539" y="1431236"/>
            <a:ext cx="11701669" cy="477078"/>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Table 3E. Supplies to SEZ units / Developers with payment of tax (including edit / amendment)</a:t>
            </a:r>
          </a:p>
        </p:txBody>
      </p:sp>
      <p:sp>
        <p:nvSpPr>
          <p:cNvPr id="7" name="TextBox 6">
            <a:extLst>
              <a:ext uri="{FF2B5EF4-FFF2-40B4-BE49-F238E27FC236}">
                <a16:creationId xmlns:a16="http://schemas.microsoft.com/office/drawing/2014/main" id="{7119A61F-1659-427D-A098-2ED714ACD63F}"/>
              </a:ext>
            </a:extLst>
          </p:cNvPr>
          <p:cNvSpPr txBox="1"/>
          <p:nvPr/>
        </p:nvSpPr>
        <p:spPr>
          <a:xfrm>
            <a:off x="695738" y="2067339"/>
            <a:ext cx="10787269" cy="923330"/>
          </a:xfrm>
          <a:prstGeom prst="rect">
            <a:avLst/>
          </a:prstGeom>
          <a:noFill/>
        </p:spPr>
        <p:txBody>
          <a:bodyPr wrap="square" rtlCol="0">
            <a:spAutoFit/>
          </a:bodyPr>
          <a:lstStyle/>
          <a:p>
            <a:pPr marL="285750" indent="-285750">
              <a:buFont typeface="Wingdings" panose="05000000000000000000" pitchFamily="2" charset="2"/>
              <a:buChar char="Ø"/>
            </a:pPr>
            <a:r>
              <a:rPr lang="en-IN" dirty="0"/>
              <a:t> Supplier will have an option to select if the supplier or SEZ will claim refund on such supplies.</a:t>
            </a:r>
          </a:p>
          <a:p>
            <a:pPr marL="285750" indent="-285750">
              <a:buFont typeface="Wingdings" panose="05000000000000000000" pitchFamily="2" charset="2"/>
              <a:buChar char="Ø"/>
            </a:pPr>
            <a:r>
              <a:rPr lang="en-IN" dirty="0"/>
              <a:t> If supplier is not availing refund, only then the SEZ units / developers will be eligible to avail ITC and claim refund for such ITC. </a:t>
            </a:r>
          </a:p>
        </p:txBody>
      </p:sp>
      <p:pic>
        <p:nvPicPr>
          <p:cNvPr id="4" name="Picture 3">
            <a:extLst>
              <a:ext uri="{FF2B5EF4-FFF2-40B4-BE49-F238E27FC236}">
                <a16:creationId xmlns:a16="http://schemas.microsoft.com/office/drawing/2014/main" id="{A8401F69-76E9-41D9-A9F7-D1C420C223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990669"/>
            <a:ext cx="12192000" cy="3434044"/>
          </a:xfrm>
          <a:prstGeom prst="rect">
            <a:avLst/>
          </a:prstGeom>
        </p:spPr>
      </p:pic>
      <p:sp>
        <p:nvSpPr>
          <p:cNvPr id="5" name="Rectangle: Rounded Corners 4">
            <a:extLst>
              <a:ext uri="{FF2B5EF4-FFF2-40B4-BE49-F238E27FC236}">
                <a16:creationId xmlns:a16="http://schemas.microsoft.com/office/drawing/2014/main" id="{CE8A3E9C-78E0-4DF6-9281-05A8BC5F5F41}"/>
              </a:ext>
            </a:extLst>
          </p:cNvPr>
          <p:cNvSpPr/>
          <p:nvPr/>
        </p:nvSpPr>
        <p:spPr>
          <a:xfrm>
            <a:off x="10349158" y="3450316"/>
            <a:ext cx="1404731" cy="86470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chemeClr val="tx1"/>
              </a:solidFill>
            </a:endParaRPr>
          </a:p>
        </p:txBody>
      </p:sp>
      <p:pic>
        <p:nvPicPr>
          <p:cNvPr id="8" name="Picture 7">
            <a:extLst>
              <a:ext uri="{FF2B5EF4-FFF2-40B4-BE49-F238E27FC236}">
                <a16:creationId xmlns:a16="http://schemas.microsoft.com/office/drawing/2014/main" id="{6ACDF353-0ACF-4F8E-99BC-5A1125A7D29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46191" y="5943600"/>
            <a:ext cx="1345809" cy="914400"/>
          </a:xfrm>
          <a:prstGeom prst="rect">
            <a:avLst/>
          </a:prstGeom>
        </p:spPr>
      </p:pic>
      <p:pic>
        <p:nvPicPr>
          <p:cNvPr id="9" name="Picture 8">
            <a:extLst>
              <a:ext uri="{FF2B5EF4-FFF2-40B4-BE49-F238E27FC236}">
                <a16:creationId xmlns:a16="http://schemas.microsoft.com/office/drawing/2014/main" id="{88E4C18D-5FA6-46EB-86EB-B1F7AD06807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6405331"/>
            <a:ext cx="1969477" cy="452669"/>
          </a:xfrm>
          <a:prstGeom prst="rect">
            <a:avLst/>
          </a:prstGeom>
        </p:spPr>
      </p:pic>
    </p:spTree>
    <p:extLst>
      <p:ext uri="{BB962C8B-B14F-4D97-AF65-F5344CB8AC3E}">
        <p14:creationId xmlns:p14="http://schemas.microsoft.com/office/powerpoint/2010/main" val="4029316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84A8CD-07F1-4C16-9A70-240E954A5923}"/>
              </a:ext>
            </a:extLst>
          </p:cNvPr>
          <p:cNvSpPr>
            <a:spLocks noGrp="1"/>
          </p:cNvSpPr>
          <p:nvPr>
            <p:ph type="title"/>
          </p:nvPr>
        </p:nvSpPr>
        <p:spPr/>
        <p:txBody>
          <a:bodyPr/>
          <a:lstStyle/>
          <a:p>
            <a:r>
              <a:rPr lang="en-IN" dirty="0">
                <a:solidFill>
                  <a:schemeClr val="tx1"/>
                </a:solidFill>
              </a:rPr>
              <a:t> 			</a:t>
            </a:r>
            <a:r>
              <a:rPr lang="en-IN" sz="4000" dirty="0">
                <a:solidFill>
                  <a:schemeClr val="tx1"/>
                </a:solidFill>
              </a:rPr>
              <a:t> GST ANX- 1</a:t>
            </a:r>
            <a:endParaRPr lang="en-IN" dirty="0">
              <a:solidFill>
                <a:schemeClr val="tx1"/>
              </a:solidFill>
            </a:endParaRPr>
          </a:p>
        </p:txBody>
      </p:sp>
      <p:sp>
        <p:nvSpPr>
          <p:cNvPr id="6" name="Rectangle: Rounded Corners 5">
            <a:extLst>
              <a:ext uri="{FF2B5EF4-FFF2-40B4-BE49-F238E27FC236}">
                <a16:creationId xmlns:a16="http://schemas.microsoft.com/office/drawing/2014/main" id="{6C561266-058B-4B25-B0DC-096286269CB2}"/>
              </a:ext>
            </a:extLst>
          </p:cNvPr>
          <p:cNvSpPr/>
          <p:nvPr/>
        </p:nvSpPr>
        <p:spPr>
          <a:xfrm>
            <a:off x="238539" y="1431236"/>
            <a:ext cx="11701669" cy="477078"/>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Table 3F. Supplies to SEZ units / Developers without payment of tax (including edit / amendment)</a:t>
            </a:r>
          </a:p>
        </p:txBody>
      </p:sp>
      <p:sp>
        <p:nvSpPr>
          <p:cNvPr id="7" name="TextBox 6">
            <a:extLst>
              <a:ext uri="{FF2B5EF4-FFF2-40B4-BE49-F238E27FC236}">
                <a16:creationId xmlns:a16="http://schemas.microsoft.com/office/drawing/2014/main" id="{7119A61F-1659-427D-A098-2ED714ACD63F}"/>
              </a:ext>
            </a:extLst>
          </p:cNvPr>
          <p:cNvSpPr txBox="1"/>
          <p:nvPr/>
        </p:nvSpPr>
        <p:spPr>
          <a:xfrm>
            <a:off x="722242" y="2920605"/>
            <a:ext cx="11032436" cy="923330"/>
          </a:xfrm>
          <a:prstGeom prst="rect">
            <a:avLst/>
          </a:prstGeom>
          <a:noFill/>
        </p:spPr>
        <p:txBody>
          <a:bodyPr wrap="square" rtlCol="0">
            <a:spAutoFit/>
          </a:bodyPr>
          <a:lstStyle/>
          <a:p>
            <a:pPr marL="285750" indent="-285750">
              <a:buFont typeface="Wingdings" panose="05000000000000000000" pitchFamily="2" charset="2"/>
              <a:buChar char="Ø"/>
            </a:pPr>
            <a:r>
              <a:rPr lang="en-IN" dirty="0"/>
              <a:t> Supplier will have an option to select if the supplier or recipient will claim refund on such supplies.</a:t>
            </a:r>
          </a:p>
          <a:p>
            <a:pPr marL="285750" indent="-285750">
              <a:buFont typeface="Wingdings" panose="05000000000000000000" pitchFamily="2" charset="2"/>
              <a:buChar char="Ø"/>
            </a:pPr>
            <a:r>
              <a:rPr lang="en-IN" dirty="0"/>
              <a:t> If supplier is not availing refund, only then the recipient will be eligible to avail ITC and claim refund for such ITC. </a:t>
            </a:r>
          </a:p>
        </p:txBody>
      </p:sp>
      <p:sp>
        <p:nvSpPr>
          <p:cNvPr id="8" name="Rectangle: Rounded Corners 7">
            <a:extLst>
              <a:ext uri="{FF2B5EF4-FFF2-40B4-BE49-F238E27FC236}">
                <a16:creationId xmlns:a16="http://schemas.microsoft.com/office/drawing/2014/main" id="{B38FFCF7-10EC-48D2-86CC-933563648E4C}"/>
              </a:ext>
            </a:extLst>
          </p:cNvPr>
          <p:cNvSpPr/>
          <p:nvPr/>
        </p:nvSpPr>
        <p:spPr>
          <a:xfrm>
            <a:off x="245165" y="2191579"/>
            <a:ext cx="11701669" cy="477078"/>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Table 3G. Deemed Exports (including edit / amendment)</a:t>
            </a:r>
          </a:p>
        </p:txBody>
      </p:sp>
      <p:sp>
        <p:nvSpPr>
          <p:cNvPr id="9" name="TextBox 8">
            <a:extLst>
              <a:ext uri="{FF2B5EF4-FFF2-40B4-BE49-F238E27FC236}">
                <a16:creationId xmlns:a16="http://schemas.microsoft.com/office/drawing/2014/main" id="{E45BF5A1-1F26-4186-9E83-5B319FB94E46}"/>
              </a:ext>
            </a:extLst>
          </p:cNvPr>
          <p:cNvSpPr txBox="1"/>
          <p:nvPr/>
        </p:nvSpPr>
        <p:spPr>
          <a:xfrm>
            <a:off x="722242" y="4623509"/>
            <a:ext cx="11217966" cy="1477328"/>
          </a:xfrm>
          <a:prstGeom prst="rect">
            <a:avLst/>
          </a:prstGeom>
          <a:noFill/>
        </p:spPr>
        <p:txBody>
          <a:bodyPr wrap="square" rtlCol="0">
            <a:spAutoFit/>
          </a:bodyPr>
          <a:lstStyle/>
          <a:p>
            <a:pPr marL="285750" indent="-285750">
              <a:buFont typeface="Wingdings" panose="05000000000000000000" pitchFamily="2" charset="2"/>
              <a:buChar char="Ø"/>
            </a:pPr>
            <a:r>
              <a:rPr lang="en-IN" dirty="0"/>
              <a:t> Debit / credit notes issued by the supplier with respect to supplies other than supplies attracting      RCM shall be reported in the respective tables. </a:t>
            </a:r>
          </a:p>
          <a:p>
            <a:pPr marL="285750" indent="-285750">
              <a:buFont typeface="Wingdings" panose="05000000000000000000" pitchFamily="2" charset="2"/>
              <a:buChar char="Ø"/>
            </a:pPr>
            <a:r>
              <a:rPr lang="en-IN" dirty="0"/>
              <a:t> If debit / credit note is issued for the difference in tax rate only, then taxable value shall be reported as ‘Zero’, so that the liability computation is not disturbed. Only tax amount shall be reported in such cases</a:t>
            </a:r>
          </a:p>
        </p:txBody>
      </p:sp>
      <p:pic>
        <p:nvPicPr>
          <p:cNvPr id="10" name="Picture 9">
            <a:extLst>
              <a:ext uri="{FF2B5EF4-FFF2-40B4-BE49-F238E27FC236}">
                <a16:creationId xmlns:a16="http://schemas.microsoft.com/office/drawing/2014/main" id="{EABC250D-6FB8-4172-AFD9-32E1AC887D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46191" y="5943600"/>
            <a:ext cx="1345809" cy="914400"/>
          </a:xfrm>
          <a:prstGeom prst="rect">
            <a:avLst/>
          </a:prstGeom>
        </p:spPr>
      </p:pic>
      <p:pic>
        <p:nvPicPr>
          <p:cNvPr id="11" name="Picture 10">
            <a:extLst>
              <a:ext uri="{FF2B5EF4-FFF2-40B4-BE49-F238E27FC236}">
                <a16:creationId xmlns:a16="http://schemas.microsoft.com/office/drawing/2014/main" id="{11FB5845-FE97-4A3C-9DA2-EE0CE5A8363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405331"/>
            <a:ext cx="1969477" cy="452669"/>
          </a:xfrm>
          <a:prstGeom prst="rect">
            <a:avLst/>
          </a:prstGeom>
        </p:spPr>
      </p:pic>
    </p:spTree>
    <p:extLst>
      <p:ext uri="{BB962C8B-B14F-4D97-AF65-F5344CB8AC3E}">
        <p14:creationId xmlns:p14="http://schemas.microsoft.com/office/powerpoint/2010/main" val="1122419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84A8CD-07F1-4C16-9A70-240E954A5923}"/>
              </a:ext>
            </a:extLst>
          </p:cNvPr>
          <p:cNvSpPr>
            <a:spLocks noGrp="1"/>
          </p:cNvSpPr>
          <p:nvPr>
            <p:ph type="title"/>
          </p:nvPr>
        </p:nvSpPr>
        <p:spPr/>
        <p:txBody>
          <a:bodyPr/>
          <a:lstStyle/>
          <a:p>
            <a:r>
              <a:rPr lang="en-IN" dirty="0">
                <a:solidFill>
                  <a:schemeClr val="tx1"/>
                </a:solidFill>
              </a:rPr>
              <a:t> 			</a:t>
            </a:r>
            <a:r>
              <a:rPr lang="en-IN" sz="4000" dirty="0">
                <a:solidFill>
                  <a:schemeClr val="tx1"/>
                </a:solidFill>
              </a:rPr>
              <a:t> GST ANX- 1</a:t>
            </a:r>
            <a:endParaRPr lang="en-IN" dirty="0">
              <a:solidFill>
                <a:schemeClr val="tx1"/>
              </a:solidFill>
            </a:endParaRPr>
          </a:p>
        </p:txBody>
      </p:sp>
      <p:sp>
        <p:nvSpPr>
          <p:cNvPr id="6" name="Rectangle: Rounded Corners 5">
            <a:extLst>
              <a:ext uri="{FF2B5EF4-FFF2-40B4-BE49-F238E27FC236}">
                <a16:creationId xmlns:a16="http://schemas.microsoft.com/office/drawing/2014/main" id="{6C561266-058B-4B25-B0DC-096286269CB2}"/>
              </a:ext>
            </a:extLst>
          </p:cNvPr>
          <p:cNvSpPr/>
          <p:nvPr/>
        </p:nvSpPr>
        <p:spPr>
          <a:xfrm>
            <a:off x="238539" y="1431235"/>
            <a:ext cx="11701669" cy="675861"/>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Table 3H. Inward Supplies attracting reverse charge</a:t>
            </a:r>
          </a:p>
          <a:p>
            <a:pPr algn="ctr"/>
            <a:r>
              <a:rPr lang="en-IN" sz="1700" dirty="0">
                <a:solidFill>
                  <a:schemeClr val="tx1"/>
                </a:solidFill>
              </a:rPr>
              <a:t>(to be reported by the recipient, GSTIN wise for every supplier, net of debit/credit notes and advances paid , if any)</a:t>
            </a:r>
          </a:p>
        </p:txBody>
      </p:sp>
      <p:sp>
        <p:nvSpPr>
          <p:cNvPr id="7" name="TextBox 6">
            <a:extLst>
              <a:ext uri="{FF2B5EF4-FFF2-40B4-BE49-F238E27FC236}">
                <a16:creationId xmlns:a16="http://schemas.microsoft.com/office/drawing/2014/main" id="{7119A61F-1659-427D-A098-2ED714ACD63F}"/>
              </a:ext>
            </a:extLst>
          </p:cNvPr>
          <p:cNvSpPr txBox="1"/>
          <p:nvPr/>
        </p:nvSpPr>
        <p:spPr>
          <a:xfrm>
            <a:off x="735494" y="2359043"/>
            <a:ext cx="11032436" cy="2031325"/>
          </a:xfrm>
          <a:prstGeom prst="rect">
            <a:avLst/>
          </a:prstGeom>
          <a:noFill/>
        </p:spPr>
        <p:txBody>
          <a:bodyPr wrap="square" rtlCol="0">
            <a:spAutoFit/>
          </a:bodyPr>
          <a:lstStyle/>
          <a:p>
            <a:pPr marL="285750" indent="-285750">
              <a:buFont typeface="Wingdings" panose="05000000000000000000" pitchFamily="2" charset="2"/>
              <a:buChar char="Ø"/>
            </a:pPr>
            <a:r>
              <a:rPr lang="en-IN" dirty="0"/>
              <a:t> Only GSTIN wise details have to be reported</a:t>
            </a:r>
          </a:p>
          <a:p>
            <a:pPr marL="285750" indent="-285750">
              <a:buFont typeface="Wingdings" panose="05000000000000000000" pitchFamily="2" charset="2"/>
              <a:buChar char="Ø"/>
            </a:pPr>
            <a:r>
              <a:rPr lang="en-IN" dirty="0"/>
              <a:t> PAN may be reported for supplies attracting RCM received from unregistered persons.</a:t>
            </a:r>
          </a:p>
          <a:p>
            <a:pPr marL="285750" indent="-285750">
              <a:buFont typeface="Wingdings" panose="05000000000000000000" pitchFamily="2" charset="2"/>
              <a:buChar char="Ø"/>
            </a:pPr>
            <a:r>
              <a:rPr lang="en-IN" dirty="0"/>
              <a:t> Invoice wise details are not required to be reported in this table.</a:t>
            </a:r>
          </a:p>
          <a:p>
            <a:pPr marL="285750" indent="-285750">
              <a:buFont typeface="Wingdings" panose="05000000000000000000" pitchFamily="2" charset="2"/>
              <a:buChar char="Ø"/>
            </a:pPr>
            <a:r>
              <a:rPr lang="en-IN" dirty="0"/>
              <a:t> The amount of advance paid shall be to declared in the month in which the same was paid.</a:t>
            </a:r>
          </a:p>
          <a:p>
            <a:pPr marL="285750" indent="-285750">
              <a:buFont typeface="Wingdings" panose="05000000000000000000" pitchFamily="2" charset="2"/>
              <a:buChar char="Ø"/>
            </a:pPr>
            <a:r>
              <a:rPr lang="en-IN" dirty="0"/>
              <a:t> Where only advance has been paid to supplier, on reporting the same, the credit shall flow to the main return (Form GST RET-1) and shall be reversed in table 4 of the said return. This credit can be availed on receipt of the supply and issue of invoice by the supplier.</a:t>
            </a:r>
          </a:p>
        </p:txBody>
      </p:sp>
      <p:sp>
        <p:nvSpPr>
          <p:cNvPr id="9" name="Rectangle: Rounded Corners 8">
            <a:extLst>
              <a:ext uri="{FF2B5EF4-FFF2-40B4-BE49-F238E27FC236}">
                <a16:creationId xmlns:a16="http://schemas.microsoft.com/office/drawing/2014/main" id="{385D4B87-B30D-471E-9D03-AE3D9CE27960}"/>
              </a:ext>
            </a:extLst>
          </p:cNvPr>
          <p:cNvSpPr/>
          <p:nvPr/>
        </p:nvSpPr>
        <p:spPr>
          <a:xfrm>
            <a:off x="245165" y="5088834"/>
            <a:ext cx="11701669" cy="675861"/>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Table 3I. Import of Services </a:t>
            </a:r>
          </a:p>
          <a:p>
            <a:pPr algn="ctr"/>
            <a:r>
              <a:rPr lang="en-IN" sz="1700" dirty="0">
                <a:solidFill>
                  <a:schemeClr val="tx1"/>
                </a:solidFill>
              </a:rPr>
              <a:t>(net of debit/credit notes and advances paid , if any)</a:t>
            </a:r>
          </a:p>
        </p:txBody>
      </p:sp>
      <p:pic>
        <p:nvPicPr>
          <p:cNvPr id="8" name="Picture 7">
            <a:extLst>
              <a:ext uri="{FF2B5EF4-FFF2-40B4-BE49-F238E27FC236}">
                <a16:creationId xmlns:a16="http://schemas.microsoft.com/office/drawing/2014/main" id="{14049A8C-65AD-4041-A0FF-1E13AF0BCD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46191" y="5943600"/>
            <a:ext cx="1345809" cy="914400"/>
          </a:xfrm>
          <a:prstGeom prst="rect">
            <a:avLst/>
          </a:prstGeom>
        </p:spPr>
      </p:pic>
      <p:pic>
        <p:nvPicPr>
          <p:cNvPr id="10" name="Picture 9">
            <a:extLst>
              <a:ext uri="{FF2B5EF4-FFF2-40B4-BE49-F238E27FC236}">
                <a16:creationId xmlns:a16="http://schemas.microsoft.com/office/drawing/2014/main" id="{E2278F86-E22E-469D-8EAE-95731DB8E08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405331"/>
            <a:ext cx="1969477" cy="452669"/>
          </a:xfrm>
          <a:prstGeom prst="rect">
            <a:avLst/>
          </a:prstGeom>
        </p:spPr>
      </p:pic>
    </p:spTree>
    <p:extLst>
      <p:ext uri="{BB962C8B-B14F-4D97-AF65-F5344CB8AC3E}">
        <p14:creationId xmlns:p14="http://schemas.microsoft.com/office/powerpoint/2010/main" val="12898404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84A8CD-07F1-4C16-9A70-240E954A5923}"/>
              </a:ext>
            </a:extLst>
          </p:cNvPr>
          <p:cNvSpPr>
            <a:spLocks noGrp="1"/>
          </p:cNvSpPr>
          <p:nvPr>
            <p:ph type="title"/>
          </p:nvPr>
        </p:nvSpPr>
        <p:spPr/>
        <p:txBody>
          <a:bodyPr/>
          <a:lstStyle/>
          <a:p>
            <a:r>
              <a:rPr lang="en-IN" dirty="0">
                <a:solidFill>
                  <a:schemeClr val="tx1"/>
                </a:solidFill>
              </a:rPr>
              <a:t> 			</a:t>
            </a:r>
            <a:r>
              <a:rPr lang="en-IN" sz="4000" dirty="0">
                <a:solidFill>
                  <a:schemeClr val="tx1"/>
                </a:solidFill>
              </a:rPr>
              <a:t> GST ANX- 1</a:t>
            </a:r>
            <a:endParaRPr lang="en-IN" dirty="0">
              <a:solidFill>
                <a:schemeClr val="tx1"/>
              </a:solidFill>
            </a:endParaRPr>
          </a:p>
        </p:txBody>
      </p:sp>
      <p:sp>
        <p:nvSpPr>
          <p:cNvPr id="6" name="Rectangle: Rounded Corners 5">
            <a:extLst>
              <a:ext uri="{FF2B5EF4-FFF2-40B4-BE49-F238E27FC236}">
                <a16:creationId xmlns:a16="http://schemas.microsoft.com/office/drawing/2014/main" id="{6C561266-058B-4B25-B0DC-096286269CB2}"/>
              </a:ext>
            </a:extLst>
          </p:cNvPr>
          <p:cNvSpPr/>
          <p:nvPr/>
        </p:nvSpPr>
        <p:spPr>
          <a:xfrm>
            <a:off x="238539" y="1431235"/>
            <a:ext cx="11701669" cy="446519"/>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Table 3J. Import of Goods</a:t>
            </a:r>
          </a:p>
        </p:txBody>
      </p:sp>
      <p:sp>
        <p:nvSpPr>
          <p:cNvPr id="7" name="TextBox 6">
            <a:extLst>
              <a:ext uri="{FF2B5EF4-FFF2-40B4-BE49-F238E27FC236}">
                <a16:creationId xmlns:a16="http://schemas.microsoft.com/office/drawing/2014/main" id="{7119A61F-1659-427D-A098-2ED714ACD63F}"/>
              </a:ext>
            </a:extLst>
          </p:cNvPr>
          <p:cNvSpPr txBox="1"/>
          <p:nvPr/>
        </p:nvSpPr>
        <p:spPr>
          <a:xfrm>
            <a:off x="735494" y="2359043"/>
            <a:ext cx="11032436" cy="923330"/>
          </a:xfrm>
          <a:prstGeom prst="rect">
            <a:avLst/>
          </a:prstGeom>
          <a:noFill/>
        </p:spPr>
        <p:txBody>
          <a:bodyPr wrap="square" rtlCol="0">
            <a:spAutoFit/>
          </a:bodyPr>
          <a:lstStyle/>
          <a:p>
            <a:pPr marL="285750" indent="-285750">
              <a:buFont typeface="Wingdings" panose="05000000000000000000" pitchFamily="2" charset="2"/>
              <a:buChar char="Ø"/>
            </a:pPr>
            <a:r>
              <a:rPr lang="en-IN" dirty="0"/>
              <a:t> The exact amount  of IGST and Cess paid at the port of import may be reported here, to avail ITC.</a:t>
            </a:r>
          </a:p>
          <a:p>
            <a:pPr marL="285750" indent="-285750">
              <a:buFont typeface="Wingdings" panose="05000000000000000000" pitchFamily="2" charset="2"/>
              <a:buChar char="Ø"/>
            </a:pPr>
            <a:r>
              <a:rPr lang="en-IN" dirty="0"/>
              <a:t> Any reversal on account of in-eligibility of credit or otherwise is to be carried out in table 4B of the main return (Form GST RET-1).</a:t>
            </a:r>
          </a:p>
        </p:txBody>
      </p:sp>
      <p:sp>
        <p:nvSpPr>
          <p:cNvPr id="9" name="Rectangle: Rounded Corners 8">
            <a:extLst>
              <a:ext uri="{FF2B5EF4-FFF2-40B4-BE49-F238E27FC236}">
                <a16:creationId xmlns:a16="http://schemas.microsoft.com/office/drawing/2014/main" id="{385D4B87-B30D-471E-9D03-AE3D9CE27960}"/>
              </a:ext>
            </a:extLst>
          </p:cNvPr>
          <p:cNvSpPr/>
          <p:nvPr/>
        </p:nvSpPr>
        <p:spPr>
          <a:xfrm>
            <a:off x="245165" y="3763662"/>
            <a:ext cx="11701669" cy="446519"/>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Table 3K. Import of Goods from SEZ units / developers on a Bill of Entry  </a:t>
            </a:r>
          </a:p>
        </p:txBody>
      </p:sp>
      <p:sp>
        <p:nvSpPr>
          <p:cNvPr id="8" name="TextBox 7">
            <a:extLst>
              <a:ext uri="{FF2B5EF4-FFF2-40B4-BE49-F238E27FC236}">
                <a16:creationId xmlns:a16="http://schemas.microsoft.com/office/drawing/2014/main" id="{41199240-129E-46F9-9639-D4D87EA744B9}"/>
              </a:ext>
            </a:extLst>
          </p:cNvPr>
          <p:cNvSpPr txBox="1"/>
          <p:nvPr/>
        </p:nvSpPr>
        <p:spPr>
          <a:xfrm>
            <a:off x="735494" y="4691470"/>
            <a:ext cx="11032436" cy="923330"/>
          </a:xfrm>
          <a:prstGeom prst="rect">
            <a:avLst/>
          </a:prstGeom>
          <a:noFill/>
        </p:spPr>
        <p:txBody>
          <a:bodyPr wrap="square" rtlCol="0">
            <a:spAutoFit/>
          </a:bodyPr>
          <a:lstStyle/>
          <a:p>
            <a:pPr marL="285750" indent="-285750">
              <a:buFont typeface="Wingdings" panose="05000000000000000000" pitchFamily="2" charset="2"/>
              <a:buChar char="Ø"/>
            </a:pPr>
            <a:r>
              <a:rPr lang="en-IN" dirty="0"/>
              <a:t> SEZ units / developers making such supplies shall not include such outward supplies in table-3B</a:t>
            </a:r>
          </a:p>
          <a:p>
            <a:pPr marL="285750" indent="-285750">
              <a:buFont typeface="Wingdings" panose="05000000000000000000" pitchFamily="2" charset="2"/>
              <a:buChar char="Ø"/>
            </a:pPr>
            <a:r>
              <a:rPr lang="en-IN" dirty="0"/>
              <a:t> </a:t>
            </a:r>
            <a:r>
              <a:rPr lang="en-IN" b="1" dirty="0"/>
              <a:t>Reporting in table 3J and 3K shall be required till the time the data from ICEGATE and SEZ to GSTN system starts flowing online.</a:t>
            </a:r>
          </a:p>
        </p:txBody>
      </p:sp>
      <p:pic>
        <p:nvPicPr>
          <p:cNvPr id="10" name="Picture 9">
            <a:extLst>
              <a:ext uri="{FF2B5EF4-FFF2-40B4-BE49-F238E27FC236}">
                <a16:creationId xmlns:a16="http://schemas.microsoft.com/office/drawing/2014/main" id="{CCAAA6EF-F277-4A59-9993-759D09A5785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46191" y="5943600"/>
            <a:ext cx="1345809" cy="914400"/>
          </a:xfrm>
          <a:prstGeom prst="rect">
            <a:avLst/>
          </a:prstGeom>
        </p:spPr>
      </p:pic>
      <p:pic>
        <p:nvPicPr>
          <p:cNvPr id="11" name="Picture 10">
            <a:extLst>
              <a:ext uri="{FF2B5EF4-FFF2-40B4-BE49-F238E27FC236}">
                <a16:creationId xmlns:a16="http://schemas.microsoft.com/office/drawing/2014/main" id="{2E25C576-32C1-4456-8C4A-9077FAA295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405331"/>
            <a:ext cx="1969477" cy="452669"/>
          </a:xfrm>
          <a:prstGeom prst="rect">
            <a:avLst/>
          </a:prstGeom>
        </p:spPr>
      </p:pic>
    </p:spTree>
    <p:extLst>
      <p:ext uri="{BB962C8B-B14F-4D97-AF65-F5344CB8AC3E}">
        <p14:creationId xmlns:p14="http://schemas.microsoft.com/office/powerpoint/2010/main" val="84335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9" grpId="0" animBg="1"/>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84A8CD-07F1-4C16-9A70-240E954A5923}"/>
              </a:ext>
            </a:extLst>
          </p:cNvPr>
          <p:cNvSpPr>
            <a:spLocks noGrp="1"/>
          </p:cNvSpPr>
          <p:nvPr>
            <p:ph type="title"/>
          </p:nvPr>
        </p:nvSpPr>
        <p:spPr/>
        <p:txBody>
          <a:bodyPr/>
          <a:lstStyle/>
          <a:p>
            <a:r>
              <a:rPr lang="en-IN" dirty="0">
                <a:solidFill>
                  <a:schemeClr val="tx1"/>
                </a:solidFill>
              </a:rPr>
              <a:t> 			</a:t>
            </a:r>
            <a:r>
              <a:rPr lang="en-IN" sz="4000" dirty="0">
                <a:solidFill>
                  <a:schemeClr val="tx1"/>
                </a:solidFill>
              </a:rPr>
              <a:t> GST ANX- 1</a:t>
            </a:r>
            <a:endParaRPr lang="en-IN" dirty="0">
              <a:solidFill>
                <a:schemeClr val="tx1"/>
              </a:solidFill>
            </a:endParaRPr>
          </a:p>
        </p:txBody>
      </p:sp>
      <p:sp>
        <p:nvSpPr>
          <p:cNvPr id="6" name="Rectangle: Rounded Corners 5">
            <a:extLst>
              <a:ext uri="{FF2B5EF4-FFF2-40B4-BE49-F238E27FC236}">
                <a16:creationId xmlns:a16="http://schemas.microsoft.com/office/drawing/2014/main" id="{6C561266-058B-4B25-B0DC-096286269CB2}"/>
              </a:ext>
            </a:extLst>
          </p:cNvPr>
          <p:cNvSpPr/>
          <p:nvPr/>
        </p:nvSpPr>
        <p:spPr>
          <a:xfrm>
            <a:off x="238539" y="1431235"/>
            <a:ext cx="11701669" cy="702365"/>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Table 3L. Missing documents on which credit has been claimed in T-2 / T-1 (for quarter) tax period and       supplier has not reported the same till the filing of return for the current tax period.</a:t>
            </a:r>
          </a:p>
        </p:txBody>
      </p:sp>
      <p:sp>
        <p:nvSpPr>
          <p:cNvPr id="7" name="TextBox 6">
            <a:extLst>
              <a:ext uri="{FF2B5EF4-FFF2-40B4-BE49-F238E27FC236}">
                <a16:creationId xmlns:a16="http://schemas.microsoft.com/office/drawing/2014/main" id="{7119A61F-1659-427D-A098-2ED714ACD63F}"/>
              </a:ext>
            </a:extLst>
          </p:cNvPr>
          <p:cNvSpPr txBox="1"/>
          <p:nvPr/>
        </p:nvSpPr>
        <p:spPr>
          <a:xfrm>
            <a:off x="735494" y="2359043"/>
            <a:ext cx="11032436" cy="1200329"/>
          </a:xfrm>
          <a:prstGeom prst="rect">
            <a:avLst/>
          </a:prstGeom>
          <a:noFill/>
        </p:spPr>
        <p:txBody>
          <a:bodyPr wrap="square" rtlCol="0">
            <a:spAutoFit/>
          </a:bodyPr>
          <a:lstStyle/>
          <a:p>
            <a:pPr marL="285750" indent="-285750">
              <a:buFont typeface="Wingdings" panose="05000000000000000000" pitchFamily="2" charset="2"/>
              <a:buChar char="Ø"/>
            </a:pPr>
            <a:r>
              <a:rPr lang="en-IN" dirty="0"/>
              <a:t> The recipient shall provide document wise details of the supplies for which credit has been claimed but  the supplier has failed to report the supplies after a lapse of two tax periods in case of monthly return filers and after a lapse of one tax period in case of quarterly return filers.</a:t>
            </a:r>
          </a:p>
          <a:p>
            <a:endParaRPr lang="en-IN" dirty="0"/>
          </a:p>
        </p:txBody>
      </p:sp>
      <p:sp>
        <p:nvSpPr>
          <p:cNvPr id="10" name="Rectangle: Rounded Corners 9">
            <a:extLst>
              <a:ext uri="{FF2B5EF4-FFF2-40B4-BE49-F238E27FC236}">
                <a16:creationId xmlns:a16="http://schemas.microsoft.com/office/drawing/2014/main" id="{1B34BBFB-DC82-4FD8-8048-BB66170732BC}"/>
              </a:ext>
            </a:extLst>
          </p:cNvPr>
          <p:cNvSpPr/>
          <p:nvPr/>
        </p:nvSpPr>
        <p:spPr>
          <a:xfrm>
            <a:off x="245165" y="3784815"/>
            <a:ext cx="11701669" cy="702365"/>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Table 4. Details of supplies made through E-commerce operators liable to collect tax under section 52 </a:t>
            </a:r>
          </a:p>
          <a:p>
            <a:pPr algn="ctr"/>
            <a:r>
              <a:rPr lang="en-IN" dirty="0">
                <a:solidFill>
                  <a:schemeClr val="tx1"/>
                </a:solidFill>
              </a:rPr>
              <a:t>(out of any outward supplies declared in table 3)</a:t>
            </a:r>
          </a:p>
        </p:txBody>
      </p:sp>
      <p:sp>
        <p:nvSpPr>
          <p:cNvPr id="11" name="TextBox 10">
            <a:extLst>
              <a:ext uri="{FF2B5EF4-FFF2-40B4-BE49-F238E27FC236}">
                <a16:creationId xmlns:a16="http://schemas.microsoft.com/office/drawing/2014/main" id="{C820C2D4-3868-475A-A478-A90C74F24844}"/>
              </a:ext>
            </a:extLst>
          </p:cNvPr>
          <p:cNvSpPr txBox="1"/>
          <p:nvPr/>
        </p:nvSpPr>
        <p:spPr>
          <a:xfrm>
            <a:off x="503583" y="4712623"/>
            <a:ext cx="11436625" cy="923330"/>
          </a:xfrm>
          <a:prstGeom prst="rect">
            <a:avLst/>
          </a:prstGeom>
          <a:noFill/>
        </p:spPr>
        <p:txBody>
          <a:bodyPr wrap="square" rtlCol="0">
            <a:spAutoFit/>
          </a:bodyPr>
          <a:lstStyle/>
          <a:p>
            <a:pPr marL="285750" indent="-285750">
              <a:buFont typeface="Wingdings" panose="05000000000000000000" pitchFamily="2" charset="2"/>
              <a:buChar char="Ø"/>
            </a:pPr>
            <a:r>
              <a:rPr lang="en-IN" dirty="0"/>
              <a:t> Supplies made through e-commerce operators liable to collect tax under section 52 shall be reported  at the consolidated level in this table even though these supplies have already been reported in table 3.</a:t>
            </a:r>
          </a:p>
          <a:p>
            <a:endParaRPr lang="en-IN" dirty="0"/>
          </a:p>
        </p:txBody>
      </p:sp>
      <p:pic>
        <p:nvPicPr>
          <p:cNvPr id="8" name="Picture 7">
            <a:extLst>
              <a:ext uri="{FF2B5EF4-FFF2-40B4-BE49-F238E27FC236}">
                <a16:creationId xmlns:a16="http://schemas.microsoft.com/office/drawing/2014/main" id="{AF92ED93-4201-40F8-AEC3-013E9231299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46191" y="5943600"/>
            <a:ext cx="1345809" cy="914400"/>
          </a:xfrm>
          <a:prstGeom prst="rect">
            <a:avLst/>
          </a:prstGeom>
        </p:spPr>
      </p:pic>
      <p:pic>
        <p:nvPicPr>
          <p:cNvPr id="9" name="Picture 8">
            <a:extLst>
              <a:ext uri="{FF2B5EF4-FFF2-40B4-BE49-F238E27FC236}">
                <a16:creationId xmlns:a16="http://schemas.microsoft.com/office/drawing/2014/main" id="{10434771-0CA5-4657-ADE3-6D87BCB9D2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405331"/>
            <a:ext cx="1969477" cy="452669"/>
          </a:xfrm>
          <a:prstGeom prst="rect">
            <a:avLst/>
          </a:prstGeom>
        </p:spPr>
      </p:pic>
    </p:spTree>
    <p:extLst>
      <p:ext uri="{BB962C8B-B14F-4D97-AF65-F5344CB8AC3E}">
        <p14:creationId xmlns:p14="http://schemas.microsoft.com/office/powerpoint/2010/main" val="1501917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10" grpId="0" animBg="1"/>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18A32C2-1A65-491F-BD39-EACC40B26838}"/>
              </a:ext>
            </a:extLst>
          </p:cNvPr>
          <p:cNvSpPr/>
          <p:nvPr/>
        </p:nvSpPr>
        <p:spPr>
          <a:xfrm>
            <a:off x="2780714" y="1487481"/>
            <a:ext cx="7080739" cy="3883037"/>
          </a:xfrm>
          <a:prstGeom prst="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Disclaimer</a:t>
            </a:r>
          </a:p>
          <a:p>
            <a:pPr algn="just"/>
            <a:r>
              <a:rPr lang="en-US" dirty="0">
                <a:solidFill>
                  <a:schemeClr val="tx1"/>
                </a:solidFill>
              </a:rPr>
              <a:t>The contents of this document are solely for informational          purpose. It does not constitute professional advice or a formal                   recommendation. The presentation is made with utmost               professional caution but in no manner guarantees the content for</a:t>
            </a:r>
          </a:p>
          <a:p>
            <a:pPr algn="just"/>
            <a:r>
              <a:rPr lang="en-US" dirty="0">
                <a:solidFill>
                  <a:schemeClr val="tx1"/>
                </a:solidFill>
              </a:rPr>
              <a:t>use by any person. It is suggested to go through original statute /notification / circular / pronouncements before relying on the      matter given. The presentation is meant for general guidance     and no responsibility for loss arising to any person acting or       refraining  from acting as a result of any material contained in    this presentation will be accepted by us. Professional advice                recommended to be sought before any action or refrainment.</a:t>
            </a:r>
            <a:endParaRPr lang="en-IN" dirty="0">
              <a:solidFill>
                <a:schemeClr val="tx1"/>
              </a:solidFill>
            </a:endParaRPr>
          </a:p>
        </p:txBody>
      </p:sp>
    </p:spTree>
    <p:extLst>
      <p:ext uri="{BB962C8B-B14F-4D97-AF65-F5344CB8AC3E}">
        <p14:creationId xmlns:p14="http://schemas.microsoft.com/office/powerpoint/2010/main" val="22117384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07CE74-5579-4D9F-A4A8-D35424E02856}"/>
              </a:ext>
            </a:extLst>
          </p:cNvPr>
          <p:cNvSpPr>
            <a:spLocks noGrp="1"/>
          </p:cNvSpPr>
          <p:nvPr>
            <p:ph type="title" idx="4294967295"/>
          </p:nvPr>
        </p:nvSpPr>
        <p:spPr>
          <a:xfrm>
            <a:off x="0" y="0"/>
            <a:ext cx="12192000" cy="1179513"/>
          </a:xfrm>
          <a:prstGeom prst="rect">
            <a:avLst/>
          </a:prstGeom>
        </p:spPr>
        <p:txBody>
          <a:bodyPr/>
          <a:lstStyle/>
          <a:p>
            <a:pPr algn="ctr"/>
            <a:r>
              <a:rPr lang="en-IN" dirty="0"/>
              <a:t>GST ANX- 2</a:t>
            </a:r>
          </a:p>
        </p:txBody>
      </p:sp>
      <p:sp>
        <p:nvSpPr>
          <p:cNvPr id="5" name="Title 1">
            <a:extLst>
              <a:ext uri="{FF2B5EF4-FFF2-40B4-BE49-F238E27FC236}">
                <a16:creationId xmlns:a16="http://schemas.microsoft.com/office/drawing/2014/main" id="{60B5AE3D-88B8-4552-A702-56CAE80EE395}"/>
              </a:ext>
            </a:extLst>
          </p:cNvPr>
          <p:cNvSpPr txBox="1">
            <a:spLocks/>
          </p:cNvSpPr>
          <p:nvPr/>
        </p:nvSpPr>
        <p:spPr>
          <a:xfrm>
            <a:off x="0" y="5678487"/>
            <a:ext cx="12192000" cy="1179513"/>
          </a:xfrm>
          <a:prstGeom prst="rect">
            <a:avLst/>
          </a:prstGeom>
        </p:spPr>
        <p:txBody>
          <a:bodyPr/>
          <a:lstStyle>
            <a:lvl1pPr algn="ctr" defTabSz="1219170" rtl="0" eaLnBrk="1" latinLnBrk="1" hangingPunct="1">
              <a:spcBef>
                <a:spcPct val="0"/>
              </a:spcBef>
              <a:buNone/>
              <a:defRPr sz="4800" b="1" kern="1200">
                <a:solidFill>
                  <a:schemeClr val="tx1"/>
                </a:solidFill>
                <a:latin typeface="Arial" pitchFamily="34" charset="0"/>
                <a:ea typeface="+mj-ea"/>
                <a:cs typeface="Arial" pitchFamily="34" charset="0"/>
              </a:defRPr>
            </a:lvl1pPr>
          </a:lstStyle>
          <a:p>
            <a:r>
              <a:rPr lang="en-IN" dirty="0"/>
              <a:t>GST ANX- 2</a:t>
            </a:r>
          </a:p>
        </p:txBody>
      </p:sp>
      <p:pic>
        <p:nvPicPr>
          <p:cNvPr id="4" name="Picture 3">
            <a:extLst>
              <a:ext uri="{FF2B5EF4-FFF2-40B4-BE49-F238E27FC236}">
                <a16:creationId xmlns:a16="http://schemas.microsoft.com/office/drawing/2014/main" id="{2F912419-D3D9-4970-ADA1-009B874AB3E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3000375" cy="914400"/>
          </a:xfrm>
          <a:prstGeom prst="rect">
            <a:avLst/>
          </a:prstGeom>
        </p:spPr>
      </p:pic>
    </p:spTree>
    <p:extLst>
      <p:ext uri="{BB962C8B-B14F-4D97-AF65-F5344CB8AC3E}">
        <p14:creationId xmlns:p14="http://schemas.microsoft.com/office/powerpoint/2010/main" val="15652643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84A8CD-07F1-4C16-9A70-240E954A5923}"/>
              </a:ext>
            </a:extLst>
          </p:cNvPr>
          <p:cNvSpPr>
            <a:spLocks noGrp="1"/>
          </p:cNvSpPr>
          <p:nvPr>
            <p:ph type="title"/>
          </p:nvPr>
        </p:nvSpPr>
        <p:spPr/>
        <p:txBody>
          <a:bodyPr/>
          <a:lstStyle/>
          <a:p>
            <a:r>
              <a:rPr lang="en-IN" dirty="0">
                <a:solidFill>
                  <a:schemeClr val="tx1"/>
                </a:solidFill>
              </a:rPr>
              <a:t> 			</a:t>
            </a:r>
            <a:r>
              <a:rPr lang="en-IN" sz="4000" dirty="0">
                <a:solidFill>
                  <a:schemeClr val="tx1"/>
                </a:solidFill>
              </a:rPr>
              <a:t> GST ANX- 2</a:t>
            </a:r>
            <a:endParaRPr lang="en-IN" dirty="0">
              <a:solidFill>
                <a:schemeClr val="tx1"/>
              </a:solidFill>
            </a:endParaRPr>
          </a:p>
        </p:txBody>
      </p:sp>
      <p:pic>
        <p:nvPicPr>
          <p:cNvPr id="4" name="Picture 3">
            <a:extLst>
              <a:ext uri="{FF2B5EF4-FFF2-40B4-BE49-F238E27FC236}">
                <a16:creationId xmlns:a16="http://schemas.microsoft.com/office/drawing/2014/main" id="{5F98D626-832B-45DA-B1DF-ADB5AD7034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5867728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84A8CD-07F1-4C16-9A70-240E954A5923}"/>
              </a:ext>
            </a:extLst>
          </p:cNvPr>
          <p:cNvSpPr>
            <a:spLocks noGrp="1"/>
          </p:cNvSpPr>
          <p:nvPr>
            <p:ph type="title"/>
          </p:nvPr>
        </p:nvSpPr>
        <p:spPr/>
        <p:txBody>
          <a:bodyPr/>
          <a:lstStyle/>
          <a:p>
            <a:r>
              <a:rPr lang="en-IN" dirty="0">
                <a:solidFill>
                  <a:schemeClr val="tx1"/>
                </a:solidFill>
              </a:rPr>
              <a:t> 			</a:t>
            </a:r>
            <a:r>
              <a:rPr lang="en-IN" sz="4000" dirty="0">
                <a:solidFill>
                  <a:schemeClr val="tx1"/>
                </a:solidFill>
              </a:rPr>
              <a:t> GST ANX- 2</a:t>
            </a:r>
            <a:endParaRPr lang="en-IN" dirty="0">
              <a:solidFill>
                <a:schemeClr val="tx1"/>
              </a:solidFill>
            </a:endParaRPr>
          </a:p>
        </p:txBody>
      </p:sp>
      <p:pic>
        <p:nvPicPr>
          <p:cNvPr id="5" name="Picture 4">
            <a:extLst>
              <a:ext uri="{FF2B5EF4-FFF2-40B4-BE49-F238E27FC236}">
                <a16:creationId xmlns:a16="http://schemas.microsoft.com/office/drawing/2014/main" id="{F8B82197-C51C-4ADC-B7B8-A0C347D510C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2191999" cy="6858000"/>
          </a:xfrm>
          <a:prstGeom prst="rect">
            <a:avLst/>
          </a:prstGeom>
        </p:spPr>
      </p:pic>
    </p:spTree>
    <p:extLst>
      <p:ext uri="{BB962C8B-B14F-4D97-AF65-F5344CB8AC3E}">
        <p14:creationId xmlns:p14="http://schemas.microsoft.com/office/powerpoint/2010/main" val="28804706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84A8CD-07F1-4C16-9A70-240E954A5923}"/>
              </a:ext>
            </a:extLst>
          </p:cNvPr>
          <p:cNvSpPr>
            <a:spLocks noGrp="1"/>
          </p:cNvSpPr>
          <p:nvPr>
            <p:ph type="title"/>
          </p:nvPr>
        </p:nvSpPr>
        <p:spPr/>
        <p:txBody>
          <a:bodyPr/>
          <a:lstStyle/>
          <a:p>
            <a:r>
              <a:rPr lang="en-IN" dirty="0">
                <a:solidFill>
                  <a:schemeClr val="tx1"/>
                </a:solidFill>
              </a:rPr>
              <a:t> 			</a:t>
            </a:r>
            <a:r>
              <a:rPr lang="en-IN" sz="4000" dirty="0">
                <a:solidFill>
                  <a:schemeClr val="tx1"/>
                </a:solidFill>
              </a:rPr>
              <a:t> GST ANX- 2</a:t>
            </a:r>
            <a:endParaRPr lang="en-IN" dirty="0">
              <a:solidFill>
                <a:schemeClr val="tx1"/>
              </a:solidFill>
            </a:endParaRPr>
          </a:p>
        </p:txBody>
      </p:sp>
      <p:sp>
        <p:nvSpPr>
          <p:cNvPr id="6" name="Rectangle: Rounded Corners 5">
            <a:extLst>
              <a:ext uri="{FF2B5EF4-FFF2-40B4-BE49-F238E27FC236}">
                <a16:creationId xmlns:a16="http://schemas.microsoft.com/office/drawing/2014/main" id="{6C561266-058B-4B25-B0DC-096286269CB2}"/>
              </a:ext>
            </a:extLst>
          </p:cNvPr>
          <p:cNvSpPr/>
          <p:nvPr/>
        </p:nvSpPr>
        <p:spPr>
          <a:xfrm>
            <a:off x="238539" y="1431235"/>
            <a:ext cx="11701669" cy="702365"/>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Table 3A. Supplies received from registered persons including services received from SEZ units </a:t>
            </a:r>
          </a:p>
          <a:p>
            <a:pPr algn="ctr"/>
            <a:r>
              <a:rPr lang="en-IN" dirty="0">
                <a:solidFill>
                  <a:schemeClr val="tx1"/>
                </a:solidFill>
              </a:rPr>
              <a:t>(other than those attracting reverse charge)</a:t>
            </a:r>
          </a:p>
        </p:txBody>
      </p:sp>
      <p:sp>
        <p:nvSpPr>
          <p:cNvPr id="10" name="Rectangle: Rounded Corners 9">
            <a:extLst>
              <a:ext uri="{FF2B5EF4-FFF2-40B4-BE49-F238E27FC236}">
                <a16:creationId xmlns:a16="http://schemas.microsoft.com/office/drawing/2014/main" id="{1B34BBFB-DC82-4FD8-8048-BB66170732BC}"/>
              </a:ext>
            </a:extLst>
          </p:cNvPr>
          <p:cNvSpPr/>
          <p:nvPr/>
        </p:nvSpPr>
        <p:spPr>
          <a:xfrm>
            <a:off x="238539" y="3208923"/>
            <a:ext cx="11701669" cy="702365"/>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Table 3B. Import of goods from SEZ units / Developers on Bill of Entry</a:t>
            </a:r>
          </a:p>
        </p:txBody>
      </p:sp>
      <p:sp>
        <p:nvSpPr>
          <p:cNvPr id="11" name="TextBox 10">
            <a:extLst>
              <a:ext uri="{FF2B5EF4-FFF2-40B4-BE49-F238E27FC236}">
                <a16:creationId xmlns:a16="http://schemas.microsoft.com/office/drawing/2014/main" id="{C820C2D4-3868-475A-A478-A90C74F24844}"/>
              </a:ext>
            </a:extLst>
          </p:cNvPr>
          <p:cNvSpPr txBox="1"/>
          <p:nvPr/>
        </p:nvSpPr>
        <p:spPr>
          <a:xfrm>
            <a:off x="503584" y="5326773"/>
            <a:ext cx="11555895" cy="923330"/>
          </a:xfrm>
          <a:prstGeom prst="rect">
            <a:avLst/>
          </a:prstGeom>
          <a:noFill/>
        </p:spPr>
        <p:txBody>
          <a:bodyPr wrap="square" rtlCol="0">
            <a:spAutoFit/>
          </a:bodyPr>
          <a:lstStyle/>
          <a:p>
            <a:pPr marL="285750" indent="-285750">
              <a:buFont typeface="Wingdings" panose="05000000000000000000" pitchFamily="2" charset="2"/>
              <a:buChar char="Ø"/>
            </a:pPr>
            <a:r>
              <a:rPr lang="en-IN" dirty="0"/>
              <a:t> Table 3B and 3C shall be used after the data from the ICEGATE and SEZ (through ICEGATE) starts flowing to the GST system online. Thereafter, table 3J &amp; 3K of FORM GST ANX-1 shall be discontinued. Data will be shown to the taxpayer as received from the ICEGATE.</a:t>
            </a:r>
          </a:p>
        </p:txBody>
      </p:sp>
      <p:sp>
        <p:nvSpPr>
          <p:cNvPr id="8" name="Rectangle: Rounded Corners 7">
            <a:extLst>
              <a:ext uri="{FF2B5EF4-FFF2-40B4-BE49-F238E27FC236}">
                <a16:creationId xmlns:a16="http://schemas.microsoft.com/office/drawing/2014/main" id="{9E07B6A3-E62A-4AF3-8428-1BD5DD61EAAE}"/>
              </a:ext>
            </a:extLst>
          </p:cNvPr>
          <p:cNvSpPr/>
          <p:nvPr/>
        </p:nvSpPr>
        <p:spPr>
          <a:xfrm>
            <a:off x="245166" y="4372461"/>
            <a:ext cx="11701669" cy="702365"/>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Table 3C. Import of goods from overseas on Bill of Entry</a:t>
            </a:r>
          </a:p>
        </p:txBody>
      </p:sp>
      <p:sp>
        <p:nvSpPr>
          <p:cNvPr id="3" name="Rectangle: Rounded Corners 2">
            <a:extLst>
              <a:ext uri="{FF2B5EF4-FFF2-40B4-BE49-F238E27FC236}">
                <a16:creationId xmlns:a16="http://schemas.microsoft.com/office/drawing/2014/main" id="{AD122865-B0C0-4B0D-85EC-6418FCED1949}"/>
              </a:ext>
            </a:extLst>
          </p:cNvPr>
          <p:cNvSpPr/>
          <p:nvPr/>
        </p:nvSpPr>
        <p:spPr>
          <a:xfrm>
            <a:off x="2251881" y="2400044"/>
            <a:ext cx="1692323" cy="52767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Accept</a:t>
            </a:r>
            <a:endParaRPr lang="en-IN" b="1" dirty="0">
              <a:solidFill>
                <a:schemeClr val="tx1"/>
              </a:solidFill>
            </a:endParaRPr>
          </a:p>
        </p:txBody>
      </p:sp>
      <p:sp>
        <p:nvSpPr>
          <p:cNvPr id="9" name="Rectangle: Rounded Corners 8">
            <a:extLst>
              <a:ext uri="{FF2B5EF4-FFF2-40B4-BE49-F238E27FC236}">
                <a16:creationId xmlns:a16="http://schemas.microsoft.com/office/drawing/2014/main" id="{0A87A994-A9DE-450A-9274-B4A8DFE0460D}"/>
              </a:ext>
            </a:extLst>
          </p:cNvPr>
          <p:cNvSpPr/>
          <p:nvPr/>
        </p:nvSpPr>
        <p:spPr>
          <a:xfrm>
            <a:off x="5188424" y="2400044"/>
            <a:ext cx="1692323" cy="52767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Reject</a:t>
            </a:r>
            <a:endParaRPr lang="en-IN" b="1" dirty="0">
              <a:solidFill>
                <a:schemeClr val="tx1"/>
              </a:solidFill>
            </a:endParaRPr>
          </a:p>
        </p:txBody>
      </p:sp>
      <p:sp>
        <p:nvSpPr>
          <p:cNvPr id="12" name="Rectangle: Rounded Corners 11">
            <a:extLst>
              <a:ext uri="{FF2B5EF4-FFF2-40B4-BE49-F238E27FC236}">
                <a16:creationId xmlns:a16="http://schemas.microsoft.com/office/drawing/2014/main" id="{5CC0EE35-02F2-4F8C-80DD-3E26D954ECED}"/>
              </a:ext>
            </a:extLst>
          </p:cNvPr>
          <p:cNvSpPr/>
          <p:nvPr/>
        </p:nvSpPr>
        <p:spPr>
          <a:xfrm>
            <a:off x="8124967" y="2385284"/>
            <a:ext cx="1692323" cy="52767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Pending</a:t>
            </a:r>
            <a:endParaRPr lang="en-IN" b="1" dirty="0">
              <a:solidFill>
                <a:schemeClr val="tx1"/>
              </a:solidFill>
            </a:endParaRPr>
          </a:p>
        </p:txBody>
      </p:sp>
      <p:pic>
        <p:nvPicPr>
          <p:cNvPr id="13" name="Picture 12">
            <a:extLst>
              <a:ext uri="{FF2B5EF4-FFF2-40B4-BE49-F238E27FC236}">
                <a16:creationId xmlns:a16="http://schemas.microsoft.com/office/drawing/2014/main" id="{339A2E29-4A3B-44EB-8B08-844CFC0F2C8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46191" y="5943600"/>
            <a:ext cx="1345809" cy="914400"/>
          </a:xfrm>
          <a:prstGeom prst="rect">
            <a:avLst/>
          </a:prstGeom>
        </p:spPr>
      </p:pic>
      <p:pic>
        <p:nvPicPr>
          <p:cNvPr id="14" name="Picture 13">
            <a:extLst>
              <a:ext uri="{FF2B5EF4-FFF2-40B4-BE49-F238E27FC236}">
                <a16:creationId xmlns:a16="http://schemas.microsoft.com/office/drawing/2014/main" id="{5D05007B-9FAE-47DA-9729-98F0D4CCAA3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405331"/>
            <a:ext cx="1969477" cy="452669"/>
          </a:xfrm>
          <a:prstGeom prst="rect">
            <a:avLst/>
          </a:prstGeom>
        </p:spPr>
      </p:pic>
    </p:spTree>
    <p:extLst>
      <p:ext uri="{BB962C8B-B14F-4D97-AF65-F5344CB8AC3E}">
        <p14:creationId xmlns:p14="http://schemas.microsoft.com/office/powerpoint/2010/main" val="4212143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11" grpId="0"/>
      <p:bldP spid="8" grpId="0" animBg="1"/>
      <p:bldP spid="3" grpId="0" animBg="1"/>
      <p:bldP spid="9" grpId="0" animBg="1"/>
      <p:bldP spid="1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84A8CD-07F1-4C16-9A70-240E954A5923}"/>
              </a:ext>
            </a:extLst>
          </p:cNvPr>
          <p:cNvSpPr>
            <a:spLocks noGrp="1"/>
          </p:cNvSpPr>
          <p:nvPr>
            <p:ph type="title"/>
          </p:nvPr>
        </p:nvSpPr>
        <p:spPr/>
        <p:txBody>
          <a:bodyPr/>
          <a:lstStyle/>
          <a:p>
            <a:r>
              <a:rPr lang="en-IN" dirty="0">
                <a:solidFill>
                  <a:schemeClr val="tx1"/>
                </a:solidFill>
              </a:rPr>
              <a:t>         </a:t>
            </a:r>
            <a:r>
              <a:rPr lang="en-IN" sz="4000" dirty="0">
                <a:solidFill>
                  <a:schemeClr val="tx1"/>
                </a:solidFill>
              </a:rPr>
              <a:t>GST ANX- 1 Vs GST ANX- 2</a:t>
            </a:r>
            <a:endParaRPr lang="en-IN" dirty="0">
              <a:solidFill>
                <a:schemeClr val="tx1"/>
              </a:solidFill>
            </a:endParaRPr>
          </a:p>
        </p:txBody>
      </p:sp>
      <p:graphicFrame>
        <p:nvGraphicFramePr>
          <p:cNvPr id="5" name="Table 6">
            <a:extLst>
              <a:ext uri="{FF2B5EF4-FFF2-40B4-BE49-F238E27FC236}">
                <a16:creationId xmlns:a16="http://schemas.microsoft.com/office/drawing/2014/main" id="{D51EFE67-F75F-43CB-9918-A3B836C343C4}"/>
              </a:ext>
            </a:extLst>
          </p:cNvPr>
          <p:cNvGraphicFramePr>
            <a:graphicFrameLocks noGrp="1"/>
          </p:cNvGraphicFramePr>
          <p:nvPr>
            <p:extLst>
              <p:ext uri="{D42A27DB-BD31-4B8C-83A1-F6EECF244321}">
                <p14:modId xmlns:p14="http://schemas.microsoft.com/office/powerpoint/2010/main" val="3982098564"/>
              </p:ext>
            </p:extLst>
          </p:nvPr>
        </p:nvGraphicFramePr>
        <p:xfrm>
          <a:off x="384313" y="3045960"/>
          <a:ext cx="10957343" cy="701040"/>
        </p:xfrm>
        <a:graphic>
          <a:graphicData uri="http://schemas.openxmlformats.org/drawingml/2006/table">
            <a:tbl>
              <a:tblPr firstRow="1" bandRow="1">
                <a:tableStyleId>{5C22544A-7EE6-4342-B048-85BDC9FD1C3A}</a:tableStyleId>
              </a:tblPr>
              <a:tblGrid>
                <a:gridCol w="2186609">
                  <a:extLst>
                    <a:ext uri="{9D8B030D-6E8A-4147-A177-3AD203B41FA5}">
                      <a16:colId xmlns:a16="http://schemas.microsoft.com/office/drawing/2014/main" val="2074425897"/>
                    </a:ext>
                  </a:extLst>
                </a:gridCol>
                <a:gridCol w="2067339">
                  <a:extLst>
                    <a:ext uri="{9D8B030D-6E8A-4147-A177-3AD203B41FA5}">
                      <a16:colId xmlns:a16="http://schemas.microsoft.com/office/drawing/2014/main" val="3673025884"/>
                    </a:ext>
                  </a:extLst>
                </a:gridCol>
                <a:gridCol w="2955235">
                  <a:extLst>
                    <a:ext uri="{9D8B030D-6E8A-4147-A177-3AD203B41FA5}">
                      <a16:colId xmlns:a16="http://schemas.microsoft.com/office/drawing/2014/main" val="388435257"/>
                    </a:ext>
                  </a:extLst>
                </a:gridCol>
                <a:gridCol w="1802295">
                  <a:extLst>
                    <a:ext uri="{9D8B030D-6E8A-4147-A177-3AD203B41FA5}">
                      <a16:colId xmlns:a16="http://schemas.microsoft.com/office/drawing/2014/main" val="3700853407"/>
                    </a:ext>
                  </a:extLst>
                </a:gridCol>
                <a:gridCol w="1945865">
                  <a:extLst>
                    <a:ext uri="{9D8B030D-6E8A-4147-A177-3AD203B41FA5}">
                      <a16:colId xmlns:a16="http://schemas.microsoft.com/office/drawing/2014/main" val="647509216"/>
                    </a:ext>
                  </a:extLst>
                </a:gridCol>
              </a:tblGrid>
              <a:tr h="685066">
                <a:tc>
                  <a:txBody>
                    <a:bodyPr/>
                    <a:lstStyle/>
                    <a:p>
                      <a:r>
                        <a:rPr lang="en-IN" sz="2000" b="1" dirty="0">
                          <a:solidFill>
                            <a:schemeClr val="tx1"/>
                          </a:solidFill>
                        </a:rPr>
                        <a:t>1</a:t>
                      </a:r>
                      <a:r>
                        <a:rPr lang="en-IN" sz="2000" b="1" baseline="30000" dirty="0">
                          <a:solidFill>
                            <a:schemeClr val="tx1"/>
                          </a:solidFill>
                        </a:rPr>
                        <a:t>st</a:t>
                      </a:r>
                      <a:r>
                        <a:rPr lang="en-IN" sz="2000" b="1" dirty="0">
                          <a:solidFill>
                            <a:schemeClr val="tx1"/>
                          </a:solidFill>
                        </a:rPr>
                        <a:t> to 30</a:t>
                      </a:r>
                      <a:r>
                        <a:rPr lang="en-IN" sz="2000" b="1" baseline="30000" dirty="0">
                          <a:solidFill>
                            <a:schemeClr val="tx1"/>
                          </a:solidFill>
                        </a:rPr>
                        <a:t>th</a:t>
                      </a:r>
                      <a:r>
                        <a:rPr lang="en-IN" sz="2000" b="1" dirty="0">
                          <a:solidFill>
                            <a:schemeClr val="tx1"/>
                          </a:solidFill>
                        </a:rPr>
                        <a:t>  April </a:t>
                      </a:r>
                    </a:p>
                  </a:txBody>
                  <a:tcPr>
                    <a:solidFill>
                      <a:schemeClr val="accent1">
                        <a:lumMod val="40000"/>
                        <a:lumOff val="60000"/>
                      </a:schemeClr>
                    </a:solidFill>
                  </a:tcPr>
                </a:tc>
                <a:tc>
                  <a:txBody>
                    <a:bodyPr/>
                    <a:lstStyle/>
                    <a:p>
                      <a:r>
                        <a:rPr lang="en-IN" sz="2000" b="1" dirty="0">
                          <a:solidFill>
                            <a:schemeClr val="tx1"/>
                          </a:solidFill>
                        </a:rPr>
                        <a:t>1</a:t>
                      </a:r>
                      <a:r>
                        <a:rPr lang="en-IN" sz="2000" b="1" baseline="30000" dirty="0">
                          <a:solidFill>
                            <a:schemeClr val="tx1"/>
                          </a:solidFill>
                        </a:rPr>
                        <a:t>st</a:t>
                      </a:r>
                      <a:r>
                        <a:rPr lang="en-IN" sz="2000" b="1" dirty="0">
                          <a:solidFill>
                            <a:schemeClr val="tx1"/>
                          </a:solidFill>
                        </a:rPr>
                        <a:t> to 10</a:t>
                      </a:r>
                      <a:r>
                        <a:rPr lang="en-IN" sz="2000" b="1" baseline="30000" dirty="0">
                          <a:solidFill>
                            <a:schemeClr val="tx1"/>
                          </a:solidFill>
                        </a:rPr>
                        <a:t>th</a:t>
                      </a:r>
                      <a:r>
                        <a:rPr lang="en-IN" sz="2000" b="1" dirty="0">
                          <a:solidFill>
                            <a:schemeClr val="tx1"/>
                          </a:solidFill>
                        </a:rPr>
                        <a:t> May</a:t>
                      </a:r>
                    </a:p>
                  </a:txBody>
                  <a:tcPr>
                    <a:solidFill>
                      <a:schemeClr val="accent6">
                        <a:lumMod val="60000"/>
                        <a:lumOff val="40000"/>
                      </a:schemeClr>
                    </a:solidFill>
                  </a:tcPr>
                </a:tc>
                <a:tc>
                  <a:txBody>
                    <a:bodyPr/>
                    <a:lstStyle/>
                    <a:p>
                      <a:r>
                        <a:rPr lang="en-IN" sz="2000" b="1" dirty="0">
                          <a:solidFill>
                            <a:schemeClr val="tx1"/>
                          </a:solidFill>
                        </a:rPr>
                        <a:t>11</a:t>
                      </a:r>
                      <a:r>
                        <a:rPr lang="en-IN" sz="2000" b="1" baseline="30000" dirty="0">
                          <a:solidFill>
                            <a:schemeClr val="tx1"/>
                          </a:solidFill>
                        </a:rPr>
                        <a:t>th</a:t>
                      </a:r>
                      <a:r>
                        <a:rPr lang="en-IN" sz="2000" b="1" dirty="0">
                          <a:solidFill>
                            <a:schemeClr val="tx1"/>
                          </a:solidFill>
                        </a:rPr>
                        <a:t> to 17</a:t>
                      </a:r>
                      <a:r>
                        <a:rPr lang="en-IN" sz="2000" b="1" baseline="30000" dirty="0">
                          <a:solidFill>
                            <a:schemeClr val="tx1"/>
                          </a:solidFill>
                        </a:rPr>
                        <a:t>th</a:t>
                      </a:r>
                      <a:r>
                        <a:rPr lang="en-IN" sz="2000" b="1" dirty="0">
                          <a:solidFill>
                            <a:schemeClr val="tx1"/>
                          </a:solidFill>
                        </a:rPr>
                        <a:t> May</a:t>
                      </a:r>
                    </a:p>
                  </a:txBody>
                  <a:tcPr>
                    <a:solidFill>
                      <a:schemeClr val="bg2">
                        <a:lumMod val="75000"/>
                      </a:schemeClr>
                    </a:solidFill>
                  </a:tcPr>
                </a:tc>
                <a:tc>
                  <a:txBody>
                    <a:bodyPr/>
                    <a:lstStyle/>
                    <a:p>
                      <a:r>
                        <a:rPr lang="en-IN" sz="2000" b="1" dirty="0">
                          <a:solidFill>
                            <a:schemeClr val="tx1"/>
                          </a:solidFill>
                        </a:rPr>
                        <a:t>18</a:t>
                      </a:r>
                      <a:r>
                        <a:rPr lang="en-IN" sz="2000" b="1" baseline="30000" dirty="0">
                          <a:solidFill>
                            <a:schemeClr val="tx1"/>
                          </a:solidFill>
                        </a:rPr>
                        <a:t>th</a:t>
                      </a:r>
                      <a:r>
                        <a:rPr lang="en-IN" sz="2000" b="1" dirty="0">
                          <a:solidFill>
                            <a:schemeClr val="tx1"/>
                          </a:solidFill>
                        </a:rPr>
                        <a:t> to 20</a:t>
                      </a:r>
                      <a:r>
                        <a:rPr lang="en-IN" sz="2000" b="1" baseline="30000" dirty="0">
                          <a:solidFill>
                            <a:schemeClr val="tx1"/>
                          </a:solidFill>
                        </a:rPr>
                        <a:t>th</a:t>
                      </a:r>
                      <a:r>
                        <a:rPr lang="en-IN" sz="2000" b="1" dirty="0">
                          <a:solidFill>
                            <a:schemeClr val="tx1"/>
                          </a:solidFill>
                        </a:rPr>
                        <a:t> </a:t>
                      </a:r>
                    </a:p>
                    <a:p>
                      <a:r>
                        <a:rPr lang="en-IN" sz="2000" b="1" dirty="0">
                          <a:solidFill>
                            <a:schemeClr val="tx1"/>
                          </a:solidFill>
                        </a:rPr>
                        <a:t>May</a:t>
                      </a:r>
                    </a:p>
                  </a:txBody>
                  <a:tcPr>
                    <a:solidFill>
                      <a:schemeClr val="tx2">
                        <a:lumMod val="60000"/>
                        <a:lumOff val="40000"/>
                      </a:schemeClr>
                    </a:solidFill>
                  </a:tcPr>
                </a:tc>
                <a:tc>
                  <a:txBody>
                    <a:bodyPr/>
                    <a:lstStyle/>
                    <a:p>
                      <a:r>
                        <a:rPr lang="en-IN" sz="2000" b="1" dirty="0">
                          <a:solidFill>
                            <a:schemeClr val="tx1"/>
                          </a:solidFill>
                        </a:rPr>
                        <a:t>21</a:t>
                      </a:r>
                      <a:r>
                        <a:rPr lang="en-IN" sz="2000" b="1" baseline="30000" dirty="0">
                          <a:solidFill>
                            <a:schemeClr val="tx1"/>
                          </a:solidFill>
                        </a:rPr>
                        <a:t>st</a:t>
                      </a:r>
                      <a:r>
                        <a:rPr lang="en-IN" sz="2000" b="1" dirty="0">
                          <a:solidFill>
                            <a:schemeClr val="tx1"/>
                          </a:solidFill>
                        </a:rPr>
                        <a:t>  Onwards</a:t>
                      </a:r>
                    </a:p>
                  </a:txBody>
                  <a:tcPr>
                    <a:solidFill>
                      <a:schemeClr val="accent2">
                        <a:lumMod val="40000"/>
                        <a:lumOff val="60000"/>
                      </a:schemeClr>
                    </a:solidFill>
                  </a:tcPr>
                </a:tc>
                <a:extLst>
                  <a:ext uri="{0D108BD9-81ED-4DB2-BD59-A6C34878D82A}">
                    <a16:rowId xmlns:a16="http://schemas.microsoft.com/office/drawing/2014/main" val="1380858027"/>
                  </a:ext>
                </a:extLst>
              </a:tr>
            </a:tbl>
          </a:graphicData>
        </a:graphic>
      </p:graphicFrame>
      <p:sp>
        <p:nvSpPr>
          <p:cNvPr id="9" name="Rectangle 8">
            <a:extLst>
              <a:ext uri="{FF2B5EF4-FFF2-40B4-BE49-F238E27FC236}">
                <a16:creationId xmlns:a16="http://schemas.microsoft.com/office/drawing/2014/main" id="{F6A078BA-57A8-4C56-ACEA-CEDA7B86C775}"/>
              </a:ext>
            </a:extLst>
          </p:cNvPr>
          <p:cNvSpPr/>
          <p:nvPr/>
        </p:nvSpPr>
        <p:spPr>
          <a:xfrm>
            <a:off x="850346" y="1433103"/>
            <a:ext cx="1592471" cy="38431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ANX-1 April</a:t>
            </a:r>
          </a:p>
        </p:txBody>
      </p:sp>
      <p:sp>
        <p:nvSpPr>
          <p:cNvPr id="12" name="Rectangle 11">
            <a:extLst>
              <a:ext uri="{FF2B5EF4-FFF2-40B4-BE49-F238E27FC236}">
                <a16:creationId xmlns:a16="http://schemas.microsoft.com/office/drawing/2014/main" id="{E6A8FEFE-F091-4F33-82A8-790C6A5A8F92}"/>
              </a:ext>
            </a:extLst>
          </p:cNvPr>
          <p:cNvSpPr/>
          <p:nvPr/>
        </p:nvSpPr>
        <p:spPr>
          <a:xfrm>
            <a:off x="850346" y="4959570"/>
            <a:ext cx="1574800" cy="38431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ANX-2 April</a:t>
            </a:r>
          </a:p>
        </p:txBody>
      </p:sp>
      <p:sp>
        <p:nvSpPr>
          <p:cNvPr id="13" name="Rectangle: Rounded Corners 12">
            <a:extLst>
              <a:ext uri="{FF2B5EF4-FFF2-40B4-BE49-F238E27FC236}">
                <a16:creationId xmlns:a16="http://schemas.microsoft.com/office/drawing/2014/main" id="{841548CA-3ED2-4A9F-81F7-4D3758BC35ED}"/>
              </a:ext>
            </a:extLst>
          </p:cNvPr>
          <p:cNvSpPr/>
          <p:nvPr/>
        </p:nvSpPr>
        <p:spPr>
          <a:xfrm>
            <a:off x="344555" y="2073316"/>
            <a:ext cx="2098262" cy="55659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Can Upload</a:t>
            </a:r>
          </a:p>
        </p:txBody>
      </p:sp>
      <p:sp>
        <p:nvSpPr>
          <p:cNvPr id="14" name="Rectangle: Rounded Corners 13">
            <a:extLst>
              <a:ext uri="{FF2B5EF4-FFF2-40B4-BE49-F238E27FC236}">
                <a16:creationId xmlns:a16="http://schemas.microsoft.com/office/drawing/2014/main" id="{49ADC32D-0121-4A46-8C4F-F8EF68DB510E}"/>
              </a:ext>
            </a:extLst>
          </p:cNvPr>
          <p:cNvSpPr/>
          <p:nvPr/>
        </p:nvSpPr>
        <p:spPr>
          <a:xfrm>
            <a:off x="384313" y="4027911"/>
            <a:ext cx="2098262" cy="60134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Can accept on    real time Basis</a:t>
            </a:r>
          </a:p>
        </p:txBody>
      </p:sp>
      <p:sp>
        <p:nvSpPr>
          <p:cNvPr id="15" name="Rectangle: Rounded Corners 14">
            <a:extLst>
              <a:ext uri="{FF2B5EF4-FFF2-40B4-BE49-F238E27FC236}">
                <a16:creationId xmlns:a16="http://schemas.microsoft.com/office/drawing/2014/main" id="{F0B2A12C-B54A-47EB-AD5E-910E2474174C}"/>
              </a:ext>
            </a:extLst>
          </p:cNvPr>
          <p:cNvSpPr/>
          <p:nvPr/>
        </p:nvSpPr>
        <p:spPr>
          <a:xfrm>
            <a:off x="2596319" y="2073316"/>
            <a:ext cx="2098262" cy="55659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Can Upload</a:t>
            </a:r>
          </a:p>
        </p:txBody>
      </p:sp>
      <p:sp>
        <p:nvSpPr>
          <p:cNvPr id="16" name="Rectangle: Rounded Corners 15">
            <a:extLst>
              <a:ext uri="{FF2B5EF4-FFF2-40B4-BE49-F238E27FC236}">
                <a16:creationId xmlns:a16="http://schemas.microsoft.com/office/drawing/2014/main" id="{0ACE4974-EC27-437D-8394-CEDC56041838}"/>
              </a:ext>
            </a:extLst>
          </p:cNvPr>
          <p:cNvSpPr/>
          <p:nvPr/>
        </p:nvSpPr>
        <p:spPr>
          <a:xfrm>
            <a:off x="4813852" y="2073316"/>
            <a:ext cx="2098262" cy="55659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Can Upload</a:t>
            </a:r>
          </a:p>
        </p:txBody>
      </p:sp>
      <p:sp>
        <p:nvSpPr>
          <p:cNvPr id="17" name="Rectangle: Rounded Corners 16">
            <a:extLst>
              <a:ext uri="{FF2B5EF4-FFF2-40B4-BE49-F238E27FC236}">
                <a16:creationId xmlns:a16="http://schemas.microsoft.com/office/drawing/2014/main" id="{AF997572-CB42-4D8A-BD14-313E1998EF76}"/>
              </a:ext>
            </a:extLst>
          </p:cNvPr>
          <p:cNvSpPr/>
          <p:nvPr/>
        </p:nvSpPr>
        <p:spPr>
          <a:xfrm>
            <a:off x="7149545" y="2070341"/>
            <a:ext cx="2098262" cy="55659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Can’t Upload</a:t>
            </a:r>
          </a:p>
        </p:txBody>
      </p:sp>
      <p:sp>
        <p:nvSpPr>
          <p:cNvPr id="18" name="Rectangle: Rounded Corners 17">
            <a:extLst>
              <a:ext uri="{FF2B5EF4-FFF2-40B4-BE49-F238E27FC236}">
                <a16:creationId xmlns:a16="http://schemas.microsoft.com/office/drawing/2014/main" id="{A6446809-7462-4AC2-BF02-DD3F20D42DFC}"/>
              </a:ext>
            </a:extLst>
          </p:cNvPr>
          <p:cNvSpPr/>
          <p:nvPr/>
        </p:nvSpPr>
        <p:spPr>
          <a:xfrm>
            <a:off x="9367078" y="2068854"/>
            <a:ext cx="2098262" cy="55659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Can Upload</a:t>
            </a:r>
          </a:p>
        </p:txBody>
      </p:sp>
      <p:sp>
        <p:nvSpPr>
          <p:cNvPr id="19" name="Rectangle: Rounded Corners 18">
            <a:extLst>
              <a:ext uri="{FF2B5EF4-FFF2-40B4-BE49-F238E27FC236}">
                <a16:creationId xmlns:a16="http://schemas.microsoft.com/office/drawing/2014/main" id="{38FC8471-131A-4F37-995F-F482176BCF02}"/>
              </a:ext>
            </a:extLst>
          </p:cNvPr>
          <p:cNvSpPr/>
          <p:nvPr/>
        </p:nvSpPr>
        <p:spPr>
          <a:xfrm>
            <a:off x="2596319" y="4027911"/>
            <a:ext cx="2098262" cy="60134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Can accept on    real time Basis</a:t>
            </a:r>
          </a:p>
        </p:txBody>
      </p:sp>
      <p:sp>
        <p:nvSpPr>
          <p:cNvPr id="20" name="Rectangle: Rounded Corners 19">
            <a:extLst>
              <a:ext uri="{FF2B5EF4-FFF2-40B4-BE49-F238E27FC236}">
                <a16:creationId xmlns:a16="http://schemas.microsoft.com/office/drawing/2014/main" id="{1731C889-795F-40E1-8E25-4CE0A48C97B7}"/>
              </a:ext>
            </a:extLst>
          </p:cNvPr>
          <p:cNvSpPr/>
          <p:nvPr/>
        </p:nvSpPr>
        <p:spPr>
          <a:xfrm>
            <a:off x="4694581" y="6015737"/>
            <a:ext cx="2098262" cy="60134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Can accept on    real time Basis</a:t>
            </a:r>
          </a:p>
        </p:txBody>
      </p:sp>
      <p:sp>
        <p:nvSpPr>
          <p:cNvPr id="23" name="Rectangle 22">
            <a:extLst>
              <a:ext uri="{FF2B5EF4-FFF2-40B4-BE49-F238E27FC236}">
                <a16:creationId xmlns:a16="http://schemas.microsoft.com/office/drawing/2014/main" id="{05FB9A5C-0AE6-49FC-91BE-FAFCFBBA2B2B}"/>
              </a:ext>
            </a:extLst>
          </p:cNvPr>
          <p:cNvSpPr/>
          <p:nvPr/>
        </p:nvSpPr>
        <p:spPr>
          <a:xfrm>
            <a:off x="859181" y="5558696"/>
            <a:ext cx="1574800" cy="38431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ANX-2 May</a:t>
            </a:r>
          </a:p>
        </p:txBody>
      </p:sp>
      <p:sp>
        <p:nvSpPr>
          <p:cNvPr id="24" name="Rectangle: Rounded Corners 23">
            <a:extLst>
              <a:ext uri="{FF2B5EF4-FFF2-40B4-BE49-F238E27FC236}">
                <a16:creationId xmlns:a16="http://schemas.microsoft.com/office/drawing/2014/main" id="{7153F3B0-7B42-49A0-814F-82B1A36EE5A3}"/>
              </a:ext>
            </a:extLst>
          </p:cNvPr>
          <p:cNvSpPr/>
          <p:nvPr/>
        </p:nvSpPr>
        <p:spPr>
          <a:xfrm>
            <a:off x="9243394" y="6015737"/>
            <a:ext cx="2098262" cy="60134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Can accept on    real time Basis</a:t>
            </a:r>
          </a:p>
        </p:txBody>
      </p:sp>
      <p:sp>
        <p:nvSpPr>
          <p:cNvPr id="25" name="Rectangle: Rounded Corners 24">
            <a:extLst>
              <a:ext uri="{FF2B5EF4-FFF2-40B4-BE49-F238E27FC236}">
                <a16:creationId xmlns:a16="http://schemas.microsoft.com/office/drawing/2014/main" id="{997D5347-3264-4B15-B1F9-F97DDB57ED2A}"/>
              </a:ext>
            </a:extLst>
          </p:cNvPr>
          <p:cNvSpPr/>
          <p:nvPr/>
        </p:nvSpPr>
        <p:spPr>
          <a:xfrm>
            <a:off x="6987213" y="6015737"/>
            <a:ext cx="2098262" cy="60134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Can accept on    real time Basis</a:t>
            </a:r>
          </a:p>
        </p:txBody>
      </p:sp>
      <p:cxnSp>
        <p:nvCxnSpPr>
          <p:cNvPr id="27" name="Straight Connector 26">
            <a:extLst>
              <a:ext uri="{FF2B5EF4-FFF2-40B4-BE49-F238E27FC236}">
                <a16:creationId xmlns:a16="http://schemas.microsoft.com/office/drawing/2014/main" id="{F8CDBD19-D2F6-4CBD-8ED3-5F44E8096078}"/>
              </a:ext>
            </a:extLst>
          </p:cNvPr>
          <p:cNvCxnSpPr>
            <a:cxnSpLocks/>
          </p:cNvCxnSpPr>
          <p:nvPr/>
        </p:nvCxnSpPr>
        <p:spPr>
          <a:xfrm>
            <a:off x="0" y="5451289"/>
            <a:ext cx="121920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8" name="Rectangle: Rounded Corners 27">
            <a:extLst>
              <a:ext uri="{FF2B5EF4-FFF2-40B4-BE49-F238E27FC236}">
                <a16:creationId xmlns:a16="http://schemas.microsoft.com/office/drawing/2014/main" id="{E454BF03-68B3-499B-AE0A-DBD28BCBA5C2}"/>
              </a:ext>
            </a:extLst>
          </p:cNvPr>
          <p:cNvSpPr/>
          <p:nvPr/>
        </p:nvSpPr>
        <p:spPr>
          <a:xfrm>
            <a:off x="5702558" y="3888770"/>
            <a:ext cx="4667571" cy="120669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Can accept/Reject/</a:t>
            </a:r>
          </a:p>
          <a:p>
            <a:pPr algn="ctr"/>
            <a:r>
              <a:rPr lang="en-IN" b="1" dirty="0">
                <a:solidFill>
                  <a:schemeClr val="tx1"/>
                </a:solidFill>
              </a:rPr>
              <a:t>Pending any</a:t>
            </a:r>
          </a:p>
          <a:p>
            <a:pPr algn="ctr"/>
            <a:r>
              <a:rPr lang="en-IN" b="1" dirty="0">
                <a:solidFill>
                  <a:schemeClr val="tx1"/>
                </a:solidFill>
              </a:rPr>
              <a:t> document </a:t>
            </a:r>
            <a:r>
              <a:rPr lang="en-IN" b="1" u="sng" dirty="0">
                <a:solidFill>
                  <a:schemeClr val="tx1"/>
                </a:solidFill>
              </a:rPr>
              <a:t>uploaded </a:t>
            </a:r>
            <a:r>
              <a:rPr lang="en-IN" b="1" u="sng" dirty="0" err="1">
                <a:solidFill>
                  <a:schemeClr val="tx1"/>
                </a:solidFill>
              </a:rPr>
              <a:t>upto</a:t>
            </a:r>
            <a:r>
              <a:rPr lang="en-IN" b="1" u="sng" dirty="0">
                <a:solidFill>
                  <a:schemeClr val="tx1"/>
                </a:solidFill>
              </a:rPr>
              <a:t> 10</a:t>
            </a:r>
            <a:r>
              <a:rPr lang="en-IN" b="1" u="sng" baseline="30000" dirty="0">
                <a:solidFill>
                  <a:schemeClr val="tx1"/>
                </a:solidFill>
              </a:rPr>
              <a:t>th</a:t>
            </a:r>
            <a:r>
              <a:rPr lang="en-IN" b="1" u="sng" dirty="0">
                <a:solidFill>
                  <a:schemeClr val="tx1"/>
                </a:solidFill>
              </a:rPr>
              <a:t> May</a:t>
            </a:r>
          </a:p>
        </p:txBody>
      </p:sp>
      <p:sp>
        <p:nvSpPr>
          <p:cNvPr id="30" name="TextBox 29">
            <a:extLst>
              <a:ext uri="{FF2B5EF4-FFF2-40B4-BE49-F238E27FC236}">
                <a16:creationId xmlns:a16="http://schemas.microsoft.com/office/drawing/2014/main" id="{8E7F0810-F2B5-4F7D-8FF1-84AB6CAC571D}"/>
              </a:ext>
            </a:extLst>
          </p:cNvPr>
          <p:cNvSpPr txBox="1"/>
          <p:nvPr/>
        </p:nvSpPr>
        <p:spPr>
          <a:xfrm>
            <a:off x="0" y="2574093"/>
            <a:ext cx="4771335" cy="523220"/>
          </a:xfrm>
          <a:prstGeom prst="rect">
            <a:avLst/>
          </a:prstGeom>
          <a:noFill/>
        </p:spPr>
        <p:txBody>
          <a:bodyPr wrap="square" rtlCol="0">
            <a:spAutoFit/>
          </a:bodyPr>
          <a:lstStyle/>
          <a:p>
            <a:pPr algn="ctr"/>
            <a:r>
              <a:rPr lang="en-IN" sz="1400" b="1" dirty="0"/>
              <a:t>Can edit any document uploaded till 10</a:t>
            </a:r>
            <a:r>
              <a:rPr lang="en-IN" sz="1400" b="1" baseline="30000" dirty="0"/>
              <a:t>th</a:t>
            </a:r>
            <a:r>
              <a:rPr lang="en-IN" sz="1400" b="1" dirty="0"/>
              <a:t> may </a:t>
            </a:r>
          </a:p>
          <a:p>
            <a:pPr algn="ctr"/>
            <a:r>
              <a:rPr lang="en-IN" sz="1400" b="1" dirty="0"/>
              <a:t>(</a:t>
            </a:r>
            <a:r>
              <a:rPr lang="en-IN" sz="1400" b="1" dirty="0" err="1"/>
              <a:t>upto</a:t>
            </a:r>
            <a:r>
              <a:rPr lang="en-IN" sz="1400" b="1" dirty="0"/>
              <a:t> 10</a:t>
            </a:r>
            <a:r>
              <a:rPr lang="en-IN" sz="1400" b="1" baseline="30000" dirty="0"/>
              <a:t>th</a:t>
            </a:r>
            <a:r>
              <a:rPr lang="en-IN" sz="1400" b="1" dirty="0"/>
              <a:t> May) (Provided not accepted by recipient)</a:t>
            </a:r>
          </a:p>
        </p:txBody>
      </p:sp>
      <p:pic>
        <p:nvPicPr>
          <p:cNvPr id="21" name="Picture 20">
            <a:extLst>
              <a:ext uri="{FF2B5EF4-FFF2-40B4-BE49-F238E27FC236}">
                <a16:creationId xmlns:a16="http://schemas.microsoft.com/office/drawing/2014/main" id="{CF33F9E7-DC76-4DD0-9FE5-9F098196E19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65340" y="6256652"/>
            <a:ext cx="726659" cy="601347"/>
          </a:xfrm>
          <a:prstGeom prst="rect">
            <a:avLst/>
          </a:prstGeom>
        </p:spPr>
      </p:pic>
      <p:pic>
        <p:nvPicPr>
          <p:cNvPr id="22" name="Picture 21">
            <a:extLst>
              <a:ext uri="{FF2B5EF4-FFF2-40B4-BE49-F238E27FC236}">
                <a16:creationId xmlns:a16="http://schemas.microsoft.com/office/drawing/2014/main" id="{0F76AA8F-C967-42FE-A592-B85E004CC56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4" y="6405038"/>
            <a:ext cx="1970752" cy="452962"/>
          </a:xfrm>
          <a:prstGeom prst="rect">
            <a:avLst/>
          </a:prstGeom>
        </p:spPr>
      </p:pic>
    </p:spTree>
    <p:extLst>
      <p:ext uri="{BB962C8B-B14F-4D97-AF65-F5344CB8AC3E}">
        <p14:creationId xmlns:p14="http://schemas.microsoft.com/office/powerpoint/2010/main" val="2381006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7"/>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3"/>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0"/>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5"/>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24"/>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28"/>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P spid="13" grpId="0" animBg="1"/>
      <p:bldP spid="14" grpId="0" animBg="1"/>
      <p:bldP spid="15" grpId="0" animBg="1"/>
      <p:bldP spid="16" grpId="0" animBg="1"/>
      <p:bldP spid="17" grpId="0" animBg="1"/>
      <p:bldP spid="18" grpId="0" animBg="1"/>
      <p:bldP spid="19" grpId="0" animBg="1"/>
      <p:bldP spid="20" grpId="0" animBg="1"/>
      <p:bldP spid="23" grpId="0" animBg="1"/>
      <p:bldP spid="24" grpId="0" animBg="1"/>
      <p:bldP spid="25" grpId="0" animBg="1"/>
      <p:bldP spid="28" grpId="0" animBg="1"/>
      <p:bldP spid="3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84A8CD-07F1-4C16-9A70-240E954A5923}"/>
              </a:ext>
            </a:extLst>
          </p:cNvPr>
          <p:cNvSpPr>
            <a:spLocks noGrp="1"/>
          </p:cNvSpPr>
          <p:nvPr>
            <p:ph type="title"/>
          </p:nvPr>
        </p:nvSpPr>
        <p:spPr/>
        <p:txBody>
          <a:bodyPr/>
          <a:lstStyle/>
          <a:p>
            <a:r>
              <a:rPr lang="en-IN" sz="2400" b="0" dirty="0">
                <a:solidFill>
                  <a:schemeClr val="tx1"/>
                </a:solidFill>
              </a:rPr>
              <a:t>         GST ANX- 1 Vs GST ANX- 2     (Examples)</a:t>
            </a:r>
          </a:p>
        </p:txBody>
      </p:sp>
      <p:sp>
        <p:nvSpPr>
          <p:cNvPr id="3" name="Rectangle 2">
            <a:extLst>
              <a:ext uri="{FF2B5EF4-FFF2-40B4-BE49-F238E27FC236}">
                <a16:creationId xmlns:a16="http://schemas.microsoft.com/office/drawing/2014/main" id="{CDE82627-8DBA-45CA-B338-B84E84C89A80}"/>
              </a:ext>
            </a:extLst>
          </p:cNvPr>
          <p:cNvSpPr/>
          <p:nvPr/>
        </p:nvSpPr>
        <p:spPr>
          <a:xfrm>
            <a:off x="437321" y="2047460"/>
            <a:ext cx="4704522" cy="616226"/>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Invoice dated 19</a:t>
            </a:r>
            <a:r>
              <a:rPr lang="en-IN" baseline="30000" dirty="0">
                <a:solidFill>
                  <a:schemeClr val="tx1"/>
                </a:solidFill>
              </a:rPr>
              <a:t>th</a:t>
            </a:r>
            <a:r>
              <a:rPr lang="en-IN" dirty="0">
                <a:solidFill>
                  <a:schemeClr val="tx1"/>
                </a:solidFill>
              </a:rPr>
              <a:t> April uploaded with Tax </a:t>
            </a:r>
          </a:p>
          <a:p>
            <a:pPr algn="ctr"/>
            <a:r>
              <a:rPr lang="en-IN" dirty="0">
                <a:solidFill>
                  <a:schemeClr val="tx1"/>
                </a:solidFill>
              </a:rPr>
              <a:t>Rs. 1,00,000 instead of Rs. 10,000</a:t>
            </a:r>
          </a:p>
        </p:txBody>
      </p:sp>
      <p:sp>
        <p:nvSpPr>
          <p:cNvPr id="4" name="Rectangle: Rounded Corners 3">
            <a:extLst>
              <a:ext uri="{FF2B5EF4-FFF2-40B4-BE49-F238E27FC236}">
                <a16:creationId xmlns:a16="http://schemas.microsoft.com/office/drawing/2014/main" id="{DE1025FC-97F2-43DA-9EE3-F8E57B7EA06E}"/>
              </a:ext>
            </a:extLst>
          </p:cNvPr>
          <p:cNvSpPr/>
          <p:nvPr/>
        </p:nvSpPr>
        <p:spPr>
          <a:xfrm>
            <a:off x="5592419" y="2020955"/>
            <a:ext cx="1948069" cy="755374"/>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Uploaded as on 20</a:t>
            </a:r>
            <a:r>
              <a:rPr lang="en-IN" baseline="30000" dirty="0">
                <a:solidFill>
                  <a:schemeClr val="tx1"/>
                </a:solidFill>
              </a:rPr>
              <a:t>th</a:t>
            </a:r>
            <a:r>
              <a:rPr lang="en-IN" dirty="0">
                <a:solidFill>
                  <a:schemeClr val="tx1"/>
                </a:solidFill>
              </a:rPr>
              <a:t>  April</a:t>
            </a:r>
          </a:p>
        </p:txBody>
      </p:sp>
      <p:sp>
        <p:nvSpPr>
          <p:cNvPr id="21" name="Rectangle: Rounded Corners 20">
            <a:extLst>
              <a:ext uri="{FF2B5EF4-FFF2-40B4-BE49-F238E27FC236}">
                <a16:creationId xmlns:a16="http://schemas.microsoft.com/office/drawing/2014/main" id="{44E9CC81-0984-4A66-AE79-070ADDDBB80E}"/>
              </a:ext>
            </a:extLst>
          </p:cNvPr>
          <p:cNvSpPr/>
          <p:nvPr/>
        </p:nvSpPr>
        <p:spPr>
          <a:xfrm>
            <a:off x="5830957" y="1298635"/>
            <a:ext cx="1378226" cy="490330"/>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ANX-1</a:t>
            </a:r>
          </a:p>
        </p:txBody>
      </p:sp>
      <p:sp>
        <p:nvSpPr>
          <p:cNvPr id="22" name="Rectangle: Rounded Corners 21">
            <a:extLst>
              <a:ext uri="{FF2B5EF4-FFF2-40B4-BE49-F238E27FC236}">
                <a16:creationId xmlns:a16="http://schemas.microsoft.com/office/drawing/2014/main" id="{9C21DE81-7BFB-44CC-990E-89D5E26200BC}"/>
              </a:ext>
            </a:extLst>
          </p:cNvPr>
          <p:cNvSpPr/>
          <p:nvPr/>
        </p:nvSpPr>
        <p:spPr>
          <a:xfrm>
            <a:off x="8885583" y="1298635"/>
            <a:ext cx="1378226" cy="490330"/>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ANX-2</a:t>
            </a:r>
          </a:p>
        </p:txBody>
      </p:sp>
      <p:sp>
        <p:nvSpPr>
          <p:cNvPr id="29" name="Rectangle: Rounded Corners 28">
            <a:extLst>
              <a:ext uri="{FF2B5EF4-FFF2-40B4-BE49-F238E27FC236}">
                <a16:creationId xmlns:a16="http://schemas.microsoft.com/office/drawing/2014/main" id="{743B728A-CBDA-46AB-B50F-B0B02CCB73AD}"/>
              </a:ext>
            </a:extLst>
          </p:cNvPr>
          <p:cNvSpPr/>
          <p:nvPr/>
        </p:nvSpPr>
        <p:spPr>
          <a:xfrm>
            <a:off x="8627169" y="2020955"/>
            <a:ext cx="1948069" cy="755374"/>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Accepted as on 20</a:t>
            </a:r>
            <a:r>
              <a:rPr lang="en-IN" baseline="30000" dirty="0">
                <a:solidFill>
                  <a:schemeClr val="tx1"/>
                </a:solidFill>
              </a:rPr>
              <a:t>th</a:t>
            </a:r>
            <a:r>
              <a:rPr lang="en-IN" dirty="0">
                <a:solidFill>
                  <a:schemeClr val="tx1"/>
                </a:solidFill>
              </a:rPr>
              <a:t>  April</a:t>
            </a:r>
          </a:p>
        </p:txBody>
      </p:sp>
      <p:sp>
        <p:nvSpPr>
          <p:cNvPr id="30" name="Rectangle: Rounded Corners 29">
            <a:extLst>
              <a:ext uri="{FF2B5EF4-FFF2-40B4-BE49-F238E27FC236}">
                <a16:creationId xmlns:a16="http://schemas.microsoft.com/office/drawing/2014/main" id="{30344D8C-74A9-42A8-B553-401C675A92AD}"/>
              </a:ext>
            </a:extLst>
          </p:cNvPr>
          <p:cNvSpPr/>
          <p:nvPr/>
        </p:nvSpPr>
        <p:spPr>
          <a:xfrm>
            <a:off x="8627169" y="3843129"/>
            <a:ext cx="1948069" cy="755374"/>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Accepted as on 10</a:t>
            </a:r>
            <a:r>
              <a:rPr lang="en-IN" baseline="30000" dirty="0">
                <a:solidFill>
                  <a:schemeClr val="tx1"/>
                </a:solidFill>
              </a:rPr>
              <a:t>th</a:t>
            </a:r>
            <a:r>
              <a:rPr lang="en-IN" dirty="0">
                <a:solidFill>
                  <a:schemeClr val="tx1"/>
                </a:solidFill>
              </a:rPr>
              <a:t> May</a:t>
            </a:r>
          </a:p>
        </p:txBody>
      </p:sp>
      <p:sp>
        <p:nvSpPr>
          <p:cNvPr id="31" name="TextBox 30">
            <a:extLst>
              <a:ext uri="{FF2B5EF4-FFF2-40B4-BE49-F238E27FC236}">
                <a16:creationId xmlns:a16="http://schemas.microsoft.com/office/drawing/2014/main" id="{7BCF5EDF-1915-4F90-8D34-3725FD69B9D1}"/>
              </a:ext>
            </a:extLst>
          </p:cNvPr>
          <p:cNvSpPr txBox="1"/>
          <p:nvPr/>
        </p:nvSpPr>
        <p:spPr>
          <a:xfrm>
            <a:off x="4810539" y="3999283"/>
            <a:ext cx="3412436" cy="646331"/>
          </a:xfrm>
          <a:prstGeom prst="rect">
            <a:avLst/>
          </a:prstGeom>
          <a:noFill/>
        </p:spPr>
        <p:txBody>
          <a:bodyPr wrap="square" rtlCol="0">
            <a:spAutoFit/>
          </a:bodyPr>
          <a:lstStyle/>
          <a:p>
            <a:r>
              <a:rPr lang="en-IN" dirty="0"/>
              <a:t>Supplier can edit  the invoice </a:t>
            </a:r>
          </a:p>
          <a:p>
            <a:r>
              <a:rPr lang="en-IN" dirty="0"/>
              <a:t>till 10</a:t>
            </a:r>
            <a:r>
              <a:rPr lang="en-IN" baseline="30000" dirty="0"/>
              <a:t>th</a:t>
            </a:r>
            <a:r>
              <a:rPr lang="en-IN" dirty="0"/>
              <a:t> May before acceptance</a:t>
            </a:r>
          </a:p>
        </p:txBody>
      </p:sp>
      <p:sp>
        <p:nvSpPr>
          <p:cNvPr id="32" name="Rectangle: Rounded Corners 31">
            <a:extLst>
              <a:ext uri="{FF2B5EF4-FFF2-40B4-BE49-F238E27FC236}">
                <a16:creationId xmlns:a16="http://schemas.microsoft.com/office/drawing/2014/main" id="{31EF55B6-508B-4B5E-9EE8-77FCB8ECBBB0}"/>
              </a:ext>
            </a:extLst>
          </p:cNvPr>
          <p:cNvSpPr/>
          <p:nvPr/>
        </p:nvSpPr>
        <p:spPr>
          <a:xfrm>
            <a:off x="8627169" y="4909929"/>
            <a:ext cx="1948069" cy="755374"/>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Accepted as on 20</a:t>
            </a:r>
            <a:r>
              <a:rPr lang="en-IN" baseline="30000" dirty="0">
                <a:solidFill>
                  <a:schemeClr val="tx1"/>
                </a:solidFill>
              </a:rPr>
              <a:t>th</a:t>
            </a:r>
            <a:r>
              <a:rPr lang="en-IN" dirty="0">
                <a:solidFill>
                  <a:schemeClr val="tx1"/>
                </a:solidFill>
              </a:rPr>
              <a:t> May</a:t>
            </a:r>
          </a:p>
        </p:txBody>
      </p:sp>
      <p:sp>
        <p:nvSpPr>
          <p:cNvPr id="33" name="TextBox 32">
            <a:extLst>
              <a:ext uri="{FF2B5EF4-FFF2-40B4-BE49-F238E27FC236}">
                <a16:creationId xmlns:a16="http://schemas.microsoft.com/office/drawing/2014/main" id="{FF557269-D5BA-4FC8-8A07-8B0B0F207149}"/>
              </a:ext>
            </a:extLst>
          </p:cNvPr>
          <p:cNvSpPr txBox="1"/>
          <p:nvPr/>
        </p:nvSpPr>
        <p:spPr>
          <a:xfrm>
            <a:off x="4810539" y="4990247"/>
            <a:ext cx="3412436" cy="646331"/>
          </a:xfrm>
          <a:prstGeom prst="rect">
            <a:avLst/>
          </a:prstGeom>
          <a:noFill/>
        </p:spPr>
        <p:txBody>
          <a:bodyPr wrap="square" rtlCol="0">
            <a:spAutoFit/>
          </a:bodyPr>
          <a:lstStyle/>
          <a:p>
            <a:r>
              <a:rPr lang="en-IN" dirty="0"/>
              <a:t>Supplier can edit  the invoice </a:t>
            </a:r>
          </a:p>
          <a:p>
            <a:pPr algn="ctr"/>
            <a:r>
              <a:rPr lang="en-IN" dirty="0"/>
              <a:t>till 10</a:t>
            </a:r>
            <a:r>
              <a:rPr lang="en-IN" baseline="30000" dirty="0"/>
              <a:t>th</a:t>
            </a:r>
            <a:r>
              <a:rPr lang="en-IN" dirty="0"/>
              <a:t> May</a:t>
            </a:r>
          </a:p>
        </p:txBody>
      </p:sp>
      <p:sp>
        <p:nvSpPr>
          <p:cNvPr id="7" name="Rectangle: Rounded Corners 6">
            <a:extLst>
              <a:ext uri="{FF2B5EF4-FFF2-40B4-BE49-F238E27FC236}">
                <a16:creationId xmlns:a16="http://schemas.microsoft.com/office/drawing/2014/main" id="{B6AB5562-365A-4987-9761-7D435A73E664}"/>
              </a:ext>
            </a:extLst>
          </p:cNvPr>
          <p:cNvSpPr/>
          <p:nvPr/>
        </p:nvSpPr>
        <p:spPr>
          <a:xfrm>
            <a:off x="344555" y="3638448"/>
            <a:ext cx="3962401" cy="125527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After acceptance by recipient, </a:t>
            </a:r>
          </a:p>
          <a:p>
            <a:pPr algn="ctr"/>
            <a:r>
              <a:rPr lang="en-IN" b="1" dirty="0">
                <a:solidFill>
                  <a:schemeClr val="tx1"/>
                </a:solidFill>
              </a:rPr>
              <a:t>invoice blocked for any further </a:t>
            </a:r>
          </a:p>
          <a:p>
            <a:pPr algn="ctr"/>
            <a:r>
              <a:rPr lang="en-IN" b="1" dirty="0">
                <a:solidFill>
                  <a:schemeClr val="tx1"/>
                </a:solidFill>
              </a:rPr>
              <a:t>amendment by Supplier</a:t>
            </a:r>
          </a:p>
        </p:txBody>
      </p:sp>
      <p:pic>
        <p:nvPicPr>
          <p:cNvPr id="14" name="Picture 13">
            <a:extLst>
              <a:ext uri="{FF2B5EF4-FFF2-40B4-BE49-F238E27FC236}">
                <a16:creationId xmlns:a16="http://schemas.microsoft.com/office/drawing/2014/main" id="{3A20BEA2-6A7E-4158-9014-F0B609D3B20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46191" y="5943600"/>
            <a:ext cx="1345809" cy="914400"/>
          </a:xfrm>
          <a:prstGeom prst="rect">
            <a:avLst/>
          </a:prstGeom>
        </p:spPr>
      </p:pic>
      <p:pic>
        <p:nvPicPr>
          <p:cNvPr id="15" name="Picture 14">
            <a:extLst>
              <a:ext uri="{FF2B5EF4-FFF2-40B4-BE49-F238E27FC236}">
                <a16:creationId xmlns:a16="http://schemas.microsoft.com/office/drawing/2014/main" id="{FBF06482-5DC0-4EBC-9C4A-31F4E456FEC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405331"/>
            <a:ext cx="1969477" cy="452669"/>
          </a:xfrm>
          <a:prstGeom prst="rect">
            <a:avLst/>
          </a:prstGeom>
        </p:spPr>
      </p:pic>
    </p:spTree>
    <p:extLst>
      <p:ext uri="{BB962C8B-B14F-4D97-AF65-F5344CB8AC3E}">
        <p14:creationId xmlns:p14="http://schemas.microsoft.com/office/powerpoint/2010/main" val="3338819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21" grpId="0" animBg="1"/>
      <p:bldP spid="22" grpId="0" animBg="1"/>
      <p:bldP spid="29" grpId="0" animBg="1"/>
      <p:bldP spid="30" grpId="0" animBg="1"/>
      <p:bldP spid="31" grpId="0"/>
      <p:bldP spid="32" grpId="0" animBg="1"/>
      <p:bldP spid="33" grpId="0"/>
      <p:bldP spid="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84A8CD-07F1-4C16-9A70-240E954A5923}"/>
              </a:ext>
            </a:extLst>
          </p:cNvPr>
          <p:cNvSpPr>
            <a:spLocks noGrp="1"/>
          </p:cNvSpPr>
          <p:nvPr>
            <p:ph type="title"/>
          </p:nvPr>
        </p:nvSpPr>
        <p:spPr/>
        <p:txBody>
          <a:bodyPr/>
          <a:lstStyle/>
          <a:p>
            <a:r>
              <a:rPr lang="en-IN" sz="2400" b="0" dirty="0">
                <a:solidFill>
                  <a:schemeClr val="tx1"/>
                </a:solidFill>
              </a:rPr>
              <a:t>         GST ANX- 1 Vs GST ANX- 2     (Examples)</a:t>
            </a:r>
          </a:p>
        </p:txBody>
      </p:sp>
      <p:sp>
        <p:nvSpPr>
          <p:cNvPr id="3" name="Rectangle 2">
            <a:extLst>
              <a:ext uri="{FF2B5EF4-FFF2-40B4-BE49-F238E27FC236}">
                <a16:creationId xmlns:a16="http://schemas.microsoft.com/office/drawing/2014/main" id="{CDE82627-8DBA-45CA-B338-B84E84C89A80}"/>
              </a:ext>
            </a:extLst>
          </p:cNvPr>
          <p:cNvSpPr/>
          <p:nvPr/>
        </p:nvSpPr>
        <p:spPr>
          <a:xfrm>
            <a:off x="437321" y="2047460"/>
            <a:ext cx="4704522" cy="616226"/>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Invoice dated 19</a:t>
            </a:r>
            <a:r>
              <a:rPr lang="en-IN" baseline="30000" dirty="0">
                <a:solidFill>
                  <a:schemeClr val="tx1"/>
                </a:solidFill>
              </a:rPr>
              <a:t>th</a:t>
            </a:r>
            <a:r>
              <a:rPr lang="en-IN" dirty="0">
                <a:solidFill>
                  <a:schemeClr val="tx1"/>
                </a:solidFill>
              </a:rPr>
              <a:t> April uploaded with Tax </a:t>
            </a:r>
          </a:p>
          <a:p>
            <a:pPr algn="ctr"/>
            <a:r>
              <a:rPr lang="en-IN" dirty="0">
                <a:solidFill>
                  <a:schemeClr val="tx1"/>
                </a:solidFill>
              </a:rPr>
              <a:t>Rs. 1,00,000 instead of Rs. 10,000</a:t>
            </a:r>
          </a:p>
        </p:txBody>
      </p:sp>
      <p:sp>
        <p:nvSpPr>
          <p:cNvPr id="4" name="Rectangle: Rounded Corners 3">
            <a:extLst>
              <a:ext uri="{FF2B5EF4-FFF2-40B4-BE49-F238E27FC236}">
                <a16:creationId xmlns:a16="http://schemas.microsoft.com/office/drawing/2014/main" id="{DE1025FC-97F2-43DA-9EE3-F8E57B7EA06E}"/>
              </a:ext>
            </a:extLst>
          </p:cNvPr>
          <p:cNvSpPr/>
          <p:nvPr/>
        </p:nvSpPr>
        <p:spPr>
          <a:xfrm>
            <a:off x="5592419" y="2020955"/>
            <a:ext cx="1948069" cy="755374"/>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Uploaded as on 20</a:t>
            </a:r>
            <a:r>
              <a:rPr lang="en-IN" baseline="30000" dirty="0">
                <a:solidFill>
                  <a:schemeClr val="tx1"/>
                </a:solidFill>
              </a:rPr>
              <a:t>th</a:t>
            </a:r>
            <a:r>
              <a:rPr lang="en-IN" dirty="0">
                <a:solidFill>
                  <a:schemeClr val="tx1"/>
                </a:solidFill>
              </a:rPr>
              <a:t>  April</a:t>
            </a:r>
          </a:p>
        </p:txBody>
      </p:sp>
      <p:sp>
        <p:nvSpPr>
          <p:cNvPr id="21" name="Rectangle: Rounded Corners 20">
            <a:extLst>
              <a:ext uri="{FF2B5EF4-FFF2-40B4-BE49-F238E27FC236}">
                <a16:creationId xmlns:a16="http://schemas.microsoft.com/office/drawing/2014/main" id="{44E9CC81-0984-4A66-AE79-070ADDDBB80E}"/>
              </a:ext>
            </a:extLst>
          </p:cNvPr>
          <p:cNvSpPr/>
          <p:nvPr/>
        </p:nvSpPr>
        <p:spPr>
          <a:xfrm>
            <a:off x="5830957" y="1298635"/>
            <a:ext cx="1378226" cy="490330"/>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ANX-1</a:t>
            </a:r>
          </a:p>
        </p:txBody>
      </p:sp>
      <p:sp>
        <p:nvSpPr>
          <p:cNvPr id="22" name="Rectangle: Rounded Corners 21">
            <a:extLst>
              <a:ext uri="{FF2B5EF4-FFF2-40B4-BE49-F238E27FC236}">
                <a16:creationId xmlns:a16="http://schemas.microsoft.com/office/drawing/2014/main" id="{9C21DE81-7BFB-44CC-990E-89D5E26200BC}"/>
              </a:ext>
            </a:extLst>
          </p:cNvPr>
          <p:cNvSpPr/>
          <p:nvPr/>
        </p:nvSpPr>
        <p:spPr>
          <a:xfrm>
            <a:off x="8441633" y="1311809"/>
            <a:ext cx="1378226" cy="490330"/>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ANX-2</a:t>
            </a:r>
          </a:p>
        </p:txBody>
      </p:sp>
      <p:sp>
        <p:nvSpPr>
          <p:cNvPr id="29" name="Rectangle: Rounded Corners 28">
            <a:extLst>
              <a:ext uri="{FF2B5EF4-FFF2-40B4-BE49-F238E27FC236}">
                <a16:creationId xmlns:a16="http://schemas.microsoft.com/office/drawing/2014/main" id="{743B728A-CBDA-46AB-B50F-B0B02CCB73AD}"/>
              </a:ext>
            </a:extLst>
          </p:cNvPr>
          <p:cNvSpPr/>
          <p:nvPr/>
        </p:nvSpPr>
        <p:spPr>
          <a:xfrm>
            <a:off x="8183219" y="2034129"/>
            <a:ext cx="1948069" cy="755374"/>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Accepted as on 20</a:t>
            </a:r>
            <a:r>
              <a:rPr lang="en-IN" baseline="30000" dirty="0">
                <a:solidFill>
                  <a:schemeClr val="tx1"/>
                </a:solidFill>
              </a:rPr>
              <a:t>th</a:t>
            </a:r>
            <a:r>
              <a:rPr lang="en-IN" dirty="0">
                <a:solidFill>
                  <a:schemeClr val="tx1"/>
                </a:solidFill>
              </a:rPr>
              <a:t>  April</a:t>
            </a:r>
          </a:p>
        </p:txBody>
      </p:sp>
      <p:sp>
        <p:nvSpPr>
          <p:cNvPr id="5" name="Oval 4">
            <a:extLst>
              <a:ext uri="{FF2B5EF4-FFF2-40B4-BE49-F238E27FC236}">
                <a16:creationId xmlns:a16="http://schemas.microsoft.com/office/drawing/2014/main" id="{3C50DC5B-4473-4571-8EC3-CFE60B8C8645}"/>
              </a:ext>
            </a:extLst>
          </p:cNvPr>
          <p:cNvSpPr/>
          <p:nvPr/>
        </p:nvSpPr>
        <p:spPr>
          <a:xfrm>
            <a:off x="10482466" y="2160103"/>
            <a:ext cx="1417986" cy="61622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Locked</a:t>
            </a:r>
          </a:p>
        </p:txBody>
      </p:sp>
      <p:sp>
        <p:nvSpPr>
          <p:cNvPr id="8" name="Arrow: Down 7">
            <a:extLst>
              <a:ext uri="{FF2B5EF4-FFF2-40B4-BE49-F238E27FC236}">
                <a16:creationId xmlns:a16="http://schemas.microsoft.com/office/drawing/2014/main" id="{9614B9B7-6E87-4F43-899A-22C75B272E69}"/>
              </a:ext>
            </a:extLst>
          </p:cNvPr>
          <p:cNvSpPr/>
          <p:nvPr/>
        </p:nvSpPr>
        <p:spPr>
          <a:xfrm rot="1642534">
            <a:off x="10323437" y="2762746"/>
            <a:ext cx="318058" cy="97591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6" name="Oval 15">
            <a:extLst>
              <a:ext uri="{FF2B5EF4-FFF2-40B4-BE49-F238E27FC236}">
                <a16:creationId xmlns:a16="http://schemas.microsoft.com/office/drawing/2014/main" id="{A5EDFDDF-C493-4D7E-A366-1E8E3F75EB1E}"/>
              </a:ext>
            </a:extLst>
          </p:cNvPr>
          <p:cNvSpPr/>
          <p:nvPr/>
        </p:nvSpPr>
        <p:spPr>
          <a:xfrm>
            <a:off x="9157253" y="3770318"/>
            <a:ext cx="1417986" cy="61622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Unlock</a:t>
            </a:r>
          </a:p>
        </p:txBody>
      </p:sp>
      <p:sp>
        <p:nvSpPr>
          <p:cNvPr id="17" name="Rectangle: Rounded Corners 16">
            <a:extLst>
              <a:ext uri="{FF2B5EF4-FFF2-40B4-BE49-F238E27FC236}">
                <a16:creationId xmlns:a16="http://schemas.microsoft.com/office/drawing/2014/main" id="{C6B4E1F4-0473-4E9F-AA00-C7C937264B3B}"/>
              </a:ext>
            </a:extLst>
          </p:cNvPr>
          <p:cNvSpPr/>
          <p:nvPr/>
        </p:nvSpPr>
        <p:spPr>
          <a:xfrm>
            <a:off x="6964019" y="3743816"/>
            <a:ext cx="1948069" cy="755374"/>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Unlocked as on </a:t>
            </a:r>
          </a:p>
          <a:p>
            <a:pPr algn="ctr"/>
            <a:r>
              <a:rPr lang="en-IN" dirty="0">
                <a:solidFill>
                  <a:schemeClr val="tx1"/>
                </a:solidFill>
              </a:rPr>
              <a:t>25</a:t>
            </a:r>
            <a:r>
              <a:rPr lang="en-IN" baseline="30000" dirty="0">
                <a:solidFill>
                  <a:schemeClr val="tx1"/>
                </a:solidFill>
              </a:rPr>
              <a:t>th</a:t>
            </a:r>
            <a:r>
              <a:rPr lang="en-IN" dirty="0">
                <a:solidFill>
                  <a:schemeClr val="tx1"/>
                </a:solidFill>
              </a:rPr>
              <a:t>  April</a:t>
            </a:r>
          </a:p>
        </p:txBody>
      </p:sp>
      <p:sp>
        <p:nvSpPr>
          <p:cNvPr id="9" name="Arrow: Left 8">
            <a:extLst>
              <a:ext uri="{FF2B5EF4-FFF2-40B4-BE49-F238E27FC236}">
                <a16:creationId xmlns:a16="http://schemas.microsoft.com/office/drawing/2014/main" id="{073FF3AA-88B1-4C5A-8855-9021DC8D7A1B}"/>
              </a:ext>
            </a:extLst>
          </p:cNvPr>
          <p:cNvSpPr/>
          <p:nvPr/>
        </p:nvSpPr>
        <p:spPr>
          <a:xfrm>
            <a:off x="6321288" y="3988979"/>
            <a:ext cx="490329" cy="26504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9" name="Rectangle: Rounded Corners 18">
            <a:extLst>
              <a:ext uri="{FF2B5EF4-FFF2-40B4-BE49-F238E27FC236}">
                <a16:creationId xmlns:a16="http://schemas.microsoft.com/office/drawing/2014/main" id="{4FDFCA31-E7BD-43B7-8609-DA212C59D79C}"/>
              </a:ext>
            </a:extLst>
          </p:cNvPr>
          <p:cNvSpPr/>
          <p:nvPr/>
        </p:nvSpPr>
        <p:spPr>
          <a:xfrm>
            <a:off x="3511825" y="3531858"/>
            <a:ext cx="2729949" cy="1179287"/>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Now, can edit </a:t>
            </a:r>
          </a:p>
          <a:p>
            <a:pPr algn="ctr"/>
            <a:r>
              <a:rPr lang="en-IN" dirty="0">
                <a:solidFill>
                  <a:schemeClr val="tx1"/>
                </a:solidFill>
              </a:rPr>
              <a:t>till 10</a:t>
            </a:r>
            <a:r>
              <a:rPr lang="en-IN" baseline="30000" dirty="0">
                <a:solidFill>
                  <a:schemeClr val="tx1"/>
                </a:solidFill>
              </a:rPr>
              <a:t>th</a:t>
            </a:r>
            <a:r>
              <a:rPr lang="en-IN" dirty="0">
                <a:solidFill>
                  <a:schemeClr val="tx1"/>
                </a:solidFill>
              </a:rPr>
              <a:t> May or further acceptance whichever </a:t>
            </a:r>
          </a:p>
          <a:p>
            <a:pPr algn="ctr"/>
            <a:r>
              <a:rPr lang="en-IN" dirty="0">
                <a:solidFill>
                  <a:schemeClr val="tx1"/>
                </a:solidFill>
              </a:rPr>
              <a:t>is earlier</a:t>
            </a:r>
          </a:p>
        </p:txBody>
      </p:sp>
      <p:sp>
        <p:nvSpPr>
          <p:cNvPr id="10" name="Arrow: Down 9">
            <a:extLst>
              <a:ext uri="{FF2B5EF4-FFF2-40B4-BE49-F238E27FC236}">
                <a16:creationId xmlns:a16="http://schemas.microsoft.com/office/drawing/2014/main" id="{448236D7-B518-4EE1-AD1A-61021D07178D}"/>
              </a:ext>
            </a:extLst>
          </p:cNvPr>
          <p:cNvSpPr/>
          <p:nvPr/>
        </p:nvSpPr>
        <p:spPr>
          <a:xfrm>
            <a:off x="11145082" y="2915478"/>
            <a:ext cx="304800" cy="101287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3" name="Oval 22">
            <a:extLst>
              <a:ext uri="{FF2B5EF4-FFF2-40B4-BE49-F238E27FC236}">
                <a16:creationId xmlns:a16="http://schemas.microsoft.com/office/drawing/2014/main" id="{A1A8A00E-FB10-4D9E-BB58-674771318D3F}"/>
              </a:ext>
            </a:extLst>
          </p:cNvPr>
          <p:cNvSpPr/>
          <p:nvPr/>
        </p:nvSpPr>
        <p:spPr>
          <a:xfrm>
            <a:off x="10575239" y="4038753"/>
            <a:ext cx="1616761" cy="61622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600" b="1" dirty="0">
                <a:solidFill>
                  <a:schemeClr val="tx1"/>
                </a:solidFill>
              </a:rPr>
              <a:t>If not </a:t>
            </a:r>
          </a:p>
          <a:p>
            <a:pPr algn="ctr"/>
            <a:r>
              <a:rPr lang="en-IN" sz="1600" b="1" dirty="0">
                <a:solidFill>
                  <a:schemeClr val="tx1"/>
                </a:solidFill>
              </a:rPr>
              <a:t>unlocked</a:t>
            </a:r>
          </a:p>
        </p:txBody>
      </p:sp>
      <p:sp>
        <p:nvSpPr>
          <p:cNvPr id="24" name="Arrow: Down 23">
            <a:extLst>
              <a:ext uri="{FF2B5EF4-FFF2-40B4-BE49-F238E27FC236}">
                <a16:creationId xmlns:a16="http://schemas.microsoft.com/office/drawing/2014/main" id="{1B645E09-882B-45DD-9D9C-0C8EC810E186}"/>
              </a:ext>
            </a:extLst>
          </p:cNvPr>
          <p:cNvSpPr/>
          <p:nvPr/>
        </p:nvSpPr>
        <p:spPr>
          <a:xfrm>
            <a:off x="11145082" y="4765375"/>
            <a:ext cx="304800" cy="61622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2" name="TextBox 11">
            <a:extLst>
              <a:ext uri="{FF2B5EF4-FFF2-40B4-BE49-F238E27FC236}">
                <a16:creationId xmlns:a16="http://schemas.microsoft.com/office/drawing/2014/main" id="{8FB85440-AD19-46F1-9879-BF51F8C687B7}"/>
              </a:ext>
            </a:extLst>
          </p:cNvPr>
          <p:cNvSpPr txBox="1"/>
          <p:nvPr/>
        </p:nvSpPr>
        <p:spPr>
          <a:xfrm>
            <a:off x="8686801" y="5615994"/>
            <a:ext cx="3346173" cy="646331"/>
          </a:xfrm>
          <a:prstGeom prst="rect">
            <a:avLst/>
          </a:prstGeom>
          <a:noFill/>
          <a:ln w="28575">
            <a:solidFill>
              <a:srgbClr val="FF0000"/>
            </a:solidFill>
          </a:ln>
        </p:spPr>
        <p:txBody>
          <a:bodyPr wrap="square" rtlCol="0">
            <a:spAutoFit/>
          </a:bodyPr>
          <a:lstStyle/>
          <a:p>
            <a:r>
              <a:rPr lang="en-IN" b="1" dirty="0"/>
              <a:t>A separate facility to handle such cases will be provided</a:t>
            </a:r>
          </a:p>
        </p:txBody>
      </p:sp>
      <p:pic>
        <p:nvPicPr>
          <p:cNvPr id="18" name="Picture 17">
            <a:extLst>
              <a:ext uri="{FF2B5EF4-FFF2-40B4-BE49-F238E27FC236}">
                <a16:creationId xmlns:a16="http://schemas.microsoft.com/office/drawing/2014/main" id="{5A407143-0A89-4044-B1F6-15E1CCFDD17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46191" y="6342616"/>
            <a:ext cx="1345809" cy="515383"/>
          </a:xfrm>
          <a:prstGeom prst="rect">
            <a:avLst/>
          </a:prstGeom>
        </p:spPr>
      </p:pic>
      <p:pic>
        <p:nvPicPr>
          <p:cNvPr id="20" name="Picture 19">
            <a:extLst>
              <a:ext uri="{FF2B5EF4-FFF2-40B4-BE49-F238E27FC236}">
                <a16:creationId xmlns:a16="http://schemas.microsoft.com/office/drawing/2014/main" id="{A531A76D-3841-4656-B78D-88B9B729B19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405331"/>
            <a:ext cx="1969477" cy="452669"/>
          </a:xfrm>
          <a:prstGeom prst="rect">
            <a:avLst/>
          </a:prstGeom>
        </p:spPr>
      </p:pic>
    </p:spTree>
    <p:extLst>
      <p:ext uri="{BB962C8B-B14F-4D97-AF65-F5344CB8AC3E}">
        <p14:creationId xmlns:p14="http://schemas.microsoft.com/office/powerpoint/2010/main" val="457475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3"/>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4"/>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21" grpId="0" animBg="1"/>
      <p:bldP spid="22" grpId="0" animBg="1"/>
      <p:bldP spid="29" grpId="0" animBg="1"/>
      <p:bldP spid="5" grpId="0" animBg="1"/>
      <p:bldP spid="8" grpId="0" animBg="1"/>
      <p:bldP spid="16" grpId="0" animBg="1"/>
      <p:bldP spid="17" grpId="0" animBg="1"/>
      <p:bldP spid="9" grpId="0" animBg="1"/>
      <p:bldP spid="19" grpId="0" animBg="1"/>
      <p:bldP spid="10" grpId="0" animBg="1"/>
      <p:bldP spid="23" grpId="0" animBg="1"/>
      <p:bldP spid="24" grpId="0" animBg="1"/>
      <p:bldP spid="12"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84A8CD-07F1-4C16-9A70-240E954A5923}"/>
              </a:ext>
            </a:extLst>
          </p:cNvPr>
          <p:cNvSpPr>
            <a:spLocks noGrp="1"/>
          </p:cNvSpPr>
          <p:nvPr>
            <p:ph type="title"/>
          </p:nvPr>
        </p:nvSpPr>
        <p:spPr/>
        <p:txBody>
          <a:bodyPr/>
          <a:lstStyle/>
          <a:p>
            <a:r>
              <a:rPr lang="en-IN" sz="2400" b="0" dirty="0">
                <a:solidFill>
                  <a:schemeClr val="tx1"/>
                </a:solidFill>
              </a:rPr>
              <a:t>         GST ANX- 1 Vs GST ANX- 2     (Examples)</a:t>
            </a:r>
          </a:p>
        </p:txBody>
      </p:sp>
      <p:sp>
        <p:nvSpPr>
          <p:cNvPr id="3" name="Rectangle 2">
            <a:extLst>
              <a:ext uri="{FF2B5EF4-FFF2-40B4-BE49-F238E27FC236}">
                <a16:creationId xmlns:a16="http://schemas.microsoft.com/office/drawing/2014/main" id="{CDE82627-8DBA-45CA-B338-B84E84C89A80}"/>
              </a:ext>
            </a:extLst>
          </p:cNvPr>
          <p:cNvSpPr/>
          <p:nvPr/>
        </p:nvSpPr>
        <p:spPr>
          <a:xfrm>
            <a:off x="437321" y="2047460"/>
            <a:ext cx="4704522" cy="616226"/>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Invoice dated 19</a:t>
            </a:r>
            <a:r>
              <a:rPr lang="en-IN" baseline="30000" dirty="0">
                <a:solidFill>
                  <a:schemeClr val="tx1"/>
                </a:solidFill>
              </a:rPr>
              <a:t>th</a:t>
            </a:r>
            <a:r>
              <a:rPr lang="en-IN" dirty="0">
                <a:solidFill>
                  <a:schemeClr val="tx1"/>
                </a:solidFill>
              </a:rPr>
              <a:t> April uploaded with Tax </a:t>
            </a:r>
          </a:p>
          <a:p>
            <a:pPr algn="ctr"/>
            <a:r>
              <a:rPr lang="en-IN" dirty="0">
                <a:solidFill>
                  <a:schemeClr val="tx1"/>
                </a:solidFill>
              </a:rPr>
              <a:t>Rs. 1,00,000 instead of Rs. 10,000</a:t>
            </a:r>
          </a:p>
        </p:txBody>
      </p:sp>
      <p:sp>
        <p:nvSpPr>
          <p:cNvPr id="4" name="Rectangle: Rounded Corners 3">
            <a:extLst>
              <a:ext uri="{FF2B5EF4-FFF2-40B4-BE49-F238E27FC236}">
                <a16:creationId xmlns:a16="http://schemas.microsoft.com/office/drawing/2014/main" id="{DE1025FC-97F2-43DA-9EE3-F8E57B7EA06E}"/>
              </a:ext>
            </a:extLst>
          </p:cNvPr>
          <p:cNvSpPr/>
          <p:nvPr/>
        </p:nvSpPr>
        <p:spPr>
          <a:xfrm>
            <a:off x="5592419" y="2020955"/>
            <a:ext cx="1948069" cy="755374"/>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Uploaded as on 20</a:t>
            </a:r>
            <a:r>
              <a:rPr lang="en-IN" baseline="30000" dirty="0">
                <a:solidFill>
                  <a:schemeClr val="tx1"/>
                </a:solidFill>
              </a:rPr>
              <a:t>th</a:t>
            </a:r>
            <a:r>
              <a:rPr lang="en-IN" dirty="0">
                <a:solidFill>
                  <a:schemeClr val="tx1"/>
                </a:solidFill>
              </a:rPr>
              <a:t>  April</a:t>
            </a:r>
          </a:p>
        </p:txBody>
      </p:sp>
      <p:sp>
        <p:nvSpPr>
          <p:cNvPr id="21" name="Rectangle: Rounded Corners 20">
            <a:extLst>
              <a:ext uri="{FF2B5EF4-FFF2-40B4-BE49-F238E27FC236}">
                <a16:creationId xmlns:a16="http://schemas.microsoft.com/office/drawing/2014/main" id="{44E9CC81-0984-4A66-AE79-070ADDDBB80E}"/>
              </a:ext>
            </a:extLst>
          </p:cNvPr>
          <p:cNvSpPr/>
          <p:nvPr/>
        </p:nvSpPr>
        <p:spPr>
          <a:xfrm>
            <a:off x="5830957" y="1298635"/>
            <a:ext cx="1378226" cy="490330"/>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ANX-1</a:t>
            </a:r>
          </a:p>
        </p:txBody>
      </p:sp>
      <p:sp>
        <p:nvSpPr>
          <p:cNvPr id="22" name="Rectangle: Rounded Corners 21">
            <a:extLst>
              <a:ext uri="{FF2B5EF4-FFF2-40B4-BE49-F238E27FC236}">
                <a16:creationId xmlns:a16="http://schemas.microsoft.com/office/drawing/2014/main" id="{9C21DE81-7BFB-44CC-990E-89D5E26200BC}"/>
              </a:ext>
            </a:extLst>
          </p:cNvPr>
          <p:cNvSpPr/>
          <p:nvPr/>
        </p:nvSpPr>
        <p:spPr>
          <a:xfrm>
            <a:off x="8441633" y="1311809"/>
            <a:ext cx="1378226" cy="490330"/>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ANX-2</a:t>
            </a:r>
          </a:p>
        </p:txBody>
      </p:sp>
      <p:sp>
        <p:nvSpPr>
          <p:cNvPr id="29" name="Rectangle: Rounded Corners 28">
            <a:extLst>
              <a:ext uri="{FF2B5EF4-FFF2-40B4-BE49-F238E27FC236}">
                <a16:creationId xmlns:a16="http://schemas.microsoft.com/office/drawing/2014/main" id="{743B728A-CBDA-46AB-B50F-B0B02CCB73AD}"/>
              </a:ext>
            </a:extLst>
          </p:cNvPr>
          <p:cNvSpPr/>
          <p:nvPr/>
        </p:nvSpPr>
        <p:spPr>
          <a:xfrm>
            <a:off x="8183219" y="2034129"/>
            <a:ext cx="1948069" cy="755374"/>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Rejected  as on 15</a:t>
            </a:r>
            <a:r>
              <a:rPr lang="en-IN" baseline="30000" dirty="0">
                <a:solidFill>
                  <a:schemeClr val="tx1"/>
                </a:solidFill>
              </a:rPr>
              <a:t>th</a:t>
            </a:r>
            <a:r>
              <a:rPr lang="en-IN" dirty="0">
                <a:solidFill>
                  <a:schemeClr val="tx1"/>
                </a:solidFill>
              </a:rPr>
              <a:t>  May</a:t>
            </a:r>
          </a:p>
        </p:txBody>
      </p:sp>
      <p:sp>
        <p:nvSpPr>
          <p:cNvPr id="14" name="Rectangle: Rounded Corners 13">
            <a:extLst>
              <a:ext uri="{FF2B5EF4-FFF2-40B4-BE49-F238E27FC236}">
                <a16:creationId xmlns:a16="http://schemas.microsoft.com/office/drawing/2014/main" id="{1C8163F2-2D29-4C8F-83EC-48103B13AF8D}"/>
              </a:ext>
            </a:extLst>
          </p:cNvPr>
          <p:cNvSpPr/>
          <p:nvPr/>
        </p:nvSpPr>
        <p:spPr>
          <a:xfrm>
            <a:off x="8183219" y="3021493"/>
            <a:ext cx="1948069" cy="755374"/>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RET-01 Filed  as on 20</a:t>
            </a:r>
            <a:r>
              <a:rPr lang="en-IN" baseline="30000" dirty="0">
                <a:solidFill>
                  <a:schemeClr val="tx1"/>
                </a:solidFill>
              </a:rPr>
              <a:t>th</a:t>
            </a:r>
            <a:r>
              <a:rPr lang="en-IN" dirty="0">
                <a:solidFill>
                  <a:schemeClr val="tx1"/>
                </a:solidFill>
              </a:rPr>
              <a:t>  May</a:t>
            </a:r>
          </a:p>
        </p:txBody>
      </p:sp>
      <p:sp>
        <p:nvSpPr>
          <p:cNvPr id="6" name="TextBox 5">
            <a:extLst>
              <a:ext uri="{FF2B5EF4-FFF2-40B4-BE49-F238E27FC236}">
                <a16:creationId xmlns:a16="http://schemas.microsoft.com/office/drawing/2014/main" id="{2BBD3CFF-D3B0-4B31-B607-27CE061C354D}"/>
              </a:ext>
            </a:extLst>
          </p:cNvPr>
          <p:cNvSpPr txBox="1"/>
          <p:nvPr/>
        </p:nvSpPr>
        <p:spPr>
          <a:xfrm>
            <a:off x="1696279" y="3021493"/>
            <a:ext cx="4863548" cy="646331"/>
          </a:xfrm>
          <a:prstGeom prst="rect">
            <a:avLst/>
          </a:prstGeom>
          <a:noFill/>
        </p:spPr>
        <p:txBody>
          <a:bodyPr wrap="square" rtlCol="0">
            <a:spAutoFit/>
          </a:bodyPr>
          <a:lstStyle/>
          <a:p>
            <a:pPr algn="ctr"/>
            <a:r>
              <a:rPr lang="en-IN" dirty="0"/>
              <a:t>Status of Rejection will be communicated to Supplier as on 20</a:t>
            </a:r>
            <a:r>
              <a:rPr lang="en-IN" baseline="30000" dirty="0"/>
              <a:t>th</a:t>
            </a:r>
            <a:r>
              <a:rPr lang="en-IN" dirty="0"/>
              <a:t> May</a:t>
            </a:r>
          </a:p>
        </p:txBody>
      </p:sp>
      <p:sp>
        <p:nvSpPr>
          <p:cNvPr id="7" name="TextBox 6">
            <a:extLst>
              <a:ext uri="{FF2B5EF4-FFF2-40B4-BE49-F238E27FC236}">
                <a16:creationId xmlns:a16="http://schemas.microsoft.com/office/drawing/2014/main" id="{25F72819-258D-4BBE-B7BC-57DDDCD597A7}"/>
              </a:ext>
            </a:extLst>
          </p:cNvPr>
          <p:cNvSpPr txBox="1"/>
          <p:nvPr/>
        </p:nvSpPr>
        <p:spPr>
          <a:xfrm>
            <a:off x="463824" y="4269875"/>
            <a:ext cx="9952383" cy="1754326"/>
          </a:xfrm>
          <a:prstGeom prst="rect">
            <a:avLst/>
          </a:prstGeom>
          <a:noFill/>
        </p:spPr>
        <p:txBody>
          <a:bodyPr wrap="square" rtlCol="0">
            <a:spAutoFit/>
          </a:bodyPr>
          <a:lstStyle/>
          <a:p>
            <a:pPr marL="285750" indent="-285750">
              <a:buFont typeface="Wingdings" panose="05000000000000000000" pitchFamily="2" charset="2"/>
              <a:buChar char="Ø"/>
            </a:pPr>
            <a:r>
              <a:rPr lang="en-IN" dirty="0"/>
              <a:t>The rejected documents may be edited before filing any subsequent return for any month or quarter by the supplier.</a:t>
            </a:r>
          </a:p>
          <a:p>
            <a:pPr marL="285750" indent="-285750">
              <a:buFont typeface="Wingdings" panose="05000000000000000000" pitchFamily="2" charset="2"/>
              <a:buChar char="Ø"/>
            </a:pPr>
            <a:r>
              <a:rPr lang="en-IN" dirty="0"/>
              <a:t>ITC </a:t>
            </a:r>
            <a:r>
              <a:rPr lang="en-IN" dirty="0" err="1"/>
              <a:t>i.r.o.</a:t>
            </a:r>
            <a:r>
              <a:rPr lang="en-IN" dirty="0"/>
              <a:t> document so edited or uploaded shall be made available through the next open GST ANX-2 for the recipient.</a:t>
            </a:r>
          </a:p>
          <a:p>
            <a:pPr marL="285750" indent="-285750">
              <a:buFont typeface="Wingdings" panose="05000000000000000000" pitchFamily="2" charset="2"/>
              <a:buChar char="Ø"/>
            </a:pPr>
            <a:r>
              <a:rPr lang="en-IN" dirty="0"/>
              <a:t>However, Liability for such edited documents will be accounted for in the tax period        (month or quarter) in which the documents have been uploaded by the supplier.   </a:t>
            </a:r>
          </a:p>
        </p:txBody>
      </p:sp>
      <p:pic>
        <p:nvPicPr>
          <p:cNvPr id="11" name="Picture 10">
            <a:extLst>
              <a:ext uri="{FF2B5EF4-FFF2-40B4-BE49-F238E27FC236}">
                <a16:creationId xmlns:a16="http://schemas.microsoft.com/office/drawing/2014/main" id="{EBA9DD51-89FF-432B-953F-FD261AF585F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46191" y="5943600"/>
            <a:ext cx="1345809" cy="914400"/>
          </a:xfrm>
          <a:prstGeom prst="rect">
            <a:avLst/>
          </a:prstGeom>
        </p:spPr>
      </p:pic>
      <p:pic>
        <p:nvPicPr>
          <p:cNvPr id="12" name="Picture 11">
            <a:extLst>
              <a:ext uri="{FF2B5EF4-FFF2-40B4-BE49-F238E27FC236}">
                <a16:creationId xmlns:a16="http://schemas.microsoft.com/office/drawing/2014/main" id="{931DF015-CE4E-49D5-B7B1-44DA916B17A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405331"/>
            <a:ext cx="1969477" cy="452669"/>
          </a:xfrm>
          <a:prstGeom prst="rect">
            <a:avLst/>
          </a:prstGeom>
        </p:spPr>
      </p:pic>
    </p:spTree>
    <p:extLst>
      <p:ext uri="{BB962C8B-B14F-4D97-AF65-F5344CB8AC3E}">
        <p14:creationId xmlns:p14="http://schemas.microsoft.com/office/powerpoint/2010/main" val="2323096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21" grpId="0" animBg="1"/>
      <p:bldP spid="22" grpId="0" animBg="1"/>
      <p:bldP spid="29" grpId="0" animBg="1"/>
      <p:bldP spid="14" grpId="0" animBg="1"/>
      <p:bldP spid="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84A8CD-07F1-4C16-9A70-240E954A5923}"/>
              </a:ext>
            </a:extLst>
          </p:cNvPr>
          <p:cNvSpPr>
            <a:spLocks noGrp="1"/>
          </p:cNvSpPr>
          <p:nvPr>
            <p:ph type="title"/>
          </p:nvPr>
        </p:nvSpPr>
        <p:spPr/>
        <p:txBody>
          <a:bodyPr/>
          <a:lstStyle/>
          <a:p>
            <a:r>
              <a:rPr lang="en-IN" sz="2400" b="0" dirty="0">
                <a:solidFill>
                  <a:schemeClr val="tx1"/>
                </a:solidFill>
              </a:rPr>
              <a:t>         GST ANX- 1 Vs GST ANX- 2     </a:t>
            </a:r>
          </a:p>
        </p:txBody>
      </p:sp>
      <p:sp>
        <p:nvSpPr>
          <p:cNvPr id="7" name="TextBox 6">
            <a:extLst>
              <a:ext uri="{FF2B5EF4-FFF2-40B4-BE49-F238E27FC236}">
                <a16:creationId xmlns:a16="http://schemas.microsoft.com/office/drawing/2014/main" id="{25F72819-258D-4BBE-B7BC-57DDDCD597A7}"/>
              </a:ext>
            </a:extLst>
          </p:cNvPr>
          <p:cNvSpPr txBox="1"/>
          <p:nvPr/>
        </p:nvSpPr>
        <p:spPr>
          <a:xfrm>
            <a:off x="424068" y="1579684"/>
            <a:ext cx="10866784" cy="923330"/>
          </a:xfrm>
          <a:prstGeom prst="rect">
            <a:avLst/>
          </a:prstGeom>
          <a:noFill/>
        </p:spPr>
        <p:txBody>
          <a:bodyPr wrap="square" rtlCol="0">
            <a:spAutoFit/>
          </a:bodyPr>
          <a:lstStyle/>
          <a:p>
            <a:pPr marL="285750" indent="-285750">
              <a:buFont typeface="Wingdings" panose="05000000000000000000" pitchFamily="2" charset="2"/>
              <a:buChar char="Ø"/>
            </a:pPr>
            <a:r>
              <a:rPr lang="en-IN" b="1" dirty="0"/>
              <a:t>Supplier Side Amendment </a:t>
            </a:r>
            <a:r>
              <a:rPr lang="en-IN" dirty="0"/>
              <a:t>– The return system provides for all editing or amendments from the  supplier’s side only. The recipient will have the option to reset / un-lock or reject a document but editing of or amendment to the same shall be made by the  supplier only.  </a:t>
            </a:r>
          </a:p>
        </p:txBody>
      </p:sp>
      <p:sp>
        <p:nvSpPr>
          <p:cNvPr id="11" name="TextBox 10">
            <a:extLst>
              <a:ext uri="{FF2B5EF4-FFF2-40B4-BE49-F238E27FC236}">
                <a16:creationId xmlns:a16="http://schemas.microsoft.com/office/drawing/2014/main" id="{55203E3F-6606-4BFB-847E-7DB435D8EBB5}"/>
              </a:ext>
            </a:extLst>
          </p:cNvPr>
          <p:cNvSpPr txBox="1"/>
          <p:nvPr/>
        </p:nvSpPr>
        <p:spPr>
          <a:xfrm>
            <a:off x="424068" y="2903410"/>
            <a:ext cx="10866784" cy="1200329"/>
          </a:xfrm>
          <a:prstGeom prst="rect">
            <a:avLst/>
          </a:prstGeom>
          <a:noFill/>
        </p:spPr>
        <p:txBody>
          <a:bodyPr wrap="square" rtlCol="0">
            <a:spAutoFit/>
          </a:bodyPr>
          <a:lstStyle/>
          <a:p>
            <a:pPr marL="285750" indent="-285750">
              <a:buFont typeface="Wingdings" panose="05000000000000000000" pitchFamily="2" charset="2"/>
              <a:buChar char="Ø"/>
            </a:pPr>
            <a:r>
              <a:rPr lang="en-IN" b="1" dirty="0"/>
              <a:t>Shifting of Documents</a:t>
            </a:r>
            <a:r>
              <a:rPr lang="en-IN" dirty="0"/>
              <a:t>– The particulars of document may be correct but the document has been reported in the wrong table. Therefore, when such documents are rejected by the recipient, instead of amending the document, a facility of shifting such documents to the appropriate table will be  provided.</a:t>
            </a:r>
          </a:p>
        </p:txBody>
      </p:sp>
      <p:sp>
        <p:nvSpPr>
          <p:cNvPr id="12" name="TextBox 11">
            <a:extLst>
              <a:ext uri="{FF2B5EF4-FFF2-40B4-BE49-F238E27FC236}">
                <a16:creationId xmlns:a16="http://schemas.microsoft.com/office/drawing/2014/main" id="{665E4642-84D7-4645-9527-4A327D9793B8}"/>
              </a:ext>
            </a:extLst>
          </p:cNvPr>
          <p:cNvSpPr txBox="1"/>
          <p:nvPr/>
        </p:nvSpPr>
        <p:spPr>
          <a:xfrm>
            <a:off x="424068" y="4351304"/>
            <a:ext cx="11012558" cy="1200329"/>
          </a:xfrm>
          <a:prstGeom prst="rect">
            <a:avLst/>
          </a:prstGeom>
          <a:noFill/>
        </p:spPr>
        <p:txBody>
          <a:bodyPr wrap="square" rtlCol="0">
            <a:spAutoFit/>
          </a:bodyPr>
          <a:lstStyle/>
          <a:p>
            <a:pPr marL="285750" indent="-285750">
              <a:buFont typeface="Wingdings" panose="05000000000000000000" pitchFamily="2" charset="2"/>
              <a:buChar char="Ø"/>
            </a:pPr>
            <a:r>
              <a:rPr lang="en-IN" b="1" dirty="0"/>
              <a:t>Amendment of documents relating to supplies made to persons other than person filing return in GST RET-1/2/3 (e.g. supplies made to composition taxpayers, ISD, UIN holders etc. )</a:t>
            </a:r>
            <a:r>
              <a:rPr lang="en-IN" dirty="0"/>
              <a:t>– </a:t>
            </a:r>
          </a:p>
          <a:p>
            <a:r>
              <a:rPr lang="en-IN" dirty="0"/>
              <a:t>    The documents relating to such supplies may be amended by the supplier at any time and the         </a:t>
            </a:r>
          </a:p>
          <a:p>
            <a:r>
              <a:rPr lang="en-IN" dirty="0"/>
              <a:t>    same shall not be dependent upon the action taken (accept /reject/ pending ) by the  recipient.</a:t>
            </a:r>
          </a:p>
        </p:txBody>
      </p:sp>
      <p:pic>
        <p:nvPicPr>
          <p:cNvPr id="6" name="Picture 5">
            <a:extLst>
              <a:ext uri="{FF2B5EF4-FFF2-40B4-BE49-F238E27FC236}">
                <a16:creationId xmlns:a16="http://schemas.microsoft.com/office/drawing/2014/main" id="{487D9D69-3682-48BC-A769-58A37110394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46191" y="5943600"/>
            <a:ext cx="1345809" cy="914400"/>
          </a:xfrm>
          <a:prstGeom prst="rect">
            <a:avLst/>
          </a:prstGeom>
        </p:spPr>
      </p:pic>
      <p:pic>
        <p:nvPicPr>
          <p:cNvPr id="8" name="Picture 7">
            <a:extLst>
              <a:ext uri="{FF2B5EF4-FFF2-40B4-BE49-F238E27FC236}">
                <a16:creationId xmlns:a16="http://schemas.microsoft.com/office/drawing/2014/main" id="{B5713029-2378-43C0-86BB-F6ED543097E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405331"/>
            <a:ext cx="1969477" cy="452669"/>
          </a:xfrm>
          <a:prstGeom prst="rect">
            <a:avLst/>
          </a:prstGeom>
        </p:spPr>
      </p:pic>
    </p:spTree>
    <p:extLst>
      <p:ext uri="{BB962C8B-B14F-4D97-AF65-F5344CB8AC3E}">
        <p14:creationId xmlns:p14="http://schemas.microsoft.com/office/powerpoint/2010/main" val="956601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P spid="1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84A8CD-07F1-4C16-9A70-240E954A5923}"/>
              </a:ext>
            </a:extLst>
          </p:cNvPr>
          <p:cNvSpPr>
            <a:spLocks noGrp="1"/>
          </p:cNvSpPr>
          <p:nvPr>
            <p:ph type="title"/>
          </p:nvPr>
        </p:nvSpPr>
        <p:spPr/>
        <p:txBody>
          <a:bodyPr/>
          <a:lstStyle/>
          <a:p>
            <a:r>
              <a:rPr lang="en-IN" sz="2400" b="0" dirty="0">
                <a:solidFill>
                  <a:schemeClr val="tx1"/>
                </a:solidFill>
              </a:rPr>
              <a:t>         GST ANX- 1 Vs GST ANX- 2</a:t>
            </a:r>
          </a:p>
        </p:txBody>
      </p:sp>
      <p:sp>
        <p:nvSpPr>
          <p:cNvPr id="7" name="TextBox 6">
            <a:extLst>
              <a:ext uri="{FF2B5EF4-FFF2-40B4-BE49-F238E27FC236}">
                <a16:creationId xmlns:a16="http://schemas.microsoft.com/office/drawing/2014/main" id="{25F72819-258D-4BBE-B7BC-57DDDCD597A7}"/>
              </a:ext>
            </a:extLst>
          </p:cNvPr>
          <p:cNvSpPr txBox="1"/>
          <p:nvPr/>
        </p:nvSpPr>
        <p:spPr>
          <a:xfrm>
            <a:off x="424068" y="1579684"/>
            <a:ext cx="10866784" cy="3778278"/>
          </a:xfrm>
          <a:prstGeom prst="rect">
            <a:avLst/>
          </a:prstGeom>
          <a:noFill/>
        </p:spPr>
        <p:txBody>
          <a:bodyPr wrap="square" rtlCol="0">
            <a:spAutoFit/>
          </a:bodyPr>
          <a:lstStyle/>
          <a:p>
            <a:pPr algn="ctr">
              <a:lnSpc>
                <a:spcPct val="150000"/>
              </a:lnSpc>
            </a:pPr>
            <a:r>
              <a:rPr lang="en-IN" b="1" dirty="0"/>
              <a:t>“Pending” action by Recipient</a:t>
            </a:r>
          </a:p>
          <a:p>
            <a:pPr marL="285750" indent="-285750">
              <a:lnSpc>
                <a:spcPct val="150000"/>
              </a:lnSpc>
              <a:buFont typeface="Wingdings" panose="05000000000000000000" pitchFamily="2" charset="2"/>
              <a:buChar char="Ø"/>
            </a:pPr>
            <a:r>
              <a:rPr lang="en-IN" dirty="0"/>
              <a:t>Pending action will mean that recipient has deferred the decision of accepting or rejecting the     details of invoices. There may be multiple reasons for the same such as supplies are yet to be       received or the recipient decided that ITC is not to be taken for the time being etc.</a:t>
            </a:r>
          </a:p>
          <a:p>
            <a:pPr>
              <a:lnSpc>
                <a:spcPct val="150000"/>
              </a:lnSpc>
            </a:pPr>
            <a:endParaRPr lang="en-IN" dirty="0"/>
          </a:p>
          <a:p>
            <a:pPr marL="285750" indent="-285750">
              <a:lnSpc>
                <a:spcPct val="150000"/>
              </a:lnSpc>
              <a:buFont typeface="Wingdings" panose="05000000000000000000" pitchFamily="2" charset="2"/>
              <a:buChar char="Ø"/>
            </a:pPr>
            <a:r>
              <a:rPr lang="en-IN" dirty="0"/>
              <a:t>The  ITC </a:t>
            </a:r>
            <a:r>
              <a:rPr lang="en-IN" dirty="0" err="1"/>
              <a:t>i.r.o.</a:t>
            </a:r>
            <a:r>
              <a:rPr lang="en-IN" dirty="0"/>
              <a:t> pending invoices shall not be accounted for in table 4A of the main return (GST RET-01) of the recipient and such invoices would be rolled over to GST ANX-2 of the next tax period.</a:t>
            </a:r>
          </a:p>
          <a:p>
            <a:pPr>
              <a:lnSpc>
                <a:spcPct val="150000"/>
              </a:lnSpc>
            </a:pPr>
            <a:endParaRPr lang="en-IN" dirty="0"/>
          </a:p>
          <a:p>
            <a:pPr marL="285750" indent="-285750">
              <a:lnSpc>
                <a:spcPct val="150000"/>
              </a:lnSpc>
              <a:buFont typeface="Wingdings" panose="05000000000000000000" pitchFamily="2" charset="2"/>
              <a:buChar char="Ø"/>
            </a:pPr>
            <a:r>
              <a:rPr lang="en-IN" dirty="0"/>
              <a:t>Pending invoices will not be available for amendment by supplier until rejected by the recipient.  </a:t>
            </a:r>
          </a:p>
        </p:txBody>
      </p:sp>
      <p:pic>
        <p:nvPicPr>
          <p:cNvPr id="4" name="Picture 3">
            <a:extLst>
              <a:ext uri="{FF2B5EF4-FFF2-40B4-BE49-F238E27FC236}">
                <a16:creationId xmlns:a16="http://schemas.microsoft.com/office/drawing/2014/main" id="{C7280409-47F8-420F-B3E2-62A574FC5B7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46191" y="5943600"/>
            <a:ext cx="1345809" cy="914400"/>
          </a:xfrm>
          <a:prstGeom prst="rect">
            <a:avLst/>
          </a:prstGeom>
        </p:spPr>
      </p:pic>
      <p:pic>
        <p:nvPicPr>
          <p:cNvPr id="5" name="Picture 4">
            <a:extLst>
              <a:ext uri="{FF2B5EF4-FFF2-40B4-BE49-F238E27FC236}">
                <a16:creationId xmlns:a16="http://schemas.microsoft.com/office/drawing/2014/main" id="{7C4CD812-5D4C-46BA-BB18-627B193AA68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405331"/>
            <a:ext cx="1969477" cy="452669"/>
          </a:xfrm>
          <a:prstGeom prst="rect">
            <a:avLst/>
          </a:prstGeom>
        </p:spPr>
      </p:pic>
    </p:spTree>
    <p:extLst>
      <p:ext uri="{BB962C8B-B14F-4D97-AF65-F5344CB8AC3E}">
        <p14:creationId xmlns:p14="http://schemas.microsoft.com/office/powerpoint/2010/main" val="3126149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9FE078-6CCE-4042-8276-34B3EBE499BB}"/>
              </a:ext>
            </a:extLst>
          </p:cNvPr>
          <p:cNvSpPr>
            <a:spLocks noGrp="1"/>
          </p:cNvSpPr>
          <p:nvPr>
            <p:ph type="title"/>
          </p:nvPr>
        </p:nvSpPr>
        <p:spPr>
          <a:xfrm>
            <a:off x="0" y="0"/>
            <a:ext cx="12192000" cy="1220756"/>
          </a:xfrm>
        </p:spPr>
        <p:txBody>
          <a:bodyPr/>
          <a:lstStyle/>
          <a:p>
            <a:pPr algn="ctr"/>
            <a:r>
              <a:rPr lang="en-IN" sz="3600" spc="300" dirty="0">
                <a:solidFill>
                  <a:schemeClr val="tx1"/>
                </a:solidFill>
              </a:rPr>
              <a:t>New GST Return System</a:t>
            </a:r>
            <a:endParaRPr lang="en-IN" sz="2000" spc="300" dirty="0">
              <a:solidFill>
                <a:schemeClr val="tx1"/>
              </a:solidFill>
            </a:endParaRPr>
          </a:p>
        </p:txBody>
      </p:sp>
      <p:pic>
        <p:nvPicPr>
          <p:cNvPr id="5" name="Picture 4">
            <a:extLst>
              <a:ext uri="{FF2B5EF4-FFF2-40B4-BE49-F238E27FC236}">
                <a16:creationId xmlns:a16="http://schemas.microsoft.com/office/drawing/2014/main" id="{6FD7576C-0B41-42C4-8D9C-AAFEED40807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46191" y="5943600"/>
            <a:ext cx="1345809" cy="914400"/>
          </a:xfrm>
          <a:prstGeom prst="rect">
            <a:avLst/>
          </a:prstGeom>
        </p:spPr>
      </p:pic>
      <p:pic>
        <p:nvPicPr>
          <p:cNvPr id="6" name="Picture 5">
            <a:extLst>
              <a:ext uri="{FF2B5EF4-FFF2-40B4-BE49-F238E27FC236}">
                <a16:creationId xmlns:a16="http://schemas.microsoft.com/office/drawing/2014/main" id="{BAB473B9-3A19-41E9-9834-B73AF9760CA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405331"/>
            <a:ext cx="1969477" cy="452669"/>
          </a:xfrm>
          <a:prstGeom prst="rect">
            <a:avLst/>
          </a:prstGeom>
        </p:spPr>
      </p:pic>
      <p:sp>
        <p:nvSpPr>
          <p:cNvPr id="7" name="Rectangle 6">
            <a:extLst>
              <a:ext uri="{FF2B5EF4-FFF2-40B4-BE49-F238E27FC236}">
                <a16:creationId xmlns:a16="http://schemas.microsoft.com/office/drawing/2014/main" id="{1BAAA5AD-3AA1-4476-AB34-76ACD65BF732}"/>
              </a:ext>
            </a:extLst>
          </p:cNvPr>
          <p:cNvSpPr/>
          <p:nvPr/>
        </p:nvSpPr>
        <p:spPr>
          <a:xfrm>
            <a:off x="6022410" y="2615319"/>
            <a:ext cx="2219736" cy="6758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Quarterly- Sugam</a:t>
            </a:r>
            <a:endParaRPr lang="en-IN" b="1" dirty="0">
              <a:solidFill>
                <a:schemeClr val="tx1"/>
              </a:solidFill>
            </a:endParaRPr>
          </a:p>
        </p:txBody>
      </p:sp>
      <p:sp>
        <p:nvSpPr>
          <p:cNvPr id="8" name="Rectangle 7">
            <a:extLst>
              <a:ext uri="{FF2B5EF4-FFF2-40B4-BE49-F238E27FC236}">
                <a16:creationId xmlns:a16="http://schemas.microsoft.com/office/drawing/2014/main" id="{1653446D-EFE4-4D4A-AA03-7E5B3C5E5166}"/>
              </a:ext>
            </a:extLst>
          </p:cNvPr>
          <p:cNvSpPr/>
          <p:nvPr/>
        </p:nvSpPr>
        <p:spPr>
          <a:xfrm>
            <a:off x="3265958" y="2615319"/>
            <a:ext cx="2080592" cy="6758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Quarterly- Sahaj</a:t>
            </a:r>
            <a:endParaRPr lang="en-IN" b="1" dirty="0">
              <a:solidFill>
                <a:schemeClr val="tx1"/>
              </a:solidFill>
            </a:endParaRPr>
          </a:p>
        </p:txBody>
      </p:sp>
      <p:sp>
        <p:nvSpPr>
          <p:cNvPr id="9" name="Rectangle 8">
            <a:extLst>
              <a:ext uri="{FF2B5EF4-FFF2-40B4-BE49-F238E27FC236}">
                <a16:creationId xmlns:a16="http://schemas.microsoft.com/office/drawing/2014/main" id="{B32F7AA7-15B5-4023-AA82-B5971FA23060}"/>
              </a:ext>
            </a:extLst>
          </p:cNvPr>
          <p:cNvSpPr/>
          <p:nvPr/>
        </p:nvSpPr>
        <p:spPr>
          <a:xfrm>
            <a:off x="509506" y="2615319"/>
            <a:ext cx="2219736" cy="6758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Quarterly- Normal</a:t>
            </a:r>
            <a:endParaRPr lang="en-IN" b="1" dirty="0">
              <a:solidFill>
                <a:schemeClr val="tx1"/>
              </a:solidFill>
            </a:endParaRPr>
          </a:p>
        </p:txBody>
      </p:sp>
      <p:sp>
        <p:nvSpPr>
          <p:cNvPr id="11" name="Rectangle: Rounded Corners 10">
            <a:extLst>
              <a:ext uri="{FF2B5EF4-FFF2-40B4-BE49-F238E27FC236}">
                <a16:creationId xmlns:a16="http://schemas.microsoft.com/office/drawing/2014/main" id="{10C2FD0C-883D-426A-91CD-F9DDD143DAE5}"/>
              </a:ext>
            </a:extLst>
          </p:cNvPr>
          <p:cNvSpPr/>
          <p:nvPr/>
        </p:nvSpPr>
        <p:spPr>
          <a:xfrm>
            <a:off x="509503" y="3454030"/>
            <a:ext cx="2219739" cy="49364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GST PMT - 08</a:t>
            </a:r>
            <a:endParaRPr lang="en-IN" b="1" dirty="0">
              <a:solidFill>
                <a:schemeClr val="tx1"/>
              </a:solidFill>
            </a:endParaRPr>
          </a:p>
        </p:txBody>
      </p:sp>
      <p:sp>
        <p:nvSpPr>
          <p:cNvPr id="12" name="Rectangle: Rounded Corners 11">
            <a:extLst>
              <a:ext uri="{FF2B5EF4-FFF2-40B4-BE49-F238E27FC236}">
                <a16:creationId xmlns:a16="http://schemas.microsoft.com/office/drawing/2014/main" id="{FBA1CB4A-B4BC-4C48-9141-9E3483B65DE9}"/>
              </a:ext>
            </a:extLst>
          </p:cNvPr>
          <p:cNvSpPr/>
          <p:nvPr/>
        </p:nvSpPr>
        <p:spPr>
          <a:xfrm>
            <a:off x="509503" y="4116384"/>
            <a:ext cx="2219739" cy="49364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GST ANX – 1 </a:t>
            </a:r>
            <a:r>
              <a:rPr lang="en-US" b="1" dirty="0">
                <a:solidFill>
                  <a:srgbClr val="FF0000"/>
                </a:solidFill>
              </a:rPr>
              <a:t>/ 1A</a:t>
            </a:r>
            <a:endParaRPr lang="en-IN" b="1" dirty="0">
              <a:solidFill>
                <a:srgbClr val="FF0000"/>
              </a:solidFill>
            </a:endParaRPr>
          </a:p>
        </p:txBody>
      </p:sp>
      <p:sp>
        <p:nvSpPr>
          <p:cNvPr id="13" name="Rectangle: Rounded Corners 12">
            <a:extLst>
              <a:ext uri="{FF2B5EF4-FFF2-40B4-BE49-F238E27FC236}">
                <a16:creationId xmlns:a16="http://schemas.microsoft.com/office/drawing/2014/main" id="{92451E83-A9C4-4740-B027-EA55B52225A0}"/>
              </a:ext>
            </a:extLst>
          </p:cNvPr>
          <p:cNvSpPr/>
          <p:nvPr/>
        </p:nvSpPr>
        <p:spPr>
          <a:xfrm>
            <a:off x="509503" y="4783170"/>
            <a:ext cx="2219738" cy="49364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GST ANX – 2</a:t>
            </a:r>
            <a:endParaRPr lang="en-IN" b="1" dirty="0">
              <a:solidFill>
                <a:srgbClr val="FF0000"/>
              </a:solidFill>
            </a:endParaRPr>
          </a:p>
        </p:txBody>
      </p:sp>
      <p:sp>
        <p:nvSpPr>
          <p:cNvPr id="14" name="Rectangle: Rounded Corners 13">
            <a:extLst>
              <a:ext uri="{FF2B5EF4-FFF2-40B4-BE49-F238E27FC236}">
                <a16:creationId xmlns:a16="http://schemas.microsoft.com/office/drawing/2014/main" id="{481BC089-7516-4064-BC5D-254FD79C8AE5}"/>
              </a:ext>
            </a:extLst>
          </p:cNvPr>
          <p:cNvSpPr/>
          <p:nvPr/>
        </p:nvSpPr>
        <p:spPr>
          <a:xfrm>
            <a:off x="509503" y="5449956"/>
            <a:ext cx="2219737" cy="49364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GST RET – 1 </a:t>
            </a:r>
            <a:r>
              <a:rPr lang="en-US" b="1" dirty="0">
                <a:solidFill>
                  <a:srgbClr val="FF0000"/>
                </a:solidFill>
              </a:rPr>
              <a:t>/ 1A</a:t>
            </a:r>
            <a:endParaRPr lang="en-IN" b="1" dirty="0">
              <a:solidFill>
                <a:srgbClr val="FF0000"/>
              </a:solidFill>
            </a:endParaRPr>
          </a:p>
        </p:txBody>
      </p:sp>
      <p:sp>
        <p:nvSpPr>
          <p:cNvPr id="15" name="Rectangle: Rounded Corners 14">
            <a:extLst>
              <a:ext uri="{FF2B5EF4-FFF2-40B4-BE49-F238E27FC236}">
                <a16:creationId xmlns:a16="http://schemas.microsoft.com/office/drawing/2014/main" id="{14435A47-5192-45D6-BA7A-0E5605524D96}"/>
              </a:ext>
            </a:extLst>
          </p:cNvPr>
          <p:cNvSpPr/>
          <p:nvPr/>
        </p:nvSpPr>
        <p:spPr>
          <a:xfrm>
            <a:off x="3265958" y="3454030"/>
            <a:ext cx="2219739" cy="49364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GST PMT - 08</a:t>
            </a:r>
            <a:endParaRPr lang="en-IN" b="1" dirty="0">
              <a:solidFill>
                <a:schemeClr val="tx1"/>
              </a:solidFill>
            </a:endParaRPr>
          </a:p>
        </p:txBody>
      </p:sp>
      <p:sp>
        <p:nvSpPr>
          <p:cNvPr id="16" name="Rectangle: Rounded Corners 15">
            <a:extLst>
              <a:ext uri="{FF2B5EF4-FFF2-40B4-BE49-F238E27FC236}">
                <a16:creationId xmlns:a16="http://schemas.microsoft.com/office/drawing/2014/main" id="{75249EBF-E99F-4181-AAC5-FC8F29C94B12}"/>
              </a:ext>
            </a:extLst>
          </p:cNvPr>
          <p:cNvSpPr/>
          <p:nvPr/>
        </p:nvSpPr>
        <p:spPr>
          <a:xfrm>
            <a:off x="3265958" y="4116384"/>
            <a:ext cx="2219739" cy="49364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GST ANX – 1 </a:t>
            </a:r>
            <a:r>
              <a:rPr lang="en-US" b="1" dirty="0">
                <a:solidFill>
                  <a:srgbClr val="FF0000"/>
                </a:solidFill>
              </a:rPr>
              <a:t>/ 1A</a:t>
            </a:r>
            <a:endParaRPr lang="en-IN" b="1" dirty="0">
              <a:solidFill>
                <a:srgbClr val="FF0000"/>
              </a:solidFill>
            </a:endParaRPr>
          </a:p>
        </p:txBody>
      </p:sp>
      <p:sp>
        <p:nvSpPr>
          <p:cNvPr id="17" name="Rectangle: Rounded Corners 16">
            <a:extLst>
              <a:ext uri="{FF2B5EF4-FFF2-40B4-BE49-F238E27FC236}">
                <a16:creationId xmlns:a16="http://schemas.microsoft.com/office/drawing/2014/main" id="{FDF02FBC-9FDD-4074-BADE-321E4517A086}"/>
              </a:ext>
            </a:extLst>
          </p:cNvPr>
          <p:cNvSpPr/>
          <p:nvPr/>
        </p:nvSpPr>
        <p:spPr>
          <a:xfrm>
            <a:off x="3265958" y="4783170"/>
            <a:ext cx="2219738" cy="49364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GST ANX – 2</a:t>
            </a:r>
            <a:endParaRPr lang="en-IN" b="1" dirty="0">
              <a:solidFill>
                <a:srgbClr val="FF0000"/>
              </a:solidFill>
            </a:endParaRPr>
          </a:p>
        </p:txBody>
      </p:sp>
      <p:sp>
        <p:nvSpPr>
          <p:cNvPr id="18" name="Rectangle: Rounded Corners 17">
            <a:extLst>
              <a:ext uri="{FF2B5EF4-FFF2-40B4-BE49-F238E27FC236}">
                <a16:creationId xmlns:a16="http://schemas.microsoft.com/office/drawing/2014/main" id="{2B114A93-524F-464D-97DB-27E5F249DB45}"/>
              </a:ext>
            </a:extLst>
          </p:cNvPr>
          <p:cNvSpPr/>
          <p:nvPr/>
        </p:nvSpPr>
        <p:spPr>
          <a:xfrm>
            <a:off x="3265958" y="5449956"/>
            <a:ext cx="2219737" cy="49364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GST RET – 2 </a:t>
            </a:r>
            <a:r>
              <a:rPr lang="en-US" b="1" dirty="0">
                <a:solidFill>
                  <a:srgbClr val="FF0000"/>
                </a:solidFill>
              </a:rPr>
              <a:t>/ 2A</a:t>
            </a:r>
            <a:endParaRPr lang="en-IN" b="1" dirty="0">
              <a:solidFill>
                <a:srgbClr val="FF0000"/>
              </a:solidFill>
            </a:endParaRPr>
          </a:p>
        </p:txBody>
      </p:sp>
      <p:sp>
        <p:nvSpPr>
          <p:cNvPr id="19" name="Rectangle: Rounded Corners 18">
            <a:extLst>
              <a:ext uri="{FF2B5EF4-FFF2-40B4-BE49-F238E27FC236}">
                <a16:creationId xmlns:a16="http://schemas.microsoft.com/office/drawing/2014/main" id="{32C42AF9-4427-4C37-B904-753D6BB4A953}"/>
              </a:ext>
            </a:extLst>
          </p:cNvPr>
          <p:cNvSpPr/>
          <p:nvPr/>
        </p:nvSpPr>
        <p:spPr>
          <a:xfrm>
            <a:off x="6022410" y="3454030"/>
            <a:ext cx="2219739" cy="49364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GST PMT - 08</a:t>
            </a:r>
            <a:endParaRPr lang="en-IN" b="1" dirty="0">
              <a:solidFill>
                <a:schemeClr val="tx1"/>
              </a:solidFill>
            </a:endParaRPr>
          </a:p>
        </p:txBody>
      </p:sp>
      <p:sp>
        <p:nvSpPr>
          <p:cNvPr id="20" name="Rectangle: Rounded Corners 19">
            <a:extLst>
              <a:ext uri="{FF2B5EF4-FFF2-40B4-BE49-F238E27FC236}">
                <a16:creationId xmlns:a16="http://schemas.microsoft.com/office/drawing/2014/main" id="{B75EDA75-4058-4B96-9FF5-27BE6BFB414E}"/>
              </a:ext>
            </a:extLst>
          </p:cNvPr>
          <p:cNvSpPr/>
          <p:nvPr/>
        </p:nvSpPr>
        <p:spPr>
          <a:xfrm>
            <a:off x="6022410" y="4116384"/>
            <a:ext cx="2219739" cy="49364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GST ANX – 1 </a:t>
            </a:r>
            <a:r>
              <a:rPr lang="en-US" b="1" dirty="0">
                <a:solidFill>
                  <a:srgbClr val="FF0000"/>
                </a:solidFill>
              </a:rPr>
              <a:t>/ 1A</a:t>
            </a:r>
            <a:endParaRPr lang="en-IN" b="1" dirty="0">
              <a:solidFill>
                <a:srgbClr val="FF0000"/>
              </a:solidFill>
            </a:endParaRPr>
          </a:p>
        </p:txBody>
      </p:sp>
      <p:sp>
        <p:nvSpPr>
          <p:cNvPr id="21" name="Rectangle: Rounded Corners 20">
            <a:extLst>
              <a:ext uri="{FF2B5EF4-FFF2-40B4-BE49-F238E27FC236}">
                <a16:creationId xmlns:a16="http://schemas.microsoft.com/office/drawing/2014/main" id="{CD1AD7C8-26E5-4CFB-A240-D1D0F2752B32}"/>
              </a:ext>
            </a:extLst>
          </p:cNvPr>
          <p:cNvSpPr/>
          <p:nvPr/>
        </p:nvSpPr>
        <p:spPr>
          <a:xfrm>
            <a:off x="6022410" y="4783170"/>
            <a:ext cx="2219738" cy="49364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GST ANX – 2</a:t>
            </a:r>
            <a:endParaRPr lang="en-IN" b="1" dirty="0">
              <a:solidFill>
                <a:srgbClr val="FF0000"/>
              </a:solidFill>
            </a:endParaRPr>
          </a:p>
        </p:txBody>
      </p:sp>
      <p:sp>
        <p:nvSpPr>
          <p:cNvPr id="22" name="Rectangle: Rounded Corners 21">
            <a:extLst>
              <a:ext uri="{FF2B5EF4-FFF2-40B4-BE49-F238E27FC236}">
                <a16:creationId xmlns:a16="http://schemas.microsoft.com/office/drawing/2014/main" id="{23742519-4B7A-4F5E-A2AB-92BAF727CEE1}"/>
              </a:ext>
            </a:extLst>
          </p:cNvPr>
          <p:cNvSpPr/>
          <p:nvPr/>
        </p:nvSpPr>
        <p:spPr>
          <a:xfrm>
            <a:off x="6022410" y="5449956"/>
            <a:ext cx="2219737" cy="49364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GST RET – 3 </a:t>
            </a:r>
            <a:r>
              <a:rPr lang="en-US" b="1" dirty="0">
                <a:solidFill>
                  <a:srgbClr val="FF0000"/>
                </a:solidFill>
              </a:rPr>
              <a:t>/ 3A</a:t>
            </a:r>
            <a:endParaRPr lang="en-IN" b="1" dirty="0">
              <a:solidFill>
                <a:srgbClr val="FF0000"/>
              </a:solidFill>
            </a:endParaRPr>
          </a:p>
        </p:txBody>
      </p:sp>
      <p:sp>
        <p:nvSpPr>
          <p:cNvPr id="23" name="Rectangle: Rounded Corners 22">
            <a:extLst>
              <a:ext uri="{FF2B5EF4-FFF2-40B4-BE49-F238E27FC236}">
                <a16:creationId xmlns:a16="http://schemas.microsoft.com/office/drawing/2014/main" id="{9551F193-02FD-429D-9804-0F708A03D6A3}"/>
              </a:ext>
            </a:extLst>
          </p:cNvPr>
          <p:cNvSpPr/>
          <p:nvPr/>
        </p:nvSpPr>
        <p:spPr>
          <a:xfrm>
            <a:off x="530095" y="1373905"/>
            <a:ext cx="10853523" cy="45267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Aggregate Turnover during preceding Financial Year</a:t>
            </a:r>
            <a:endParaRPr lang="en-IN" b="1" dirty="0">
              <a:solidFill>
                <a:schemeClr val="tx1"/>
              </a:solidFill>
            </a:endParaRPr>
          </a:p>
        </p:txBody>
      </p:sp>
      <p:sp>
        <p:nvSpPr>
          <p:cNvPr id="24" name="Rectangle 23">
            <a:extLst>
              <a:ext uri="{FF2B5EF4-FFF2-40B4-BE49-F238E27FC236}">
                <a16:creationId xmlns:a16="http://schemas.microsoft.com/office/drawing/2014/main" id="{EAF699F7-DA44-41B9-B0CD-736A8AE0DDF9}"/>
              </a:ext>
            </a:extLst>
          </p:cNvPr>
          <p:cNvSpPr/>
          <p:nvPr/>
        </p:nvSpPr>
        <p:spPr>
          <a:xfrm>
            <a:off x="9236062" y="2605383"/>
            <a:ext cx="2219736" cy="6758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Monthly</a:t>
            </a:r>
            <a:endParaRPr lang="en-IN" b="1" dirty="0">
              <a:solidFill>
                <a:schemeClr val="tx1"/>
              </a:solidFill>
            </a:endParaRPr>
          </a:p>
        </p:txBody>
      </p:sp>
      <p:sp>
        <p:nvSpPr>
          <p:cNvPr id="26" name="Rectangle: Rounded Corners 25">
            <a:extLst>
              <a:ext uri="{FF2B5EF4-FFF2-40B4-BE49-F238E27FC236}">
                <a16:creationId xmlns:a16="http://schemas.microsoft.com/office/drawing/2014/main" id="{42E7E619-61EC-4CCD-8A23-B060DC0B8DA9}"/>
              </a:ext>
            </a:extLst>
          </p:cNvPr>
          <p:cNvSpPr/>
          <p:nvPr/>
        </p:nvSpPr>
        <p:spPr>
          <a:xfrm>
            <a:off x="9236059" y="4106448"/>
            <a:ext cx="2219739" cy="49364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GST ANX – 1 </a:t>
            </a:r>
            <a:r>
              <a:rPr lang="en-US" b="1" dirty="0">
                <a:solidFill>
                  <a:srgbClr val="FF0000"/>
                </a:solidFill>
              </a:rPr>
              <a:t>/ 1A</a:t>
            </a:r>
            <a:endParaRPr lang="en-IN" b="1" dirty="0">
              <a:solidFill>
                <a:srgbClr val="FF0000"/>
              </a:solidFill>
            </a:endParaRPr>
          </a:p>
        </p:txBody>
      </p:sp>
      <p:sp>
        <p:nvSpPr>
          <p:cNvPr id="27" name="Rectangle: Rounded Corners 26">
            <a:extLst>
              <a:ext uri="{FF2B5EF4-FFF2-40B4-BE49-F238E27FC236}">
                <a16:creationId xmlns:a16="http://schemas.microsoft.com/office/drawing/2014/main" id="{B92FA9E2-F479-40B3-99B8-0A7A849858BF}"/>
              </a:ext>
            </a:extLst>
          </p:cNvPr>
          <p:cNvSpPr/>
          <p:nvPr/>
        </p:nvSpPr>
        <p:spPr>
          <a:xfrm>
            <a:off x="9236059" y="4773234"/>
            <a:ext cx="2219738" cy="49364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GST ANX – 2</a:t>
            </a:r>
            <a:endParaRPr lang="en-IN" b="1" dirty="0">
              <a:solidFill>
                <a:srgbClr val="FF0000"/>
              </a:solidFill>
            </a:endParaRPr>
          </a:p>
        </p:txBody>
      </p:sp>
      <p:sp>
        <p:nvSpPr>
          <p:cNvPr id="28" name="Rectangle: Rounded Corners 27">
            <a:extLst>
              <a:ext uri="{FF2B5EF4-FFF2-40B4-BE49-F238E27FC236}">
                <a16:creationId xmlns:a16="http://schemas.microsoft.com/office/drawing/2014/main" id="{E6C10480-F8EA-4F7C-8265-0B96B2141260}"/>
              </a:ext>
            </a:extLst>
          </p:cNvPr>
          <p:cNvSpPr/>
          <p:nvPr/>
        </p:nvSpPr>
        <p:spPr>
          <a:xfrm>
            <a:off x="9236059" y="5440020"/>
            <a:ext cx="2219737" cy="49364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GST RET – 1 </a:t>
            </a:r>
            <a:r>
              <a:rPr lang="en-US" b="1" dirty="0">
                <a:solidFill>
                  <a:srgbClr val="FF0000"/>
                </a:solidFill>
              </a:rPr>
              <a:t>/ 1A</a:t>
            </a:r>
            <a:endParaRPr lang="en-IN" b="1" dirty="0">
              <a:solidFill>
                <a:srgbClr val="FF0000"/>
              </a:solidFill>
            </a:endParaRPr>
          </a:p>
        </p:txBody>
      </p:sp>
      <p:sp>
        <p:nvSpPr>
          <p:cNvPr id="4" name="TextBox 3">
            <a:extLst>
              <a:ext uri="{FF2B5EF4-FFF2-40B4-BE49-F238E27FC236}">
                <a16:creationId xmlns:a16="http://schemas.microsoft.com/office/drawing/2014/main" id="{4E5614F1-CCD0-44E3-87C7-70040EE85824}"/>
              </a:ext>
            </a:extLst>
          </p:cNvPr>
          <p:cNvSpPr txBox="1"/>
          <p:nvPr/>
        </p:nvSpPr>
        <p:spPr>
          <a:xfrm>
            <a:off x="3265958" y="1836379"/>
            <a:ext cx="2438400" cy="369332"/>
          </a:xfrm>
          <a:prstGeom prst="rect">
            <a:avLst/>
          </a:prstGeom>
          <a:noFill/>
        </p:spPr>
        <p:txBody>
          <a:bodyPr wrap="square" rtlCol="0">
            <a:spAutoFit/>
          </a:bodyPr>
          <a:lstStyle/>
          <a:p>
            <a:r>
              <a:rPr lang="en-US" b="1" dirty="0" err="1"/>
              <a:t>Upto</a:t>
            </a:r>
            <a:r>
              <a:rPr lang="en-US" b="1" dirty="0"/>
              <a:t> Rs. 5 Crore</a:t>
            </a:r>
            <a:endParaRPr lang="en-IN" b="1" dirty="0"/>
          </a:p>
        </p:txBody>
      </p:sp>
      <p:sp>
        <p:nvSpPr>
          <p:cNvPr id="29" name="TextBox 28">
            <a:extLst>
              <a:ext uri="{FF2B5EF4-FFF2-40B4-BE49-F238E27FC236}">
                <a16:creationId xmlns:a16="http://schemas.microsoft.com/office/drawing/2014/main" id="{2892C97C-3D1B-47A2-9EC4-2042584D55DC}"/>
              </a:ext>
            </a:extLst>
          </p:cNvPr>
          <p:cNvSpPr txBox="1"/>
          <p:nvPr/>
        </p:nvSpPr>
        <p:spPr>
          <a:xfrm>
            <a:off x="9126727" y="1969964"/>
            <a:ext cx="2438400" cy="369332"/>
          </a:xfrm>
          <a:prstGeom prst="rect">
            <a:avLst/>
          </a:prstGeom>
          <a:noFill/>
        </p:spPr>
        <p:txBody>
          <a:bodyPr wrap="square" rtlCol="0">
            <a:spAutoFit/>
          </a:bodyPr>
          <a:lstStyle/>
          <a:p>
            <a:r>
              <a:rPr lang="en-US" b="1" dirty="0"/>
              <a:t>Above Rs. 5 Crore</a:t>
            </a:r>
            <a:endParaRPr lang="en-IN" b="1" dirty="0"/>
          </a:p>
        </p:txBody>
      </p:sp>
      <p:sp>
        <p:nvSpPr>
          <p:cNvPr id="31" name="Right Brace 30">
            <a:extLst>
              <a:ext uri="{FF2B5EF4-FFF2-40B4-BE49-F238E27FC236}">
                <a16:creationId xmlns:a16="http://schemas.microsoft.com/office/drawing/2014/main" id="{E134363F-9C34-4B2D-9E90-6269979B9B88}"/>
              </a:ext>
            </a:extLst>
          </p:cNvPr>
          <p:cNvSpPr/>
          <p:nvPr/>
        </p:nvSpPr>
        <p:spPr>
          <a:xfrm rot="16200000">
            <a:off x="4215058" y="-1211267"/>
            <a:ext cx="369331" cy="7023654"/>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N"/>
          </a:p>
        </p:txBody>
      </p:sp>
      <p:sp>
        <p:nvSpPr>
          <p:cNvPr id="3" name="Arrow: Right 2">
            <a:extLst>
              <a:ext uri="{FF2B5EF4-FFF2-40B4-BE49-F238E27FC236}">
                <a16:creationId xmlns:a16="http://schemas.microsoft.com/office/drawing/2014/main" id="{14806F05-2AA8-48ED-A118-D7CF4302D324}"/>
              </a:ext>
            </a:extLst>
          </p:cNvPr>
          <p:cNvSpPr/>
          <p:nvPr/>
        </p:nvSpPr>
        <p:spPr>
          <a:xfrm rot="643760">
            <a:off x="5798433" y="2215764"/>
            <a:ext cx="3367522" cy="22340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2807853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3"/>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4"/>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5"/>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16"/>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17"/>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18"/>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19"/>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20"/>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21"/>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22"/>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26"/>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27"/>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28"/>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grpId="0" nodeType="clickEffect">
                                  <p:stCondLst>
                                    <p:cond delay="0"/>
                                  </p:stCondLst>
                                  <p:childTnLst>
                                    <p:set>
                                      <p:cBhvr>
                                        <p:cTn id="9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6" grpId="0" animBg="1"/>
      <p:bldP spid="27" grpId="0" animBg="1"/>
      <p:bldP spid="28" grpId="0" animBg="1"/>
      <p:bldP spid="4" grpId="0"/>
      <p:bldP spid="29" grpId="0"/>
      <p:bldP spid="31" grpId="0" animBg="1"/>
      <p:bldP spid="3"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84A8CD-07F1-4C16-9A70-240E954A5923}"/>
              </a:ext>
            </a:extLst>
          </p:cNvPr>
          <p:cNvSpPr>
            <a:spLocks noGrp="1"/>
          </p:cNvSpPr>
          <p:nvPr>
            <p:ph type="title"/>
          </p:nvPr>
        </p:nvSpPr>
        <p:spPr/>
        <p:txBody>
          <a:bodyPr/>
          <a:lstStyle/>
          <a:p>
            <a:r>
              <a:rPr lang="en-IN" sz="2400" b="0" dirty="0">
                <a:solidFill>
                  <a:schemeClr val="tx1"/>
                </a:solidFill>
              </a:rPr>
              <a:t>         GST ANX- 2       Vs      GST ANX- 1 /GST RET- 1 / 2 / 3 </a:t>
            </a:r>
          </a:p>
        </p:txBody>
      </p:sp>
      <p:sp>
        <p:nvSpPr>
          <p:cNvPr id="7" name="TextBox 6">
            <a:extLst>
              <a:ext uri="{FF2B5EF4-FFF2-40B4-BE49-F238E27FC236}">
                <a16:creationId xmlns:a16="http://schemas.microsoft.com/office/drawing/2014/main" id="{25F72819-258D-4BBE-B7BC-57DDDCD597A7}"/>
              </a:ext>
            </a:extLst>
          </p:cNvPr>
          <p:cNvSpPr txBox="1"/>
          <p:nvPr/>
        </p:nvSpPr>
        <p:spPr>
          <a:xfrm>
            <a:off x="424068" y="1579684"/>
            <a:ext cx="11025810" cy="4193777"/>
          </a:xfrm>
          <a:prstGeom prst="rect">
            <a:avLst/>
          </a:prstGeom>
          <a:noFill/>
        </p:spPr>
        <p:txBody>
          <a:bodyPr wrap="square" rtlCol="0">
            <a:spAutoFit/>
          </a:bodyPr>
          <a:lstStyle/>
          <a:p>
            <a:pPr marL="285750" indent="-285750">
              <a:lnSpc>
                <a:spcPct val="150000"/>
              </a:lnSpc>
              <a:buFont typeface="Wingdings" panose="05000000000000000000" pitchFamily="2" charset="2"/>
              <a:buChar char="Ø"/>
            </a:pPr>
            <a:r>
              <a:rPr lang="en-IN" dirty="0"/>
              <a:t> Status of return filing by supplier will also be made known to the recipient in GST ANX-2 of the tax period after the due date of return filing is over. </a:t>
            </a:r>
          </a:p>
          <a:p>
            <a:pPr marL="285750" indent="-285750">
              <a:lnSpc>
                <a:spcPct val="150000"/>
              </a:lnSpc>
              <a:buFont typeface="Wingdings" panose="05000000000000000000" pitchFamily="2" charset="2"/>
              <a:buChar char="Ø"/>
            </a:pPr>
            <a:r>
              <a:rPr lang="en-IN" dirty="0"/>
              <a:t> This Status, however, does not affect the eligibility of ITC which will be decided as per the Act read with the rules made thereunder.</a:t>
            </a:r>
          </a:p>
          <a:p>
            <a:pPr marL="285750" indent="-285750">
              <a:lnSpc>
                <a:spcPct val="150000"/>
              </a:lnSpc>
              <a:buFont typeface="Wingdings" panose="05000000000000000000" pitchFamily="2" charset="2"/>
              <a:buChar char="Ø"/>
            </a:pPr>
            <a:r>
              <a:rPr lang="en-IN" dirty="0"/>
              <a:t> GST ANX- 2 will be treated as deemed filed upon filing of the main return (GST RET- 1) relating to the tax period.</a:t>
            </a:r>
          </a:p>
          <a:p>
            <a:pPr marL="285750" indent="-285750">
              <a:lnSpc>
                <a:spcPct val="150000"/>
              </a:lnSpc>
              <a:buFont typeface="Wingdings" panose="05000000000000000000" pitchFamily="2" charset="2"/>
              <a:buChar char="Ø"/>
            </a:pPr>
            <a:r>
              <a:rPr lang="en-IN" dirty="0"/>
              <a:t> Documents uploaded in GST ANX-1 for month “June” by a supplier who did not file his return for   the previous two consecutive tax period (i.e. April and May ) shall be made available to the recipient in GST ANX-2 with an indication that the credit shall not be available on such documents. </a:t>
            </a:r>
          </a:p>
          <a:p>
            <a:pPr marL="285750" indent="-285750">
              <a:lnSpc>
                <a:spcPct val="150000"/>
              </a:lnSpc>
              <a:buFont typeface="Wingdings" panose="05000000000000000000" pitchFamily="2" charset="2"/>
              <a:buChar char="Ø"/>
            </a:pPr>
            <a:r>
              <a:rPr lang="en-IN" dirty="0"/>
              <a:t> However, the recipient can reject or keep such documents pending until filing of return by supplier.</a:t>
            </a:r>
          </a:p>
        </p:txBody>
      </p:sp>
      <p:pic>
        <p:nvPicPr>
          <p:cNvPr id="4" name="Picture 3">
            <a:extLst>
              <a:ext uri="{FF2B5EF4-FFF2-40B4-BE49-F238E27FC236}">
                <a16:creationId xmlns:a16="http://schemas.microsoft.com/office/drawing/2014/main" id="{57B0AE1F-364A-42AC-B332-AC779649420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46191" y="5943600"/>
            <a:ext cx="1345809" cy="914400"/>
          </a:xfrm>
          <a:prstGeom prst="rect">
            <a:avLst/>
          </a:prstGeom>
        </p:spPr>
      </p:pic>
      <p:pic>
        <p:nvPicPr>
          <p:cNvPr id="5" name="Picture 4">
            <a:extLst>
              <a:ext uri="{FF2B5EF4-FFF2-40B4-BE49-F238E27FC236}">
                <a16:creationId xmlns:a16="http://schemas.microsoft.com/office/drawing/2014/main" id="{F9F2C6CB-57F1-4CCC-ADD3-2B0EEE0648A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405331"/>
            <a:ext cx="1969477" cy="452669"/>
          </a:xfrm>
          <a:prstGeom prst="rect">
            <a:avLst/>
          </a:prstGeom>
        </p:spPr>
      </p:pic>
    </p:spTree>
    <p:extLst>
      <p:ext uri="{BB962C8B-B14F-4D97-AF65-F5344CB8AC3E}">
        <p14:creationId xmlns:p14="http://schemas.microsoft.com/office/powerpoint/2010/main" val="225405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84A8CD-07F1-4C16-9A70-240E954A5923}"/>
              </a:ext>
            </a:extLst>
          </p:cNvPr>
          <p:cNvSpPr>
            <a:spLocks noGrp="1"/>
          </p:cNvSpPr>
          <p:nvPr>
            <p:ph type="title"/>
          </p:nvPr>
        </p:nvSpPr>
        <p:spPr/>
        <p:txBody>
          <a:bodyPr/>
          <a:lstStyle/>
          <a:p>
            <a:r>
              <a:rPr lang="en-IN" sz="2400" b="0" dirty="0">
                <a:solidFill>
                  <a:schemeClr val="tx1"/>
                </a:solidFill>
              </a:rPr>
              <a:t>      			   NIL Return (GST RET -1 )</a:t>
            </a:r>
          </a:p>
        </p:txBody>
      </p:sp>
      <p:pic>
        <p:nvPicPr>
          <p:cNvPr id="6" name="Picture 5">
            <a:extLst>
              <a:ext uri="{FF2B5EF4-FFF2-40B4-BE49-F238E27FC236}">
                <a16:creationId xmlns:a16="http://schemas.microsoft.com/office/drawing/2014/main" id="{C98C098C-F70E-4328-9707-BAB4E8C18D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017" y="1179288"/>
            <a:ext cx="11979965" cy="3220434"/>
          </a:xfrm>
          <a:prstGeom prst="rect">
            <a:avLst/>
          </a:prstGeom>
        </p:spPr>
      </p:pic>
      <p:pic>
        <p:nvPicPr>
          <p:cNvPr id="4" name="Picture 3">
            <a:extLst>
              <a:ext uri="{FF2B5EF4-FFF2-40B4-BE49-F238E27FC236}">
                <a16:creationId xmlns:a16="http://schemas.microsoft.com/office/drawing/2014/main" id="{A638FEDB-1CAF-4B00-94F0-27F640ECEB5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46191" y="5943600"/>
            <a:ext cx="1345809" cy="914400"/>
          </a:xfrm>
          <a:prstGeom prst="rect">
            <a:avLst/>
          </a:prstGeom>
        </p:spPr>
      </p:pic>
      <p:pic>
        <p:nvPicPr>
          <p:cNvPr id="5" name="Picture 4">
            <a:extLst>
              <a:ext uri="{FF2B5EF4-FFF2-40B4-BE49-F238E27FC236}">
                <a16:creationId xmlns:a16="http://schemas.microsoft.com/office/drawing/2014/main" id="{AC641FC5-69A6-46E8-8988-8EA9188BEF6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6405331"/>
            <a:ext cx="1969477" cy="452669"/>
          </a:xfrm>
          <a:prstGeom prst="rect">
            <a:avLst/>
          </a:prstGeom>
        </p:spPr>
      </p:pic>
    </p:spTree>
    <p:extLst>
      <p:ext uri="{BB962C8B-B14F-4D97-AF65-F5344CB8AC3E}">
        <p14:creationId xmlns:p14="http://schemas.microsoft.com/office/powerpoint/2010/main" val="18280494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07CE74-5579-4D9F-A4A8-D35424E02856}"/>
              </a:ext>
            </a:extLst>
          </p:cNvPr>
          <p:cNvSpPr>
            <a:spLocks noGrp="1"/>
          </p:cNvSpPr>
          <p:nvPr>
            <p:ph type="title" idx="4294967295"/>
          </p:nvPr>
        </p:nvSpPr>
        <p:spPr>
          <a:xfrm>
            <a:off x="0" y="0"/>
            <a:ext cx="12192000" cy="1179513"/>
          </a:xfrm>
          <a:prstGeom prst="rect">
            <a:avLst/>
          </a:prstGeom>
        </p:spPr>
        <p:txBody>
          <a:bodyPr/>
          <a:lstStyle/>
          <a:p>
            <a:pPr algn="ctr"/>
            <a:r>
              <a:rPr lang="en-IN" dirty="0"/>
              <a:t>GST RET- 1</a:t>
            </a:r>
          </a:p>
        </p:txBody>
      </p:sp>
      <p:sp>
        <p:nvSpPr>
          <p:cNvPr id="5" name="Title 1">
            <a:extLst>
              <a:ext uri="{FF2B5EF4-FFF2-40B4-BE49-F238E27FC236}">
                <a16:creationId xmlns:a16="http://schemas.microsoft.com/office/drawing/2014/main" id="{60B5AE3D-88B8-4552-A702-56CAE80EE395}"/>
              </a:ext>
            </a:extLst>
          </p:cNvPr>
          <p:cNvSpPr txBox="1">
            <a:spLocks/>
          </p:cNvSpPr>
          <p:nvPr/>
        </p:nvSpPr>
        <p:spPr>
          <a:xfrm>
            <a:off x="0" y="5678487"/>
            <a:ext cx="12192000" cy="1179513"/>
          </a:xfrm>
          <a:prstGeom prst="rect">
            <a:avLst/>
          </a:prstGeom>
        </p:spPr>
        <p:txBody>
          <a:bodyPr/>
          <a:lstStyle>
            <a:lvl1pPr algn="ctr" defTabSz="1219170" rtl="0" eaLnBrk="1" latinLnBrk="1" hangingPunct="1">
              <a:spcBef>
                <a:spcPct val="0"/>
              </a:spcBef>
              <a:buNone/>
              <a:defRPr sz="4800" b="1" kern="1200">
                <a:solidFill>
                  <a:schemeClr val="tx1"/>
                </a:solidFill>
                <a:latin typeface="Arial" pitchFamily="34" charset="0"/>
                <a:ea typeface="+mj-ea"/>
                <a:cs typeface="Arial" pitchFamily="34" charset="0"/>
              </a:defRPr>
            </a:lvl1pPr>
          </a:lstStyle>
          <a:p>
            <a:r>
              <a:rPr lang="en-IN" dirty="0"/>
              <a:t>GST RET- 1</a:t>
            </a:r>
          </a:p>
        </p:txBody>
      </p:sp>
      <p:pic>
        <p:nvPicPr>
          <p:cNvPr id="4" name="Picture 3">
            <a:extLst>
              <a:ext uri="{FF2B5EF4-FFF2-40B4-BE49-F238E27FC236}">
                <a16:creationId xmlns:a16="http://schemas.microsoft.com/office/drawing/2014/main" id="{2F912419-D3D9-4970-ADA1-009B874AB3E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3000375" cy="914400"/>
          </a:xfrm>
          <a:prstGeom prst="rect">
            <a:avLst/>
          </a:prstGeom>
        </p:spPr>
      </p:pic>
    </p:spTree>
    <p:extLst>
      <p:ext uri="{BB962C8B-B14F-4D97-AF65-F5344CB8AC3E}">
        <p14:creationId xmlns:p14="http://schemas.microsoft.com/office/powerpoint/2010/main" val="66666410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A4B40-7DB6-4B08-BA7A-E2DEF06F7354}"/>
              </a:ext>
            </a:extLst>
          </p:cNvPr>
          <p:cNvSpPr>
            <a:spLocks noGrp="1"/>
          </p:cNvSpPr>
          <p:nvPr>
            <p:ph type="title"/>
          </p:nvPr>
        </p:nvSpPr>
        <p:spPr>
          <a:xfrm>
            <a:off x="0" y="0"/>
            <a:ext cx="12192000" cy="1220756"/>
          </a:xfrm>
        </p:spPr>
        <p:txBody>
          <a:bodyPr/>
          <a:lstStyle/>
          <a:p>
            <a:r>
              <a:rPr lang="en-US" sz="3200" dirty="0"/>
              <a:t>Table 3A. Details of Outward Supplies</a:t>
            </a:r>
            <a:endParaRPr lang="en-IN" sz="3200" dirty="0"/>
          </a:p>
        </p:txBody>
      </p:sp>
      <p:pic>
        <p:nvPicPr>
          <p:cNvPr id="6" name="Content Placeholder 5">
            <a:extLst>
              <a:ext uri="{FF2B5EF4-FFF2-40B4-BE49-F238E27FC236}">
                <a16:creationId xmlns:a16="http://schemas.microsoft.com/office/drawing/2014/main" id="{995F8134-AA70-4E1A-AD46-26573257FFD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
            <a:ext cx="12191999" cy="6153149"/>
          </a:xfrm>
        </p:spPr>
      </p:pic>
      <p:pic>
        <p:nvPicPr>
          <p:cNvPr id="10" name="Picture 9">
            <a:extLst>
              <a:ext uri="{FF2B5EF4-FFF2-40B4-BE49-F238E27FC236}">
                <a16:creationId xmlns:a16="http://schemas.microsoft.com/office/drawing/2014/main" id="{DC971FF6-12D5-469E-8640-4CAD6550607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8721" y="6033881"/>
            <a:ext cx="11837505" cy="704850"/>
          </a:xfrm>
          <a:prstGeom prst="rect">
            <a:avLst/>
          </a:prstGeom>
        </p:spPr>
      </p:pic>
    </p:spTree>
    <p:extLst>
      <p:ext uri="{BB962C8B-B14F-4D97-AF65-F5344CB8AC3E}">
        <p14:creationId xmlns:p14="http://schemas.microsoft.com/office/powerpoint/2010/main" val="296644597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AF7D9DC-209C-4E46-A163-DBA7610759A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12192000" cy="4439478"/>
          </a:xfrm>
          <a:prstGeom prst="rect">
            <a:avLst/>
          </a:prstGeom>
        </p:spPr>
      </p:pic>
      <p:pic>
        <p:nvPicPr>
          <p:cNvPr id="3" name="Picture 2">
            <a:extLst>
              <a:ext uri="{FF2B5EF4-FFF2-40B4-BE49-F238E27FC236}">
                <a16:creationId xmlns:a16="http://schemas.microsoft.com/office/drawing/2014/main" id="{7C8D1390-E5DD-4B94-86D9-CBFDFBC4AD9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46191" y="5943600"/>
            <a:ext cx="1345809" cy="914400"/>
          </a:xfrm>
          <a:prstGeom prst="rect">
            <a:avLst/>
          </a:prstGeom>
        </p:spPr>
      </p:pic>
      <p:pic>
        <p:nvPicPr>
          <p:cNvPr id="4" name="Picture 3">
            <a:extLst>
              <a:ext uri="{FF2B5EF4-FFF2-40B4-BE49-F238E27FC236}">
                <a16:creationId xmlns:a16="http://schemas.microsoft.com/office/drawing/2014/main" id="{66B9B080-A22D-4275-838C-1B5B662BED1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6405331"/>
            <a:ext cx="1969477" cy="452669"/>
          </a:xfrm>
          <a:prstGeom prst="rect">
            <a:avLst/>
          </a:prstGeom>
        </p:spPr>
      </p:pic>
    </p:spTree>
    <p:extLst>
      <p:ext uri="{BB962C8B-B14F-4D97-AF65-F5344CB8AC3E}">
        <p14:creationId xmlns:p14="http://schemas.microsoft.com/office/powerpoint/2010/main" val="58961851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C70AC25-C2A9-4BEE-8A97-EBB38549E05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Tree>
    <p:extLst>
      <p:ext uri="{BB962C8B-B14F-4D97-AF65-F5344CB8AC3E}">
        <p14:creationId xmlns:p14="http://schemas.microsoft.com/office/powerpoint/2010/main" val="196953764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0B873DB-5BD6-448A-9868-12C1BA8FF77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04914298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385BAFE-B818-406A-A0FE-1BA8A09E75A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1999" cy="6857999"/>
          </a:xfrm>
          <a:prstGeom prst="rect">
            <a:avLst/>
          </a:prstGeom>
        </p:spPr>
      </p:pic>
    </p:spTree>
    <p:extLst>
      <p:ext uri="{BB962C8B-B14F-4D97-AF65-F5344CB8AC3E}">
        <p14:creationId xmlns:p14="http://schemas.microsoft.com/office/powerpoint/2010/main" val="203474099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C518683-655D-4481-B1C3-9AC68C046BA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2504661"/>
          </a:xfrm>
          <a:prstGeom prst="rect">
            <a:avLst/>
          </a:prstGeom>
        </p:spPr>
      </p:pic>
      <p:pic>
        <p:nvPicPr>
          <p:cNvPr id="5" name="Picture 4">
            <a:extLst>
              <a:ext uri="{FF2B5EF4-FFF2-40B4-BE49-F238E27FC236}">
                <a16:creationId xmlns:a16="http://schemas.microsoft.com/office/drawing/2014/main" id="{5569F76A-75DA-43BA-9842-E262A49FD56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475052"/>
            <a:ext cx="12192000" cy="4382948"/>
          </a:xfrm>
          <a:prstGeom prst="rect">
            <a:avLst/>
          </a:prstGeom>
        </p:spPr>
      </p:pic>
    </p:spTree>
    <p:extLst>
      <p:ext uri="{BB962C8B-B14F-4D97-AF65-F5344CB8AC3E}">
        <p14:creationId xmlns:p14="http://schemas.microsoft.com/office/powerpoint/2010/main" val="182428593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1880476-537C-498D-B1E2-610C9C3BC4C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3690731"/>
          </a:xfrm>
          <a:prstGeom prst="rect">
            <a:avLst/>
          </a:prstGeom>
        </p:spPr>
      </p:pic>
      <p:pic>
        <p:nvPicPr>
          <p:cNvPr id="6" name="Picture 5">
            <a:extLst>
              <a:ext uri="{FF2B5EF4-FFF2-40B4-BE49-F238E27FC236}">
                <a16:creationId xmlns:a16="http://schemas.microsoft.com/office/drawing/2014/main" id="{D8283407-3A17-421D-9B97-D4449254246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597966"/>
            <a:ext cx="12192000" cy="3167269"/>
          </a:xfrm>
          <a:prstGeom prst="rect">
            <a:avLst/>
          </a:prstGeom>
        </p:spPr>
      </p:pic>
    </p:spTree>
    <p:extLst>
      <p:ext uri="{BB962C8B-B14F-4D97-AF65-F5344CB8AC3E}">
        <p14:creationId xmlns:p14="http://schemas.microsoft.com/office/powerpoint/2010/main" val="41348724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9FE078-6CCE-4042-8276-34B3EBE499BB}"/>
              </a:ext>
            </a:extLst>
          </p:cNvPr>
          <p:cNvSpPr>
            <a:spLocks noGrp="1"/>
          </p:cNvSpPr>
          <p:nvPr>
            <p:ph type="title"/>
          </p:nvPr>
        </p:nvSpPr>
        <p:spPr>
          <a:xfrm>
            <a:off x="0" y="0"/>
            <a:ext cx="12192000" cy="1220756"/>
          </a:xfrm>
        </p:spPr>
        <p:txBody>
          <a:bodyPr/>
          <a:lstStyle/>
          <a:p>
            <a:pPr algn="ctr"/>
            <a:r>
              <a:rPr lang="en-IN" sz="3600" spc="300" dirty="0">
                <a:solidFill>
                  <a:schemeClr val="tx1"/>
                </a:solidFill>
              </a:rPr>
              <a:t>New GST Return System</a:t>
            </a:r>
            <a:endParaRPr lang="en-IN" sz="2000" spc="300" dirty="0">
              <a:solidFill>
                <a:schemeClr val="tx1"/>
              </a:solidFill>
            </a:endParaRPr>
          </a:p>
        </p:txBody>
      </p:sp>
      <p:pic>
        <p:nvPicPr>
          <p:cNvPr id="5" name="Picture 4">
            <a:extLst>
              <a:ext uri="{FF2B5EF4-FFF2-40B4-BE49-F238E27FC236}">
                <a16:creationId xmlns:a16="http://schemas.microsoft.com/office/drawing/2014/main" id="{6FD7576C-0B41-42C4-8D9C-AAFEED40807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46191" y="5943600"/>
            <a:ext cx="1345809" cy="914400"/>
          </a:xfrm>
          <a:prstGeom prst="rect">
            <a:avLst/>
          </a:prstGeom>
        </p:spPr>
      </p:pic>
      <p:pic>
        <p:nvPicPr>
          <p:cNvPr id="6" name="Picture 5">
            <a:extLst>
              <a:ext uri="{FF2B5EF4-FFF2-40B4-BE49-F238E27FC236}">
                <a16:creationId xmlns:a16="http://schemas.microsoft.com/office/drawing/2014/main" id="{BAB473B9-3A19-41E9-9834-B73AF9760CA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405331"/>
            <a:ext cx="1969477" cy="452669"/>
          </a:xfrm>
          <a:prstGeom prst="rect">
            <a:avLst/>
          </a:prstGeom>
        </p:spPr>
      </p:pic>
      <p:graphicFrame>
        <p:nvGraphicFramePr>
          <p:cNvPr id="16" name="Table 16">
            <a:extLst>
              <a:ext uri="{FF2B5EF4-FFF2-40B4-BE49-F238E27FC236}">
                <a16:creationId xmlns:a16="http://schemas.microsoft.com/office/drawing/2014/main" id="{985E1A04-30AA-4C2D-88DE-BA96A4F1FCCB}"/>
              </a:ext>
            </a:extLst>
          </p:cNvPr>
          <p:cNvGraphicFramePr>
            <a:graphicFrameLocks noGrp="1"/>
          </p:cNvGraphicFramePr>
          <p:nvPr>
            <p:extLst>
              <p:ext uri="{D42A27DB-BD31-4B8C-83A1-F6EECF244321}">
                <p14:modId xmlns:p14="http://schemas.microsoft.com/office/powerpoint/2010/main" val="3199043841"/>
              </p:ext>
            </p:extLst>
          </p:nvPr>
        </p:nvGraphicFramePr>
        <p:xfrm>
          <a:off x="371061" y="1209060"/>
          <a:ext cx="10813775" cy="5006870"/>
        </p:xfrm>
        <a:graphic>
          <a:graphicData uri="http://schemas.openxmlformats.org/drawingml/2006/table">
            <a:tbl>
              <a:tblPr firstRow="1" bandRow="1">
                <a:tableStyleId>{5C22544A-7EE6-4342-B048-85BDC9FD1C3A}</a:tableStyleId>
              </a:tblPr>
              <a:tblGrid>
                <a:gridCol w="3896139">
                  <a:extLst>
                    <a:ext uri="{9D8B030D-6E8A-4147-A177-3AD203B41FA5}">
                      <a16:colId xmlns:a16="http://schemas.microsoft.com/office/drawing/2014/main" val="1144842982"/>
                    </a:ext>
                  </a:extLst>
                </a:gridCol>
                <a:gridCol w="2194664">
                  <a:extLst>
                    <a:ext uri="{9D8B030D-6E8A-4147-A177-3AD203B41FA5}">
                      <a16:colId xmlns:a16="http://schemas.microsoft.com/office/drawing/2014/main" val="3038724744"/>
                    </a:ext>
                  </a:extLst>
                </a:gridCol>
                <a:gridCol w="2467859">
                  <a:extLst>
                    <a:ext uri="{9D8B030D-6E8A-4147-A177-3AD203B41FA5}">
                      <a16:colId xmlns:a16="http://schemas.microsoft.com/office/drawing/2014/main" val="296775145"/>
                    </a:ext>
                  </a:extLst>
                </a:gridCol>
                <a:gridCol w="2255113">
                  <a:extLst>
                    <a:ext uri="{9D8B030D-6E8A-4147-A177-3AD203B41FA5}">
                      <a16:colId xmlns:a16="http://schemas.microsoft.com/office/drawing/2014/main" val="2000226617"/>
                    </a:ext>
                  </a:extLst>
                </a:gridCol>
              </a:tblGrid>
              <a:tr h="784102">
                <a:tc>
                  <a:txBody>
                    <a:bodyPr/>
                    <a:lstStyle/>
                    <a:p>
                      <a:r>
                        <a:rPr lang="en-IN" dirty="0">
                          <a:solidFill>
                            <a:schemeClr val="tx1"/>
                          </a:solidFill>
                        </a:rPr>
                        <a:t>Outward Supply</a:t>
                      </a:r>
                    </a:p>
                  </a:txBody>
                  <a:tcPr>
                    <a:solidFill>
                      <a:schemeClr val="bg2">
                        <a:lumMod val="50000"/>
                      </a:schemeClr>
                    </a:solidFill>
                  </a:tcPr>
                </a:tc>
                <a:tc>
                  <a:txBody>
                    <a:bodyPr/>
                    <a:lstStyle/>
                    <a:p>
                      <a:pPr algn="ctr"/>
                      <a:r>
                        <a:rPr lang="en-IN" dirty="0">
                          <a:solidFill>
                            <a:schemeClr val="tx1"/>
                          </a:solidFill>
                        </a:rPr>
                        <a:t>Normal</a:t>
                      </a:r>
                    </a:p>
                    <a:p>
                      <a:pPr algn="ctr"/>
                      <a:r>
                        <a:rPr lang="en-IN" dirty="0">
                          <a:solidFill>
                            <a:schemeClr val="tx1"/>
                          </a:solidFill>
                        </a:rPr>
                        <a:t>(GST RET-1)</a:t>
                      </a:r>
                    </a:p>
                  </a:txBody>
                  <a:tcPr>
                    <a:solidFill>
                      <a:schemeClr val="bg2">
                        <a:lumMod val="50000"/>
                      </a:schemeClr>
                    </a:solidFill>
                  </a:tcPr>
                </a:tc>
                <a:tc>
                  <a:txBody>
                    <a:bodyPr/>
                    <a:lstStyle/>
                    <a:p>
                      <a:pPr algn="ctr"/>
                      <a:r>
                        <a:rPr lang="en-IN" dirty="0">
                          <a:solidFill>
                            <a:schemeClr val="tx1"/>
                          </a:solidFill>
                        </a:rPr>
                        <a:t>Sahaj</a:t>
                      </a:r>
                    </a:p>
                    <a:p>
                      <a:pPr marL="0" marR="0" lvl="0" indent="0" algn="ctr" defTabSz="1219170" rtl="0" eaLnBrk="1" fontAlgn="auto" latinLnBrk="1" hangingPunct="1">
                        <a:lnSpc>
                          <a:spcPct val="100000"/>
                        </a:lnSpc>
                        <a:spcBef>
                          <a:spcPts val="0"/>
                        </a:spcBef>
                        <a:spcAft>
                          <a:spcPts val="0"/>
                        </a:spcAft>
                        <a:buClrTx/>
                        <a:buSzTx/>
                        <a:buFontTx/>
                        <a:buNone/>
                        <a:tabLst/>
                        <a:defRPr/>
                      </a:pPr>
                      <a:r>
                        <a:rPr lang="en-IN" dirty="0">
                          <a:solidFill>
                            <a:schemeClr val="tx1"/>
                          </a:solidFill>
                        </a:rPr>
                        <a:t>(GST RET-2)</a:t>
                      </a:r>
                    </a:p>
                  </a:txBody>
                  <a:tcPr>
                    <a:solidFill>
                      <a:schemeClr val="bg2">
                        <a:lumMod val="50000"/>
                      </a:schemeClr>
                    </a:solidFill>
                  </a:tcPr>
                </a:tc>
                <a:tc>
                  <a:txBody>
                    <a:bodyPr/>
                    <a:lstStyle/>
                    <a:p>
                      <a:pPr algn="ctr"/>
                      <a:r>
                        <a:rPr lang="en-IN" dirty="0">
                          <a:solidFill>
                            <a:schemeClr val="tx1"/>
                          </a:solidFill>
                        </a:rPr>
                        <a:t>Sugam</a:t>
                      </a:r>
                    </a:p>
                    <a:p>
                      <a:pPr marL="0" marR="0" lvl="0" indent="0" algn="ctr" defTabSz="1219170" rtl="0" eaLnBrk="1" fontAlgn="auto" latinLnBrk="1" hangingPunct="1">
                        <a:lnSpc>
                          <a:spcPct val="100000"/>
                        </a:lnSpc>
                        <a:spcBef>
                          <a:spcPts val="0"/>
                        </a:spcBef>
                        <a:spcAft>
                          <a:spcPts val="0"/>
                        </a:spcAft>
                        <a:buClrTx/>
                        <a:buSzTx/>
                        <a:buFontTx/>
                        <a:buNone/>
                        <a:tabLst/>
                        <a:defRPr/>
                      </a:pPr>
                      <a:r>
                        <a:rPr lang="en-IN" dirty="0">
                          <a:solidFill>
                            <a:schemeClr val="tx1"/>
                          </a:solidFill>
                        </a:rPr>
                        <a:t>(GST RET-3)</a:t>
                      </a:r>
                    </a:p>
                  </a:txBody>
                  <a:tcPr>
                    <a:solidFill>
                      <a:schemeClr val="bg2">
                        <a:lumMod val="50000"/>
                      </a:schemeClr>
                    </a:solidFill>
                  </a:tcPr>
                </a:tc>
                <a:extLst>
                  <a:ext uri="{0D108BD9-81ED-4DB2-BD59-A6C34878D82A}">
                    <a16:rowId xmlns:a16="http://schemas.microsoft.com/office/drawing/2014/main" val="3028034307"/>
                  </a:ext>
                </a:extLst>
              </a:tr>
              <a:tr h="418391">
                <a:tc>
                  <a:txBody>
                    <a:bodyPr/>
                    <a:lstStyle/>
                    <a:p>
                      <a:r>
                        <a:rPr lang="en-IN" sz="2000" b="1" dirty="0"/>
                        <a:t>B2B</a:t>
                      </a:r>
                    </a:p>
                  </a:txBody>
                  <a:tcPr>
                    <a:solidFill>
                      <a:schemeClr val="accent1">
                        <a:lumMod val="60000"/>
                        <a:lumOff val="40000"/>
                      </a:schemeClr>
                    </a:solidFill>
                  </a:tcPr>
                </a:tc>
                <a:tc>
                  <a:txBody>
                    <a:bodyPr/>
                    <a:lstStyle/>
                    <a:p>
                      <a:pPr algn="ctr"/>
                      <a:r>
                        <a:rPr lang="en-IN" sz="2000" dirty="0"/>
                        <a:t>Yes</a:t>
                      </a:r>
                    </a:p>
                  </a:txBody>
                  <a:tcPr>
                    <a:solidFill>
                      <a:schemeClr val="tx2">
                        <a:lumMod val="20000"/>
                        <a:lumOff val="80000"/>
                      </a:schemeClr>
                    </a:solidFill>
                  </a:tcPr>
                </a:tc>
                <a:tc>
                  <a:txBody>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a:ln>
                            <a:noFill/>
                          </a:ln>
                          <a:solidFill>
                            <a:prstClr val="black"/>
                          </a:solidFill>
                          <a:effectLst/>
                          <a:uLnTx/>
                          <a:uFillTx/>
                          <a:latin typeface="+mn-lt"/>
                          <a:ea typeface="+mn-ea"/>
                          <a:cs typeface="+mn-cs"/>
                        </a:rPr>
                        <a:t>No</a:t>
                      </a:r>
                    </a:p>
                  </a:txBody>
                  <a:tcPr>
                    <a:solidFill>
                      <a:schemeClr val="accent3">
                        <a:lumMod val="40000"/>
                        <a:lumOff val="60000"/>
                      </a:schemeClr>
                    </a:solidFill>
                  </a:tcPr>
                </a:tc>
                <a:tc>
                  <a:txBody>
                    <a:bodyPr/>
                    <a:lstStyle/>
                    <a:p>
                      <a:pPr algn="ctr"/>
                      <a:r>
                        <a:rPr lang="en-IN" sz="2000" dirty="0"/>
                        <a:t>Yes</a:t>
                      </a:r>
                    </a:p>
                  </a:txBody>
                  <a:tcPr>
                    <a:solidFill>
                      <a:schemeClr val="bg1">
                        <a:lumMod val="85000"/>
                      </a:schemeClr>
                    </a:solidFill>
                  </a:tcPr>
                </a:tc>
                <a:extLst>
                  <a:ext uri="{0D108BD9-81ED-4DB2-BD59-A6C34878D82A}">
                    <a16:rowId xmlns:a16="http://schemas.microsoft.com/office/drawing/2014/main" val="1905469830"/>
                  </a:ext>
                </a:extLst>
              </a:tr>
              <a:tr h="418391">
                <a:tc>
                  <a:txBody>
                    <a:bodyPr/>
                    <a:lstStyle/>
                    <a:p>
                      <a:r>
                        <a:rPr lang="en-IN" sz="2000" b="1" dirty="0"/>
                        <a:t>B2C</a:t>
                      </a:r>
                    </a:p>
                  </a:txBody>
                  <a:tcPr>
                    <a:solidFill>
                      <a:schemeClr val="accent1">
                        <a:lumMod val="60000"/>
                        <a:lumOff val="40000"/>
                      </a:schemeClr>
                    </a:solidFill>
                  </a:tcPr>
                </a:tc>
                <a:tc>
                  <a:txBody>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a:ln>
                            <a:noFill/>
                          </a:ln>
                          <a:solidFill>
                            <a:prstClr val="black"/>
                          </a:solidFill>
                          <a:effectLst/>
                          <a:uLnTx/>
                          <a:uFillTx/>
                          <a:latin typeface="맑은 고딕"/>
                          <a:ea typeface="+mn-ea"/>
                          <a:cs typeface="+mn-cs"/>
                        </a:rPr>
                        <a:t>Yes</a:t>
                      </a:r>
                    </a:p>
                  </a:txBody>
                  <a:tcPr>
                    <a:solidFill>
                      <a:schemeClr val="tx2">
                        <a:lumMod val="20000"/>
                        <a:lumOff val="80000"/>
                      </a:schemeClr>
                    </a:solidFill>
                  </a:tcPr>
                </a:tc>
                <a:tc>
                  <a:txBody>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a:ln>
                            <a:noFill/>
                          </a:ln>
                          <a:solidFill>
                            <a:prstClr val="black"/>
                          </a:solidFill>
                          <a:effectLst/>
                          <a:uLnTx/>
                          <a:uFillTx/>
                          <a:latin typeface="맑은 고딕"/>
                          <a:ea typeface="+mn-ea"/>
                          <a:cs typeface="+mn-cs"/>
                        </a:rPr>
                        <a:t>Yes</a:t>
                      </a:r>
                    </a:p>
                  </a:txBody>
                  <a:tcPr>
                    <a:solidFill>
                      <a:schemeClr val="accent3">
                        <a:lumMod val="40000"/>
                        <a:lumOff val="60000"/>
                      </a:schemeClr>
                    </a:solidFill>
                  </a:tcPr>
                </a:tc>
                <a:tc>
                  <a:txBody>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a:ln>
                            <a:noFill/>
                          </a:ln>
                          <a:solidFill>
                            <a:prstClr val="black"/>
                          </a:solidFill>
                          <a:effectLst/>
                          <a:uLnTx/>
                          <a:uFillTx/>
                          <a:latin typeface="맑은 고딕"/>
                          <a:ea typeface="+mn-ea"/>
                          <a:cs typeface="+mn-cs"/>
                        </a:rPr>
                        <a:t>Yes</a:t>
                      </a:r>
                    </a:p>
                  </a:txBody>
                  <a:tcPr>
                    <a:solidFill>
                      <a:schemeClr val="bg1">
                        <a:lumMod val="85000"/>
                      </a:schemeClr>
                    </a:solidFill>
                  </a:tcPr>
                </a:tc>
                <a:extLst>
                  <a:ext uri="{0D108BD9-81ED-4DB2-BD59-A6C34878D82A}">
                    <a16:rowId xmlns:a16="http://schemas.microsoft.com/office/drawing/2014/main" val="4234871152"/>
                  </a:ext>
                </a:extLst>
              </a:tr>
              <a:tr h="418391">
                <a:tc>
                  <a:txBody>
                    <a:bodyPr/>
                    <a:lstStyle/>
                    <a:p>
                      <a:r>
                        <a:rPr lang="en-IN" sz="2000" b="1" dirty="0"/>
                        <a:t>Export</a:t>
                      </a:r>
                    </a:p>
                  </a:txBody>
                  <a:tcPr>
                    <a:solidFill>
                      <a:schemeClr val="accent1">
                        <a:lumMod val="60000"/>
                        <a:lumOff val="40000"/>
                      </a:schemeClr>
                    </a:solidFill>
                  </a:tcPr>
                </a:tc>
                <a:tc>
                  <a:txBody>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a:ln>
                            <a:noFill/>
                          </a:ln>
                          <a:solidFill>
                            <a:prstClr val="black"/>
                          </a:solidFill>
                          <a:effectLst/>
                          <a:uLnTx/>
                          <a:uFillTx/>
                          <a:latin typeface="맑은 고딕"/>
                          <a:ea typeface="+mn-ea"/>
                          <a:cs typeface="+mn-cs"/>
                        </a:rPr>
                        <a:t>Yes</a:t>
                      </a:r>
                    </a:p>
                  </a:txBody>
                  <a:tcPr>
                    <a:solidFill>
                      <a:schemeClr val="tx2">
                        <a:lumMod val="20000"/>
                        <a:lumOff val="80000"/>
                      </a:schemeClr>
                    </a:solidFill>
                  </a:tcPr>
                </a:tc>
                <a:tc>
                  <a:txBody>
                    <a:bodyPr/>
                    <a:lstStyle/>
                    <a:p>
                      <a:pPr algn="ctr"/>
                      <a:r>
                        <a:rPr kumimoji="0" lang="en-IN" sz="2000" b="0" i="0" u="none" strike="noStrike" kern="1200" cap="none" spc="0" normalizeH="0" baseline="0" noProof="0" dirty="0">
                          <a:ln>
                            <a:noFill/>
                          </a:ln>
                          <a:solidFill>
                            <a:prstClr val="black"/>
                          </a:solidFill>
                          <a:effectLst/>
                          <a:uLnTx/>
                          <a:uFillTx/>
                          <a:latin typeface="맑은 고딕"/>
                          <a:ea typeface="+mn-ea"/>
                          <a:cs typeface="+mn-cs"/>
                        </a:rPr>
                        <a:t>No</a:t>
                      </a:r>
                      <a:endParaRPr lang="en-IN" sz="2000" dirty="0"/>
                    </a:p>
                  </a:txBody>
                  <a:tcPr>
                    <a:solidFill>
                      <a:schemeClr val="accent3">
                        <a:lumMod val="40000"/>
                        <a:lumOff val="60000"/>
                      </a:schemeClr>
                    </a:solidFill>
                  </a:tcPr>
                </a:tc>
                <a:tc>
                  <a:txBody>
                    <a:bodyPr/>
                    <a:lstStyle/>
                    <a:p>
                      <a:pPr algn="ctr"/>
                      <a:r>
                        <a:rPr kumimoji="0" lang="en-IN" sz="2000" b="0" i="0" u="none" strike="noStrike" kern="1200" cap="none" spc="0" normalizeH="0" baseline="0" noProof="0">
                          <a:ln>
                            <a:noFill/>
                          </a:ln>
                          <a:solidFill>
                            <a:prstClr val="black"/>
                          </a:solidFill>
                          <a:effectLst/>
                          <a:uLnTx/>
                          <a:uFillTx/>
                          <a:latin typeface="맑은 고딕"/>
                          <a:ea typeface="+mn-ea"/>
                          <a:cs typeface="+mn-cs"/>
                        </a:rPr>
                        <a:t>No</a:t>
                      </a:r>
                      <a:endParaRPr lang="en-IN" sz="2000" dirty="0"/>
                    </a:p>
                  </a:txBody>
                  <a:tcPr>
                    <a:solidFill>
                      <a:schemeClr val="bg1">
                        <a:lumMod val="85000"/>
                      </a:schemeClr>
                    </a:solidFill>
                  </a:tcPr>
                </a:tc>
                <a:extLst>
                  <a:ext uri="{0D108BD9-81ED-4DB2-BD59-A6C34878D82A}">
                    <a16:rowId xmlns:a16="http://schemas.microsoft.com/office/drawing/2014/main" val="3924223123"/>
                  </a:ext>
                </a:extLst>
              </a:tr>
              <a:tr h="418391">
                <a:tc>
                  <a:txBody>
                    <a:bodyPr/>
                    <a:lstStyle/>
                    <a:p>
                      <a:r>
                        <a:rPr lang="en-IN" sz="2000" b="1" dirty="0"/>
                        <a:t>Supply to SEZ unit</a:t>
                      </a:r>
                    </a:p>
                  </a:txBody>
                  <a:tcPr>
                    <a:solidFill>
                      <a:schemeClr val="accent1">
                        <a:lumMod val="60000"/>
                        <a:lumOff val="40000"/>
                      </a:schemeClr>
                    </a:solidFill>
                  </a:tcPr>
                </a:tc>
                <a:tc>
                  <a:txBody>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a:ln>
                            <a:noFill/>
                          </a:ln>
                          <a:solidFill>
                            <a:prstClr val="black"/>
                          </a:solidFill>
                          <a:effectLst/>
                          <a:uLnTx/>
                          <a:uFillTx/>
                          <a:latin typeface="맑은 고딕"/>
                          <a:ea typeface="+mn-ea"/>
                          <a:cs typeface="+mn-cs"/>
                        </a:rPr>
                        <a:t>Yes</a:t>
                      </a:r>
                    </a:p>
                  </a:txBody>
                  <a:tcPr>
                    <a:solidFill>
                      <a:schemeClr val="tx2">
                        <a:lumMod val="20000"/>
                        <a:lumOff val="80000"/>
                      </a:schemeClr>
                    </a:solidFill>
                  </a:tcPr>
                </a:tc>
                <a:tc>
                  <a:txBody>
                    <a:bodyPr/>
                    <a:lstStyle/>
                    <a:p>
                      <a:pPr algn="ctr"/>
                      <a:r>
                        <a:rPr kumimoji="0" lang="en-IN" sz="2000" b="0" i="0" u="none" strike="noStrike" kern="1200" cap="none" spc="0" normalizeH="0" baseline="0" noProof="0" dirty="0">
                          <a:ln>
                            <a:noFill/>
                          </a:ln>
                          <a:solidFill>
                            <a:prstClr val="black"/>
                          </a:solidFill>
                          <a:effectLst/>
                          <a:uLnTx/>
                          <a:uFillTx/>
                          <a:latin typeface="맑은 고딕"/>
                          <a:ea typeface="+mn-ea"/>
                          <a:cs typeface="+mn-cs"/>
                        </a:rPr>
                        <a:t>No</a:t>
                      </a:r>
                      <a:endParaRPr lang="en-IN" sz="2000" dirty="0"/>
                    </a:p>
                  </a:txBody>
                  <a:tcPr>
                    <a:solidFill>
                      <a:schemeClr val="accent3">
                        <a:lumMod val="40000"/>
                        <a:lumOff val="60000"/>
                      </a:schemeClr>
                    </a:solidFill>
                  </a:tcPr>
                </a:tc>
                <a:tc>
                  <a:txBody>
                    <a:bodyPr/>
                    <a:lstStyle/>
                    <a:p>
                      <a:pPr algn="ctr"/>
                      <a:r>
                        <a:rPr kumimoji="0" lang="en-IN" sz="2000" b="0" i="0" u="none" strike="noStrike" kern="1200" cap="none" spc="0" normalizeH="0" baseline="0" noProof="0" dirty="0">
                          <a:ln>
                            <a:noFill/>
                          </a:ln>
                          <a:solidFill>
                            <a:prstClr val="black"/>
                          </a:solidFill>
                          <a:effectLst/>
                          <a:uLnTx/>
                          <a:uFillTx/>
                          <a:latin typeface="맑은 고딕"/>
                          <a:ea typeface="+mn-ea"/>
                          <a:cs typeface="+mn-cs"/>
                        </a:rPr>
                        <a:t>No</a:t>
                      </a:r>
                      <a:endParaRPr lang="en-IN" sz="2000" dirty="0"/>
                    </a:p>
                  </a:txBody>
                  <a:tcPr>
                    <a:solidFill>
                      <a:schemeClr val="bg1">
                        <a:lumMod val="85000"/>
                      </a:schemeClr>
                    </a:solidFill>
                  </a:tcPr>
                </a:tc>
                <a:extLst>
                  <a:ext uri="{0D108BD9-81ED-4DB2-BD59-A6C34878D82A}">
                    <a16:rowId xmlns:a16="http://schemas.microsoft.com/office/drawing/2014/main" val="1744165387"/>
                  </a:ext>
                </a:extLst>
              </a:tr>
              <a:tr h="418391">
                <a:tc>
                  <a:txBody>
                    <a:bodyPr/>
                    <a:lstStyle/>
                    <a:p>
                      <a:pPr marL="0" marR="0" lvl="0" indent="0" algn="l" defTabSz="1219170" rtl="0" eaLnBrk="1" fontAlgn="auto" latinLnBrk="1" hangingPunct="1">
                        <a:lnSpc>
                          <a:spcPct val="100000"/>
                        </a:lnSpc>
                        <a:spcBef>
                          <a:spcPts val="0"/>
                        </a:spcBef>
                        <a:spcAft>
                          <a:spcPts val="0"/>
                        </a:spcAft>
                        <a:buClrTx/>
                        <a:buSzTx/>
                        <a:buFontTx/>
                        <a:buNone/>
                        <a:tabLst/>
                        <a:defRPr/>
                      </a:pPr>
                      <a:r>
                        <a:rPr lang="en-IN" sz="2000" b="1" dirty="0"/>
                        <a:t>Supply to SEZ Developer</a:t>
                      </a:r>
                    </a:p>
                  </a:txBody>
                  <a:tcPr>
                    <a:solidFill>
                      <a:schemeClr val="accent1">
                        <a:lumMod val="60000"/>
                        <a:lumOff val="40000"/>
                      </a:schemeClr>
                    </a:solidFill>
                  </a:tcPr>
                </a:tc>
                <a:tc>
                  <a:txBody>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a:ln>
                            <a:noFill/>
                          </a:ln>
                          <a:solidFill>
                            <a:prstClr val="black"/>
                          </a:solidFill>
                          <a:effectLst/>
                          <a:uLnTx/>
                          <a:uFillTx/>
                          <a:latin typeface="맑은 고딕"/>
                          <a:ea typeface="+mn-ea"/>
                          <a:cs typeface="+mn-cs"/>
                        </a:rPr>
                        <a:t>Yes</a:t>
                      </a:r>
                    </a:p>
                  </a:txBody>
                  <a:tcPr>
                    <a:solidFill>
                      <a:schemeClr val="tx2">
                        <a:lumMod val="20000"/>
                        <a:lumOff val="80000"/>
                      </a:schemeClr>
                    </a:solidFill>
                  </a:tcPr>
                </a:tc>
                <a:tc>
                  <a:txBody>
                    <a:bodyPr/>
                    <a:lstStyle/>
                    <a:p>
                      <a:pPr algn="ctr"/>
                      <a:r>
                        <a:rPr kumimoji="0" lang="en-IN" sz="2000" b="0" i="0" u="none" strike="noStrike" kern="1200" cap="none" spc="0" normalizeH="0" baseline="0" noProof="0" dirty="0">
                          <a:ln>
                            <a:noFill/>
                          </a:ln>
                          <a:solidFill>
                            <a:prstClr val="black"/>
                          </a:solidFill>
                          <a:effectLst/>
                          <a:uLnTx/>
                          <a:uFillTx/>
                          <a:latin typeface="맑은 고딕"/>
                          <a:ea typeface="+mn-ea"/>
                          <a:cs typeface="+mn-cs"/>
                        </a:rPr>
                        <a:t>No</a:t>
                      </a:r>
                      <a:endParaRPr lang="en-IN" sz="2000" dirty="0"/>
                    </a:p>
                  </a:txBody>
                  <a:tcPr>
                    <a:solidFill>
                      <a:schemeClr val="accent3">
                        <a:lumMod val="40000"/>
                        <a:lumOff val="60000"/>
                      </a:schemeClr>
                    </a:solidFill>
                  </a:tcPr>
                </a:tc>
                <a:tc>
                  <a:txBody>
                    <a:bodyPr/>
                    <a:lstStyle/>
                    <a:p>
                      <a:pPr algn="ctr"/>
                      <a:r>
                        <a:rPr kumimoji="0" lang="en-IN" sz="2000" b="0" i="0" u="none" strike="noStrike" kern="1200" cap="none" spc="0" normalizeH="0" baseline="0" noProof="0">
                          <a:ln>
                            <a:noFill/>
                          </a:ln>
                          <a:solidFill>
                            <a:prstClr val="black"/>
                          </a:solidFill>
                          <a:effectLst/>
                          <a:uLnTx/>
                          <a:uFillTx/>
                          <a:latin typeface="맑은 고딕"/>
                          <a:ea typeface="+mn-ea"/>
                          <a:cs typeface="+mn-cs"/>
                        </a:rPr>
                        <a:t>No</a:t>
                      </a:r>
                      <a:endParaRPr lang="en-IN" sz="2000" dirty="0"/>
                    </a:p>
                  </a:txBody>
                  <a:tcPr>
                    <a:solidFill>
                      <a:schemeClr val="bg1">
                        <a:lumMod val="85000"/>
                      </a:schemeClr>
                    </a:solidFill>
                  </a:tcPr>
                </a:tc>
                <a:extLst>
                  <a:ext uri="{0D108BD9-81ED-4DB2-BD59-A6C34878D82A}">
                    <a16:rowId xmlns:a16="http://schemas.microsoft.com/office/drawing/2014/main" val="588569601"/>
                  </a:ext>
                </a:extLst>
              </a:tr>
              <a:tr h="418391">
                <a:tc>
                  <a:txBody>
                    <a:bodyPr/>
                    <a:lstStyle/>
                    <a:p>
                      <a:r>
                        <a:rPr lang="en-IN" sz="2000" b="1" dirty="0"/>
                        <a:t>Deemed Export</a:t>
                      </a:r>
                    </a:p>
                  </a:txBody>
                  <a:tcPr>
                    <a:solidFill>
                      <a:schemeClr val="accent1">
                        <a:lumMod val="60000"/>
                        <a:lumOff val="40000"/>
                      </a:schemeClr>
                    </a:solidFill>
                  </a:tcPr>
                </a:tc>
                <a:tc>
                  <a:txBody>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a:ln>
                            <a:noFill/>
                          </a:ln>
                          <a:solidFill>
                            <a:prstClr val="black"/>
                          </a:solidFill>
                          <a:effectLst/>
                          <a:uLnTx/>
                          <a:uFillTx/>
                          <a:latin typeface="맑은 고딕"/>
                          <a:ea typeface="+mn-ea"/>
                          <a:cs typeface="+mn-cs"/>
                        </a:rPr>
                        <a:t>Yes</a:t>
                      </a:r>
                    </a:p>
                  </a:txBody>
                  <a:tcPr>
                    <a:solidFill>
                      <a:schemeClr val="tx2">
                        <a:lumMod val="20000"/>
                        <a:lumOff val="80000"/>
                      </a:schemeClr>
                    </a:solidFill>
                  </a:tcPr>
                </a:tc>
                <a:tc>
                  <a:txBody>
                    <a:bodyPr/>
                    <a:lstStyle/>
                    <a:p>
                      <a:pPr algn="ctr"/>
                      <a:r>
                        <a:rPr kumimoji="0" lang="en-IN" sz="2000" b="0" i="0" u="none" strike="noStrike" kern="1200" cap="none" spc="0" normalizeH="0" baseline="0" noProof="0" dirty="0">
                          <a:ln>
                            <a:noFill/>
                          </a:ln>
                          <a:solidFill>
                            <a:prstClr val="black"/>
                          </a:solidFill>
                          <a:effectLst/>
                          <a:uLnTx/>
                          <a:uFillTx/>
                          <a:latin typeface="맑은 고딕"/>
                          <a:ea typeface="+mn-ea"/>
                          <a:cs typeface="+mn-cs"/>
                        </a:rPr>
                        <a:t>No</a:t>
                      </a:r>
                      <a:endParaRPr lang="en-IN" sz="2000" dirty="0"/>
                    </a:p>
                  </a:txBody>
                  <a:tcPr>
                    <a:solidFill>
                      <a:schemeClr val="accent3">
                        <a:lumMod val="40000"/>
                        <a:lumOff val="60000"/>
                      </a:schemeClr>
                    </a:solidFill>
                  </a:tcPr>
                </a:tc>
                <a:tc>
                  <a:txBody>
                    <a:bodyPr/>
                    <a:lstStyle/>
                    <a:p>
                      <a:pPr algn="ctr"/>
                      <a:r>
                        <a:rPr kumimoji="0" lang="en-IN" sz="2000" b="0" i="0" u="none" strike="noStrike" kern="1200" cap="none" spc="0" normalizeH="0" baseline="0" noProof="0" dirty="0">
                          <a:ln>
                            <a:noFill/>
                          </a:ln>
                          <a:solidFill>
                            <a:prstClr val="black"/>
                          </a:solidFill>
                          <a:effectLst/>
                          <a:uLnTx/>
                          <a:uFillTx/>
                          <a:latin typeface="맑은 고딕"/>
                          <a:ea typeface="+mn-ea"/>
                          <a:cs typeface="+mn-cs"/>
                        </a:rPr>
                        <a:t>No</a:t>
                      </a:r>
                      <a:endParaRPr lang="en-IN" sz="2000" dirty="0"/>
                    </a:p>
                  </a:txBody>
                  <a:tcPr>
                    <a:solidFill>
                      <a:schemeClr val="bg1">
                        <a:lumMod val="85000"/>
                      </a:schemeClr>
                    </a:solidFill>
                  </a:tcPr>
                </a:tc>
                <a:extLst>
                  <a:ext uri="{0D108BD9-81ED-4DB2-BD59-A6C34878D82A}">
                    <a16:rowId xmlns:a16="http://schemas.microsoft.com/office/drawing/2014/main" val="1979619481"/>
                  </a:ext>
                </a:extLst>
              </a:tr>
              <a:tr h="418391">
                <a:tc>
                  <a:txBody>
                    <a:bodyPr/>
                    <a:lstStyle/>
                    <a:p>
                      <a:r>
                        <a:rPr lang="en-IN" sz="2000" b="1" dirty="0"/>
                        <a:t>Supply Through ECO (Sec.52)</a:t>
                      </a:r>
                    </a:p>
                  </a:txBody>
                  <a:tcPr>
                    <a:solidFill>
                      <a:schemeClr val="accent1">
                        <a:lumMod val="60000"/>
                        <a:lumOff val="40000"/>
                      </a:schemeClr>
                    </a:solidFill>
                  </a:tcPr>
                </a:tc>
                <a:tc>
                  <a:txBody>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a:ln>
                            <a:noFill/>
                          </a:ln>
                          <a:solidFill>
                            <a:prstClr val="black"/>
                          </a:solidFill>
                          <a:effectLst/>
                          <a:uLnTx/>
                          <a:uFillTx/>
                          <a:latin typeface="맑은 고딕"/>
                          <a:ea typeface="+mn-ea"/>
                          <a:cs typeface="+mn-cs"/>
                        </a:rPr>
                        <a:t>Yes</a:t>
                      </a:r>
                    </a:p>
                  </a:txBody>
                  <a:tcPr>
                    <a:solidFill>
                      <a:schemeClr val="tx2">
                        <a:lumMod val="20000"/>
                        <a:lumOff val="80000"/>
                      </a:schemeClr>
                    </a:solidFill>
                  </a:tcPr>
                </a:tc>
                <a:tc>
                  <a:txBody>
                    <a:bodyPr/>
                    <a:lstStyle/>
                    <a:p>
                      <a:pPr algn="ctr"/>
                      <a:r>
                        <a:rPr kumimoji="0" lang="en-IN" sz="2000" b="0" i="0" u="none" strike="noStrike" kern="1200" cap="none" spc="0" normalizeH="0" baseline="0" noProof="0" dirty="0">
                          <a:ln>
                            <a:noFill/>
                          </a:ln>
                          <a:solidFill>
                            <a:prstClr val="black"/>
                          </a:solidFill>
                          <a:effectLst/>
                          <a:uLnTx/>
                          <a:uFillTx/>
                          <a:latin typeface="맑은 고딕"/>
                          <a:ea typeface="+mn-ea"/>
                          <a:cs typeface="+mn-cs"/>
                        </a:rPr>
                        <a:t>No</a:t>
                      </a:r>
                      <a:endParaRPr lang="en-IN" sz="2000" dirty="0"/>
                    </a:p>
                  </a:txBody>
                  <a:tcPr>
                    <a:solidFill>
                      <a:schemeClr val="accent3">
                        <a:lumMod val="40000"/>
                        <a:lumOff val="60000"/>
                      </a:schemeClr>
                    </a:solidFill>
                  </a:tcPr>
                </a:tc>
                <a:tc>
                  <a:txBody>
                    <a:bodyPr/>
                    <a:lstStyle/>
                    <a:p>
                      <a:pPr algn="ctr"/>
                      <a:r>
                        <a:rPr kumimoji="0" lang="en-IN" sz="2000" b="0" i="0" u="none" strike="noStrike" kern="1200" cap="none" spc="0" normalizeH="0" baseline="0" noProof="0" dirty="0">
                          <a:ln>
                            <a:noFill/>
                          </a:ln>
                          <a:solidFill>
                            <a:prstClr val="black"/>
                          </a:solidFill>
                          <a:effectLst/>
                          <a:uLnTx/>
                          <a:uFillTx/>
                          <a:latin typeface="맑은 고딕"/>
                          <a:ea typeface="+mn-ea"/>
                          <a:cs typeface="+mn-cs"/>
                        </a:rPr>
                        <a:t>No</a:t>
                      </a:r>
                      <a:endParaRPr lang="en-IN" sz="2000" dirty="0"/>
                    </a:p>
                  </a:txBody>
                  <a:tcPr>
                    <a:solidFill>
                      <a:schemeClr val="bg1">
                        <a:lumMod val="85000"/>
                      </a:schemeClr>
                    </a:solidFill>
                  </a:tcPr>
                </a:tc>
                <a:extLst>
                  <a:ext uri="{0D108BD9-81ED-4DB2-BD59-A6C34878D82A}">
                    <a16:rowId xmlns:a16="http://schemas.microsoft.com/office/drawing/2014/main" val="2193946740"/>
                  </a:ext>
                </a:extLst>
              </a:tr>
              <a:tr h="418391">
                <a:tc>
                  <a:txBody>
                    <a:bodyPr/>
                    <a:lstStyle/>
                    <a:p>
                      <a:r>
                        <a:rPr lang="en-IN" sz="2000" b="1" dirty="0"/>
                        <a:t>Nil Rated </a:t>
                      </a:r>
                    </a:p>
                  </a:txBody>
                  <a:tcPr>
                    <a:solidFill>
                      <a:schemeClr val="accent1">
                        <a:lumMod val="60000"/>
                        <a:lumOff val="40000"/>
                      </a:schemeClr>
                    </a:solidFill>
                  </a:tcPr>
                </a:tc>
                <a:tc>
                  <a:txBody>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a:ln>
                            <a:noFill/>
                          </a:ln>
                          <a:solidFill>
                            <a:prstClr val="black"/>
                          </a:solidFill>
                          <a:effectLst/>
                          <a:uLnTx/>
                          <a:uFillTx/>
                          <a:latin typeface="맑은 고딕"/>
                          <a:ea typeface="+mn-ea"/>
                          <a:cs typeface="+mn-cs"/>
                        </a:rPr>
                        <a:t>Yes</a:t>
                      </a:r>
                    </a:p>
                  </a:txBody>
                  <a:tcPr>
                    <a:solidFill>
                      <a:schemeClr val="tx2">
                        <a:lumMod val="20000"/>
                        <a:lumOff val="80000"/>
                      </a:schemeClr>
                    </a:solidFill>
                  </a:tcPr>
                </a:tc>
                <a:tc>
                  <a:txBody>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a:ln>
                            <a:noFill/>
                          </a:ln>
                          <a:solidFill>
                            <a:prstClr val="black"/>
                          </a:solidFill>
                          <a:effectLst/>
                          <a:uLnTx/>
                          <a:uFillTx/>
                          <a:latin typeface="맑은 고딕"/>
                          <a:ea typeface="+mn-ea"/>
                          <a:cs typeface="+mn-cs"/>
                        </a:rPr>
                        <a:t>Yes</a:t>
                      </a:r>
                    </a:p>
                  </a:txBody>
                  <a:tcPr>
                    <a:solidFill>
                      <a:schemeClr val="accent3">
                        <a:lumMod val="40000"/>
                        <a:lumOff val="60000"/>
                      </a:schemeClr>
                    </a:solidFill>
                  </a:tcPr>
                </a:tc>
                <a:tc>
                  <a:txBody>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a:ln>
                            <a:noFill/>
                          </a:ln>
                          <a:solidFill>
                            <a:prstClr val="black"/>
                          </a:solidFill>
                          <a:effectLst/>
                          <a:uLnTx/>
                          <a:uFillTx/>
                          <a:latin typeface="맑은 고딕"/>
                          <a:ea typeface="+mn-ea"/>
                          <a:cs typeface="+mn-cs"/>
                        </a:rPr>
                        <a:t>Yes</a:t>
                      </a:r>
                    </a:p>
                  </a:txBody>
                  <a:tcPr>
                    <a:solidFill>
                      <a:schemeClr val="bg1">
                        <a:lumMod val="85000"/>
                      </a:schemeClr>
                    </a:solidFill>
                  </a:tcPr>
                </a:tc>
                <a:extLst>
                  <a:ext uri="{0D108BD9-81ED-4DB2-BD59-A6C34878D82A}">
                    <a16:rowId xmlns:a16="http://schemas.microsoft.com/office/drawing/2014/main" val="488684455"/>
                  </a:ext>
                </a:extLst>
              </a:tr>
              <a:tr h="418391">
                <a:tc>
                  <a:txBody>
                    <a:bodyPr/>
                    <a:lstStyle/>
                    <a:p>
                      <a:r>
                        <a:rPr lang="en-IN" sz="2000" b="1" dirty="0"/>
                        <a:t>Exempted </a:t>
                      </a:r>
                    </a:p>
                  </a:txBody>
                  <a:tcPr>
                    <a:solidFill>
                      <a:schemeClr val="accent1">
                        <a:lumMod val="60000"/>
                        <a:lumOff val="40000"/>
                      </a:schemeClr>
                    </a:solidFill>
                  </a:tcPr>
                </a:tc>
                <a:tc>
                  <a:txBody>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a:ln>
                            <a:noFill/>
                          </a:ln>
                          <a:solidFill>
                            <a:prstClr val="black"/>
                          </a:solidFill>
                          <a:effectLst/>
                          <a:uLnTx/>
                          <a:uFillTx/>
                          <a:latin typeface="맑은 고딕"/>
                          <a:ea typeface="+mn-ea"/>
                          <a:cs typeface="+mn-cs"/>
                        </a:rPr>
                        <a:t>Yes</a:t>
                      </a:r>
                    </a:p>
                  </a:txBody>
                  <a:tcPr>
                    <a:solidFill>
                      <a:schemeClr val="tx2">
                        <a:lumMod val="20000"/>
                        <a:lumOff val="80000"/>
                      </a:schemeClr>
                    </a:solidFill>
                  </a:tcPr>
                </a:tc>
                <a:tc>
                  <a:txBody>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a:ln>
                            <a:noFill/>
                          </a:ln>
                          <a:solidFill>
                            <a:prstClr val="black"/>
                          </a:solidFill>
                          <a:effectLst/>
                          <a:uLnTx/>
                          <a:uFillTx/>
                          <a:latin typeface="맑은 고딕"/>
                          <a:ea typeface="+mn-ea"/>
                          <a:cs typeface="+mn-cs"/>
                        </a:rPr>
                        <a:t>Yes</a:t>
                      </a:r>
                    </a:p>
                  </a:txBody>
                  <a:tcPr>
                    <a:solidFill>
                      <a:schemeClr val="accent3">
                        <a:lumMod val="40000"/>
                        <a:lumOff val="60000"/>
                      </a:schemeClr>
                    </a:solidFill>
                  </a:tcPr>
                </a:tc>
                <a:tc>
                  <a:txBody>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a:ln>
                            <a:noFill/>
                          </a:ln>
                          <a:solidFill>
                            <a:prstClr val="black"/>
                          </a:solidFill>
                          <a:effectLst/>
                          <a:uLnTx/>
                          <a:uFillTx/>
                          <a:latin typeface="맑은 고딕"/>
                          <a:ea typeface="+mn-ea"/>
                          <a:cs typeface="+mn-cs"/>
                        </a:rPr>
                        <a:t>Yes</a:t>
                      </a:r>
                    </a:p>
                  </a:txBody>
                  <a:tcPr>
                    <a:solidFill>
                      <a:schemeClr val="bg1">
                        <a:lumMod val="85000"/>
                      </a:schemeClr>
                    </a:solidFill>
                  </a:tcPr>
                </a:tc>
                <a:extLst>
                  <a:ext uri="{0D108BD9-81ED-4DB2-BD59-A6C34878D82A}">
                    <a16:rowId xmlns:a16="http://schemas.microsoft.com/office/drawing/2014/main" val="1987433779"/>
                  </a:ext>
                </a:extLst>
              </a:tr>
              <a:tr h="418391">
                <a:tc>
                  <a:txBody>
                    <a:bodyPr/>
                    <a:lstStyle/>
                    <a:p>
                      <a:r>
                        <a:rPr lang="en-IN" sz="2000" b="1" dirty="0"/>
                        <a:t>Non-GST Supply</a:t>
                      </a:r>
                    </a:p>
                  </a:txBody>
                  <a:tcPr>
                    <a:solidFill>
                      <a:schemeClr val="accent1">
                        <a:lumMod val="60000"/>
                        <a:lumOff val="40000"/>
                      </a:schemeClr>
                    </a:solidFill>
                  </a:tcPr>
                </a:tc>
                <a:tc>
                  <a:txBody>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a:ln>
                            <a:noFill/>
                          </a:ln>
                          <a:solidFill>
                            <a:prstClr val="black"/>
                          </a:solidFill>
                          <a:effectLst/>
                          <a:uLnTx/>
                          <a:uFillTx/>
                          <a:latin typeface="맑은 고딕"/>
                          <a:ea typeface="+mn-ea"/>
                          <a:cs typeface="+mn-cs"/>
                        </a:rPr>
                        <a:t>Yes</a:t>
                      </a:r>
                    </a:p>
                  </a:txBody>
                  <a:tcPr>
                    <a:solidFill>
                      <a:schemeClr val="tx2">
                        <a:lumMod val="20000"/>
                        <a:lumOff val="80000"/>
                      </a:schemeClr>
                    </a:solidFill>
                  </a:tcPr>
                </a:tc>
                <a:tc>
                  <a:txBody>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kumimoji="0" lang="en-IN" sz="2000" b="0" i="0" u="none" strike="noStrike" kern="1200" cap="none" spc="0" normalizeH="0" baseline="0" noProof="0">
                          <a:ln>
                            <a:noFill/>
                          </a:ln>
                          <a:solidFill>
                            <a:prstClr val="black"/>
                          </a:solidFill>
                          <a:effectLst/>
                          <a:uLnTx/>
                          <a:uFillTx/>
                          <a:latin typeface="맑은 고딕"/>
                          <a:ea typeface="+mn-ea"/>
                          <a:cs typeface="+mn-cs"/>
                        </a:rPr>
                        <a:t>Yes</a:t>
                      </a:r>
                      <a:endParaRPr kumimoji="0" lang="en-IN" sz="2000" b="0" i="0" u="none" strike="noStrike" kern="1200" cap="none" spc="0" normalizeH="0" baseline="0" noProof="0" dirty="0">
                        <a:ln>
                          <a:noFill/>
                        </a:ln>
                        <a:solidFill>
                          <a:prstClr val="black"/>
                        </a:solidFill>
                        <a:effectLst/>
                        <a:uLnTx/>
                        <a:uFillTx/>
                        <a:latin typeface="맑은 고딕"/>
                        <a:ea typeface="+mn-ea"/>
                        <a:cs typeface="+mn-cs"/>
                      </a:endParaRPr>
                    </a:p>
                  </a:txBody>
                  <a:tcPr>
                    <a:solidFill>
                      <a:schemeClr val="accent3">
                        <a:lumMod val="40000"/>
                        <a:lumOff val="60000"/>
                      </a:schemeClr>
                    </a:solidFill>
                  </a:tcPr>
                </a:tc>
                <a:tc>
                  <a:txBody>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a:ln>
                            <a:noFill/>
                          </a:ln>
                          <a:solidFill>
                            <a:prstClr val="black"/>
                          </a:solidFill>
                          <a:effectLst/>
                          <a:uLnTx/>
                          <a:uFillTx/>
                          <a:latin typeface="맑은 고딕"/>
                          <a:ea typeface="+mn-ea"/>
                          <a:cs typeface="+mn-cs"/>
                        </a:rPr>
                        <a:t>Yes</a:t>
                      </a:r>
                    </a:p>
                  </a:txBody>
                  <a:tcPr>
                    <a:solidFill>
                      <a:schemeClr val="bg1">
                        <a:lumMod val="85000"/>
                      </a:schemeClr>
                    </a:solidFill>
                  </a:tcPr>
                </a:tc>
                <a:extLst>
                  <a:ext uri="{0D108BD9-81ED-4DB2-BD59-A6C34878D82A}">
                    <a16:rowId xmlns:a16="http://schemas.microsoft.com/office/drawing/2014/main" val="1048312037"/>
                  </a:ext>
                </a:extLst>
              </a:tr>
            </a:tbl>
          </a:graphicData>
        </a:graphic>
      </p:graphicFrame>
    </p:spTree>
    <p:extLst>
      <p:ext uri="{BB962C8B-B14F-4D97-AF65-F5344CB8AC3E}">
        <p14:creationId xmlns:p14="http://schemas.microsoft.com/office/powerpoint/2010/main" val="234333444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D9662C1-701F-422E-BA05-B75C966DC0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7999"/>
          </a:xfrm>
          <a:prstGeom prst="rect">
            <a:avLst/>
          </a:prstGeom>
        </p:spPr>
      </p:pic>
      <p:sp>
        <p:nvSpPr>
          <p:cNvPr id="2" name="Arrow: Left 1">
            <a:extLst>
              <a:ext uri="{FF2B5EF4-FFF2-40B4-BE49-F238E27FC236}">
                <a16:creationId xmlns:a16="http://schemas.microsoft.com/office/drawing/2014/main" id="{72F27758-03F5-45C8-966C-4FF58E7229E1}"/>
              </a:ext>
            </a:extLst>
          </p:cNvPr>
          <p:cNvSpPr/>
          <p:nvPr/>
        </p:nvSpPr>
        <p:spPr>
          <a:xfrm>
            <a:off x="7383439" y="5336275"/>
            <a:ext cx="2142698" cy="43672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6" name="Arrow: Left 5">
            <a:extLst>
              <a:ext uri="{FF2B5EF4-FFF2-40B4-BE49-F238E27FC236}">
                <a16:creationId xmlns:a16="http://schemas.microsoft.com/office/drawing/2014/main" id="{B8D0D316-DE50-413A-9B27-FC733B6E6918}"/>
              </a:ext>
            </a:extLst>
          </p:cNvPr>
          <p:cNvSpPr/>
          <p:nvPr/>
        </p:nvSpPr>
        <p:spPr>
          <a:xfrm>
            <a:off x="7383439" y="6077803"/>
            <a:ext cx="2142698" cy="43672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28660070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D92D341-2CFA-41BB-897A-32F14E84667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4916557"/>
          </a:xfrm>
          <a:prstGeom prst="rect">
            <a:avLst/>
          </a:prstGeom>
        </p:spPr>
      </p:pic>
      <p:pic>
        <p:nvPicPr>
          <p:cNvPr id="4" name="Picture 3">
            <a:extLst>
              <a:ext uri="{FF2B5EF4-FFF2-40B4-BE49-F238E27FC236}">
                <a16:creationId xmlns:a16="http://schemas.microsoft.com/office/drawing/2014/main" id="{FE49C7DA-3486-42C7-862E-C935AA376D6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7505" y="4916557"/>
            <a:ext cx="11468722" cy="1775791"/>
          </a:xfrm>
          <a:prstGeom prst="rect">
            <a:avLst/>
          </a:prstGeom>
        </p:spPr>
      </p:pic>
      <p:sp>
        <p:nvSpPr>
          <p:cNvPr id="5" name="Arrow: Left 4">
            <a:extLst>
              <a:ext uri="{FF2B5EF4-FFF2-40B4-BE49-F238E27FC236}">
                <a16:creationId xmlns:a16="http://schemas.microsoft.com/office/drawing/2014/main" id="{8F222312-EA97-4CFF-8FB4-0371377340DA}"/>
              </a:ext>
            </a:extLst>
          </p:cNvPr>
          <p:cNvSpPr/>
          <p:nvPr/>
        </p:nvSpPr>
        <p:spPr>
          <a:xfrm>
            <a:off x="6096000" y="4015409"/>
            <a:ext cx="2266122" cy="384313"/>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7008087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8023CAD-A237-439D-B014-9C903F85C7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5" name="Oval 4">
            <a:extLst>
              <a:ext uri="{FF2B5EF4-FFF2-40B4-BE49-F238E27FC236}">
                <a16:creationId xmlns:a16="http://schemas.microsoft.com/office/drawing/2014/main" id="{BEA6D51D-9957-4A52-8361-C4B11BCA5259}"/>
              </a:ext>
            </a:extLst>
          </p:cNvPr>
          <p:cNvSpPr/>
          <p:nvPr/>
        </p:nvSpPr>
        <p:spPr>
          <a:xfrm>
            <a:off x="5088834" y="728867"/>
            <a:ext cx="2014330" cy="188180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6" name="Oval 5">
            <a:extLst>
              <a:ext uri="{FF2B5EF4-FFF2-40B4-BE49-F238E27FC236}">
                <a16:creationId xmlns:a16="http://schemas.microsoft.com/office/drawing/2014/main" id="{ED4C8613-3E6E-4DBD-AD05-B98AD90ECD26}"/>
              </a:ext>
            </a:extLst>
          </p:cNvPr>
          <p:cNvSpPr/>
          <p:nvPr/>
        </p:nvSpPr>
        <p:spPr>
          <a:xfrm>
            <a:off x="3173896" y="742118"/>
            <a:ext cx="2014330" cy="188180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3236067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D2ACFF5-1348-4976-B9F3-8D9817ABC57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12192000" cy="6858001"/>
          </a:xfrm>
          <a:prstGeom prst="rect">
            <a:avLst/>
          </a:prstGeom>
        </p:spPr>
      </p:pic>
      <p:sp>
        <p:nvSpPr>
          <p:cNvPr id="2" name="Arrow: Left 1">
            <a:extLst>
              <a:ext uri="{FF2B5EF4-FFF2-40B4-BE49-F238E27FC236}">
                <a16:creationId xmlns:a16="http://schemas.microsoft.com/office/drawing/2014/main" id="{0FF40A7A-1F91-42C4-BBC1-44EA5611F11D}"/>
              </a:ext>
            </a:extLst>
          </p:cNvPr>
          <p:cNvSpPr/>
          <p:nvPr/>
        </p:nvSpPr>
        <p:spPr>
          <a:xfrm>
            <a:off x="6509982" y="109182"/>
            <a:ext cx="2197290" cy="436728"/>
          </a:xfrm>
          <a:prstGeom prst="lef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4" name="Picture 3">
            <a:extLst>
              <a:ext uri="{FF2B5EF4-FFF2-40B4-BE49-F238E27FC236}">
                <a16:creationId xmlns:a16="http://schemas.microsoft.com/office/drawing/2014/main" id="{0AC6DEDC-707C-4B90-8101-B4A67D984FA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46191" y="5943600"/>
            <a:ext cx="1345809" cy="914400"/>
          </a:xfrm>
          <a:prstGeom prst="rect">
            <a:avLst/>
          </a:prstGeom>
        </p:spPr>
      </p:pic>
      <p:pic>
        <p:nvPicPr>
          <p:cNvPr id="5" name="Picture 4">
            <a:extLst>
              <a:ext uri="{FF2B5EF4-FFF2-40B4-BE49-F238E27FC236}">
                <a16:creationId xmlns:a16="http://schemas.microsoft.com/office/drawing/2014/main" id="{93C705B1-F8D4-4C56-B1FD-AA70E4B9565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6405331"/>
            <a:ext cx="1969477" cy="452669"/>
          </a:xfrm>
          <a:prstGeom prst="rect">
            <a:avLst/>
          </a:prstGeom>
        </p:spPr>
      </p:pic>
    </p:spTree>
    <p:extLst>
      <p:ext uri="{BB962C8B-B14F-4D97-AF65-F5344CB8AC3E}">
        <p14:creationId xmlns:p14="http://schemas.microsoft.com/office/powerpoint/2010/main" val="3339505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84A8CD-07F1-4C16-9A70-240E954A5923}"/>
              </a:ext>
            </a:extLst>
          </p:cNvPr>
          <p:cNvSpPr>
            <a:spLocks noGrp="1"/>
          </p:cNvSpPr>
          <p:nvPr>
            <p:ph type="title"/>
          </p:nvPr>
        </p:nvSpPr>
        <p:spPr/>
        <p:txBody>
          <a:bodyPr/>
          <a:lstStyle/>
          <a:p>
            <a:r>
              <a:rPr lang="en-IN" dirty="0">
                <a:solidFill>
                  <a:schemeClr val="tx1"/>
                </a:solidFill>
              </a:rPr>
              <a:t> </a:t>
            </a:r>
            <a:r>
              <a:rPr lang="en-IN" sz="3200" dirty="0">
                <a:solidFill>
                  <a:schemeClr val="tx1"/>
                </a:solidFill>
              </a:rPr>
              <a:t> GST RET- 1 (Advances received – Outward Supply)</a:t>
            </a:r>
            <a:endParaRPr lang="en-IN" sz="4000" dirty="0">
              <a:solidFill>
                <a:schemeClr val="tx1"/>
              </a:solidFill>
            </a:endParaRPr>
          </a:p>
        </p:txBody>
      </p:sp>
      <p:sp>
        <p:nvSpPr>
          <p:cNvPr id="6" name="Rectangle: Rounded Corners 5">
            <a:extLst>
              <a:ext uri="{FF2B5EF4-FFF2-40B4-BE49-F238E27FC236}">
                <a16:creationId xmlns:a16="http://schemas.microsoft.com/office/drawing/2014/main" id="{6C561266-058B-4B25-B0DC-096286269CB2}"/>
              </a:ext>
            </a:extLst>
          </p:cNvPr>
          <p:cNvSpPr/>
          <p:nvPr/>
        </p:nvSpPr>
        <p:spPr>
          <a:xfrm>
            <a:off x="238539" y="1431235"/>
            <a:ext cx="11701669" cy="702365"/>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Table 3C (3). </a:t>
            </a:r>
            <a:r>
              <a:rPr lang="en-IN" b="1" dirty="0">
                <a:solidFill>
                  <a:schemeClr val="tx1"/>
                </a:solidFill>
              </a:rPr>
              <a:t>Advances received (net of refund vouchers and including adjustments on account of wrong </a:t>
            </a:r>
          </a:p>
          <a:p>
            <a:pPr algn="ctr"/>
            <a:r>
              <a:rPr lang="en-IN" b="1" dirty="0">
                <a:solidFill>
                  <a:schemeClr val="tx1"/>
                </a:solidFill>
              </a:rPr>
              <a:t>reporting of advances earlier)</a:t>
            </a:r>
          </a:p>
        </p:txBody>
      </p:sp>
      <p:sp>
        <p:nvSpPr>
          <p:cNvPr id="7" name="TextBox 6">
            <a:extLst>
              <a:ext uri="{FF2B5EF4-FFF2-40B4-BE49-F238E27FC236}">
                <a16:creationId xmlns:a16="http://schemas.microsoft.com/office/drawing/2014/main" id="{7119A61F-1659-427D-A098-2ED714ACD63F}"/>
              </a:ext>
            </a:extLst>
          </p:cNvPr>
          <p:cNvSpPr txBox="1"/>
          <p:nvPr/>
        </p:nvSpPr>
        <p:spPr>
          <a:xfrm>
            <a:off x="735494" y="2359043"/>
            <a:ext cx="11032436" cy="646331"/>
          </a:xfrm>
          <a:prstGeom prst="rect">
            <a:avLst/>
          </a:prstGeom>
          <a:noFill/>
        </p:spPr>
        <p:txBody>
          <a:bodyPr wrap="square" rtlCol="0">
            <a:spAutoFit/>
          </a:bodyPr>
          <a:lstStyle/>
          <a:p>
            <a:pPr marL="285750" indent="-285750">
              <a:buFont typeface="Wingdings" panose="05000000000000000000" pitchFamily="2" charset="2"/>
              <a:buChar char="Ø"/>
            </a:pPr>
            <a:r>
              <a:rPr lang="en-IN" dirty="0"/>
              <a:t> Advances received on account of supply of services during the period shall be reported by the       taxpayer after giving effect to refund vouchers. </a:t>
            </a:r>
          </a:p>
        </p:txBody>
      </p:sp>
      <p:sp>
        <p:nvSpPr>
          <p:cNvPr id="10" name="Rectangle: Rounded Corners 9">
            <a:extLst>
              <a:ext uri="{FF2B5EF4-FFF2-40B4-BE49-F238E27FC236}">
                <a16:creationId xmlns:a16="http://schemas.microsoft.com/office/drawing/2014/main" id="{1B34BBFB-DC82-4FD8-8048-BB66170732BC}"/>
              </a:ext>
            </a:extLst>
          </p:cNvPr>
          <p:cNvSpPr/>
          <p:nvPr/>
        </p:nvSpPr>
        <p:spPr>
          <a:xfrm>
            <a:off x="245165" y="3784815"/>
            <a:ext cx="11701669" cy="482385"/>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Table 3C(4). </a:t>
            </a:r>
            <a:r>
              <a:rPr lang="en-IN" b="1" dirty="0">
                <a:solidFill>
                  <a:schemeClr val="tx1"/>
                </a:solidFill>
              </a:rPr>
              <a:t>Advances adjusted</a:t>
            </a:r>
          </a:p>
        </p:txBody>
      </p:sp>
      <p:sp>
        <p:nvSpPr>
          <p:cNvPr id="11" name="TextBox 10">
            <a:extLst>
              <a:ext uri="{FF2B5EF4-FFF2-40B4-BE49-F238E27FC236}">
                <a16:creationId xmlns:a16="http://schemas.microsoft.com/office/drawing/2014/main" id="{C820C2D4-3868-475A-A478-A90C74F24844}"/>
              </a:ext>
            </a:extLst>
          </p:cNvPr>
          <p:cNvSpPr txBox="1"/>
          <p:nvPr/>
        </p:nvSpPr>
        <p:spPr>
          <a:xfrm>
            <a:off x="735494" y="4691903"/>
            <a:ext cx="11436625" cy="369332"/>
          </a:xfrm>
          <a:prstGeom prst="rect">
            <a:avLst/>
          </a:prstGeom>
          <a:noFill/>
        </p:spPr>
        <p:txBody>
          <a:bodyPr wrap="square" rtlCol="0">
            <a:spAutoFit/>
          </a:bodyPr>
          <a:lstStyle/>
          <a:p>
            <a:pPr marL="285750" indent="-285750">
              <a:buFont typeface="Wingdings" panose="05000000000000000000" pitchFamily="2" charset="2"/>
              <a:buChar char="Ø"/>
            </a:pPr>
            <a:r>
              <a:rPr lang="en-IN" dirty="0"/>
              <a:t> Adjustment made out of advances reported earlier will be reported by the taxpayer.</a:t>
            </a:r>
          </a:p>
        </p:txBody>
      </p:sp>
      <p:pic>
        <p:nvPicPr>
          <p:cNvPr id="8" name="Picture 7">
            <a:extLst>
              <a:ext uri="{FF2B5EF4-FFF2-40B4-BE49-F238E27FC236}">
                <a16:creationId xmlns:a16="http://schemas.microsoft.com/office/drawing/2014/main" id="{FC01A9DC-9494-44ED-9AA9-00EA8AE46CD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46191" y="5943600"/>
            <a:ext cx="1345809" cy="914400"/>
          </a:xfrm>
          <a:prstGeom prst="rect">
            <a:avLst/>
          </a:prstGeom>
        </p:spPr>
      </p:pic>
      <p:pic>
        <p:nvPicPr>
          <p:cNvPr id="9" name="Picture 8">
            <a:extLst>
              <a:ext uri="{FF2B5EF4-FFF2-40B4-BE49-F238E27FC236}">
                <a16:creationId xmlns:a16="http://schemas.microsoft.com/office/drawing/2014/main" id="{E072C474-BDFF-47BC-B373-D5123CCA326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405331"/>
            <a:ext cx="1969477" cy="452669"/>
          </a:xfrm>
          <a:prstGeom prst="rect">
            <a:avLst/>
          </a:prstGeom>
        </p:spPr>
      </p:pic>
    </p:spTree>
    <p:extLst>
      <p:ext uri="{BB962C8B-B14F-4D97-AF65-F5344CB8AC3E}">
        <p14:creationId xmlns:p14="http://schemas.microsoft.com/office/powerpoint/2010/main" val="3802252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10" grpId="0" animBg="1"/>
      <p:bldP spid="11"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84A8CD-07F1-4C16-9A70-240E954A5923}"/>
              </a:ext>
            </a:extLst>
          </p:cNvPr>
          <p:cNvSpPr>
            <a:spLocks noGrp="1"/>
          </p:cNvSpPr>
          <p:nvPr>
            <p:ph type="title"/>
          </p:nvPr>
        </p:nvSpPr>
        <p:spPr/>
        <p:txBody>
          <a:bodyPr/>
          <a:lstStyle/>
          <a:p>
            <a:r>
              <a:rPr lang="en-IN" dirty="0">
                <a:solidFill>
                  <a:schemeClr val="tx1"/>
                </a:solidFill>
              </a:rPr>
              <a:t> </a:t>
            </a:r>
            <a:r>
              <a:rPr lang="en-IN" sz="3200" dirty="0">
                <a:solidFill>
                  <a:schemeClr val="tx1"/>
                </a:solidFill>
              </a:rPr>
              <a:t> GST RET- 1 (Advances Paid- Inward Supply)</a:t>
            </a:r>
            <a:endParaRPr lang="en-IN" sz="4000" dirty="0">
              <a:solidFill>
                <a:schemeClr val="tx1"/>
              </a:solidFill>
            </a:endParaRPr>
          </a:p>
        </p:txBody>
      </p:sp>
      <p:sp>
        <p:nvSpPr>
          <p:cNvPr id="6" name="Rectangle: Rounded Corners 5">
            <a:extLst>
              <a:ext uri="{FF2B5EF4-FFF2-40B4-BE49-F238E27FC236}">
                <a16:creationId xmlns:a16="http://schemas.microsoft.com/office/drawing/2014/main" id="{6C561266-058B-4B25-B0DC-096286269CB2}"/>
              </a:ext>
            </a:extLst>
          </p:cNvPr>
          <p:cNvSpPr/>
          <p:nvPr/>
        </p:nvSpPr>
        <p:spPr>
          <a:xfrm>
            <a:off x="238539" y="1431235"/>
            <a:ext cx="11701669" cy="702365"/>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i="1" dirty="0">
                <a:solidFill>
                  <a:schemeClr val="tx1"/>
                </a:solidFill>
              </a:rPr>
              <a:t>ANX-1</a:t>
            </a:r>
            <a:r>
              <a:rPr lang="en-IN" b="1" dirty="0">
                <a:solidFill>
                  <a:schemeClr val="tx1"/>
                </a:solidFill>
              </a:rPr>
              <a:t> Table 3H (3). </a:t>
            </a:r>
            <a:r>
              <a:rPr lang="en-IN" dirty="0">
                <a:solidFill>
                  <a:schemeClr val="tx1"/>
                </a:solidFill>
              </a:rPr>
              <a:t>Inward Supplies attracting reverse charge (to be reported by the recipient, GSTIN  wise  for every supplier, net of debit / credit notes and advances paid, if any)</a:t>
            </a:r>
          </a:p>
        </p:txBody>
      </p:sp>
      <p:sp>
        <p:nvSpPr>
          <p:cNvPr id="10" name="Rectangle: Rounded Corners 9">
            <a:extLst>
              <a:ext uri="{FF2B5EF4-FFF2-40B4-BE49-F238E27FC236}">
                <a16:creationId xmlns:a16="http://schemas.microsoft.com/office/drawing/2014/main" id="{1B34BBFB-DC82-4FD8-8048-BB66170732BC}"/>
              </a:ext>
            </a:extLst>
          </p:cNvPr>
          <p:cNvSpPr/>
          <p:nvPr/>
        </p:nvSpPr>
        <p:spPr>
          <a:xfrm>
            <a:off x="245165" y="4192774"/>
            <a:ext cx="11701669" cy="646331"/>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RET –1 Table 4A (5). </a:t>
            </a:r>
            <a:r>
              <a:rPr lang="en-IN" dirty="0">
                <a:solidFill>
                  <a:schemeClr val="tx1"/>
                </a:solidFill>
              </a:rPr>
              <a:t>Inward supplies attracting RCM (net of debit / credit notes and advances paid, if any)</a:t>
            </a:r>
          </a:p>
          <a:p>
            <a:pPr algn="ctr"/>
            <a:r>
              <a:rPr lang="en-IN" b="1" dirty="0">
                <a:solidFill>
                  <a:schemeClr val="tx1"/>
                </a:solidFill>
              </a:rPr>
              <a:t>(Auto Filled) </a:t>
            </a:r>
          </a:p>
        </p:txBody>
      </p:sp>
      <p:sp>
        <p:nvSpPr>
          <p:cNvPr id="3" name="Arrow: Down 2">
            <a:extLst>
              <a:ext uri="{FF2B5EF4-FFF2-40B4-BE49-F238E27FC236}">
                <a16:creationId xmlns:a16="http://schemas.microsoft.com/office/drawing/2014/main" id="{288EBD34-F8ED-47ED-AC73-7179C94C61C6}"/>
              </a:ext>
            </a:extLst>
          </p:cNvPr>
          <p:cNvSpPr/>
          <p:nvPr/>
        </p:nvSpPr>
        <p:spPr>
          <a:xfrm>
            <a:off x="5741157" y="3599286"/>
            <a:ext cx="354842" cy="50787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8" name="Rectangle: Rounded Corners 7">
            <a:extLst>
              <a:ext uri="{FF2B5EF4-FFF2-40B4-BE49-F238E27FC236}">
                <a16:creationId xmlns:a16="http://schemas.microsoft.com/office/drawing/2014/main" id="{78EB1B9E-83D5-4DA3-B5F7-7E9A0E0661FC}"/>
              </a:ext>
            </a:extLst>
          </p:cNvPr>
          <p:cNvSpPr/>
          <p:nvPr/>
        </p:nvSpPr>
        <p:spPr>
          <a:xfrm>
            <a:off x="245165" y="5533502"/>
            <a:ext cx="11701669" cy="646331"/>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RET –1 Table 4B (5).        </a:t>
            </a:r>
            <a:r>
              <a:rPr lang="en-IN" b="1" i="1" dirty="0">
                <a:solidFill>
                  <a:schemeClr val="tx1"/>
                </a:solidFill>
              </a:rPr>
              <a:t>Other reversals </a:t>
            </a:r>
            <a:r>
              <a:rPr lang="en-IN" dirty="0">
                <a:solidFill>
                  <a:schemeClr val="tx1"/>
                </a:solidFill>
              </a:rPr>
              <a:t>including downward adjustment of ITC on account of transition </a:t>
            </a:r>
          </a:p>
          <a:p>
            <a:pPr algn="ctr"/>
            <a:r>
              <a:rPr lang="en-IN" dirty="0">
                <a:solidFill>
                  <a:schemeClr val="tx1"/>
                </a:solidFill>
              </a:rPr>
              <a:t> composition levy to normal levy, if any. </a:t>
            </a:r>
            <a:r>
              <a:rPr lang="en-IN" b="1" dirty="0">
                <a:solidFill>
                  <a:schemeClr val="tx1"/>
                </a:solidFill>
              </a:rPr>
              <a:t>(User Input)</a:t>
            </a:r>
          </a:p>
        </p:txBody>
      </p:sp>
      <p:sp>
        <p:nvSpPr>
          <p:cNvPr id="9" name="Arrow: Down 8">
            <a:extLst>
              <a:ext uri="{FF2B5EF4-FFF2-40B4-BE49-F238E27FC236}">
                <a16:creationId xmlns:a16="http://schemas.microsoft.com/office/drawing/2014/main" id="{837F9B06-0FE5-4529-935B-1EDF9E87DFCF}"/>
              </a:ext>
            </a:extLst>
          </p:cNvPr>
          <p:cNvSpPr/>
          <p:nvPr/>
        </p:nvSpPr>
        <p:spPr>
          <a:xfrm>
            <a:off x="5741157" y="4940014"/>
            <a:ext cx="354842" cy="50787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2" name="Rectangle: Rounded Corners 11">
            <a:extLst>
              <a:ext uri="{FF2B5EF4-FFF2-40B4-BE49-F238E27FC236}">
                <a16:creationId xmlns:a16="http://schemas.microsoft.com/office/drawing/2014/main" id="{B34FD793-4464-4C59-9238-6D7A33D70FFD}"/>
              </a:ext>
            </a:extLst>
          </p:cNvPr>
          <p:cNvSpPr/>
          <p:nvPr/>
        </p:nvSpPr>
        <p:spPr>
          <a:xfrm>
            <a:off x="245165" y="2827997"/>
            <a:ext cx="11701669" cy="646331"/>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RET –1 Table 3B (1). </a:t>
            </a:r>
            <a:r>
              <a:rPr lang="en-IN" dirty="0">
                <a:solidFill>
                  <a:schemeClr val="tx1"/>
                </a:solidFill>
              </a:rPr>
              <a:t>Inward supplies attracting RCM (net of debit / credit notes and advances paid, if any)</a:t>
            </a:r>
          </a:p>
          <a:p>
            <a:pPr algn="ctr"/>
            <a:r>
              <a:rPr lang="en-IN" b="1" dirty="0">
                <a:solidFill>
                  <a:schemeClr val="tx1"/>
                </a:solidFill>
              </a:rPr>
              <a:t>(Auto Filled) </a:t>
            </a:r>
          </a:p>
        </p:txBody>
      </p:sp>
      <p:sp>
        <p:nvSpPr>
          <p:cNvPr id="13" name="Arrow: Down 12">
            <a:extLst>
              <a:ext uri="{FF2B5EF4-FFF2-40B4-BE49-F238E27FC236}">
                <a16:creationId xmlns:a16="http://schemas.microsoft.com/office/drawing/2014/main" id="{B1EB087D-B7A0-4EC4-863A-F7A3C13E7241}"/>
              </a:ext>
            </a:extLst>
          </p:cNvPr>
          <p:cNvSpPr/>
          <p:nvPr/>
        </p:nvSpPr>
        <p:spPr>
          <a:xfrm>
            <a:off x="5741157" y="2234509"/>
            <a:ext cx="354842" cy="50787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 name="Rectangle 3">
            <a:extLst>
              <a:ext uri="{FF2B5EF4-FFF2-40B4-BE49-F238E27FC236}">
                <a16:creationId xmlns:a16="http://schemas.microsoft.com/office/drawing/2014/main" id="{1870E2AB-D2FC-4DF1-A784-AB28871BE763}"/>
              </a:ext>
            </a:extLst>
          </p:cNvPr>
          <p:cNvSpPr/>
          <p:nvPr/>
        </p:nvSpPr>
        <p:spPr>
          <a:xfrm>
            <a:off x="1705969" y="2333766"/>
            <a:ext cx="1296537" cy="3283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Liability</a:t>
            </a:r>
            <a:endParaRPr lang="en-IN" b="1" dirty="0">
              <a:solidFill>
                <a:schemeClr val="tx1"/>
              </a:solidFill>
            </a:endParaRPr>
          </a:p>
        </p:txBody>
      </p:sp>
      <p:sp>
        <p:nvSpPr>
          <p:cNvPr id="16" name="Rectangle 15">
            <a:extLst>
              <a:ext uri="{FF2B5EF4-FFF2-40B4-BE49-F238E27FC236}">
                <a16:creationId xmlns:a16="http://schemas.microsoft.com/office/drawing/2014/main" id="{EA4ED218-C2DB-425B-AE14-2D7413DDBF2F}"/>
              </a:ext>
            </a:extLst>
          </p:cNvPr>
          <p:cNvSpPr/>
          <p:nvPr/>
        </p:nvSpPr>
        <p:spPr>
          <a:xfrm>
            <a:off x="1705970" y="3689060"/>
            <a:ext cx="1296537" cy="3283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ITC</a:t>
            </a:r>
            <a:endParaRPr lang="en-IN" b="1" dirty="0">
              <a:solidFill>
                <a:schemeClr val="tx1"/>
              </a:solidFill>
            </a:endParaRPr>
          </a:p>
        </p:txBody>
      </p:sp>
      <p:sp>
        <p:nvSpPr>
          <p:cNvPr id="17" name="Rectangle 16">
            <a:extLst>
              <a:ext uri="{FF2B5EF4-FFF2-40B4-BE49-F238E27FC236}">
                <a16:creationId xmlns:a16="http://schemas.microsoft.com/office/drawing/2014/main" id="{DA7A2893-3F69-4C67-ABCF-02E2F0FA95FB}"/>
              </a:ext>
            </a:extLst>
          </p:cNvPr>
          <p:cNvSpPr/>
          <p:nvPr/>
        </p:nvSpPr>
        <p:spPr>
          <a:xfrm>
            <a:off x="1705969" y="5014909"/>
            <a:ext cx="1296537" cy="3283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ITC</a:t>
            </a:r>
            <a:endParaRPr lang="en-IN" b="1" dirty="0">
              <a:solidFill>
                <a:schemeClr val="tx1"/>
              </a:solidFill>
            </a:endParaRPr>
          </a:p>
        </p:txBody>
      </p:sp>
      <p:pic>
        <p:nvPicPr>
          <p:cNvPr id="18" name="Picture 17">
            <a:extLst>
              <a:ext uri="{FF2B5EF4-FFF2-40B4-BE49-F238E27FC236}">
                <a16:creationId xmlns:a16="http://schemas.microsoft.com/office/drawing/2014/main" id="{1D3471BE-A198-4C4E-93FD-C6EAAFE01E4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46191" y="6211668"/>
            <a:ext cx="1345809" cy="646331"/>
          </a:xfrm>
          <a:prstGeom prst="rect">
            <a:avLst/>
          </a:prstGeom>
        </p:spPr>
      </p:pic>
      <p:pic>
        <p:nvPicPr>
          <p:cNvPr id="19" name="Picture 18">
            <a:extLst>
              <a:ext uri="{FF2B5EF4-FFF2-40B4-BE49-F238E27FC236}">
                <a16:creationId xmlns:a16="http://schemas.microsoft.com/office/drawing/2014/main" id="{E77EEAA5-0B69-4F26-BB2A-78CBEA8B6CA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405331"/>
            <a:ext cx="1969477" cy="452669"/>
          </a:xfrm>
          <a:prstGeom prst="rect">
            <a:avLst/>
          </a:prstGeom>
        </p:spPr>
      </p:pic>
    </p:spTree>
    <p:extLst>
      <p:ext uri="{BB962C8B-B14F-4D97-AF65-F5344CB8AC3E}">
        <p14:creationId xmlns:p14="http://schemas.microsoft.com/office/powerpoint/2010/main" val="4272211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3" grpId="0" animBg="1"/>
      <p:bldP spid="8" grpId="0" animBg="1"/>
      <p:bldP spid="9" grpId="0" animBg="1"/>
      <p:bldP spid="12" grpId="0" animBg="1"/>
      <p:bldP spid="13" grpId="0" animBg="1"/>
      <p:bldP spid="4" grpId="0" animBg="1"/>
      <p:bldP spid="16" grpId="0" animBg="1"/>
      <p:bldP spid="17"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84A8CD-07F1-4C16-9A70-240E954A5923}"/>
              </a:ext>
            </a:extLst>
          </p:cNvPr>
          <p:cNvSpPr>
            <a:spLocks noGrp="1"/>
          </p:cNvSpPr>
          <p:nvPr>
            <p:ph type="title"/>
          </p:nvPr>
        </p:nvSpPr>
        <p:spPr/>
        <p:txBody>
          <a:bodyPr/>
          <a:lstStyle/>
          <a:p>
            <a:r>
              <a:rPr lang="en-IN" dirty="0">
                <a:solidFill>
                  <a:schemeClr val="tx1"/>
                </a:solidFill>
              </a:rPr>
              <a:t> </a:t>
            </a:r>
            <a:r>
              <a:rPr lang="en-IN" sz="3200" dirty="0">
                <a:solidFill>
                  <a:schemeClr val="tx1"/>
                </a:solidFill>
              </a:rPr>
              <a:t> GST RET- 1 (Old Return System Adjustment)</a:t>
            </a:r>
            <a:endParaRPr lang="en-IN" sz="4000" dirty="0">
              <a:solidFill>
                <a:schemeClr val="tx1"/>
              </a:solidFill>
            </a:endParaRPr>
          </a:p>
        </p:txBody>
      </p:sp>
      <p:sp>
        <p:nvSpPr>
          <p:cNvPr id="6" name="Rectangle: Rounded Corners 5">
            <a:extLst>
              <a:ext uri="{FF2B5EF4-FFF2-40B4-BE49-F238E27FC236}">
                <a16:creationId xmlns:a16="http://schemas.microsoft.com/office/drawing/2014/main" id="{6C561266-058B-4B25-B0DC-096286269CB2}"/>
              </a:ext>
            </a:extLst>
          </p:cNvPr>
          <p:cNvSpPr/>
          <p:nvPr/>
        </p:nvSpPr>
        <p:spPr>
          <a:xfrm>
            <a:off x="238539" y="1431235"/>
            <a:ext cx="11701669" cy="702365"/>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Table 3A(8). Liabilities relating to the </a:t>
            </a:r>
            <a:r>
              <a:rPr lang="en-IN" b="1" dirty="0">
                <a:solidFill>
                  <a:schemeClr val="tx1"/>
                </a:solidFill>
              </a:rPr>
              <a:t>period prior to the introduction of current return filing system</a:t>
            </a:r>
            <a:r>
              <a:rPr lang="en-IN" dirty="0">
                <a:solidFill>
                  <a:schemeClr val="tx1"/>
                </a:solidFill>
              </a:rPr>
              <a:t> and </a:t>
            </a:r>
          </a:p>
          <a:p>
            <a:pPr algn="ctr"/>
            <a:r>
              <a:rPr lang="en-IN" dirty="0">
                <a:solidFill>
                  <a:schemeClr val="tx1"/>
                </a:solidFill>
              </a:rPr>
              <a:t>any other liability to be paid</a:t>
            </a:r>
          </a:p>
        </p:txBody>
      </p:sp>
      <p:sp>
        <p:nvSpPr>
          <p:cNvPr id="7" name="TextBox 6">
            <a:extLst>
              <a:ext uri="{FF2B5EF4-FFF2-40B4-BE49-F238E27FC236}">
                <a16:creationId xmlns:a16="http://schemas.microsoft.com/office/drawing/2014/main" id="{7119A61F-1659-427D-A098-2ED714ACD63F}"/>
              </a:ext>
            </a:extLst>
          </p:cNvPr>
          <p:cNvSpPr txBox="1"/>
          <p:nvPr/>
        </p:nvSpPr>
        <p:spPr>
          <a:xfrm>
            <a:off x="735494" y="2359043"/>
            <a:ext cx="11032436" cy="923330"/>
          </a:xfrm>
          <a:prstGeom prst="rect">
            <a:avLst/>
          </a:prstGeom>
          <a:noFill/>
        </p:spPr>
        <p:txBody>
          <a:bodyPr wrap="square" rtlCol="0">
            <a:spAutoFit/>
          </a:bodyPr>
          <a:lstStyle/>
          <a:p>
            <a:pPr marL="285750" indent="-285750">
              <a:buFont typeface="Wingdings" panose="05000000000000000000" pitchFamily="2" charset="2"/>
              <a:buChar char="Ø"/>
            </a:pPr>
            <a:r>
              <a:rPr lang="en-IN" dirty="0"/>
              <a:t> Liabilities relating to the period prior to the introduction of current return filing system</a:t>
            </a:r>
          </a:p>
          <a:p>
            <a:pPr marL="285750" indent="-285750">
              <a:buFont typeface="Wingdings" panose="05000000000000000000" pitchFamily="2" charset="2"/>
              <a:buChar char="Ø"/>
            </a:pPr>
            <a:r>
              <a:rPr lang="en-IN" dirty="0"/>
              <a:t> Excess tax collected from the recipient</a:t>
            </a:r>
          </a:p>
          <a:p>
            <a:endParaRPr lang="en-IN" dirty="0"/>
          </a:p>
        </p:txBody>
      </p:sp>
      <p:sp>
        <p:nvSpPr>
          <p:cNvPr id="10" name="Rectangle: Rounded Corners 9">
            <a:extLst>
              <a:ext uri="{FF2B5EF4-FFF2-40B4-BE49-F238E27FC236}">
                <a16:creationId xmlns:a16="http://schemas.microsoft.com/office/drawing/2014/main" id="{1B34BBFB-DC82-4FD8-8048-BB66170732BC}"/>
              </a:ext>
            </a:extLst>
          </p:cNvPr>
          <p:cNvSpPr/>
          <p:nvPr/>
        </p:nvSpPr>
        <p:spPr>
          <a:xfrm>
            <a:off x="245165" y="3784815"/>
            <a:ext cx="11701669" cy="702365"/>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Table 3C(5). Reduction in output tax liability on account of transition from composition levy to normal levy, if any or </a:t>
            </a:r>
            <a:r>
              <a:rPr lang="en-IN" b="1" dirty="0">
                <a:solidFill>
                  <a:schemeClr val="tx1"/>
                </a:solidFill>
              </a:rPr>
              <a:t>any other reduction in liability</a:t>
            </a:r>
          </a:p>
        </p:txBody>
      </p:sp>
      <p:sp>
        <p:nvSpPr>
          <p:cNvPr id="11" name="TextBox 10">
            <a:extLst>
              <a:ext uri="{FF2B5EF4-FFF2-40B4-BE49-F238E27FC236}">
                <a16:creationId xmlns:a16="http://schemas.microsoft.com/office/drawing/2014/main" id="{C820C2D4-3868-475A-A478-A90C74F24844}"/>
              </a:ext>
            </a:extLst>
          </p:cNvPr>
          <p:cNvSpPr txBox="1"/>
          <p:nvPr/>
        </p:nvSpPr>
        <p:spPr>
          <a:xfrm>
            <a:off x="503583" y="4712623"/>
            <a:ext cx="11436625" cy="646331"/>
          </a:xfrm>
          <a:prstGeom prst="rect">
            <a:avLst/>
          </a:prstGeom>
          <a:noFill/>
        </p:spPr>
        <p:txBody>
          <a:bodyPr wrap="square" rtlCol="0">
            <a:spAutoFit/>
          </a:bodyPr>
          <a:lstStyle/>
          <a:p>
            <a:pPr marL="285750" indent="-285750">
              <a:buFont typeface="Wingdings" panose="05000000000000000000" pitchFamily="2" charset="2"/>
              <a:buChar char="Ø"/>
            </a:pPr>
            <a:r>
              <a:rPr lang="en-IN" dirty="0"/>
              <a:t> Reduction in output tax liability on account of transition from composition levy to normal levy </a:t>
            </a:r>
          </a:p>
          <a:p>
            <a:pPr marL="285750" indent="-285750">
              <a:buFont typeface="Wingdings" panose="05000000000000000000" pitchFamily="2" charset="2"/>
              <a:buChar char="Ø"/>
            </a:pPr>
            <a:r>
              <a:rPr lang="en-IN" dirty="0"/>
              <a:t> Any other reduction in liability </a:t>
            </a:r>
          </a:p>
        </p:txBody>
      </p:sp>
      <p:pic>
        <p:nvPicPr>
          <p:cNvPr id="8" name="Picture 7">
            <a:extLst>
              <a:ext uri="{FF2B5EF4-FFF2-40B4-BE49-F238E27FC236}">
                <a16:creationId xmlns:a16="http://schemas.microsoft.com/office/drawing/2014/main" id="{FE9F1DFB-888C-4A9E-A2C5-048FA50EC8D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46191" y="5943600"/>
            <a:ext cx="1345809" cy="914400"/>
          </a:xfrm>
          <a:prstGeom prst="rect">
            <a:avLst/>
          </a:prstGeom>
        </p:spPr>
      </p:pic>
      <p:pic>
        <p:nvPicPr>
          <p:cNvPr id="9" name="Picture 8">
            <a:extLst>
              <a:ext uri="{FF2B5EF4-FFF2-40B4-BE49-F238E27FC236}">
                <a16:creationId xmlns:a16="http://schemas.microsoft.com/office/drawing/2014/main" id="{0468F1DC-78B9-4BF2-88E1-47BA28B8C3D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405331"/>
            <a:ext cx="1969477" cy="452669"/>
          </a:xfrm>
          <a:prstGeom prst="rect">
            <a:avLst/>
          </a:prstGeom>
        </p:spPr>
      </p:pic>
    </p:spTree>
    <p:extLst>
      <p:ext uri="{BB962C8B-B14F-4D97-AF65-F5344CB8AC3E}">
        <p14:creationId xmlns:p14="http://schemas.microsoft.com/office/powerpoint/2010/main" val="1516492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10" grpId="0" animBg="1"/>
      <p:bldP spid="11"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84A8CD-07F1-4C16-9A70-240E954A5923}"/>
              </a:ext>
            </a:extLst>
          </p:cNvPr>
          <p:cNvSpPr>
            <a:spLocks noGrp="1"/>
          </p:cNvSpPr>
          <p:nvPr>
            <p:ph type="title"/>
          </p:nvPr>
        </p:nvSpPr>
        <p:spPr/>
        <p:txBody>
          <a:bodyPr/>
          <a:lstStyle/>
          <a:p>
            <a:r>
              <a:rPr lang="en-IN" dirty="0"/>
              <a:t>  </a:t>
            </a:r>
            <a:r>
              <a:rPr lang="en-IN" sz="3200" dirty="0">
                <a:solidFill>
                  <a:schemeClr val="tx1"/>
                </a:solidFill>
              </a:rPr>
              <a:t>GST ANX- 1   (Old Return System Adjustment)</a:t>
            </a:r>
            <a:endParaRPr lang="en-IN" dirty="0">
              <a:solidFill>
                <a:schemeClr val="tx1"/>
              </a:solidFill>
            </a:endParaRPr>
          </a:p>
        </p:txBody>
      </p:sp>
      <p:sp>
        <p:nvSpPr>
          <p:cNvPr id="4" name="Content Placeholder 3">
            <a:extLst>
              <a:ext uri="{FF2B5EF4-FFF2-40B4-BE49-F238E27FC236}">
                <a16:creationId xmlns:a16="http://schemas.microsoft.com/office/drawing/2014/main" id="{EA841FAF-0B08-4252-82B1-FD88AEAA1A8F}"/>
              </a:ext>
            </a:extLst>
          </p:cNvPr>
          <p:cNvSpPr>
            <a:spLocks noGrp="1"/>
          </p:cNvSpPr>
          <p:nvPr>
            <p:ph idx="10"/>
          </p:nvPr>
        </p:nvSpPr>
        <p:spPr>
          <a:xfrm>
            <a:off x="1760373" y="1457740"/>
            <a:ext cx="8417297" cy="490329"/>
          </a:xfrm>
          <a:ln w="38100">
            <a:solidFill>
              <a:schemeClr val="tx2">
                <a:lumMod val="60000"/>
                <a:lumOff val="40000"/>
              </a:schemeClr>
            </a:solidFill>
          </a:ln>
        </p:spPr>
        <p:txBody>
          <a:bodyPr/>
          <a:lstStyle/>
          <a:p>
            <a:pPr algn="ctr">
              <a:lnSpc>
                <a:spcPct val="150000"/>
              </a:lnSpc>
            </a:pPr>
            <a:r>
              <a:rPr lang="en-IN" dirty="0">
                <a:solidFill>
                  <a:schemeClr val="tx1"/>
                </a:solidFill>
              </a:rPr>
              <a:t> </a:t>
            </a:r>
            <a:r>
              <a:rPr lang="en-IN" b="1" dirty="0">
                <a:solidFill>
                  <a:schemeClr val="tx1"/>
                </a:solidFill>
              </a:rPr>
              <a:t>Adjustment of Old Return System in  New Return System</a:t>
            </a:r>
          </a:p>
          <a:p>
            <a:pPr>
              <a:lnSpc>
                <a:spcPct val="150000"/>
              </a:lnSpc>
            </a:pPr>
            <a:endParaRPr lang="en-IN" dirty="0">
              <a:solidFill>
                <a:schemeClr val="tx1"/>
              </a:solidFill>
            </a:endParaRPr>
          </a:p>
        </p:txBody>
      </p:sp>
      <p:sp>
        <p:nvSpPr>
          <p:cNvPr id="3" name="Rectangle 2">
            <a:extLst>
              <a:ext uri="{FF2B5EF4-FFF2-40B4-BE49-F238E27FC236}">
                <a16:creationId xmlns:a16="http://schemas.microsoft.com/office/drawing/2014/main" id="{90A43BA6-493A-44D8-A317-F81F25E53FE6}"/>
              </a:ext>
            </a:extLst>
          </p:cNvPr>
          <p:cNvSpPr/>
          <p:nvPr/>
        </p:nvSpPr>
        <p:spPr>
          <a:xfrm>
            <a:off x="1232452" y="2186609"/>
            <a:ext cx="1683026" cy="49032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Reported</a:t>
            </a:r>
          </a:p>
        </p:txBody>
      </p:sp>
      <p:sp>
        <p:nvSpPr>
          <p:cNvPr id="5" name="Rectangle 4">
            <a:extLst>
              <a:ext uri="{FF2B5EF4-FFF2-40B4-BE49-F238E27FC236}">
                <a16:creationId xmlns:a16="http://schemas.microsoft.com/office/drawing/2014/main" id="{D6516DDB-840C-4774-9CDD-D89C55678A3E}"/>
              </a:ext>
            </a:extLst>
          </p:cNvPr>
          <p:cNvSpPr/>
          <p:nvPr/>
        </p:nvSpPr>
        <p:spPr>
          <a:xfrm>
            <a:off x="3650974" y="2186609"/>
            <a:ext cx="1683026" cy="49032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Not Reported</a:t>
            </a:r>
          </a:p>
        </p:txBody>
      </p:sp>
      <p:sp>
        <p:nvSpPr>
          <p:cNvPr id="6" name="Rectangle: Rounded Corners 5">
            <a:extLst>
              <a:ext uri="{FF2B5EF4-FFF2-40B4-BE49-F238E27FC236}">
                <a16:creationId xmlns:a16="http://schemas.microsoft.com/office/drawing/2014/main" id="{E4217D52-0684-4C5C-B95B-3D39AC80C600}"/>
              </a:ext>
            </a:extLst>
          </p:cNvPr>
          <p:cNvSpPr/>
          <p:nvPr/>
        </p:nvSpPr>
        <p:spPr>
          <a:xfrm>
            <a:off x="1305339" y="2981739"/>
            <a:ext cx="1537252" cy="44726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GSTR-1</a:t>
            </a:r>
          </a:p>
        </p:txBody>
      </p:sp>
      <p:sp>
        <p:nvSpPr>
          <p:cNvPr id="7" name="Rectangle: Rounded Corners 6">
            <a:extLst>
              <a:ext uri="{FF2B5EF4-FFF2-40B4-BE49-F238E27FC236}">
                <a16:creationId xmlns:a16="http://schemas.microsoft.com/office/drawing/2014/main" id="{5665F83A-9592-4E0C-92E9-577DF6B31472}"/>
              </a:ext>
            </a:extLst>
          </p:cNvPr>
          <p:cNvSpPr/>
          <p:nvPr/>
        </p:nvSpPr>
        <p:spPr>
          <a:xfrm>
            <a:off x="3796748" y="2953577"/>
            <a:ext cx="1537252" cy="44726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GSTR-3B</a:t>
            </a:r>
          </a:p>
        </p:txBody>
      </p:sp>
      <p:sp>
        <p:nvSpPr>
          <p:cNvPr id="8" name="Rectangle: Rounded Corners 7">
            <a:extLst>
              <a:ext uri="{FF2B5EF4-FFF2-40B4-BE49-F238E27FC236}">
                <a16:creationId xmlns:a16="http://schemas.microsoft.com/office/drawing/2014/main" id="{40ADB6BB-612A-4ADE-A3E9-95D60B479776}"/>
              </a:ext>
            </a:extLst>
          </p:cNvPr>
          <p:cNvSpPr/>
          <p:nvPr/>
        </p:nvSpPr>
        <p:spPr>
          <a:xfrm>
            <a:off x="1305339" y="3755333"/>
            <a:ext cx="1537252" cy="44726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GSTR-3B</a:t>
            </a:r>
          </a:p>
        </p:txBody>
      </p:sp>
      <p:sp>
        <p:nvSpPr>
          <p:cNvPr id="9" name="Rectangle: Rounded Corners 8">
            <a:extLst>
              <a:ext uri="{FF2B5EF4-FFF2-40B4-BE49-F238E27FC236}">
                <a16:creationId xmlns:a16="http://schemas.microsoft.com/office/drawing/2014/main" id="{6F12E2C3-79CB-4AFE-898A-ED556515FB00}"/>
              </a:ext>
            </a:extLst>
          </p:cNvPr>
          <p:cNvSpPr/>
          <p:nvPr/>
        </p:nvSpPr>
        <p:spPr>
          <a:xfrm>
            <a:off x="3796748" y="3727171"/>
            <a:ext cx="1537252" cy="44726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GSTR-1</a:t>
            </a:r>
          </a:p>
        </p:txBody>
      </p:sp>
      <p:sp>
        <p:nvSpPr>
          <p:cNvPr id="10" name="Rectangle: Rounded Corners 9">
            <a:extLst>
              <a:ext uri="{FF2B5EF4-FFF2-40B4-BE49-F238E27FC236}">
                <a16:creationId xmlns:a16="http://schemas.microsoft.com/office/drawing/2014/main" id="{D5043E29-C9BD-4BA2-82F6-1AADCE816B9A}"/>
              </a:ext>
            </a:extLst>
          </p:cNvPr>
          <p:cNvSpPr/>
          <p:nvPr/>
        </p:nvSpPr>
        <p:spPr>
          <a:xfrm>
            <a:off x="3796748" y="5176629"/>
            <a:ext cx="1537252" cy="44726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GSTR-3B</a:t>
            </a:r>
          </a:p>
        </p:txBody>
      </p:sp>
      <p:sp>
        <p:nvSpPr>
          <p:cNvPr id="11" name="Rectangle: Rounded Corners 10">
            <a:extLst>
              <a:ext uri="{FF2B5EF4-FFF2-40B4-BE49-F238E27FC236}">
                <a16:creationId xmlns:a16="http://schemas.microsoft.com/office/drawing/2014/main" id="{B2F89934-0110-48E1-AC94-C8B3014EAA32}"/>
              </a:ext>
            </a:extLst>
          </p:cNvPr>
          <p:cNvSpPr/>
          <p:nvPr/>
        </p:nvSpPr>
        <p:spPr>
          <a:xfrm>
            <a:off x="3796748" y="4500765"/>
            <a:ext cx="1537252" cy="44726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GSTR-1</a:t>
            </a:r>
          </a:p>
        </p:txBody>
      </p:sp>
      <p:sp>
        <p:nvSpPr>
          <p:cNvPr id="12" name="Star: 8 Points 11">
            <a:extLst>
              <a:ext uri="{FF2B5EF4-FFF2-40B4-BE49-F238E27FC236}">
                <a16:creationId xmlns:a16="http://schemas.microsoft.com/office/drawing/2014/main" id="{E92E5987-E853-4EBB-8CD1-5862F493DAA4}"/>
              </a:ext>
            </a:extLst>
          </p:cNvPr>
          <p:cNvSpPr/>
          <p:nvPr/>
        </p:nvSpPr>
        <p:spPr>
          <a:xfrm>
            <a:off x="407504" y="2953576"/>
            <a:ext cx="516835" cy="447261"/>
          </a:xfrm>
          <a:prstGeom prst="star8">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1</a:t>
            </a:r>
          </a:p>
        </p:txBody>
      </p:sp>
      <p:sp>
        <p:nvSpPr>
          <p:cNvPr id="13" name="Star: 8 Points 12">
            <a:extLst>
              <a:ext uri="{FF2B5EF4-FFF2-40B4-BE49-F238E27FC236}">
                <a16:creationId xmlns:a16="http://schemas.microsoft.com/office/drawing/2014/main" id="{9D44AB62-D56E-486C-A766-975C93E69A17}"/>
              </a:ext>
            </a:extLst>
          </p:cNvPr>
          <p:cNvSpPr/>
          <p:nvPr/>
        </p:nvSpPr>
        <p:spPr>
          <a:xfrm>
            <a:off x="407504" y="3778518"/>
            <a:ext cx="516835" cy="447261"/>
          </a:xfrm>
          <a:prstGeom prst="star8">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2</a:t>
            </a:r>
          </a:p>
        </p:txBody>
      </p:sp>
      <p:sp>
        <p:nvSpPr>
          <p:cNvPr id="14" name="Star: 8 Points 13">
            <a:extLst>
              <a:ext uri="{FF2B5EF4-FFF2-40B4-BE49-F238E27FC236}">
                <a16:creationId xmlns:a16="http://schemas.microsoft.com/office/drawing/2014/main" id="{46DABE0F-4268-430D-A540-E9BD29C2F0C2}"/>
              </a:ext>
            </a:extLst>
          </p:cNvPr>
          <p:cNvSpPr/>
          <p:nvPr/>
        </p:nvSpPr>
        <p:spPr>
          <a:xfrm>
            <a:off x="407504" y="4735988"/>
            <a:ext cx="516835" cy="447261"/>
          </a:xfrm>
          <a:prstGeom prst="star8">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3</a:t>
            </a:r>
          </a:p>
        </p:txBody>
      </p:sp>
      <p:sp>
        <p:nvSpPr>
          <p:cNvPr id="15" name="Rectangle 14">
            <a:extLst>
              <a:ext uri="{FF2B5EF4-FFF2-40B4-BE49-F238E27FC236}">
                <a16:creationId xmlns:a16="http://schemas.microsoft.com/office/drawing/2014/main" id="{F2F9D16A-3897-4732-816C-23E5FD198A3F}"/>
              </a:ext>
            </a:extLst>
          </p:cNvPr>
          <p:cNvSpPr/>
          <p:nvPr/>
        </p:nvSpPr>
        <p:spPr>
          <a:xfrm>
            <a:off x="6679096" y="2186608"/>
            <a:ext cx="3710608" cy="490329"/>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New Return System</a:t>
            </a:r>
          </a:p>
        </p:txBody>
      </p:sp>
      <p:sp>
        <p:nvSpPr>
          <p:cNvPr id="16" name="Rectangle: Rounded Corners 15">
            <a:extLst>
              <a:ext uri="{FF2B5EF4-FFF2-40B4-BE49-F238E27FC236}">
                <a16:creationId xmlns:a16="http://schemas.microsoft.com/office/drawing/2014/main" id="{8902A921-53D9-4F12-AFB1-9FF3D433B28D}"/>
              </a:ext>
            </a:extLst>
          </p:cNvPr>
          <p:cNvSpPr/>
          <p:nvPr/>
        </p:nvSpPr>
        <p:spPr>
          <a:xfrm>
            <a:off x="8968408" y="2970146"/>
            <a:ext cx="1537252" cy="44726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GST RET-1</a:t>
            </a:r>
          </a:p>
        </p:txBody>
      </p:sp>
      <p:sp>
        <p:nvSpPr>
          <p:cNvPr id="17" name="Rectangle: Rounded Corners 16">
            <a:extLst>
              <a:ext uri="{FF2B5EF4-FFF2-40B4-BE49-F238E27FC236}">
                <a16:creationId xmlns:a16="http://schemas.microsoft.com/office/drawing/2014/main" id="{0057D0C5-8C4F-42E8-AA57-C4EB6448B94B}"/>
              </a:ext>
            </a:extLst>
          </p:cNvPr>
          <p:cNvSpPr/>
          <p:nvPr/>
        </p:nvSpPr>
        <p:spPr>
          <a:xfrm>
            <a:off x="8968408" y="3750359"/>
            <a:ext cx="1537252" cy="44726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GST RET-1</a:t>
            </a:r>
          </a:p>
        </p:txBody>
      </p:sp>
      <p:sp>
        <p:nvSpPr>
          <p:cNvPr id="18" name="Rectangle: Rounded Corners 17">
            <a:extLst>
              <a:ext uri="{FF2B5EF4-FFF2-40B4-BE49-F238E27FC236}">
                <a16:creationId xmlns:a16="http://schemas.microsoft.com/office/drawing/2014/main" id="{721EE868-D90F-465E-A7E4-54C8BA9AE0DC}"/>
              </a:ext>
            </a:extLst>
          </p:cNvPr>
          <p:cNvSpPr/>
          <p:nvPr/>
        </p:nvSpPr>
        <p:spPr>
          <a:xfrm>
            <a:off x="6679096" y="3778521"/>
            <a:ext cx="1537252" cy="44726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GST ANX-1</a:t>
            </a:r>
          </a:p>
        </p:txBody>
      </p:sp>
      <p:sp>
        <p:nvSpPr>
          <p:cNvPr id="19" name="Rectangle: Rounded Corners 18">
            <a:extLst>
              <a:ext uri="{FF2B5EF4-FFF2-40B4-BE49-F238E27FC236}">
                <a16:creationId xmlns:a16="http://schemas.microsoft.com/office/drawing/2014/main" id="{7F9BEB63-685B-4CFE-9A81-2AD7DDBF5F49}"/>
              </a:ext>
            </a:extLst>
          </p:cNvPr>
          <p:cNvSpPr/>
          <p:nvPr/>
        </p:nvSpPr>
        <p:spPr>
          <a:xfrm>
            <a:off x="8968408" y="4731014"/>
            <a:ext cx="1537252" cy="44726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GST RET-1</a:t>
            </a:r>
          </a:p>
        </p:txBody>
      </p:sp>
      <p:sp>
        <p:nvSpPr>
          <p:cNvPr id="20" name="Rectangle: Rounded Corners 19">
            <a:extLst>
              <a:ext uri="{FF2B5EF4-FFF2-40B4-BE49-F238E27FC236}">
                <a16:creationId xmlns:a16="http://schemas.microsoft.com/office/drawing/2014/main" id="{B41887F4-80CB-4F41-9490-A5EF062827F4}"/>
              </a:ext>
            </a:extLst>
          </p:cNvPr>
          <p:cNvSpPr/>
          <p:nvPr/>
        </p:nvSpPr>
        <p:spPr>
          <a:xfrm>
            <a:off x="6679096" y="4759176"/>
            <a:ext cx="1537252" cy="44726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GST ANX-1</a:t>
            </a:r>
          </a:p>
        </p:txBody>
      </p:sp>
      <p:cxnSp>
        <p:nvCxnSpPr>
          <p:cNvPr id="22" name="Straight Connector 21">
            <a:extLst>
              <a:ext uri="{FF2B5EF4-FFF2-40B4-BE49-F238E27FC236}">
                <a16:creationId xmlns:a16="http://schemas.microsoft.com/office/drawing/2014/main" id="{978C5130-6041-4B75-884B-A10B083DDF35}"/>
              </a:ext>
            </a:extLst>
          </p:cNvPr>
          <p:cNvCxnSpPr>
            <a:cxnSpLocks/>
          </p:cNvCxnSpPr>
          <p:nvPr/>
        </p:nvCxnSpPr>
        <p:spPr>
          <a:xfrm>
            <a:off x="0" y="3538330"/>
            <a:ext cx="1219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72D6FA30-8F20-4E01-849F-8C50F8B9579F}"/>
              </a:ext>
            </a:extLst>
          </p:cNvPr>
          <p:cNvCxnSpPr>
            <a:cxnSpLocks/>
          </p:cNvCxnSpPr>
          <p:nvPr/>
        </p:nvCxnSpPr>
        <p:spPr>
          <a:xfrm>
            <a:off x="0" y="4401373"/>
            <a:ext cx="12192000" cy="0"/>
          </a:xfrm>
          <a:prstGeom prst="line">
            <a:avLst/>
          </a:prstGeom>
        </p:spPr>
        <p:style>
          <a:lnRef idx="1">
            <a:schemeClr val="accent1"/>
          </a:lnRef>
          <a:fillRef idx="0">
            <a:schemeClr val="accent1"/>
          </a:fillRef>
          <a:effectRef idx="0">
            <a:schemeClr val="accent1"/>
          </a:effectRef>
          <a:fontRef idx="minor">
            <a:schemeClr val="tx1"/>
          </a:fontRef>
        </p:style>
      </p:cxnSp>
      <p:pic>
        <p:nvPicPr>
          <p:cNvPr id="23" name="Picture 22">
            <a:extLst>
              <a:ext uri="{FF2B5EF4-FFF2-40B4-BE49-F238E27FC236}">
                <a16:creationId xmlns:a16="http://schemas.microsoft.com/office/drawing/2014/main" id="{B3706AC6-426A-4B84-BC09-652B65440A0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46191" y="5943600"/>
            <a:ext cx="1345809" cy="914400"/>
          </a:xfrm>
          <a:prstGeom prst="rect">
            <a:avLst/>
          </a:prstGeom>
        </p:spPr>
      </p:pic>
      <p:pic>
        <p:nvPicPr>
          <p:cNvPr id="24" name="Picture 23">
            <a:extLst>
              <a:ext uri="{FF2B5EF4-FFF2-40B4-BE49-F238E27FC236}">
                <a16:creationId xmlns:a16="http://schemas.microsoft.com/office/drawing/2014/main" id="{F80181F1-A462-4A70-8BDD-AD6A0437312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405331"/>
            <a:ext cx="1969477" cy="452669"/>
          </a:xfrm>
          <a:prstGeom prst="rect">
            <a:avLst/>
          </a:prstGeom>
        </p:spPr>
      </p:pic>
    </p:spTree>
    <p:extLst>
      <p:ext uri="{BB962C8B-B14F-4D97-AF65-F5344CB8AC3E}">
        <p14:creationId xmlns:p14="http://schemas.microsoft.com/office/powerpoint/2010/main" val="2172640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8"/>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9"/>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25"/>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4"/>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10"/>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1"/>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16"/>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18"/>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17"/>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20"/>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animBg="1"/>
      <p:bldP spid="3"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84A8CD-07F1-4C16-9A70-240E954A5923}"/>
              </a:ext>
            </a:extLst>
          </p:cNvPr>
          <p:cNvSpPr>
            <a:spLocks noGrp="1"/>
          </p:cNvSpPr>
          <p:nvPr>
            <p:ph type="title"/>
          </p:nvPr>
        </p:nvSpPr>
        <p:spPr/>
        <p:txBody>
          <a:bodyPr/>
          <a:lstStyle/>
          <a:p>
            <a:r>
              <a:rPr lang="en-IN" dirty="0">
                <a:solidFill>
                  <a:schemeClr val="tx1"/>
                </a:solidFill>
              </a:rPr>
              <a:t> </a:t>
            </a:r>
            <a:r>
              <a:rPr lang="en-IN" sz="3200" dirty="0">
                <a:solidFill>
                  <a:schemeClr val="tx1"/>
                </a:solidFill>
              </a:rPr>
              <a:t> GST RET- 1 (Old Return System Adjustment)</a:t>
            </a:r>
            <a:endParaRPr lang="en-IN" sz="4000" dirty="0">
              <a:solidFill>
                <a:schemeClr val="tx1"/>
              </a:solidFill>
            </a:endParaRPr>
          </a:p>
        </p:txBody>
      </p:sp>
      <p:sp>
        <p:nvSpPr>
          <p:cNvPr id="6" name="Rectangle: Rounded Corners 5">
            <a:extLst>
              <a:ext uri="{FF2B5EF4-FFF2-40B4-BE49-F238E27FC236}">
                <a16:creationId xmlns:a16="http://schemas.microsoft.com/office/drawing/2014/main" id="{6C561266-058B-4B25-B0DC-096286269CB2}"/>
              </a:ext>
            </a:extLst>
          </p:cNvPr>
          <p:cNvSpPr/>
          <p:nvPr/>
        </p:nvSpPr>
        <p:spPr>
          <a:xfrm>
            <a:off x="238539" y="1431235"/>
            <a:ext cx="11701669" cy="702365"/>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Table 4A(4). Eligible credit (after 1</a:t>
            </a:r>
            <a:r>
              <a:rPr lang="en-IN" baseline="30000" dirty="0">
                <a:solidFill>
                  <a:schemeClr val="tx1"/>
                </a:solidFill>
              </a:rPr>
              <a:t>st</a:t>
            </a:r>
            <a:r>
              <a:rPr lang="en-IN" dirty="0">
                <a:solidFill>
                  <a:schemeClr val="tx1"/>
                </a:solidFill>
              </a:rPr>
              <a:t> July, 2017) not availed prior to the introduction of this return but </a:t>
            </a:r>
          </a:p>
          <a:p>
            <a:pPr algn="ctr"/>
            <a:r>
              <a:rPr lang="en-IN" dirty="0">
                <a:solidFill>
                  <a:schemeClr val="tx1"/>
                </a:solidFill>
              </a:rPr>
              <a:t>admissible as per law (transition to new return system)</a:t>
            </a:r>
          </a:p>
        </p:txBody>
      </p:sp>
      <p:sp>
        <p:nvSpPr>
          <p:cNvPr id="7" name="TextBox 6">
            <a:extLst>
              <a:ext uri="{FF2B5EF4-FFF2-40B4-BE49-F238E27FC236}">
                <a16:creationId xmlns:a16="http://schemas.microsoft.com/office/drawing/2014/main" id="{7119A61F-1659-427D-A098-2ED714ACD63F}"/>
              </a:ext>
            </a:extLst>
          </p:cNvPr>
          <p:cNvSpPr txBox="1"/>
          <p:nvPr/>
        </p:nvSpPr>
        <p:spPr>
          <a:xfrm>
            <a:off x="735494" y="2359043"/>
            <a:ext cx="11204714" cy="923330"/>
          </a:xfrm>
          <a:prstGeom prst="rect">
            <a:avLst/>
          </a:prstGeom>
          <a:noFill/>
        </p:spPr>
        <p:txBody>
          <a:bodyPr wrap="square" rtlCol="0">
            <a:spAutoFit/>
          </a:bodyPr>
          <a:lstStyle/>
          <a:p>
            <a:pPr marL="285750" indent="-285750">
              <a:buFont typeface="Wingdings" panose="05000000000000000000" pitchFamily="2" charset="2"/>
              <a:buChar char="Ø"/>
            </a:pPr>
            <a:r>
              <a:rPr lang="en-IN" dirty="0"/>
              <a:t> If any eligible credit has not been claimed in GSTR- 3B due to non-receipt of supplies etc., the same can be claimed here.</a:t>
            </a:r>
          </a:p>
          <a:p>
            <a:endParaRPr lang="en-IN" dirty="0"/>
          </a:p>
        </p:txBody>
      </p:sp>
      <p:sp>
        <p:nvSpPr>
          <p:cNvPr id="10" name="Rectangle: Rounded Corners 9">
            <a:extLst>
              <a:ext uri="{FF2B5EF4-FFF2-40B4-BE49-F238E27FC236}">
                <a16:creationId xmlns:a16="http://schemas.microsoft.com/office/drawing/2014/main" id="{1B34BBFB-DC82-4FD8-8048-BB66170732BC}"/>
              </a:ext>
            </a:extLst>
          </p:cNvPr>
          <p:cNvSpPr/>
          <p:nvPr/>
        </p:nvSpPr>
        <p:spPr>
          <a:xfrm>
            <a:off x="245165" y="3771563"/>
            <a:ext cx="11701669" cy="702365"/>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Table 4B(5). </a:t>
            </a:r>
            <a:r>
              <a:rPr lang="en-IN" b="1" dirty="0">
                <a:solidFill>
                  <a:schemeClr val="tx1"/>
                </a:solidFill>
              </a:rPr>
              <a:t>Other reversals </a:t>
            </a:r>
            <a:r>
              <a:rPr lang="en-IN" dirty="0">
                <a:solidFill>
                  <a:schemeClr val="tx1"/>
                </a:solidFill>
              </a:rPr>
              <a:t>including downward adjustment of ITC on account of transition from </a:t>
            </a:r>
          </a:p>
          <a:p>
            <a:pPr algn="ctr"/>
            <a:r>
              <a:rPr lang="en-IN" dirty="0">
                <a:solidFill>
                  <a:schemeClr val="tx1"/>
                </a:solidFill>
              </a:rPr>
              <a:t>composition levy to normal levy, if any.</a:t>
            </a:r>
          </a:p>
        </p:txBody>
      </p:sp>
      <p:sp>
        <p:nvSpPr>
          <p:cNvPr id="11" name="TextBox 10">
            <a:extLst>
              <a:ext uri="{FF2B5EF4-FFF2-40B4-BE49-F238E27FC236}">
                <a16:creationId xmlns:a16="http://schemas.microsoft.com/office/drawing/2014/main" id="{C820C2D4-3868-475A-A478-A90C74F24844}"/>
              </a:ext>
            </a:extLst>
          </p:cNvPr>
          <p:cNvSpPr txBox="1"/>
          <p:nvPr/>
        </p:nvSpPr>
        <p:spPr>
          <a:xfrm>
            <a:off x="503583" y="4712623"/>
            <a:ext cx="11436625" cy="1200329"/>
          </a:xfrm>
          <a:prstGeom prst="rect">
            <a:avLst/>
          </a:prstGeom>
          <a:noFill/>
        </p:spPr>
        <p:txBody>
          <a:bodyPr wrap="square" rtlCol="0">
            <a:spAutoFit/>
          </a:bodyPr>
          <a:lstStyle/>
          <a:p>
            <a:pPr marL="285750" indent="-285750">
              <a:buFont typeface="Wingdings" panose="05000000000000000000" pitchFamily="2" charset="2"/>
              <a:buChar char="Ø"/>
            </a:pPr>
            <a:r>
              <a:rPr lang="en-IN" dirty="0"/>
              <a:t>Any other reversal including ineligible credit on import of services, downward adjustment of ITC on </a:t>
            </a:r>
          </a:p>
          <a:p>
            <a:r>
              <a:rPr lang="en-IN" dirty="0"/>
              <a:t>   account of transition from composition levy to normal levy, etc. not covered by above shall be reported   </a:t>
            </a:r>
          </a:p>
          <a:p>
            <a:r>
              <a:rPr lang="en-IN" dirty="0"/>
              <a:t>   here</a:t>
            </a:r>
          </a:p>
          <a:p>
            <a:endParaRPr lang="en-IN" dirty="0"/>
          </a:p>
        </p:txBody>
      </p:sp>
      <p:pic>
        <p:nvPicPr>
          <p:cNvPr id="8" name="Picture 7">
            <a:extLst>
              <a:ext uri="{FF2B5EF4-FFF2-40B4-BE49-F238E27FC236}">
                <a16:creationId xmlns:a16="http://schemas.microsoft.com/office/drawing/2014/main" id="{43F2514C-A5D9-4F4B-9AFD-68253270C9F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46191" y="5943600"/>
            <a:ext cx="1345809" cy="914400"/>
          </a:xfrm>
          <a:prstGeom prst="rect">
            <a:avLst/>
          </a:prstGeom>
        </p:spPr>
      </p:pic>
      <p:pic>
        <p:nvPicPr>
          <p:cNvPr id="9" name="Picture 8">
            <a:extLst>
              <a:ext uri="{FF2B5EF4-FFF2-40B4-BE49-F238E27FC236}">
                <a16:creationId xmlns:a16="http://schemas.microsoft.com/office/drawing/2014/main" id="{960EFDA2-AD0F-4C7D-93C7-03697C7317B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405331"/>
            <a:ext cx="1969477" cy="452669"/>
          </a:xfrm>
          <a:prstGeom prst="rect">
            <a:avLst/>
          </a:prstGeom>
        </p:spPr>
      </p:pic>
    </p:spTree>
    <p:extLst>
      <p:ext uri="{BB962C8B-B14F-4D97-AF65-F5344CB8AC3E}">
        <p14:creationId xmlns:p14="http://schemas.microsoft.com/office/powerpoint/2010/main" val="788241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10" grpId="0" animBg="1"/>
      <p:bldP spid="11"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84A8CD-07F1-4C16-9A70-240E954A5923}"/>
              </a:ext>
            </a:extLst>
          </p:cNvPr>
          <p:cNvSpPr>
            <a:spLocks noGrp="1"/>
          </p:cNvSpPr>
          <p:nvPr>
            <p:ph type="title"/>
          </p:nvPr>
        </p:nvSpPr>
        <p:spPr/>
        <p:txBody>
          <a:bodyPr/>
          <a:lstStyle/>
          <a:p>
            <a:r>
              <a:rPr lang="en-IN" sz="3200" dirty="0">
                <a:solidFill>
                  <a:schemeClr val="tx1"/>
                </a:solidFill>
              </a:rPr>
              <a:t>     GST RET -1   Provisional Input Tax Credit</a:t>
            </a:r>
          </a:p>
        </p:txBody>
      </p:sp>
      <p:sp>
        <p:nvSpPr>
          <p:cNvPr id="6" name="Rectangle: Rounded Corners 5">
            <a:extLst>
              <a:ext uri="{FF2B5EF4-FFF2-40B4-BE49-F238E27FC236}">
                <a16:creationId xmlns:a16="http://schemas.microsoft.com/office/drawing/2014/main" id="{6C561266-058B-4B25-B0DC-096286269CB2}"/>
              </a:ext>
            </a:extLst>
          </p:cNvPr>
          <p:cNvSpPr/>
          <p:nvPr/>
        </p:nvSpPr>
        <p:spPr>
          <a:xfrm>
            <a:off x="238539" y="1272692"/>
            <a:ext cx="11701669" cy="702365"/>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Table 4A(10). Provisional Input Tax Credit on documents not uploaded by the suppliers</a:t>
            </a:r>
          </a:p>
          <a:p>
            <a:pPr algn="ctr"/>
            <a:r>
              <a:rPr lang="en-IN" dirty="0">
                <a:solidFill>
                  <a:schemeClr val="tx1"/>
                </a:solidFill>
              </a:rPr>
              <a:t>(net of ineligible credit)</a:t>
            </a:r>
          </a:p>
        </p:txBody>
      </p:sp>
      <p:sp>
        <p:nvSpPr>
          <p:cNvPr id="7" name="TextBox 6">
            <a:extLst>
              <a:ext uri="{FF2B5EF4-FFF2-40B4-BE49-F238E27FC236}">
                <a16:creationId xmlns:a16="http://schemas.microsoft.com/office/drawing/2014/main" id="{7119A61F-1659-427D-A098-2ED714ACD63F}"/>
              </a:ext>
            </a:extLst>
          </p:cNvPr>
          <p:cNvSpPr txBox="1"/>
          <p:nvPr/>
        </p:nvSpPr>
        <p:spPr>
          <a:xfrm>
            <a:off x="503582" y="2055848"/>
            <a:ext cx="11436625" cy="923330"/>
          </a:xfrm>
          <a:prstGeom prst="rect">
            <a:avLst/>
          </a:prstGeom>
          <a:noFill/>
        </p:spPr>
        <p:txBody>
          <a:bodyPr wrap="square" rtlCol="0">
            <a:spAutoFit/>
          </a:bodyPr>
          <a:lstStyle/>
          <a:p>
            <a:pPr marL="285750" indent="-285750">
              <a:buFont typeface="Wingdings" panose="05000000000000000000" pitchFamily="2" charset="2"/>
              <a:buChar char="Ø"/>
            </a:pPr>
            <a:r>
              <a:rPr lang="en-IN" dirty="0"/>
              <a:t> Provisional credit on documents not uploaded by supplier can be reported by the recipient for availing ITC to the extent provided in the Act read with the rules made thereunder. This ITC is other than that    auto-populated in FORM GST ANX-2. </a:t>
            </a:r>
          </a:p>
        </p:txBody>
      </p:sp>
      <p:sp>
        <p:nvSpPr>
          <p:cNvPr id="10" name="Rectangle: Rounded Corners 9">
            <a:extLst>
              <a:ext uri="{FF2B5EF4-FFF2-40B4-BE49-F238E27FC236}">
                <a16:creationId xmlns:a16="http://schemas.microsoft.com/office/drawing/2014/main" id="{1B34BBFB-DC82-4FD8-8048-BB66170732BC}"/>
              </a:ext>
            </a:extLst>
          </p:cNvPr>
          <p:cNvSpPr/>
          <p:nvPr/>
        </p:nvSpPr>
        <p:spPr>
          <a:xfrm>
            <a:off x="245165" y="4882943"/>
            <a:ext cx="11701669" cy="702365"/>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Table 4B(3). Reversal of credit in respect of supplies on which provisional credit has already been claimed in </a:t>
            </a:r>
          </a:p>
          <a:p>
            <a:pPr algn="ctr"/>
            <a:r>
              <a:rPr lang="en-IN" dirty="0">
                <a:solidFill>
                  <a:schemeClr val="tx1"/>
                </a:solidFill>
              </a:rPr>
              <a:t>the previous tax periods but  documents have been uploaded by the supplier in the current tax </a:t>
            </a:r>
          </a:p>
        </p:txBody>
      </p:sp>
      <p:sp>
        <p:nvSpPr>
          <p:cNvPr id="11" name="TextBox 10">
            <a:extLst>
              <a:ext uri="{FF2B5EF4-FFF2-40B4-BE49-F238E27FC236}">
                <a16:creationId xmlns:a16="http://schemas.microsoft.com/office/drawing/2014/main" id="{C820C2D4-3868-475A-A478-A90C74F24844}"/>
              </a:ext>
            </a:extLst>
          </p:cNvPr>
          <p:cNvSpPr txBox="1"/>
          <p:nvPr/>
        </p:nvSpPr>
        <p:spPr>
          <a:xfrm>
            <a:off x="503582" y="5674116"/>
            <a:ext cx="11436625" cy="923330"/>
          </a:xfrm>
          <a:prstGeom prst="rect">
            <a:avLst/>
          </a:prstGeom>
          <a:noFill/>
        </p:spPr>
        <p:txBody>
          <a:bodyPr wrap="square" rtlCol="0">
            <a:spAutoFit/>
          </a:bodyPr>
          <a:lstStyle/>
          <a:p>
            <a:pPr marL="285750" indent="-285750">
              <a:buFont typeface="Wingdings" panose="05000000000000000000" pitchFamily="2" charset="2"/>
              <a:buChar char="Ø"/>
            </a:pPr>
            <a:r>
              <a:rPr lang="en-IN" dirty="0"/>
              <a:t>Any other reversal including ineligible credit on import of services, downward adjustment of ITC on </a:t>
            </a:r>
          </a:p>
          <a:p>
            <a:r>
              <a:rPr lang="en-IN" dirty="0"/>
              <a:t>   account of transition from composition levy to normal levy, etc. not covered by above shall be reported   </a:t>
            </a:r>
          </a:p>
          <a:p>
            <a:r>
              <a:rPr lang="en-IN" dirty="0"/>
              <a:t>   here</a:t>
            </a:r>
          </a:p>
        </p:txBody>
      </p:sp>
      <p:sp>
        <p:nvSpPr>
          <p:cNvPr id="8" name="Rectangle: Rounded Corners 7">
            <a:extLst>
              <a:ext uri="{FF2B5EF4-FFF2-40B4-BE49-F238E27FC236}">
                <a16:creationId xmlns:a16="http://schemas.microsoft.com/office/drawing/2014/main" id="{D4AF6A54-AE1D-4651-972C-07B65402A4E5}"/>
              </a:ext>
            </a:extLst>
          </p:cNvPr>
          <p:cNvSpPr/>
          <p:nvPr/>
        </p:nvSpPr>
        <p:spPr>
          <a:xfrm>
            <a:off x="238539" y="3125960"/>
            <a:ext cx="11701669" cy="702365"/>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Table 4A(3). Credit on all documents which have been accepted (including deemed accepted) in </a:t>
            </a:r>
          </a:p>
          <a:p>
            <a:pPr algn="ctr"/>
            <a:r>
              <a:rPr lang="en-IN" dirty="0">
                <a:solidFill>
                  <a:schemeClr val="tx1"/>
                </a:solidFill>
              </a:rPr>
              <a:t>Form GST ANX- 2 (net of debit / credit notes)</a:t>
            </a:r>
          </a:p>
        </p:txBody>
      </p:sp>
      <p:sp>
        <p:nvSpPr>
          <p:cNvPr id="9" name="TextBox 8">
            <a:extLst>
              <a:ext uri="{FF2B5EF4-FFF2-40B4-BE49-F238E27FC236}">
                <a16:creationId xmlns:a16="http://schemas.microsoft.com/office/drawing/2014/main" id="{2033138B-6EEA-4F87-8787-CBAFA8C41151}"/>
              </a:ext>
            </a:extLst>
          </p:cNvPr>
          <p:cNvSpPr txBox="1"/>
          <p:nvPr/>
        </p:nvSpPr>
        <p:spPr>
          <a:xfrm>
            <a:off x="516836" y="3820848"/>
            <a:ext cx="11436625" cy="646331"/>
          </a:xfrm>
          <a:prstGeom prst="rect">
            <a:avLst/>
          </a:prstGeom>
          <a:noFill/>
        </p:spPr>
        <p:txBody>
          <a:bodyPr wrap="square" rtlCol="0">
            <a:spAutoFit/>
          </a:bodyPr>
          <a:lstStyle/>
          <a:p>
            <a:pPr marL="285750" indent="-285750">
              <a:buFont typeface="Wingdings" panose="05000000000000000000" pitchFamily="2" charset="2"/>
              <a:buChar char="Ø"/>
            </a:pPr>
            <a:r>
              <a:rPr lang="en-IN" dirty="0"/>
              <a:t>Amount of credit on all documents accepted (including  deemed accepted) in GST ANX-2 will be auto- populated here and will be net of debit / credit notes.</a:t>
            </a:r>
          </a:p>
        </p:txBody>
      </p:sp>
    </p:spTree>
    <p:extLst>
      <p:ext uri="{BB962C8B-B14F-4D97-AF65-F5344CB8AC3E}">
        <p14:creationId xmlns:p14="http://schemas.microsoft.com/office/powerpoint/2010/main" val="2479229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10" grpId="0" animBg="1"/>
      <p:bldP spid="11" grpId="0"/>
      <p:bldP spid="8" grpId="0" animBg="1"/>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9FE078-6CCE-4042-8276-34B3EBE499BB}"/>
              </a:ext>
            </a:extLst>
          </p:cNvPr>
          <p:cNvSpPr>
            <a:spLocks noGrp="1"/>
          </p:cNvSpPr>
          <p:nvPr>
            <p:ph type="title"/>
          </p:nvPr>
        </p:nvSpPr>
        <p:spPr>
          <a:xfrm>
            <a:off x="0" y="0"/>
            <a:ext cx="12192000" cy="1220756"/>
          </a:xfrm>
        </p:spPr>
        <p:txBody>
          <a:bodyPr/>
          <a:lstStyle/>
          <a:p>
            <a:pPr algn="ctr"/>
            <a:r>
              <a:rPr lang="en-IN" sz="3600" spc="300" dirty="0">
                <a:solidFill>
                  <a:schemeClr val="tx1"/>
                </a:solidFill>
              </a:rPr>
              <a:t>New GST Return System</a:t>
            </a:r>
            <a:endParaRPr lang="en-IN" sz="2000" spc="300" dirty="0">
              <a:solidFill>
                <a:schemeClr val="tx1"/>
              </a:solidFill>
            </a:endParaRPr>
          </a:p>
        </p:txBody>
      </p:sp>
      <p:pic>
        <p:nvPicPr>
          <p:cNvPr id="5" name="Picture 4">
            <a:extLst>
              <a:ext uri="{FF2B5EF4-FFF2-40B4-BE49-F238E27FC236}">
                <a16:creationId xmlns:a16="http://schemas.microsoft.com/office/drawing/2014/main" id="{6FD7576C-0B41-42C4-8D9C-AAFEED40807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46191" y="5943600"/>
            <a:ext cx="1345809" cy="914400"/>
          </a:xfrm>
          <a:prstGeom prst="rect">
            <a:avLst/>
          </a:prstGeom>
        </p:spPr>
      </p:pic>
      <p:pic>
        <p:nvPicPr>
          <p:cNvPr id="6" name="Picture 5">
            <a:extLst>
              <a:ext uri="{FF2B5EF4-FFF2-40B4-BE49-F238E27FC236}">
                <a16:creationId xmlns:a16="http://schemas.microsoft.com/office/drawing/2014/main" id="{BAB473B9-3A19-41E9-9834-B73AF9760CA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405331"/>
            <a:ext cx="1969477" cy="452669"/>
          </a:xfrm>
          <a:prstGeom prst="rect">
            <a:avLst/>
          </a:prstGeom>
        </p:spPr>
      </p:pic>
      <p:graphicFrame>
        <p:nvGraphicFramePr>
          <p:cNvPr id="16" name="Table 16">
            <a:extLst>
              <a:ext uri="{FF2B5EF4-FFF2-40B4-BE49-F238E27FC236}">
                <a16:creationId xmlns:a16="http://schemas.microsoft.com/office/drawing/2014/main" id="{985E1A04-30AA-4C2D-88DE-BA96A4F1FCCB}"/>
              </a:ext>
            </a:extLst>
          </p:cNvPr>
          <p:cNvGraphicFramePr>
            <a:graphicFrameLocks noGrp="1"/>
          </p:cNvGraphicFramePr>
          <p:nvPr>
            <p:extLst>
              <p:ext uri="{D42A27DB-BD31-4B8C-83A1-F6EECF244321}">
                <p14:modId xmlns:p14="http://schemas.microsoft.com/office/powerpoint/2010/main" val="531966668"/>
              </p:ext>
            </p:extLst>
          </p:nvPr>
        </p:nvGraphicFramePr>
        <p:xfrm>
          <a:off x="460154" y="1235564"/>
          <a:ext cx="11058941" cy="4467200"/>
        </p:xfrm>
        <a:graphic>
          <a:graphicData uri="http://schemas.openxmlformats.org/drawingml/2006/table">
            <a:tbl>
              <a:tblPr firstRow="1" bandRow="1">
                <a:tableStyleId>{5C22544A-7EE6-4342-B048-85BDC9FD1C3A}</a:tableStyleId>
              </a:tblPr>
              <a:tblGrid>
                <a:gridCol w="3856382">
                  <a:extLst>
                    <a:ext uri="{9D8B030D-6E8A-4147-A177-3AD203B41FA5}">
                      <a16:colId xmlns:a16="http://schemas.microsoft.com/office/drawing/2014/main" val="1144842982"/>
                    </a:ext>
                  </a:extLst>
                </a:gridCol>
                <a:gridCol w="2372510">
                  <a:extLst>
                    <a:ext uri="{9D8B030D-6E8A-4147-A177-3AD203B41FA5}">
                      <a16:colId xmlns:a16="http://schemas.microsoft.com/office/drawing/2014/main" val="3038724744"/>
                    </a:ext>
                  </a:extLst>
                </a:gridCol>
                <a:gridCol w="2523809">
                  <a:extLst>
                    <a:ext uri="{9D8B030D-6E8A-4147-A177-3AD203B41FA5}">
                      <a16:colId xmlns:a16="http://schemas.microsoft.com/office/drawing/2014/main" val="296775145"/>
                    </a:ext>
                  </a:extLst>
                </a:gridCol>
                <a:gridCol w="2306240">
                  <a:extLst>
                    <a:ext uri="{9D8B030D-6E8A-4147-A177-3AD203B41FA5}">
                      <a16:colId xmlns:a16="http://schemas.microsoft.com/office/drawing/2014/main" val="2000226617"/>
                    </a:ext>
                  </a:extLst>
                </a:gridCol>
              </a:tblGrid>
              <a:tr h="536598">
                <a:tc>
                  <a:txBody>
                    <a:bodyPr/>
                    <a:lstStyle/>
                    <a:p>
                      <a:r>
                        <a:rPr lang="en-IN" dirty="0">
                          <a:solidFill>
                            <a:schemeClr val="tx1"/>
                          </a:solidFill>
                        </a:rPr>
                        <a:t>Inward Supply</a:t>
                      </a:r>
                    </a:p>
                  </a:txBody>
                  <a:tcPr>
                    <a:solidFill>
                      <a:schemeClr val="bg2">
                        <a:lumMod val="50000"/>
                      </a:schemeClr>
                    </a:solidFill>
                  </a:tcPr>
                </a:tc>
                <a:tc>
                  <a:txBody>
                    <a:bodyPr/>
                    <a:lstStyle/>
                    <a:p>
                      <a:pPr algn="ctr"/>
                      <a:r>
                        <a:rPr lang="en-IN" dirty="0">
                          <a:solidFill>
                            <a:schemeClr val="tx1"/>
                          </a:solidFill>
                        </a:rPr>
                        <a:t>Normal</a:t>
                      </a:r>
                    </a:p>
                    <a:p>
                      <a:pPr algn="ctr"/>
                      <a:r>
                        <a:rPr lang="en-IN" dirty="0">
                          <a:solidFill>
                            <a:schemeClr val="tx1"/>
                          </a:solidFill>
                        </a:rPr>
                        <a:t>(GST RET-1)</a:t>
                      </a:r>
                    </a:p>
                  </a:txBody>
                  <a:tcPr>
                    <a:solidFill>
                      <a:schemeClr val="bg2">
                        <a:lumMod val="50000"/>
                      </a:schemeClr>
                    </a:solidFill>
                  </a:tcPr>
                </a:tc>
                <a:tc>
                  <a:txBody>
                    <a:bodyPr/>
                    <a:lstStyle/>
                    <a:p>
                      <a:pPr algn="ctr"/>
                      <a:r>
                        <a:rPr lang="en-IN" dirty="0">
                          <a:solidFill>
                            <a:schemeClr val="tx1"/>
                          </a:solidFill>
                        </a:rPr>
                        <a:t>Sahaj</a:t>
                      </a:r>
                    </a:p>
                    <a:p>
                      <a:pPr marL="0" marR="0" lvl="0" indent="0" algn="ctr" defTabSz="1219170" rtl="0" eaLnBrk="1" fontAlgn="auto" latinLnBrk="1" hangingPunct="1">
                        <a:lnSpc>
                          <a:spcPct val="100000"/>
                        </a:lnSpc>
                        <a:spcBef>
                          <a:spcPts val="0"/>
                        </a:spcBef>
                        <a:spcAft>
                          <a:spcPts val="0"/>
                        </a:spcAft>
                        <a:buClrTx/>
                        <a:buSzTx/>
                        <a:buFontTx/>
                        <a:buNone/>
                        <a:tabLst/>
                        <a:defRPr/>
                      </a:pPr>
                      <a:r>
                        <a:rPr lang="en-IN" dirty="0">
                          <a:solidFill>
                            <a:schemeClr val="tx1"/>
                          </a:solidFill>
                        </a:rPr>
                        <a:t>(GST RET-2)</a:t>
                      </a:r>
                    </a:p>
                  </a:txBody>
                  <a:tcPr>
                    <a:solidFill>
                      <a:schemeClr val="bg2">
                        <a:lumMod val="50000"/>
                      </a:schemeClr>
                    </a:solidFill>
                  </a:tcPr>
                </a:tc>
                <a:tc>
                  <a:txBody>
                    <a:bodyPr/>
                    <a:lstStyle/>
                    <a:p>
                      <a:pPr algn="ctr"/>
                      <a:r>
                        <a:rPr lang="en-IN" dirty="0">
                          <a:solidFill>
                            <a:schemeClr val="tx1"/>
                          </a:solidFill>
                        </a:rPr>
                        <a:t>Sugam</a:t>
                      </a:r>
                    </a:p>
                    <a:p>
                      <a:pPr marL="0" marR="0" lvl="0" indent="0" algn="ctr" defTabSz="1219170" rtl="0" eaLnBrk="1" fontAlgn="auto" latinLnBrk="1" hangingPunct="1">
                        <a:lnSpc>
                          <a:spcPct val="100000"/>
                        </a:lnSpc>
                        <a:spcBef>
                          <a:spcPts val="0"/>
                        </a:spcBef>
                        <a:spcAft>
                          <a:spcPts val="0"/>
                        </a:spcAft>
                        <a:buClrTx/>
                        <a:buSzTx/>
                        <a:buFontTx/>
                        <a:buNone/>
                        <a:tabLst/>
                        <a:defRPr/>
                      </a:pPr>
                      <a:r>
                        <a:rPr lang="en-IN" dirty="0">
                          <a:solidFill>
                            <a:schemeClr val="tx1"/>
                          </a:solidFill>
                        </a:rPr>
                        <a:t>(GST RET-3)</a:t>
                      </a:r>
                    </a:p>
                  </a:txBody>
                  <a:tcPr>
                    <a:solidFill>
                      <a:schemeClr val="bg2">
                        <a:lumMod val="50000"/>
                      </a:schemeClr>
                    </a:solidFill>
                  </a:tcPr>
                </a:tc>
                <a:extLst>
                  <a:ext uri="{0D108BD9-81ED-4DB2-BD59-A6C34878D82A}">
                    <a16:rowId xmlns:a16="http://schemas.microsoft.com/office/drawing/2014/main" val="3028034307"/>
                  </a:ext>
                </a:extLst>
              </a:tr>
              <a:tr h="455530">
                <a:tc>
                  <a:txBody>
                    <a:bodyPr/>
                    <a:lstStyle/>
                    <a:p>
                      <a:r>
                        <a:rPr lang="en-IN" sz="2000" b="1" dirty="0"/>
                        <a:t>Registered Person</a:t>
                      </a:r>
                    </a:p>
                  </a:txBody>
                  <a:tcPr>
                    <a:solidFill>
                      <a:schemeClr val="accent1">
                        <a:lumMod val="60000"/>
                        <a:lumOff val="40000"/>
                      </a:schemeClr>
                    </a:solidFill>
                  </a:tcPr>
                </a:tc>
                <a:tc>
                  <a:txBody>
                    <a:bodyPr/>
                    <a:lstStyle/>
                    <a:p>
                      <a:pPr algn="ctr"/>
                      <a:r>
                        <a:rPr lang="en-IN" sz="2000" dirty="0"/>
                        <a:t>Yes</a:t>
                      </a:r>
                    </a:p>
                  </a:txBody>
                  <a:tcPr>
                    <a:solidFill>
                      <a:schemeClr val="tx2">
                        <a:lumMod val="20000"/>
                        <a:lumOff val="80000"/>
                      </a:schemeClr>
                    </a:solidFill>
                  </a:tcPr>
                </a:tc>
                <a:tc>
                  <a:txBody>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kumimoji="0" lang="en-IN" sz="2000" b="0" i="0" u="none" strike="noStrike" kern="1200" cap="none" spc="0" normalizeH="0" baseline="0" noProof="0">
                          <a:ln>
                            <a:noFill/>
                          </a:ln>
                          <a:solidFill>
                            <a:prstClr val="black"/>
                          </a:solidFill>
                          <a:effectLst/>
                          <a:uLnTx/>
                          <a:uFillTx/>
                          <a:latin typeface="맑은 고딕"/>
                          <a:ea typeface="+mn-ea"/>
                          <a:cs typeface="+mn-cs"/>
                        </a:rPr>
                        <a:t>Yes</a:t>
                      </a:r>
                      <a:endParaRPr kumimoji="0" lang="en-IN" sz="2000" b="0" i="0" u="none" strike="noStrike" kern="1200" cap="none" spc="0" normalizeH="0" baseline="0" noProof="0" dirty="0">
                        <a:ln>
                          <a:noFill/>
                        </a:ln>
                        <a:solidFill>
                          <a:prstClr val="black"/>
                        </a:solidFill>
                        <a:effectLst/>
                        <a:uLnTx/>
                        <a:uFillTx/>
                        <a:latin typeface="맑은 고딕"/>
                        <a:ea typeface="+mn-ea"/>
                        <a:cs typeface="+mn-cs"/>
                      </a:endParaRPr>
                    </a:p>
                  </a:txBody>
                  <a:tcPr>
                    <a:solidFill>
                      <a:schemeClr val="accent3">
                        <a:lumMod val="40000"/>
                        <a:lumOff val="60000"/>
                      </a:schemeClr>
                    </a:solidFill>
                  </a:tcPr>
                </a:tc>
                <a:tc>
                  <a:txBody>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kumimoji="0" lang="en-IN" sz="2000" b="0" i="0" u="none" strike="noStrike" kern="1200" cap="none" spc="0" normalizeH="0" baseline="0" noProof="0">
                          <a:ln>
                            <a:noFill/>
                          </a:ln>
                          <a:solidFill>
                            <a:prstClr val="black"/>
                          </a:solidFill>
                          <a:effectLst/>
                          <a:uLnTx/>
                          <a:uFillTx/>
                          <a:latin typeface="맑은 고딕"/>
                          <a:ea typeface="+mn-ea"/>
                          <a:cs typeface="+mn-cs"/>
                        </a:rPr>
                        <a:t>Yes</a:t>
                      </a:r>
                      <a:endParaRPr kumimoji="0" lang="en-IN" sz="2000" b="0" i="0" u="none" strike="noStrike" kern="1200" cap="none" spc="0" normalizeH="0" baseline="0" noProof="0" dirty="0">
                        <a:ln>
                          <a:noFill/>
                        </a:ln>
                        <a:solidFill>
                          <a:prstClr val="black"/>
                        </a:solidFill>
                        <a:effectLst/>
                        <a:uLnTx/>
                        <a:uFillTx/>
                        <a:latin typeface="맑은 고딕"/>
                        <a:ea typeface="+mn-ea"/>
                        <a:cs typeface="+mn-cs"/>
                      </a:endParaRPr>
                    </a:p>
                  </a:txBody>
                  <a:tcPr>
                    <a:solidFill>
                      <a:schemeClr val="bg1">
                        <a:lumMod val="85000"/>
                      </a:schemeClr>
                    </a:solidFill>
                  </a:tcPr>
                </a:tc>
                <a:extLst>
                  <a:ext uri="{0D108BD9-81ED-4DB2-BD59-A6C34878D82A}">
                    <a16:rowId xmlns:a16="http://schemas.microsoft.com/office/drawing/2014/main" val="1905469830"/>
                  </a:ext>
                </a:extLst>
              </a:tr>
              <a:tr h="455530">
                <a:tc>
                  <a:txBody>
                    <a:bodyPr/>
                    <a:lstStyle/>
                    <a:p>
                      <a:r>
                        <a:rPr lang="en-IN" sz="2000" b="1" dirty="0"/>
                        <a:t>Unregistered Person</a:t>
                      </a:r>
                    </a:p>
                  </a:txBody>
                  <a:tcPr>
                    <a:solidFill>
                      <a:schemeClr val="accent1">
                        <a:lumMod val="60000"/>
                        <a:lumOff val="40000"/>
                      </a:schemeClr>
                    </a:solidFill>
                  </a:tcPr>
                </a:tc>
                <a:tc>
                  <a:txBody>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a:ln>
                            <a:noFill/>
                          </a:ln>
                          <a:solidFill>
                            <a:prstClr val="black"/>
                          </a:solidFill>
                          <a:effectLst/>
                          <a:uLnTx/>
                          <a:uFillTx/>
                          <a:latin typeface="맑은 고딕"/>
                          <a:ea typeface="+mn-ea"/>
                          <a:cs typeface="+mn-cs"/>
                        </a:rPr>
                        <a:t>Yes</a:t>
                      </a:r>
                    </a:p>
                  </a:txBody>
                  <a:tcPr>
                    <a:solidFill>
                      <a:schemeClr val="tx2">
                        <a:lumMod val="20000"/>
                        <a:lumOff val="80000"/>
                      </a:schemeClr>
                    </a:solidFill>
                  </a:tcPr>
                </a:tc>
                <a:tc>
                  <a:txBody>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kumimoji="0" lang="en-IN" sz="2000" b="0" i="0" u="none" strike="noStrike" kern="1200" cap="none" spc="0" normalizeH="0" baseline="0" noProof="0">
                          <a:ln>
                            <a:noFill/>
                          </a:ln>
                          <a:solidFill>
                            <a:prstClr val="black"/>
                          </a:solidFill>
                          <a:effectLst/>
                          <a:uLnTx/>
                          <a:uFillTx/>
                          <a:latin typeface="맑은 고딕"/>
                          <a:ea typeface="+mn-ea"/>
                          <a:cs typeface="+mn-cs"/>
                        </a:rPr>
                        <a:t>Yes</a:t>
                      </a:r>
                      <a:endParaRPr kumimoji="0" lang="en-IN" sz="2000" b="0" i="0" u="none" strike="noStrike" kern="1200" cap="none" spc="0" normalizeH="0" baseline="0" noProof="0" dirty="0">
                        <a:ln>
                          <a:noFill/>
                        </a:ln>
                        <a:solidFill>
                          <a:prstClr val="black"/>
                        </a:solidFill>
                        <a:effectLst/>
                        <a:uLnTx/>
                        <a:uFillTx/>
                        <a:latin typeface="맑은 고딕"/>
                        <a:ea typeface="+mn-ea"/>
                        <a:cs typeface="+mn-cs"/>
                      </a:endParaRPr>
                    </a:p>
                  </a:txBody>
                  <a:tcPr>
                    <a:solidFill>
                      <a:schemeClr val="accent3">
                        <a:lumMod val="40000"/>
                        <a:lumOff val="60000"/>
                      </a:schemeClr>
                    </a:solidFill>
                  </a:tcPr>
                </a:tc>
                <a:tc>
                  <a:txBody>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kumimoji="0" lang="en-IN" sz="2000" b="0" i="0" u="none" strike="noStrike" kern="1200" cap="none" spc="0" normalizeH="0" baseline="0" noProof="0">
                          <a:ln>
                            <a:noFill/>
                          </a:ln>
                          <a:solidFill>
                            <a:prstClr val="black"/>
                          </a:solidFill>
                          <a:effectLst/>
                          <a:uLnTx/>
                          <a:uFillTx/>
                          <a:latin typeface="맑은 고딕"/>
                          <a:ea typeface="+mn-ea"/>
                          <a:cs typeface="+mn-cs"/>
                        </a:rPr>
                        <a:t>Yes</a:t>
                      </a:r>
                      <a:endParaRPr kumimoji="0" lang="en-IN" sz="2000" b="0" i="0" u="none" strike="noStrike" kern="1200" cap="none" spc="0" normalizeH="0" baseline="0" noProof="0" dirty="0">
                        <a:ln>
                          <a:noFill/>
                        </a:ln>
                        <a:solidFill>
                          <a:prstClr val="black"/>
                        </a:solidFill>
                        <a:effectLst/>
                        <a:uLnTx/>
                        <a:uFillTx/>
                        <a:latin typeface="맑은 고딕"/>
                        <a:ea typeface="+mn-ea"/>
                        <a:cs typeface="+mn-cs"/>
                      </a:endParaRPr>
                    </a:p>
                  </a:txBody>
                  <a:tcPr>
                    <a:solidFill>
                      <a:schemeClr val="bg1">
                        <a:lumMod val="85000"/>
                      </a:schemeClr>
                    </a:solidFill>
                  </a:tcPr>
                </a:tc>
                <a:extLst>
                  <a:ext uri="{0D108BD9-81ED-4DB2-BD59-A6C34878D82A}">
                    <a16:rowId xmlns:a16="http://schemas.microsoft.com/office/drawing/2014/main" val="4234871152"/>
                  </a:ext>
                </a:extLst>
              </a:tr>
              <a:tr h="455530">
                <a:tc>
                  <a:txBody>
                    <a:bodyPr/>
                    <a:lstStyle/>
                    <a:p>
                      <a:r>
                        <a:rPr lang="en-IN" sz="2000" b="1" dirty="0"/>
                        <a:t>Reverse Charge (RP)</a:t>
                      </a:r>
                    </a:p>
                  </a:txBody>
                  <a:tcPr>
                    <a:solidFill>
                      <a:schemeClr val="accent1">
                        <a:lumMod val="60000"/>
                        <a:lumOff val="40000"/>
                      </a:schemeClr>
                    </a:solidFill>
                  </a:tcPr>
                </a:tc>
                <a:tc>
                  <a:txBody>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a:ln>
                            <a:noFill/>
                          </a:ln>
                          <a:solidFill>
                            <a:prstClr val="black"/>
                          </a:solidFill>
                          <a:effectLst/>
                          <a:uLnTx/>
                          <a:uFillTx/>
                          <a:latin typeface="맑은 고딕"/>
                          <a:ea typeface="+mn-ea"/>
                          <a:cs typeface="+mn-cs"/>
                        </a:rPr>
                        <a:t>Yes</a:t>
                      </a:r>
                    </a:p>
                  </a:txBody>
                  <a:tcPr>
                    <a:solidFill>
                      <a:schemeClr val="tx2">
                        <a:lumMod val="20000"/>
                        <a:lumOff val="80000"/>
                      </a:schemeClr>
                    </a:solidFill>
                  </a:tcPr>
                </a:tc>
                <a:tc>
                  <a:txBody>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kumimoji="0" lang="en-IN" sz="2000" b="0" i="0" u="none" strike="noStrike" kern="1200" cap="none" spc="0" normalizeH="0" baseline="0" noProof="0">
                          <a:ln>
                            <a:noFill/>
                          </a:ln>
                          <a:solidFill>
                            <a:prstClr val="black"/>
                          </a:solidFill>
                          <a:effectLst/>
                          <a:uLnTx/>
                          <a:uFillTx/>
                          <a:latin typeface="맑은 고딕"/>
                          <a:ea typeface="+mn-ea"/>
                          <a:cs typeface="+mn-cs"/>
                        </a:rPr>
                        <a:t>Yes</a:t>
                      </a:r>
                      <a:endParaRPr kumimoji="0" lang="en-IN" sz="2000" b="0" i="0" u="none" strike="noStrike" kern="1200" cap="none" spc="0" normalizeH="0" baseline="0" noProof="0" dirty="0">
                        <a:ln>
                          <a:noFill/>
                        </a:ln>
                        <a:solidFill>
                          <a:prstClr val="black"/>
                        </a:solidFill>
                        <a:effectLst/>
                        <a:uLnTx/>
                        <a:uFillTx/>
                        <a:latin typeface="맑은 고딕"/>
                        <a:ea typeface="+mn-ea"/>
                        <a:cs typeface="+mn-cs"/>
                      </a:endParaRPr>
                    </a:p>
                  </a:txBody>
                  <a:tcPr>
                    <a:solidFill>
                      <a:schemeClr val="accent3">
                        <a:lumMod val="40000"/>
                        <a:lumOff val="60000"/>
                      </a:schemeClr>
                    </a:solidFill>
                  </a:tcPr>
                </a:tc>
                <a:tc>
                  <a:txBody>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kumimoji="0" lang="en-IN" sz="2000" b="0" i="0" u="none" strike="noStrike" kern="1200" cap="none" spc="0" normalizeH="0" baseline="0" noProof="0">
                          <a:ln>
                            <a:noFill/>
                          </a:ln>
                          <a:solidFill>
                            <a:prstClr val="black"/>
                          </a:solidFill>
                          <a:effectLst/>
                          <a:uLnTx/>
                          <a:uFillTx/>
                          <a:latin typeface="맑은 고딕"/>
                          <a:ea typeface="+mn-ea"/>
                          <a:cs typeface="+mn-cs"/>
                        </a:rPr>
                        <a:t>Yes</a:t>
                      </a:r>
                      <a:endParaRPr kumimoji="0" lang="en-IN" sz="2000" b="0" i="0" u="none" strike="noStrike" kern="1200" cap="none" spc="0" normalizeH="0" baseline="0" noProof="0" dirty="0">
                        <a:ln>
                          <a:noFill/>
                        </a:ln>
                        <a:solidFill>
                          <a:prstClr val="black"/>
                        </a:solidFill>
                        <a:effectLst/>
                        <a:uLnTx/>
                        <a:uFillTx/>
                        <a:latin typeface="맑은 고딕"/>
                        <a:ea typeface="+mn-ea"/>
                        <a:cs typeface="+mn-cs"/>
                      </a:endParaRPr>
                    </a:p>
                  </a:txBody>
                  <a:tcPr>
                    <a:solidFill>
                      <a:schemeClr val="bg1">
                        <a:lumMod val="85000"/>
                      </a:schemeClr>
                    </a:solidFill>
                  </a:tcPr>
                </a:tc>
                <a:extLst>
                  <a:ext uri="{0D108BD9-81ED-4DB2-BD59-A6C34878D82A}">
                    <a16:rowId xmlns:a16="http://schemas.microsoft.com/office/drawing/2014/main" val="3924223123"/>
                  </a:ext>
                </a:extLst>
              </a:tr>
              <a:tr h="455530">
                <a:tc>
                  <a:txBody>
                    <a:bodyPr/>
                    <a:lstStyle/>
                    <a:p>
                      <a:pPr marL="0" marR="0" lvl="0" indent="0" algn="l" defTabSz="1219170" rtl="0" eaLnBrk="1" fontAlgn="auto" latinLnBrk="1" hangingPunct="1">
                        <a:lnSpc>
                          <a:spcPct val="100000"/>
                        </a:lnSpc>
                        <a:spcBef>
                          <a:spcPts val="0"/>
                        </a:spcBef>
                        <a:spcAft>
                          <a:spcPts val="0"/>
                        </a:spcAft>
                        <a:buClrTx/>
                        <a:buSzTx/>
                        <a:buFontTx/>
                        <a:buNone/>
                        <a:tabLst/>
                        <a:defRPr/>
                      </a:pPr>
                      <a:r>
                        <a:rPr lang="en-IN" sz="2000" b="1" dirty="0"/>
                        <a:t>Reverse Charge (URP)</a:t>
                      </a:r>
                    </a:p>
                  </a:txBody>
                  <a:tcPr>
                    <a:solidFill>
                      <a:schemeClr val="accent1">
                        <a:lumMod val="60000"/>
                        <a:lumOff val="40000"/>
                      </a:schemeClr>
                    </a:solidFill>
                  </a:tcPr>
                </a:tc>
                <a:tc>
                  <a:txBody>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a:ln>
                            <a:noFill/>
                          </a:ln>
                          <a:solidFill>
                            <a:prstClr val="black"/>
                          </a:solidFill>
                          <a:effectLst/>
                          <a:uLnTx/>
                          <a:uFillTx/>
                          <a:latin typeface="맑은 고딕"/>
                          <a:ea typeface="+mn-ea"/>
                          <a:cs typeface="+mn-cs"/>
                        </a:rPr>
                        <a:t>Yes</a:t>
                      </a:r>
                    </a:p>
                  </a:txBody>
                  <a:tcPr>
                    <a:solidFill>
                      <a:schemeClr val="tx2">
                        <a:lumMod val="20000"/>
                        <a:lumOff val="80000"/>
                      </a:schemeClr>
                    </a:solidFill>
                  </a:tcPr>
                </a:tc>
                <a:tc>
                  <a:txBody>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a:ln>
                            <a:noFill/>
                          </a:ln>
                          <a:solidFill>
                            <a:prstClr val="black"/>
                          </a:solidFill>
                          <a:effectLst/>
                          <a:uLnTx/>
                          <a:uFillTx/>
                          <a:latin typeface="맑은 고딕"/>
                          <a:ea typeface="+mn-ea"/>
                          <a:cs typeface="+mn-cs"/>
                        </a:rPr>
                        <a:t>Yes</a:t>
                      </a:r>
                    </a:p>
                  </a:txBody>
                  <a:tcPr>
                    <a:solidFill>
                      <a:schemeClr val="accent3">
                        <a:lumMod val="40000"/>
                        <a:lumOff val="60000"/>
                      </a:schemeClr>
                    </a:solidFill>
                  </a:tcPr>
                </a:tc>
                <a:tc>
                  <a:txBody>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a:ln>
                            <a:noFill/>
                          </a:ln>
                          <a:solidFill>
                            <a:prstClr val="black"/>
                          </a:solidFill>
                          <a:effectLst/>
                          <a:uLnTx/>
                          <a:uFillTx/>
                          <a:latin typeface="맑은 고딕"/>
                          <a:ea typeface="+mn-ea"/>
                          <a:cs typeface="+mn-cs"/>
                        </a:rPr>
                        <a:t>Yes</a:t>
                      </a:r>
                    </a:p>
                  </a:txBody>
                  <a:tcPr>
                    <a:solidFill>
                      <a:schemeClr val="bg1">
                        <a:lumMod val="85000"/>
                      </a:schemeClr>
                    </a:solidFill>
                  </a:tcPr>
                </a:tc>
                <a:extLst>
                  <a:ext uri="{0D108BD9-81ED-4DB2-BD59-A6C34878D82A}">
                    <a16:rowId xmlns:a16="http://schemas.microsoft.com/office/drawing/2014/main" val="1744165387"/>
                  </a:ext>
                </a:extLst>
              </a:tr>
              <a:tr h="455530">
                <a:tc>
                  <a:txBody>
                    <a:bodyPr/>
                    <a:lstStyle/>
                    <a:p>
                      <a:r>
                        <a:rPr lang="en-IN" sz="2000" b="1" dirty="0"/>
                        <a:t>Import of Services</a:t>
                      </a:r>
                    </a:p>
                  </a:txBody>
                  <a:tcPr>
                    <a:solidFill>
                      <a:schemeClr val="accent1">
                        <a:lumMod val="60000"/>
                        <a:lumOff val="40000"/>
                      </a:schemeClr>
                    </a:solidFill>
                  </a:tcPr>
                </a:tc>
                <a:tc>
                  <a:txBody>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a:ln>
                            <a:noFill/>
                          </a:ln>
                          <a:solidFill>
                            <a:prstClr val="black"/>
                          </a:solidFill>
                          <a:effectLst/>
                          <a:uLnTx/>
                          <a:uFillTx/>
                          <a:latin typeface="맑은 고딕"/>
                          <a:ea typeface="+mn-ea"/>
                          <a:cs typeface="+mn-cs"/>
                        </a:rPr>
                        <a:t>Yes</a:t>
                      </a:r>
                    </a:p>
                  </a:txBody>
                  <a:tcPr>
                    <a:solidFill>
                      <a:schemeClr val="tx2">
                        <a:lumMod val="20000"/>
                        <a:lumOff val="80000"/>
                      </a:schemeClr>
                    </a:solidFill>
                  </a:tcPr>
                </a:tc>
                <a:tc>
                  <a:txBody>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kumimoji="0" lang="en-IN" sz="2000" b="0" i="0" u="none" strike="noStrike" kern="1200" cap="none" spc="0" normalizeH="0" baseline="0" noProof="0">
                          <a:ln>
                            <a:noFill/>
                          </a:ln>
                          <a:solidFill>
                            <a:prstClr val="black"/>
                          </a:solidFill>
                          <a:effectLst/>
                          <a:uLnTx/>
                          <a:uFillTx/>
                          <a:latin typeface="맑은 고딕"/>
                          <a:ea typeface="+mn-ea"/>
                          <a:cs typeface="+mn-cs"/>
                        </a:rPr>
                        <a:t>No</a:t>
                      </a:r>
                      <a:endParaRPr kumimoji="0" lang="en-IN" sz="2000" b="0" i="0" u="none" strike="noStrike" kern="1200" cap="none" spc="0" normalizeH="0" baseline="0" noProof="0" dirty="0">
                        <a:ln>
                          <a:noFill/>
                        </a:ln>
                        <a:solidFill>
                          <a:prstClr val="black"/>
                        </a:solidFill>
                        <a:effectLst/>
                        <a:uLnTx/>
                        <a:uFillTx/>
                        <a:latin typeface="맑은 고딕"/>
                        <a:ea typeface="+mn-ea"/>
                        <a:cs typeface="+mn-cs"/>
                      </a:endParaRPr>
                    </a:p>
                  </a:txBody>
                  <a:tcPr>
                    <a:solidFill>
                      <a:schemeClr val="accent3">
                        <a:lumMod val="40000"/>
                        <a:lumOff val="60000"/>
                      </a:schemeClr>
                    </a:solidFill>
                  </a:tcPr>
                </a:tc>
                <a:tc>
                  <a:txBody>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kumimoji="0" lang="en-IN" sz="2000" b="0" i="0" u="none" strike="noStrike" kern="1200" cap="none" spc="0" normalizeH="0" baseline="0" noProof="0">
                          <a:ln>
                            <a:noFill/>
                          </a:ln>
                          <a:solidFill>
                            <a:prstClr val="black"/>
                          </a:solidFill>
                          <a:effectLst/>
                          <a:uLnTx/>
                          <a:uFillTx/>
                          <a:latin typeface="맑은 고딕"/>
                          <a:ea typeface="+mn-ea"/>
                          <a:cs typeface="+mn-cs"/>
                        </a:rPr>
                        <a:t>No</a:t>
                      </a:r>
                      <a:endParaRPr kumimoji="0" lang="en-IN" sz="2000" b="0" i="0" u="none" strike="noStrike" kern="1200" cap="none" spc="0" normalizeH="0" baseline="0" noProof="0" dirty="0">
                        <a:ln>
                          <a:noFill/>
                        </a:ln>
                        <a:solidFill>
                          <a:prstClr val="black"/>
                        </a:solidFill>
                        <a:effectLst/>
                        <a:uLnTx/>
                        <a:uFillTx/>
                        <a:latin typeface="맑은 고딕"/>
                        <a:ea typeface="+mn-ea"/>
                        <a:cs typeface="+mn-cs"/>
                      </a:endParaRPr>
                    </a:p>
                  </a:txBody>
                  <a:tcPr>
                    <a:solidFill>
                      <a:schemeClr val="bg1">
                        <a:lumMod val="85000"/>
                      </a:schemeClr>
                    </a:solidFill>
                  </a:tcPr>
                </a:tc>
                <a:extLst>
                  <a:ext uri="{0D108BD9-81ED-4DB2-BD59-A6C34878D82A}">
                    <a16:rowId xmlns:a16="http://schemas.microsoft.com/office/drawing/2014/main" val="588569601"/>
                  </a:ext>
                </a:extLst>
              </a:tr>
              <a:tr h="455530">
                <a:tc>
                  <a:txBody>
                    <a:bodyPr/>
                    <a:lstStyle/>
                    <a:p>
                      <a:r>
                        <a:rPr lang="en-IN" sz="2000" b="1" dirty="0"/>
                        <a:t>Import of Goods</a:t>
                      </a:r>
                    </a:p>
                  </a:txBody>
                  <a:tcPr>
                    <a:solidFill>
                      <a:schemeClr val="accent1">
                        <a:lumMod val="60000"/>
                        <a:lumOff val="40000"/>
                      </a:schemeClr>
                    </a:solidFill>
                  </a:tcPr>
                </a:tc>
                <a:tc>
                  <a:txBody>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kumimoji="0" lang="en-IN" sz="2000" b="0" i="0" u="none" strike="noStrike" kern="1200" cap="none" spc="0" normalizeH="0" baseline="0" noProof="0">
                          <a:ln>
                            <a:noFill/>
                          </a:ln>
                          <a:solidFill>
                            <a:prstClr val="black"/>
                          </a:solidFill>
                          <a:effectLst/>
                          <a:uLnTx/>
                          <a:uFillTx/>
                          <a:latin typeface="맑은 고딕"/>
                          <a:ea typeface="+mn-ea"/>
                          <a:cs typeface="+mn-cs"/>
                        </a:rPr>
                        <a:t>Yes</a:t>
                      </a:r>
                      <a:endParaRPr kumimoji="0" lang="en-IN" sz="2000" b="0" i="0" u="none" strike="noStrike" kern="1200" cap="none" spc="0" normalizeH="0" baseline="0" noProof="0" dirty="0">
                        <a:ln>
                          <a:noFill/>
                        </a:ln>
                        <a:solidFill>
                          <a:prstClr val="black"/>
                        </a:solidFill>
                        <a:effectLst/>
                        <a:uLnTx/>
                        <a:uFillTx/>
                        <a:latin typeface="맑은 고딕"/>
                        <a:ea typeface="+mn-ea"/>
                        <a:cs typeface="+mn-cs"/>
                      </a:endParaRPr>
                    </a:p>
                  </a:txBody>
                  <a:tcPr>
                    <a:solidFill>
                      <a:schemeClr val="tx2">
                        <a:lumMod val="20000"/>
                        <a:lumOff val="80000"/>
                      </a:schemeClr>
                    </a:solidFill>
                  </a:tcPr>
                </a:tc>
                <a:tc>
                  <a:txBody>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kumimoji="0" lang="en-IN" sz="2000" b="0" i="0" u="none" strike="noStrike" kern="1200" cap="none" spc="0" normalizeH="0" baseline="0" noProof="0">
                          <a:ln>
                            <a:noFill/>
                          </a:ln>
                          <a:solidFill>
                            <a:prstClr val="black"/>
                          </a:solidFill>
                          <a:effectLst/>
                          <a:uLnTx/>
                          <a:uFillTx/>
                          <a:latin typeface="맑은 고딕"/>
                          <a:ea typeface="+mn-ea"/>
                          <a:cs typeface="+mn-cs"/>
                        </a:rPr>
                        <a:t>No</a:t>
                      </a:r>
                      <a:endParaRPr kumimoji="0" lang="en-IN" sz="2000" b="0" i="0" u="none" strike="noStrike" kern="1200" cap="none" spc="0" normalizeH="0" baseline="0" noProof="0" dirty="0">
                        <a:ln>
                          <a:noFill/>
                        </a:ln>
                        <a:solidFill>
                          <a:prstClr val="black"/>
                        </a:solidFill>
                        <a:effectLst/>
                        <a:uLnTx/>
                        <a:uFillTx/>
                        <a:latin typeface="맑은 고딕"/>
                        <a:ea typeface="+mn-ea"/>
                        <a:cs typeface="+mn-cs"/>
                      </a:endParaRPr>
                    </a:p>
                  </a:txBody>
                  <a:tcPr>
                    <a:solidFill>
                      <a:schemeClr val="accent3">
                        <a:lumMod val="40000"/>
                        <a:lumOff val="60000"/>
                      </a:schemeClr>
                    </a:solidFill>
                  </a:tcPr>
                </a:tc>
                <a:tc>
                  <a:txBody>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kumimoji="0" lang="en-IN" sz="2000" b="0" i="0" u="none" strike="noStrike" kern="1200" cap="none" spc="0" normalizeH="0" baseline="0" noProof="0">
                          <a:ln>
                            <a:noFill/>
                          </a:ln>
                          <a:solidFill>
                            <a:prstClr val="black"/>
                          </a:solidFill>
                          <a:effectLst/>
                          <a:uLnTx/>
                          <a:uFillTx/>
                          <a:latin typeface="맑은 고딕"/>
                          <a:ea typeface="+mn-ea"/>
                          <a:cs typeface="+mn-cs"/>
                        </a:rPr>
                        <a:t>No</a:t>
                      </a:r>
                      <a:endParaRPr kumimoji="0" lang="en-IN" sz="2000" b="0" i="0" u="none" strike="noStrike" kern="1200" cap="none" spc="0" normalizeH="0" baseline="0" noProof="0" dirty="0">
                        <a:ln>
                          <a:noFill/>
                        </a:ln>
                        <a:solidFill>
                          <a:prstClr val="black"/>
                        </a:solidFill>
                        <a:effectLst/>
                        <a:uLnTx/>
                        <a:uFillTx/>
                        <a:latin typeface="맑은 고딕"/>
                        <a:ea typeface="+mn-ea"/>
                        <a:cs typeface="+mn-cs"/>
                      </a:endParaRPr>
                    </a:p>
                  </a:txBody>
                  <a:tcPr>
                    <a:solidFill>
                      <a:schemeClr val="bg1">
                        <a:lumMod val="85000"/>
                      </a:schemeClr>
                    </a:solidFill>
                  </a:tcPr>
                </a:tc>
                <a:extLst>
                  <a:ext uri="{0D108BD9-81ED-4DB2-BD59-A6C34878D82A}">
                    <a16:rowId xmlns:a16="http://schemas.microsoft.com/office/drawing/2014/main" val="1979619481"/>
                  </a:ext>
                </a:extLst>
              </a:tr>
              <a:tr h="455530">
                <a:tc>
                  <a:txBody>
                    <a:bodyPr/>
                    <a:lstStyle/>
                    <a:p>
                      <a:r>
                        <a:rPr lang="en-IN" sz="2000" b="1" dirty="0"/>
                        <a:t>Import from SEZ units (BoE)</a:t>
                      </a:r>
                    </a:p>
                  </a:txBody>
                  <a:tcPr>
                    <a:solidFill>
                      <a:schemeClr val="accent1">
                        <a:lumMod val="60000"/>
                        <a:lumOff val="40000"/>
                      </a:schemeClr>
                    </a:solidFill>
                  </a:tcPr>
                </a:tc>
                <a:tc>
                  <a:txBody>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a:ln>
                            <a:noFill/>
                          </a:ln>
                          <a:solidFill>
                            <a:prstClr val="black"/>
                          </a:solidFill>
                          <a:effectLst/>
                          <a:uLnTx/>
                          <a:uFillTx/>
                          <a:latin typeface="맑은 고딕"/>
                          <a:ea typeface="+mn-ea"/>
                          <a:cs typeface="+mn-cs"/>
                        </a:rPr>
                        <a:t>Yes</a:t>
                      </a:r>
                    </a:p>
                  </a:txBody>
                  <a:tcPr>
                    <a:solidFill>
                      <a:schemeClr val="tx2">
                        <a:lumMod val="20000"/>
                        <a:lumOff val="80000"/>
                      </a:schemeClr>
                    </a:solidFill>
                  </a:tcPr>
                </a:tc>
                <a:tc>
                  <a:txBody>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kumimoji="0" lang="en-IN" sz="2000" b="0" i="0" u="none" strike="noStrike" kern="1200" cap="none" spc="0" normalizeH="0" baseline="0" noProof="0">
                          <a:ln>
                            <a:noFill/>
                          </a:ln>
                          <a:solidFill>
                            <a:prstClr val="black"/>
                          </a:solidFill>
                          <a:effectLst/>
                          <a:uLnTx/>
                          <a:uFillTx/>
                          <a:latin typeface="맑은 고딕"/>
                          <a:ea typeface="+mn-ea"/>
                          <a:cs typeface="+mn-cs"/>
                        </a:rPr>
                        <a:t>No</a:t>
                      </a:r>
                      <a:endParaRPr kumimoji="0" lang="en-IN" sz="2000" b="0" i="0" u="none" strike="noStrike" kern="1200" cap="none" spc="0" normalizeH="0" baseline="0" noProof="0" dirty="0">
                        <a:ln>
                          <a:noFill/>
                        </a:ln>
                        <a:solidFill>
                          <a:prstClr val="black"/>
                        </a:solidFill>
                        <a:effectLst/>
                        <a:uLnTx/>
                        <a:uFillTx/>
                        <a:latin typeface="맑은 고딕"/>
                        <a:ea typeface="+mn-ea"/>
                        <a:cs typeface="+mn-cs"/>
                      </a:endParaRPr>
                    </a:p>
                  </a:txBody>
                  <a:tcPr>
                    <a:solidFill>
                      <a:schemeClr val="accent3">
                        <a:lumMod val="40000"/>
                        <a:lumOff val="60000"/>
                      </a:schemeClr>
                    </a:solidFill>
                  </a:tcPr>
                </a:tc>
                <a:tc>
                  <a:txBody>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kumimoji="0" lang="en-IN" sz="2000" b="0" i="0" u="none" strike="noStrike" kern="1200" cap="none" spc="0" normalizeH="0" baseline="0" noProof="0">
                          <a:ln>
                            <a:noFill/>
                          </a:ln>
                          <a:solidFill>
                            <a:prstClr val="black"/>
                          </a:solidFill>
                          <a:effectLst/>
                          <a:uLnTx/>
                          <a:uFillTx/>
                          <a:latin typeface="맑은 고딕"/>
                          <a:ea typeface="+mn-ea"/>
                          <a:cs typeface="+mn-cs"/>
                        </a:rPr>
                        <a:t>No</a:t>
                      </a:r>
                      <a:endParaRPr kumimoji="0" lang="en-IN" sz="2000" b="0" i="0" u="none" strike="noStrike" kern="1200" cap="none" spc="0" normalizeH="0" baseline="0" noProof="0" dirty="0">
                        <a:ln>
                          <a:noFill/>
                        </a:ln>
                        <a:solidFill>
                          <a:prstClr val="black"/>
                        </a:solidFill>
                        <a:effectLst/>
                        <a:uLnTx/>
                        <a:uFillTx/>
                        <a:latin typeface="맑은 고딕"/>
                        <a:ea typeface="+mn-ea"/>
                        <a:cs typeface="+mn-cs"/>
                      </a:endParaRPr>
                    </a:p>
                  </a:txBody>
                  <a:tcPr>
                    <a:solidFill>
                      <a:schemeClr val="bg1">
                        <a:lumMod val="85000"/>
                      </a:schemeClr>
                    </a:solidFill>
                  </a:tcPr>
                </a:tc>
                <a:extLst>
                  <a:ext uri="{0D108BD9-81ED-4DB2-BD59-A6C34878D82A}">
                    <a16:rowId xmlns:a16="http://schemas.microsoft.com/office/drawing/2014/main" val="488684455"/>
                  </a:ext>
                </a:extLst>
              </a:tr>
              <a:tr h="455530">
                <a:tc>
                  <a:txBody>
                    <a:bodyPr/>
                    <a:lstStyle/>
                    <a:p>
                      <a:r>
                        <a:rPr lang="en-IN" sz="1800" b="1" dirty="0"/>
                        <a:t>Import from SEZ developer(BoE)</a:t>
                      </a:r>
                    </a:p>
                  </a:txBody>
                  <a:tcPr>
                    <a:solidFill>
                      <a:schemeClr val="accent1">
                        <a:lumMod val="60000"/>
                        <a:lumOff val="40000"/>
                      </a:schemeClr>
                    </a:solidFill>
                  </a:tcPr>
                </a:tc>
                <a:tc>
                  <a:txBody>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kumimoji="0" lang="en-IN" sz="2000" b="0" i="0" u="none" strike="noStrike" kern="1200" cap="none" spc="0" normalizeH="0" baseline="0" noProof="0">
                          <a:ln>
                            <a:noFill/>
                          </a:ln>
                          <a:solidFill>
                            <a:prstClr val="black"/>
                          </a:solidFill>
                          <a:effectLst/>
                          <a:uLnTx/>
                          <a:uFillTx/>
                          <a:latin typeface="맑은 고딕"/>
                          <a:ea typeface="+mn-ea"/>
                          <a:cs typeface="+mn-cs"/>
                        </a:rPr>
                        <a:t>Yes</a:t>
                      </a:r>
                      <a:endParaRPr kumimoji="0" lang="en-IN" sz="2000" b="0" i="0" u="none" strike="noStrike" kern="1200" cap="none" spc="0" normalizeH="0" baseline="0" noProof="0" dirty="0">
                        <a:ln>
                          <a:noFill/>
                        </a:ln>
                        <a:solidFill>
                          <a:prstClr val="black"/>
                        </a:solidFill>
                        <a:effectLst/>
                        <a:uLnTx/>
                        <a:uFillTx/>
                        <a:latin typeface="맑은 고딕"/>
                        <a:ea typeface="+mn-ea"/>
                        <a:cs typeface="+mn-cs"/>
                      </a:endParaRPr>
                    </a:p>
                  </a:txBody>
                  <a:tcPr>
                    <a:solidFill>
                      <a:schemeClr val="tx2">
                        <a:lumMod val="20000"/>
                        <a:lumOff val="80000"/>
                      </a:schemeClr>
                    </a:solidFill>
                  </a:tcPr>
                </a:tc>
                <a:tc>
                  <a:txBody>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kumimoji="0" lang="en-IN" sz="2000" b="0" i="0" u="none" strike="noStrike" kern="1200" cap="none" spc="0" normalizeH="0" baseline="0" noProof="0">
                          <a:ln>
                            <a:noFill/>
                          </a:ln>
                          <a:solidFill>
                            <a:prstClr val="black"/>
                          </a:solidFill>
                          <a:effectLst/>
                          <a:uLnTx/>
                          <a:uFillTx/>
                          <a:latin typeface="맑은 고딕"/>
                          <a:ea typeface="+mn-ea"/>
                          <a:cs typeface="+mn-cs"/>
                        </a:rPr>
                        <a:t>No</a:t>
                      </a:r>
                      <a:endParaRPr kumimoji="0" lang="en-IN" sz="2000" b="0" i="0" u="none" strike="noStrike" kern="1200" cap="none" spc="0" normalizeH="0" baseline="0" noProof="0" dirty="0">
                        <a:ln>
                          <a:noFill/>
                        </a:ln>
                        <a:solidFill>
                          <a:prstClr val="black"/>
                        </a:solidFill>
                        <a:effectLst/>
                        <a:uLnTx/>
                        <a:uFillTx/>
                        <a:latin typeface="맑은 고딕"/>
                        <a:ea typeface="+mn-ea"/>
                        <a:cs typeface="+mn-cs"/>
                      </a:endParaRPr>
                    </a:p>
                  </a:txBody>
                  <a:tcPr>
                    <a:solidFill>
                      <a:schemeClr val="accent3">
                        <a:lumMod val="40000"/>
                        <a:lumOff val="60000"/>
                      </a:schemeClr>
                    </a:solidFill>
                  </a:tcPr>
                </a:tc>
                <a:tc>
                  <a:txBody>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a:ln>
                            <a:noFill/>
                          </a:ln>
                          <a:solidFill>
                            <a:prstClr val="black"/>
                          </a:solidFill>
                          <a:effectLst/>
                          <a:uLnTx/>
                          <a:uFillTx/>
                          <a:latin typeface="맑은 고딕"/>
                          <a:ea typeface="+mn-ea"/>
                          <a:cs typeface="+mn-cs"/>
                        </a:rPr>
                        <a:t>No</a:t>
                      </a:r>
                    </a:p>
                  </a:txBody>
                  <a:tcPr>
                    <a:solidFill>
                      <a:schemeClr val="bg1">
                        <a:lumMod val="85000"/>
                      </a:schemeClr>
                    </a:solidFill>
                  </a:tcPr>
                </a:tc>
                <a:extLst>
                  <a:ext uri="{0D108BD9-81ED-4DB2-BD59-A6C34878D82A}">
                    <a16:rowId xmlns:a16="http://schemas.microsoft.com/office/drawing/2014/main" val="1987433779"/>
                  </a:ext>
                </a:extLst>
              </a:tr>
            </a:tbl>
          </a:graphicData>
        </a:graphic>
      </p:graphicFrame>
    </p:spTree>
    <p:extLst>
      <p:ext uri="{BB962C8B-B14F-4D97-AF65-F5344CB8AC3E}">
        <p14:creationId xmlns:p14="http://schemas.microsoft.com/office/powerpoint/2010/main" val="84352681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84A8CD-07F1-4C16-9A70-240E954A5923}"/>
              </a:ext>
            </a:extLst>
          </p:cNvPr>
          <p:cNvSpPr>
            <a:spLocks noGrp="1"/>
          </p:cNvSpPr>
          <p:nvPr>
            <p:ph type="title"/>
          </p:nvPr>
        </p:nvSpPr>
        <p:spPr/>
        <p:txBody>
          <a:bodyPr/>
          <a:lstStyle/>
          <a:p>
            <a:r>
              <a:rPr lang="en-IN" sz="3200" dirty="0">
                <a:solidFill>
                  <a:schemeClr val="tx1"/>
                </a:solidFill>
              </a:rPr>
              <a:t>     GST RET -1   Provisional Input Tax Credit</a:t>
            </a:r>
          </a:p>
        </p:txBody>
      </p:sp>
      <p:sp>
        <p:nvSpPr>
          <p:cNvPr id="3" name="Rectangle 2">
            <a:extLst>
              <a:ext uri="{FF2B5EF4-FFF2-40B4-BE49-F238E27FC236}">
                <a16:creationId xmlns:a16="http://schemas.microsoft.com/office/drawing/2014/main" id="{3EFADB62-D901-4DC9-A7E8-58BAE37D44E1}"/>
              </a:ext>
            </a:extLst>
          </p:cNvPr>
          <p:cNvSpPr/>
          <p:nvPr/>
        </p:nvSpPr>
        <p:spPr>
          <a:xfrm>
            <a:off x="861391" y="1417983"/>
            <a:ext cx="10972800" cy="51683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Invoice dated 19.04.2020 uploaded by Supplier as on 30.05.2020 (GST Rs. 100) </a:t>
            </a:r>
            <a:endParaRPr lang="en-IN" b="1" dirty="0">
              <a:solidFill>
                <a:schemeClr val="tx1"/>
              </a:solidFill>
            </a:endParaRPr>
          </a:p>
        </p:txBody>
      </p:sp>
      <p:sp>
        <p:nvSpPr>
          <p:cNvPr id="4" name="Rectangle 3">
            <a:extLst>
              <a:ext uri="{FF2B5EF4-FFF2-40B4-BE49-F238E27FC236}">
                <a16:creationId xmlns:a16="http://schemas.microsoft.com/office/drawing/2014/main" id="{C8AE3A66-8DCC-492C-A6BF-0D5A3F7AAEB1}"/>
              </a:ext>
            </a:extLst>
          </p:cNvPr>
          <p:cNvSpPr/>
          <p:nvPr/>
        </p:nvSpPr>
        <p:spPr>
          <a:xfrm>
            <a:off x="927654" y="2332383"/>
            <a:ext cx="1775791" cy="51683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Supplier</a:t>
            </a:r>
            <a:endParaRPr lang="en-IN" b="1" dirty="0">
              <a:solidFill>
                <a:schemeClr val="tx1"/>
              </a:solidFill>
            </a:endParaRPr>
          </a:p>
        </p:txBody>
      </p:sp>
      <p:sp>
        <p:nvSpPr>
          <p:cNvPr id="12" name="Rectangle 11">
            <a:extLst>
              <a:ext uri="{FF2B5EF4-FFF2-40B4-BE49-F238E27FC236}">
                <a16:creationId xmlns:a16="http://schemas.microsoft.com/office/drawing/2014/main" id="{BFD6A973-AB1D-4F1A-A67C-CBACDB3A3D4D}"/>
              </a:ext>
            </a:extLst>
          </p:cNvPr>
          <p:cNvSpPr/>
          <p:nvPr/>
        </p:nvSpPr>
        <p:spPr>
          <a:xfrm>
            <a:off x="5098773" y="2272748"/>
            <a:ext cx="2034209" cy="63610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GST ANX- 1</a:t>
            </a:r>
          </a:p>
          <a:p>
            <a:pPr algn="ctr"/>
            <a:r>
              <a:rPr lang="en-US" b="1" dirty="0">
                <a:solidFill>
                  <a:schemeClr val="tx1"/>
                </a:solidFill>
              </a:rPr>
              <a:t>(May) (Rs. 100)</a:t>
            </a:r>
            <a:endParaRPr lang="en-IN" b="1" dirty="0">
              <a:solidFill>
                <a:schemeClr val="tx1"/>
              </a:solidFill>
            </a:endParaRPr>
          </a:p>
        </p:txBody>
      </p:sp>
      <p:sp>
        <p:nvSpPr>
          <p:cNvPr id="5" name="Arrow: Right 4">
            <a:extLst>
              <a:ext uri="{FF2B5EF4-FFF2-40B4-BE49-F238E27FC236}">
                <a16:creationId xmlns:a16="http://schemas.microsoft.com/office/drawing/2014/main" id="{34688150-481D-43D7-BA21-82A4D4DA19BF}"/>
              </a:ext>
            </a:extLst>
          </p:cNvPr>
          <p:cNvSpPr/>
          <p:nvPr/>
        </p:nvSpPr>
        <p:spPr>
          <a:xfrm>
            <a:off x="3283226" y="2478157"/>
            <a:ext cx="1232452" cy="225286"/>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b="1">
              <a:solidFill>
                <a:schemeClr val="tx1"/>
              </a:solidFill>
            </a:endParaRPr>
          </a:p>
        </p:txBody>
      </p:sp>
      <p:sp>
        <p:nvSpPr>
          <p:cNvPr id="13" name="Arrow: Right 12">
            <a:extLst>
              <a:ext uri="{FF2B5EF4-FFF2-40B4-BE49-F238E27FC236}">
                <a16:creationId xmlns:a16="http://schemas.microsoft.com/office/drawing/2014/main" id="{F4E3DE4F-991C-4314-A58E-2D0DAAA9C06F}"/>
              </a:ext>
            </a:extLst>
          </p:cNvPr>
          <p:cNvSpPr/>
          <p:nvPr/>
        </p:nvSpPr>
        <p:spPr>
          <a:xfrm>
            <a:off x="7880073" y="2478157"/>
            <a:ext cx="1232452" cy="225286"/>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b="1">
              <a:solidFill>
                <a:schemeClr val="tx1"/>
              </a:solidFill>
            </a:endParaRPr>
          </a:p>
        </p:txBody>
      </p:sp>
      <p:sp>
        <p:nvSpPr>
          <p:cNvPr id="14" name="Rectangle 13">
            <a:extLst>
              <a:ext uri="{FF2B5EF4-FFF2-40B4-BE49-F238E27FC236}">
                <a16:creationId xmlns:a16="http://schemas.microsoft.com/office/drawing/2014/main" id="{29F9AE68-1465-437A-B305-E73B8418472D}"/>
              </a:ext>
            </a:extLst>
          </p:cNvPr>
          <p:cNvSpPr/>
          <p:nvPr/>
        </p:nvSpPr>
        <p:spPr>
          <a:xfrm>
            <a:off x="9528310" y="2213113"/>
            <a:ext cx="2034209" cy="63610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GST RET- 1</a:t>
            </a:r>
          </a:p>
          <a:p>
            <a:pPr algn="ctr"/>
            <a:r>
              <a:rPr lang="en-US" b="1" dirty="0">
                <a:solidFill>
                  <a:schemeClr val="tx1"/>
                </a:solidFill>
              </a:rPr>
              <a:t>(May) (Rs. 100)</a:t>
            </a:r>
            <a:endParaRPr lang="en-IN" b="1" dirty="0">
              <a:solidFill>
                <a:schemeClr val="tx1"/>
              </a:solidFill>
            </a:endParaRPr>
          </a:p>
        </p:txBody>
      </p:sp>
      <p:sp>
        <p:nvSpPr>
          <p:cNvPr id="15" name="Rectangle 14">
            <a:extLst>
              <a:ext uri="{FF2B5EF4-FFF2-40B4-BE49-F238E27FC236}">
                <a16:creationId xmlns:a16="http://schemas.microsoft.com/office/drawing/2014/main" id="{CFCBB544-F565-4835-B710-CA697546AA14}"/>
              </a:ext>
            </a:extLst>
          </p:cNvPr>
          <p:cNvSpPr/>
          <p:nvPr/>
        </p:nvSpPr>
        <p:spPr>
          <a:xfrm>
            <a:off x="927654" y="3366053"/>
            <a:ext cx="1775791" cy="51683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Recipient</a:t>
            </a:r>
            <a:endParaRPr lang="en-IN" b="1" dirty="0">
              <a:solidFill>
                <a:schemeClr val="tx1"/>
              </a:solidFill>
            </a:endParaRPr>
          </a:p>
        </p:txBody>
      </p:sp>
      <p:sp>
        <p:nvSpPr>
          <p:cNvPr id="16" name="Rectangle 15">
            <a:extLst>
              <a:ext uri="{FF2B5EF4-FFF2-40B4-BE49-F238E27FC236}">
                <a16:creationId xmlns:a16="http://schemas.microsoft.com/office/drawing/2014/main" id="{48B1BBB7-3547-4320-9938-C0CCEFDA71B4}"/>
              </a:ext>
            </a:extLst>
          </p:cNvPr>
          <p:cNvSpPr/>
          <p:nvPr/>
        </p:nvSpPr>
        <p:spPr>
          <a:xfrm>
            <a:off x="5098773" y="3306418"/>
            <a:ext cx="2034209" cy="63610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GST ANX- 2</a:t>
            </a:r>
          </a:p>
          <a:p>
            <a:pPr algn="ctr"/>
            <a:r>
              <a:rPr lang="en-US" b="1" dirty="0">
                <a:solidFill>
                  <a:schemeClr val="tx1"/>
                </a:solidFill>
              </a:rPr>
              <a:t>(April)</a:t>
            </a:r>
            <a:endParaRPr lang="en-IN" b="1" dirty="0">
              <a:solidFill>
                <a:schemeClr val="tx1"/>
              </a:solidFill>
            </a:endParaRPr>
          </a:p>
        </p:txBody>
      </p:sp>
      <p:sp>
        <p:nvSpPr>
          <p:cNvPr id="17" name="Arrow: Right 16">
            <a:extLst>
              <a:ext uri="{FF2B5EF4-FFF2-40B4-BE49-F238E27FC236}">
                <a16:creationId xmlns:a16="http://schemas.microsoft.com/office/drawing/2014/main" id="{E6E0645B-344F-425E-B8D7-FCC307AAE991}"/>
              </a:ext>
            </a:extLst>
          </p:cNvPr>
          <p:cNvSpPr/>
          <p:nvPr/>
        </p:nvSpPr>
        <p:spPr>
          <a:xfrm>
            <a:off x="3283226" y="3511827"/>
            <a:ext cx="1232452" cy="225286"/>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b="1">
              <a:solidFill>
                <a:schemeClr val="tx1"/>
              </a:solidFill>
            </a:endParaRPr>
          </a:p>
        </p:txBody>
      </p:sp>
      <p:sp>
        <p:nvSpPr>
          <p:cNvPr id="18" name="Arrow: Right 17">
            <a:extLst>
              <a:ext uri="{FF2B5EF4-FFF2-40B4-BE49-F238E27FC236}">
                <a16:creationId xmlns:a16="http://schemas.microsoft.com/office/drawing/2014/main" id="{6BA6C9D1-F99D-4F62-B2C4-7135013A60FC}"/>
              </a:ext>
            </a:extLst>
          </p:cNvPr>
          <p:cNvSpPr/>
          <p:nvPr/>
        </p:nvSpPr>
        <p:spPr>
          <a:xfrm>
            <a:off x="7880073" y="3511827"/>
            <a:ext cx="1232452" cy="225286"/>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b="1">
              <a:solidFill>
                <a:schemeClr val="tx1"/>
              </a:solidFill>
            </a:endParaRPr>
          </a:p>
        </p:txBody>
      </p:sp>
      <p:sp>
        <p:nvSpPr>
          <p:cNvPr id="19" name="Rectangle 18">
            <a:extLst>
              <a:ext uri="{FF2B5EF4-FFF2-40B4-BE49-F238E27FC236}">
                <a16:creationId xmlns:a16="http://schemas.microsoft.com/office/drawing/2014/main" id="{B7B30167-EE54-4D21-84B8-13E090604CC8}"/>
              </a:ext>
            </a:extLst>
          </p:cNvPr>
          <p:cNvSpPr/>
          <p:nvPr/>
        </p:nvSpPr>
        <p:spPr>
          <a:xfrm>
            <a:off x="9528310" y="3246782"/>
            <a:ext cx="2034209" cy="95415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GST RET- 1</a:t>
            </a:r>
          </a:p>
          <a:p>
            <a:pPr algn="ctr"/>
            <a:r>
              <a:rPr lang="en-US" b="1" dirty="0">
                <a:solidFill>
                  <a:schemeClr val="tx1"/>
                </a:solidFill>
              </a:rPr>
              <a:t>(April)</a:t>
            </a:r>
          </a:p>
          <a:p>
            <a:pPr algn="ctr"/>
            <a:r>
              <a:rPr lang="en-US" b="1" dirty="0">
                <a:solidFill>
                  <a:schemeClr val="tx1"/>
                </a:solidFill>
              </a:rPr>
              <a:t>4A(10) (Rs. 100)</a:t>
            </a:r>
            <a:endParaRPr lang="en-IN" b="1" dirty="0">
              <a:solidFill>
                <a:schemeClr val="tx1"/>
              </a:solidFill>
            </a:endParaRPr>
          </a:p>
        </p:txBody>
      </p:sp>
      <p:sp>
        <p:nvSpPr>
          <p:cNvPr id="20" name="Multiplication Sign 19">
            <a:extLst>
              <a:ext uri="{FF2B5EF4-FFF2-40B4-BE49-F238E27FC236}">
                <a16:creationId xmlns:a16="http://schemas.microsoft.com/office/drawing/2014/main" id="{5B2C6C5C-9ACD-4E88-AD5A-A5357B69BB3C}"/>
              </a:ext>
            </a:extLst>
          </p:cNvPr>
          <p:cNvSpPr/>
          <p:nvPr/>
        </p:nvSpPr>
        <p:spPr>
          <a:xfrm>
            <a:off x="6458774" y="3564836"/>
            <a:ext cx="904463" cy="636104"/>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rgbClr val="FF0000"/>
              </a:solidFill>
            </a:endParaRPr>
          </a:p>
        </p:txBody>
      </p:sp>
      <p:sp>
        <p:nvSpPr>
          <p:cNvPr id="21" name="Rectangle 20">
            <a:extLst>
              <a:ext uri="{FF2B5EF4-FFF2-40B4-BE49-F238E27FC236}">
                <a16:creationId xmlns:a16="http://schemas.microsoft.com/office/drawing/2014/main" id="{1CFF5499-701F-4D46-82FD-83A088BFB661}"/>
              </a:ext>
            </a:extLst>
          </p:cNvPr>
          <p:cNvSpPr/>
          <p:nvPr/>
        </p:nvSpPr>
        <p:spPr>
          <a:xfrm>
            <a:off x="927654" y="4538871"/>
            <a:ext cx="1775791" cy="51683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Recipient</a:t>
            </a:r>
            <a:endParaRPr lang="en-IN" b="1" dirty="0">
              <a:solidFill>
                <a:schemeClr val="tx1"/>
              </a:solidFill>
            </a:endParaRPr>
          </a:p>
        </p:txBody>
      </p:sp>
      <p:sp>
        <p:nvSpPr>
          <p:cNvPr id="22" name="Rectangle 21">
            <a:extLst>
              <a:ext uri="{FF2B5EF4-FFF2-40B4-BE49-F238E27FC236}">
                <a16:creationId xmlns:a16="http://schemas.microsoft.com/office/drawing/2014/main" id="{2687C9FB-34F9-4EFC-A751-5EC7198D86D4}"/>
              </a:ext>
            </a:extLst>
          </p:cNvPr>
          <p:cNvSpPr/>
          <p:nvPr/>
        </p:nvSpPr>
        <p:spPr>
          <a:xfrm>
            <a:off x="5098773" y="4479236"/>
            <a:ext cx="2034209" cy="63610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GST ANX- 2</a:t>
            </a:r>
          </a:p>
          <a:p>
            <a:pPr algn="ctr"/>
            <a:r>
              <a:rPr lang="en-US" b="1" dirty="0">
                <a:solidFill>
                  <a:schemeClr val="tx1"/>
                </a:solidFill>
              </a:rPr>
              <a:t>(May) (Rs. 100)</a:t>
            </a:r>
            <a:endParaRPr lang="en-IN" b="1" dirty="0">
              <a:solidFill>
                <a:schemeClr val="tx1"/>
              </a:solidFill>
            </a:endParaRPr>
          </a:p>
        </p:txBody>
      </p:sp>
      <p:sp>
        <p:nvSpPr>
          <p:cNvPr id="23" name="Arrow: Right 22">
            <a:extLst>
              <a:ext uri="{FF2B5EF4-FFF2-40B4-BE49-F238E27FC236}">
                <a16:creationId xmlns:a16="http://schemas.microsoft.com/office/drawing/2014/main" id="{22301FD0-DD9D-4A4C-9DA9-7165B1D9F3C1}"/>
              </a:ext>
            </a:extLst>
          </p:cNvPr>
          <p:cNvSpPr/>
          <p:nvPr/>
        </p:nvSpPr>
        <p:spPr>
          <a:xfrm>
            <a:off x="3283226" y="4684645"/>
            <a:ext cx="1232452" cy="225286"/>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b="1">
              <a:solidFill>
                <a:schemeClr val="tx1"/>
              </a:solidFill>
            </a:endParaRPr>
          </a:p>
        </p:txBody>
      </p:sp>
      <p:sp>
        <p:nvSpPr>
          <p:cNvPr id="24" name="Arrow: Right 23">
            <a:extLst>
              <a:ext uri="{FF2B5EF4-FFF2-40B4-BE49-F238E27FC236}">
                <a16:creationId xmlns:a16="http://schemas.microsoft.com/office/drawing/2014/main" id="{A99B1657-E3BE-44CB-B99C-4FA7CDC537D8}"/>
              </a:ext>
            </a:extLst>
          </p:cNvPr>
          <p:cNvSpPr/>
          <p:nvPr/>
        </p:nvSpPr>
        <p:spPr>
          <a:xfrm>
            <a:off x="7880073" y="4684645"/>
            <a:ext cx="1232452" cy="225286"/>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b="1">
              <a:solidFill>
                <a:schemeClr val="tx1"/>
              </a:solidFill>
            </a:endParaRPr>
          </a:p>
        </p:txBody>
      </p:sp>
      <p:sp>
        <p:nvSpPr>
          <p:cNvPr id="25" name="Rectangle 24">
            <a:extLst>
              <a:ext uri="{FF2B5EF4-FFF2-40B4-BE49-F238E27FC236}">
                <a16:creationId xmlns:a16="http://schemas.microsoft.com/office/drawing/2014/main" id="{E8C3275B-9497-4E5B-A93C-F76D132AF513}"/>
              </a:ext>
            </a:extLst>
          </p:cNvPr>
          <p:cNvSpPr/>
          <p:nvPr/>
        </p:nvSpPr>
        <p:spPr>
          <a:xfrm>
            <a:off x="9528310" y="4419600"/>
            <a:ext cx="2034209" cy="95415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GST RET- 1</a:t>
            </a:r>
          </a:p>
          <a:p>
            <a:pPr algn="ctr"/>
            <a:r>
              <a:rPr lang="en-US" b="1" dirty="0">
                <a:solidFill>
                  <a:schemeClr val="tx1"/>
                </a:solidFill>
              </a:rPr>
              <a:t>(May)</a:t>
            </a:r>
          </a:p>
          <a:p>
            <a:pPr algn="ctr"/>
            <a:r>
              <a:rPr lang="en-US" b="1" dirty="0">
                <a:solidFill>
                  <a:schemeClr val="tx1"/>
                </a:solidFill>
              </a:rPr>
              <a:t>4A(3) (Rs. 100)</a:t>
            </a:r>
            <a:endParaRPr lang="en-IN" b="1" dirty="0">
              <a:solidFill>
                <a:schemeClr val="tx1"/>
              </a:solidFill>
            </a:endParaRPr>
          </a:p>
        </p:txBody>
      </p:sp>
      <p:sp>
        <p:nvSpPr>
          <p:cNvPr id="27" name="Rectangle 26">
            <a:extLst>
              <a:ext uri="{FF2B5EF4-FFF2-40B4-BE49-F238E27FC236}">
                <a16:creationId xmlns:a16="http://schemas.microsoft.com/office/drawing/2014/main" id="{19BD852C-DD1A-4987-8C41-35BCE22536A6}"/>
              </a:ext>
            </a:extLst>
          </p:cNvPr>
          <p:cNvSpPr/>
          <p:nvPr/>
        </p:nvSpPr>
        <p:spPr>
          <a:xfrm>
            <a:off x="9528310" y="5592418"/>
            <a:ext cx="2034209" cy="95415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GST RET- 1</a:t>
            </a:r>
          </a:p>
          <a:p>
            <a:pPr algn="ctr"/>
            <a:r>
              <a:rPr lang="en-US" b="1" dirty="0">
                <a:solidFill>
                  <a:schemeClr val="tx1"/>
                </a:solidFill>
              </a:rPr>
              <a:t>(May)</a:t>
            </a:r>
          </a:p>
          <a:p>
            <a:pPr algn="ctr"/>
            <a:r>
              <a:rPr lang="en-US" b="1" dirty="0">
                <a:solidFill>
                  <a:schemeClr val="tx1"/>
                </a:solidFill>
              </a:rPr>
              <a:t>4B(3) (Rs. </a:t>
            </a:r>
            <a:r>
              <a:rPr lang="en-US" b="1" dirty="0">
                <a:solidFill>
                  <a:srgbClr val="FF0000"/>
                </a:solidFill>
              </a:rPr>
              <a:t>(100)</a:t>
            </a:r>
            <a:r>
              <a:rPr lang="en-US" b="1" dirty="0">
                <a:solidFill>
                  <a:schemeClr val="tx1"/>
                </a:solidFill>
              </a:rPr>
              <a:t>)</a:t>
            </a:r>
            <a:endParaRPr lang="en-IN" b="1" dirty="0">
              <a:solidFill>
                <a:schemeClr val="tx1"/>
              </a:solidFill>
            </a:endParaRPr>
          </a:p>
        </p:txBody>
      </p:sp>
      <p:pic>
        <p:nvPicPr>
          <p:cNvPr id="26" name="Picture 25">
            <a:extLst>
              <a:ext uri="{FF2B5EF4-FFF2-40B4-BE49-F238E27FC236}">
                <a16:creationId xmlns:a16="http://schemas.microsoft.com/office/drawing/2014/main" id="{C9B9F8DE-A385-4487-90B5-9A8BF2CD85E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42972" y="5943600"/>
            <a:ext cx="1345809" cy="914400"/>
          </a:xfrm>
          <a:prstGeom prst="rect">
            <a:avLst/>
          </a:prstGeom>
        </p:spPr>
      </p:pic>
      <p:pic>
        <p:nvPicPr>
          <p:cNvPr id="28" name="Picture 27">
            <a:extLst>
              <a:ext uri="{FF2B5EF4-FFF2-40B4-BE49-F238E27FC236}">
                <a16:creationId xmlns:a16="http://schemas.microsoft.com/office/drawing/2014/main" id="{26A26E30-547A-4F43-9A4D-9DC8C33A3AF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405331"/>
            <a:ext cx="1969477" cy="452669"/>
          </a:xfrm>
          <a:prstGeom prst="rect">
            <a:avLst/>
          </a:prstGeom>
        </p:spPr>
      </p:pic>
    </p:spTree>
    <p:extLst>
      <p:ext uri="{BB962C8B-B14F-4D97-AF65-F5344CB8AC3E}">
        <p14:creationId xmlns:p14="http://schemas.microsoft.com/office/powerpoint/2010/main" val="2235379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8"/>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9"/>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1"/>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3"/>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22"/>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24"/>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25"/>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12" grpId="0" animBg="1"/>
      <p:bldP spid="5"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7"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84A8CD-07F1-4C16-9A70-240E954A5923}"/>
              </a:ext>
            </a:extLst>
          </p:cNvPr>
          <p:cNvSpPr>
            <a:spLocks noGrp="1"/>
          </p:cNvSpPr>
          <p:nvPr>
            <p:ph type="title"/>
          </p:nvPr>
        </p:nvSpPr>
        <p:spPr/>
        <p:txBody>
          <a:bodyPr/>
          <a:lstStyle/>
          <a:p>
            <a:r>
              <a:rPr lang="en-IN" sz="3200" dirty="0">
                <a:solidFill>
                  <a:schemeClr val="tx1"/>
                </a:solidFill>
              </a:rPr>
              <a:t>     GST RET -1   Provisional Input Tax Credit</a:t>
            </a:r>
          </a:p>
        </p:txBody>
      </p:sp>
      <p:sp>
        <p:nvSpPr>
          <p:cNvPr id="3" name="Rectangle 2">
            <a:extLst>
              <a:ext uri="{FF2B5EF4-FFF2-40B4-BE49-F238E27FC236}">
                <a16:creationId xmlns:a16="http://schemas.microsoft.com/office/drawing/2014/main" id="{3EFADB62-D901-4DC9-A7E8-58BAE37D44E1}"/>
              </a:ext>
            </a:extLst>
          </p:cNvPr>
          <p:cNvSpPr/>
          <p:nvPr/>
        </p:nvSpPr>
        <p:spPr>
          <a:xfrm>
            <a:off x="861391" y="1288773"/>
            <a:ext cx="10972800" cy="51683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Invoice dated 19.04.2020 uploaded by Supplier as on 30.07.2020 (GST Rs. 100) </a:t>
            </a:r>
            <a:endParaRPr lang="en-IN" b="1" dirty="0">
              <a:solidFill>
                <a:schemeClr val="tx1"/>
              </a:solidFill>
            </a:endParaRPr>
          </a:p>
        </p:txBody>
      </p:sp>
      <p:sp>
        <p:nvSpPr>
          <p:cNvPr id="4" name="Rectangle 3">
            <a:extLst>
              <a:ext uri="{FF2B5EF4-FFF2-40B4-BE49-F238E27FC236}">
                <a16:creationId xmlns:a16="http://schemas.microsoft.com/office/drawing/2014/main" id="{C8AE3A66-8DCC-492C-A6BF-0D5A3F7AAEB1}"/>
              </a:ext>
            </a:extLst>
          </p:cNvPr>
          <p:cNvSpPr/>
          <p:nvPr/>
        </p:nvSpPr>
        <p:spPr>
          <a:xfrm>
            <a:off x="907776" y="1994452"/>
            <a:ext cx="1775791" cy="51683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Supplier</a:t>
            </a:r>
            <a:endParaRPr lang="en-IN" b="1" dirty="0">
              <a:solidFill>
                <a:schemeClr val="tx1"/>
              </a:solidFill>
            </a:endParaRPr>
          </a:p>
        </p:txBody>
      </p:sp>
      <p:sp>
        <p:nvSpPr>
          <p:cNvPr id="12" name="Rectangle 11">
            <a:extLst>
              <a:ext uri="{FF2B5EF4-FFF2-40B4-BE49-F238E27FC236}">
                <a16:creationId xmlns:a16="http://schemas.microsoft.com/office/drawing/2014/main" id="{BFD6A973-AB1D-4F1A-A67C-CBACDB3A3D4D}"/>
              </a:ext>
            </a:extLst>
          </p:cNvPr>
          <p:cNvSpPr/>
          <p:nvPr/>
        </p:nvSpPr>
        <p:spPr>
          <a:xfrm>
            <a:off x="5078895" y="1934817"/>
            <a:ext cx="2034209" cy="63610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GST ANX- 1</a:t>
            </a:r>
          </a:p>
          <a:p>
            <a:pPr algn="ctr"/>
            <a:r>
              <a:rPr lang="en-US" b="1" dirty="0">
                <a:solidFill>
                  <a:schemeClr val="tx1"/>
                </a:solidFill>
              </a:rPr>
              <a:t>(July) (Rs. 100)</a:t>
            </a:r>
            <a:endParaRPr lang="en-IN" b="1" dirty="0">
              <a:solidFill>
                <a:schemeClr val="tx1"/>
              </a:solidFill>
            </a:endParaRPr>
          </a:p>
        </p:txBody>
      </p:sp>
      <p:sp>
        <p:nvSpPr>
          <p:cNvPr id="5" name="Arrow: Right 4">
            <a:extLst>
              <a:ext uri="{FF2B5EF4-FFF2-40B4-BE49-F238E27FC236}">
                <a16:creationId xmlns:a16="http://schemas.microsoft.com/office/drawing/2014/main" id="{34688150-481D-43D7-BA21-82A4D4DA19BF}"/>
              </a:ext>
            </a:extLst>
          </p:cNvPr>
          <p:cNvSpPr/>
          <p:nvPr/>
        </p:nvSpPr>
        <p:spPr>
          <a:xfrm>
            <a:off x="3263348" y="2140226"/>
            <a:ext cx="1232452" cy="225286"/>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b="1">
              <a:solidFill>
                <a:schemeClr val="tx1"/>
              </a:solidFill>
            </a:endParaRPr>
          </a:p>
        </p:txBody>
      </p:sp>
      <p:sp>
        <p:nvSpPr>
          <p:cNvPr id="13" name="Arrow: Right 12">
            <a:extLst>
              <a:ext uri="{FF2B5EF4-FFF2-40B4-BE49-F238E27FC236}">
                <a16:creationId xmlns:a16="http://schemas.microsoft.com/office/drawing/2014/main" id="{F4E3DE4F-991C-4314-A58E-2D0DAAA9C06F}"/>
              </a:ext>
            </a:extLst>
          </p:cNvPr>
          <p:cNvSpPr/>
          <p:nvPr/>
        </p:nvSpPr>
        <p:spPr>
          <a:xfrm>
            <a:off x="7860195" y="2140226"/>
            <a:ext cx="1232452" cy="225286"/>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b="1">
              <a:solidFill>
                <a:schemeClr val="tx1"/>
              </a:solidFill>
            </a:endParaRPr>
          </a:p>
        </p:txBody>
      </p:sp>
      <p:sp>
        <p:nvSpPr>
          <p:cNvPr id="14" name="Rectangle 13">
            <a:extLst>
              <a:ext uri="{FF2B5EF4-FFF2-40B4-BE49-F238E27FC236}">
                <a16:creationId xmlns:a16="http://schemas.microsoft.com/office/drawing/2014/main" id="{29F9AE68-1465-437A-B305-E73B8418472D}"/>
              </a:ext>
            </a:extLst>
          </p:cNvPr>
          <p:cNvSpPr/>
          <p:nvPr/>
        </p:nvSpPr>
        <p:spPr>
          <a:xfrm>
            <a:off x="9508432" y="1875182"/>
            <a:ext cx="2034209" cy="63610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GST RET- 1</a:t>
            </a:r>
          </a:p>
          <a:p>
            <a:pPr algn="ctr"/>
            <a:r>
              <a:rPr lang="en-US" b="1" dirty="0">
                <a:solidFill>
                  <a:schemeClr val="tx1"/>
                </a:solidFill>
              </a:rPr>
              <a:t>(July) (Rs. 100)</a:t>
            </a:r>
            <a:endParaRPr lang="en-IN" b="1" dirty="0">
              <a:solidFill>
                <a:schemeClr val="tx1"/>
              </a:solidFill>
            </a:endParaRPr>
          </a:p>
        </p:txBody>
      </p:sp>
      <p:sp>
        <p:nvSpPr>
          <p:cNvPr id="15" name="Rectangle 14">
            <a:extLst>
              <a:ext uri="{FF2B5EF4-FFF2-40B4-BE49-F238E27FC236}">
                <a16:creationId xmlns:a16="http://schemas.microsoft.com/office/drawing/2014/main" id="{CFCBB544-F565-4835-B710-CA697546AA14}"/>
              </a:ext>
            </a:extLst>
          </p:cNvPr>
          <p:cNvSpPr/>
          <p:nvPr/>
        </p:nvSpPr>
        <p:spPr>
          <a:xfrm>
            <a:off x="907776" y="3028122"/>
            <a:ext cx="1775791" cy="51683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Recipient</a:t>
            </a:r>
            <a:endParaRPr lang="en-IN" b="1" dirty="0">
              <a:solidFill>
                <a:schemeClr val="tx1"/>
              </a:solidFill>
            </a:endParaRPr>
          </a:p>
        </p:txBody>
      </p:sp>
      <p:sp>
        <p:nvSpPr>
          <p:cNvPr id="16" name="Rectangle 15">
            <a:extLst>
              <a:ext uri="{FF2B5EF4-FFF2-40B4-BE49-F238E27FC236}">
                <a16:creationId xmlns:a16="http://schemas.microsoft.com/office/drawing/2014/main" id="{48B1BBB7-3547-4320-9938-C0CCEFDA71B4}"/>
              </a:ext>
            </a:extLst>
          </p:cNvPr>
          <p:cNvSpPr/>
          <p:nvPr/>
        </p:nvSpPr>
        <p:spPr>
          <a:xfrm>
            <a:off x="5078895" y="2968487"/>
            <a:ext cx="2034209" cy="63610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GST ANX- 2</a:t>
            </a:r>
          </a:p>
          <a:p>
            <a:pPr algn="ctr"/>
            <a:r>
              <a:rPr lang="en-US" b="1" dirty="0">
                <a:solidFill>
                  <a:schemeClr val="tx1"/>
                </a:solidFill>
              </a:rPr>
              <a:t>(April)</a:t>
            </a:r>
            <a:endParaRPr lang="en-IN" b="1" dirty="0">
              <a:solidFill>
                <a:schemeClr val="tx1"/>
              </a:solidFill>
            </a:endParaRPr>
          </a:p>
        </p:txBody>
      </p:sp>
      <p:sp>
        <p:nvSpPr>
          <p:cNvPr id="17" name="Arrow: Right 16">
            <a:extLst>
              <a:ext uri="{FF2B5EF4-FFF2-40B4-BE49-F238E27FC236}">
                <a16:creationId xmlns:a16="http://schemas.microsoft.com/office/drawing/2014/main" id="{E6E0645B-344F-425E-B8D7-FCC307AAE991}"/>
              </a:ext>
            </a:extLst>
          </p:cNvPr>
          <p:cNvSpPr/>
          <p:nvPr/>
        </p:nvSpPr>
        <p:spPr>
          <a:xfrm>
            <a:off x="3263348" y="3173896"/>
            <a:ext cx="1232452" cy="225286"/>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b="1">
              <a:solidFill>
                <a:schemeClr val="tx1"/>
              </a:solidFill>
            </a:endParaRPr>
          </a:p>
        </p:txBody>
      </p:sp>
      <p:sp>
        <p:nvSpPr>
          <p:cNvPr id="18" name="Arrow: Right 17">
            <a:extLst>
              <a:ext uri="{FF2B5EF4-FFF2-40B4-BE49-F238E27FC236}">
                <a16:creationId xmlns:a16="http://schemas.microsoft.com/office/drawing/2014/main" id="{6BA6C9D1-F99D-4F62-B2C4-7135013A60FC}"/>
              </a:ext>
            </a:extLst>
          </p:cNvPr>
          <p:cNvSpPr/>
          <p:nvPr/>
        </p:nvSpPr>
        <p:spPr>
          <a:xfrm>
            <a:off x="7860195" y="3173896"/>
            <a:ext cx="1232452" cy="225286"/>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b="1">
              <a:solidFill>
                <a:schemeClr val="tx1"/>
              </a:solidFill>
            </a:endParaRPr>
          </a:p>
        </p:txBody>
      </p:sp>
      <p:sp>
        <p:nvSpPr>
          <p:cNvPr id="19" name="Rectangle 18">
            <a:extLst>
              <a:ext uri="{FF2B5EF4-FFF2-40B4-BE49-F238E27FC236}">
                <a16:creationId xmlns:a16="http://schemas.microsoft.com/office/drawing/2014/main" id="{B7B30167-EE54-4D21-84B8-13E090604CC8}"/>
              </a:ext>
            </a:extLst>
          </p:cNvPr>
          <p:cNvSpPr/>
          <p:nvPr/>
        </p:nvSpPr>
        <p:spPr>
          <a:xfrm>
            <a:off x="9508432" y="2908851"/>
            <a:ext cx="2034209" cy="95415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GST RET- 1</a:t>
            </a:r>
          </a:p>
          <a:p>
            <a:pPr algn="ctr"/>
            <a:r>
              <a:rPr lang="en-US" b="1" dirty="0">
                <a:solidFill>
                  <a:schemeClr val="tx1"/>
                </a:solidFill>
              </a:rPr>
              <a:t>(April)</a:t>
            </a:r>
          </a:p>
          <a:p>
            <a:pPr algn="ctr"/>
            <a:r>
              <a:rPr lang="en-US" b="1" dirty="0">
                <a:solidFill>
                  <a:schemeClr val="tx1"/>
                </a:solidFill>
              </a:rPr>
              <a:t>4A(10) (Rs. 100)</a:t>
            </a:r>
            <a:endParaRPr lang="en-IN" b="1" dirty="0">
              <a:solidFill>
                <a:schemeClr val="tx1"/>
              </a:solidFill>
            </a:endParaRPr>
          </a:p>
        </p:txBody>
      </p:sp>
      <p:sp>
        <p:nvSpPr>
          <p:cNvPr id="20" name="Multiplication Sign 19">
            <a:extLst>
              <a:ext uri="{FF2B5EF4-FFF2-40B4-BE49-F238E27FC236}">
                <a16:creationId xmlns:a16="http://schemas.microsoft.com/office/drawing/2014/main" id="{5B2C6C5C-9ACD-4E88-AD5A-A5357B69BB3C}"/>
              </a:ext>
            </a:extLst>
          </p:cNvPr>
          <p:cNvSpPr/>
          <p:nvPr/>
        </p:nvSpPr>
        <p:spPr>
          <a:xfrm>
            <a:off x="6438896" y="3226905"/>
            <a:ext cx="904463" cy="636104"/>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rgbClr val="FF0000"/>
              </a:solidFill>
            </a:endParaRPr>
          </a:p>
        </p:txBody>
      </p:sp>
      <p:sp>
        <p:nvSpPr>
          <p:cNvPr id="21" name="Rectangle 20">
            <a:extLst>
              <a:ext uri="{FF2B5EF4-FFF2-40B4-BE49-F238E27FC236}">
                <a16:creationId xmlns:a16="http://schemas.microsoft.com/office/drawing/2014/main" id="{1CFF5499-701F-4D46-82FD-83A088BFB661}"/>
              </a:ext>
            </a:extLst>
          </p:cNvPr>
          <p:cNvSpPr/>
          <p:nvPr/>
        </p:nvSpPr>
        <p:spPr>
          <a:xfrm>
            <a:off x="907776" y="4200940"/>
            <a:ext cx="1775791" cy="51683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Recipient</a:t>
            </a:r>
            <a:endParaRPr lang="en-IN" b="1" dirty="0">
              <a:solidFill>
                <a:schemeClr val="tx1"/>
              </a:solidFill>
            </a:endParaRPr>
          </a:p>
        </p:txBody>
      </p:sp>
      <p:sp>
        <p:nvSpPr>
          <p:cNvPr id="22" name="Rectangle 21">
            <a:extLst>
              <a:ext uri="{FF2B5EF4-FFF2-40B4-BE49-F238E27FC236}">
                <a16:creationId xmlns:a16="http://schemas.microsoft.com/office/drawing/2014/main" id="{2687C9FB-34F9-4EFC-A751-5EC7198D86D4}"/>
              </a:ext>
            </a:extLst>
          </p:cNvPr>
          <p:cNvSpPr/>
          <p:nvPr/>
        </p:nvSpPr>
        <p:spPr>
          <a:xfrm>
            <a:off x="5078895" y="4141305"/>
            <a:ext cx="2034209" cy="63610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GST ANX- 2</a:t>
            </a:r>
          </a:p>
          <a:p>
            <a:pPr algn="ctr"/>
            <a:r>
              <a:rPr lang="en-US" b="1" dirty="0">
                <a:solidFill>
                  <a:schemeClr val="tx1"/>
                </a:solidFill>
              </a:rPr>
              <a:t>(July) (Rs. 100)</a:t>
            </a:r>
            <a:endParaRPr lang="en-IN" b="1" dirty="0">
              <a:solidFill>
                <a:schemeClr val="tx1"/>
              </a:solidFill>
            </a:endParaRPr>
          </a:p>
        </p:txBody>
      </p:sp>
      <p:sp>
        <p:nvSpPr>
          <p:cNvPr id="23" name="Arrow: Right 22">
            <a:extLst>
              <a:ext uri="{FF2B5EF4-FFF2-40B4-BE49-F238E27FC236}">
                <a16:creationId xmlns:a16="http://schemas.microsoft.com/office/drawing/2014/main" id="{22301FD0-DD9D-4A4C-9DA9-7165B1D9F3C1}"/>
              </a:ext>
            </a:extLst>
          </p:cNvPr>
          <p:cNvSpPr/>
          <p:nvPr/>
        </p:nvSpPr>
        <p:spPr>
          <a:xfrm>
            <a:off x="3263348" y="4346714"/>
            <a:ext cx="1232452" cy="225286"/>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b="1">
              <a:solidFill>
                <a:schemeClr val="tx1"/>
              </a:solidFill>
            </a:endParaRPr>
          </a:p>
        </p:txBody>
      </p:sp>
      <p:sp>
        <p:nvSpPr>
          <p:cNvPr id="24" name="Arrow: Right 23">
            <a:extLst>
              <a:ext uri="{FF2B5EF4-FFF2-40B4-BE49-F238E27FC236}">
                <a16:creationId xmlns:a16="http://schemas.microsoft.com/office/drawing/2014/main" id="{A99B1657-E3BE-44CB-B99C-4FA7CDC537D8}"/>
              </a:ext>
            </a:extLst>
          </p:cNvPr>
          <p:cNvSpPr/>
          <p:nvPr/>
        </p:nvSpPr>
        <p:spPr>
          <a:xfrm>
            <a:off x="7860195" y="4346714"/>
            <a:ext cx="1232452" cy="225286"/>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b="1">
              <a:solidFill>
                <a:schemeClr val="tx1"/>
              </a:solidFill>
            </a:endParaRPr>
          </a:p>
        </p:txBody>
      </p:sp>
      <p:sp>
        <p:nvSpPr>
          <p:cNvPr id="25" name="Rectangle 24">
            <a:extLst>
              <a:ext uri="{FF2B5EF4-FFF2-40B4-BE49-F238E27FC236}">
                <a16:creationId xmlns:a16="http://schemas.microsoft.com/office/drawing/2014/main" id="{E8C3275B-9497-4E5B-A93C-F76D132AF513}"/>
              </a:ext>
            </a:extLst>
          </p:cNvPr>
          <p:cNvSpPr/>
          <p:nvPr/>
        </p:nvSpPr>
        <p:spPr>
          <a:xfrm>
            <a:off x="9508432" y="4081669"/>
            <a:ext cx="2034209" cy="95415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GST RET- 1</a:t>
            </a:r>
          </a:p>
          <a:p>
            <a:pPr algn="ctr"/>
            <a:r>
              <a:rPr lang="en-US" b="1" dirty="0">
                <a:solidFill>
                  <a:schemeClr val="tx1"/>
                </a:solidFill>
              </a:rPr>
              <a:t>(July)</a:t>
            </a:r>
          </a:p>
          <a:p>
            <a:pPr algn="ctr"/>
            <a:r>
              <a:rPr lang="en-US" b="1" dirty="0">
                <a:solidFill>
                  <a:schemeClr val="tx1"/>
                </a:solidFill>
              </a:rPr>
              <a:t>4A(3) (Rs. 100)</a:t>
            </a:r>
            <a:endParaRPr lang="en-IN" b="1" dirty="0">
              <a:solidFill>
                <a:schemeClr val="tx1"/>
              </a:solidFill>
            </a:endParaRPr>
          </a:p>
        </p:txBody>
      </p:sp>
      <p:sp>
        <p:nvSpPr>
          <p:cNvPr id="27" name="Rectangle 26">
            <a:extLst>
              <a:ext uri="{FF2B5EF4-FFF2-40B4-BE49-F238E27FC236}">
                <a16:creationId xmlns:a16="http://schemas.microsoft.com/office/drawing/2014/main" id="{19BD852C-DD1A-4987-8C41-35BCE22536A6}"/>
              </a:ext>
            </a:extLst>
          </p:cNvPr>
          <p:cNvSpPr/>
          <p:nvPr/>
        </p:nvSpPr>
        <p:spPr>
          <a:xfrm>
            <a:off x="9508432" y="5015948"/>
            <a:ext cx="2034209" cy="95415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GST RET- 1</a:t>
            </a:r>
          </a:p>
          <a:p>
            <a:pPr algn="ctr"/>
            <a:r>
              <a:rPr lang="en-US" b="1" dirty="0">
                <a:solidFill>
                  <a:schemeClr val="tx1"/>
                </a:solidFill>
              </a:rPr>
              <a:t>(</a:t>
            </a:r>
            <a:r>
              <a:rPr lang="en-US" b="1" dirty="0">
                <a:solidFill>
                  <a:srgbClr val="FF0000"/>
                </a:solidFill>
              </a:rPr>
              <a:t>July</a:t>
            </a:r>
            <a:r>
              <a:rPr lang="en-US" b="1" dirty="0">
                <a:solidFill>
                  <a:schemeClr val="tx1"/>
                </a:solidFill>
              </a:rPr>
              <a:t>)</a:t>
            </a:r>
          </a:p>
          <a:p>
            <a:pPr algn="ctr"/>
            <a:r>
              <a:rPr lang="en-US" b="1" dirty="0">
                <a:solidFill>
                  <a:schemeClr val="tx1"/>
                </a:solidFill>
              </a:rPr>
              <a:t>4B(</a:t>
            </a:r>
            <a:r>
              <a:rPr lang="en-US" b="1" dirty="0">
                <a:solidFill>
                  <a:srgbClr val="FF0000"/>
                </a:solidFill>
              </a:rPr>
              <a:t>3</a:t>
            </a:r>
            <a:r>
              <a:rPr lang="en-US" b="1" dirty="0">
                <a:solidFill>
                  <a:schemeClr val="tx1"/>
                </a:solidFill>
              </a:rPr>
              <a:t>) (Rs. </a:t>
            </a:r>
            <a:r>
              <a:rPr lang="en-US" b="1" dirty="0">
                <a:solidFill>
                  <a:srgbClr val="FF0000"/>
                </a:solidFill>
              </a:rPr>
              <a:t>(100)</a:t>
            </a:r>
            <a:r>
              <a:rPr lang="en-US" b="1" dirty="0">
                <a:solidFill>
                  <a:schemeClr val="tx1"/>
                </a:solidFill>
              </a:rPr>
              <a:t>)</a:t>
            </a:r>
            <a:endParaRPr lang="en-IN" b="1" dirty="0">
              <a:solidFill>
                <a:schemeClr val="tx1"/>
              </a:solidFill>
            </a:endParaRPr>
          </a:p>
        </p:txBody>
      </p:sp>
      <p:sp>
        <p:nvSpPr>
          <p:cNvPr id="26" name="Rectangle 25">
            <a:extLst>
              <a:ext uri="{FF2B5EF4-FFF2-40B4-BE49-F238E27FC236}">
                <a16:creationId xmlns:a16="http://schemas.microsoft.com/office/drawing/2014/main" id="{F25E0CDC-F2DF-47DE-A376-53D6B24EFD9B}"/>
              </a:ext>
            </a:extLst>
          </p:cNvPr>
          <p:cNvSpPr/>
          <p:nvPr/>
        </p:nvSpPr>
        <p:spPr>
          <a:xfrm>
            <a:off x="907776" y="5234610"/>
            <a:ext cx="1775791" cy="51683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Recipient</a:t>
            </a:r>
            <a:endParaRPr lang="en-IN" b="1" dirty="0">
              <a:solidFill>
                <a:schemeClr val="tx1"/>
              </a:solidFill>
            </a:endParaRPr>
          </a:p>
        </p:txBody>
      </p:sp>
      <p:sp>
        <p:nvSpPr>
          <p:cNvPr id="28" name="Rectangle 27">
            <a:extLst>
              <a:ext uri="{FF2B5EF4-FFF2-40B4-BE49-F238E27FC236}">
                <a16:creationId xmlns:a16="http://schemas.microsoft.com/office/drawing/2014/main" id="{2C780A66-F264-46B0-A983-D1E27F100701}"/>
              </a:ext>
            </a:extLst>
          </p:cNvPr>
          <p:cNvSpPr/>
          <p:nvPr/>
        </p:nvSpPr>
        <p:spPr>
          <a:xfrm>
            <a:off x="5078895" y="5174974"/>
            <a:ext cx="2034209" cy="82163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GST ANX- 1</a:t>
            </a:r>
          </a:p>
          <a:p>
            <a:pPr algn="ctr"/>
            <a:r>
              <a:rPr lang="en-US" b="1" dirty="0">
                <a:solidFill>
                  <a:schemeClr val="tx1"/>
                </a:solidFill>
              </a:rPr>
              <a:t>Table 3L</a:t>
            </a:r>
          </a:p>
          <a:p>
            <a:pPr algn="ctr"/>
            <a:r>
              <a:rPr lang="en-US" b="1" dirty="0">
                <a:solidFill>
                  <a:schemeClr val="tx1"/>
                </a:solidFill>
              </a:rPr>
              <a:t>(Jun) (Rs. 100)</a:t>
            </a:r>
            <a:endParaRPr lang="en-IN" b="1" dirty="0">
              <a:solidFill>
                <a:schemeClr val="tx1"/>
              </a:solidFill>
            </a:endParaRPr>
          </a:p>
        </p:txBody>
      </p:sp>
      <p:sp>
        <p:nvSpPr>
          <p:cNvPr id="29" name="Arrow: Right 28">
            <a:extLst>
              <a:ext uri="{FF2B5EF4-FFF2-40B4-BE49-F238E27FC236}">
                <a16:creationId xmlns:a16="http://schemas.microsoft.com/office/drawing/2014/main" id="{B4186BFB-6CEE-4863-9BA8-D0DFE6F469C7}"/>
              </a:ext>
            </a:extLst>
          </p:cNvPr>
          <p:cNvSpPr/>
          <p:nvPr/>
        </p:nvSpPr>
        <p:spPr>
          <a:xfrm>
            <a:off x="3263348" y="5380384"/>
            <a:ext cx="1232452" cy="225286"/>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b="1">
              <a:solidFill>
                <a:schemeClr val="tx1"/>
              </a:solidFill>
            </a:endParaRPr>
          </a:p>
        </p:txBody>
      </p:sp>
      <p:sp>
        <p:nvSpPr>
          <p:cNvPr id="6" name="TextBox 5">
            <a:extLst>
              <a:ext uri="{FF2B5EF4-FFF2-40B4-BE49-F238E27FC236}">
                <a16:creationId xmlns:a16="http://schemas.microsoft.com/office/drawing/2014/main" id="{DEDF1A82-9D8A-4ED2-B975-7C76C193E550}"/>
              </a:ext>
            </a:extLst>
          </p:cNvPr>
          <p:cNvSpPr txBox="1"/>
          <p:nvPr/>
        </p:nvSpPr>
        <p:spPr>
          <a:xfrm>
            <a:off x="7696199" y="5144005"/>
            <a:ext cx="1790699" cy="923330"/>
          </a:xfrm>
          <a:prstGeom prst="rect">
            <a:avLst/>
          </a:prstGeom>
          <a:noFill/>
        </p:spPr>
        <p:txBody>
          <a:bodyPr wrap="square" rtlCol="0">
            <a:spAutoFit/>
          </a:bodyPr>
          <a:lstStyle/>
          <a:p>
            <a:pPr algn="ctr"/>
            <a:r>
              <a:rPr lang="en-US" dirty="0"/>
              <a:t>Wait for </a:t>
            </a:r>
          </a:p>
          <a:p>
            <a:pPr algn="ctr"/>
            <a:r>
              <a:rPr lang="en-US" dirty="0"/>
              <a:t>corresponding </a:t>
            </a:r>
          </a:p>
          <a:p>
            <a:pPr algn="ctr"/>
            <a:r>
              <a:rPr lang="en-US" dirty="0"/>
              <a:t>rules</a:t>
            </a:r>
            <a:endParaRPr lang="en-IN" dirty="0"/>
          </a:p>
        </p:txBody>
      </p:sp>
      <p:sp>
        <p:nvSpPr>
          <p:cNvPr id="31" name="Rectangle: Rounded Corners 30">
            <a:extLst>
              <a:ext uri="{FF2B5EF4-FFF2-40B4-BE49-F238E27FC236}">
                <a16:creationId xmlns:a16="http://schemas.microsoft.com/office/drawing/2014/main" id="{6C550E26-6C2F-4ABC-A12F-826A3A8C73A2}"/>
              </a:ext>
            </a:extLst>
          </p:cNvPr>
          <p:cNvSpPr/>
          <p:nvPr/>
        </p:nvSpPr>
        <p:spPr>
          <a:xfrm>
            <a:off x="344557" y="6062871"/>
            <a:ext cx="11701669" cy="702365"/>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GST ANX-1 Table 3L. </a:t>
            </a:r>
            <a:r>
              <a:rPr lang="en-IN" dirty="0">
                <a:solidFill>
                  <a:schemeClr val="tx1"/>
                </a:solidFill>
              </a:rPr>
              <a:t>Missing documents on which credit has been claimed in T-2 / T-1 (for quarter) tax</a:t>
            </a:r>
          </a:p>
          <a:p>
            <a:pPr algn="ctr"/>
            <a:r>
              <a:rPr lang="en-IN" dirty="0">
                <a:solidFill>
                  <a:schemeClr val="tx1"/>
                </a:solidFill>
              </a:rPr>
              <a:t> period and supplier has not reported the same till the filing of return for the current tax period.</a:t>
            </a:r>
          </a:p>
        </p:txBody>
      </p:sp>
    </p:spTree>
    <p:extLst>
      <p:ext uri="{BB962C8B-B14F-4D97-AF65-F5344CB8AC3E}">
        <p14:creationId xmlns:p14="http://schemas.microsoft.com/office/powerpoint/2010/main" val="3406570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8"/>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9"/>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1"/>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3"/>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22"/>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24"/>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25"/>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26"/>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31"/>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29"/>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28"/>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27"/>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12" grpId="0" animBg="1"/>
      <p:bldP spid="5"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7" grpId="0" animBg="1"/>
      <p:bldP spid="26" grpId="0" animBg="1"/>
      <p:bldP spid="28" grpId="0" animBg="1"/>
      <p:bldP spid="29" grpId="0" animBg="1"/>
      <p:bldP spid="6" grpId="0"/>
      <p:bldP spid="31"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84A8CD-07F1-4C16-9A70-240E954A5923}"/>
              </a:ext>
            </a:extLst>
          </p:cNvPr>
          <p:cNvSpPr>
            <a:spLocks noGrp="1"/>
          </p:cNvSpPr>
          <p:nvPr>
            <p:ph type="title"/>
          </p:nvPr>
        </p:nvSpPr>
        <p:spPr/>
        <p:txBody>
          <a:bodyPr/>
          <a:lstStyle/>
          <a:p>
            <a:r>
              <a:rPr lang="en-IN" sz="2400" b="0" dirty="0">
                <a:solidFill>
                  <a:schemeClr val="tx1"/>
                </a:solidFill>
              </a:rPr>
              <a:t>         GST ANX- 1 Vs GST ANX- 2     (Examples)</a:t>
            </a:r>
          </a:p>
        </p:txBody>
      </p:sp>
      <p:sp>
        <p:nvSpPr>
          <p:cNvPr id="3" name="Rectangle 2">
            <a:extLst>
              <a:ext uri="{FF2B5EF4-FFF2-40B4-BE49-F238E27FC236}">
                <a16:creationId xmlns:a16="http://schemas.microsoft.com/office/drawing/2014/main" id="{CDE82627-8DBA-45CA-B338-B84E84C89A80}"/>
              </a:ext>
            </a:extLst>
          </p:cNvPr>
          <p:cNvSpPr/>
          <p:nvPr/>
        </p:nvSpPr>
        <p:spPr>
          <a:xfrm>
            <a:off x="437321" y="2047460"/>
            <a:ext cx="4704522" cy="616226"/>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Invoice dated 19</a:t>
            </a:r>
            <a:r>
              <a:rPr lang="en-IN" baseline="30000" dirty="0">
                <a:solidFill>
                  <a:schemeClr val="tx1"/>
                </a:solidFill>
              </a:rPr>
              <a:t>th</a:t>
            </a:r>
            <a:r>
              <a:rPr lang="en-IN" dirty="0">
                <a:solidFill>
                  <a:schemeClr val="tx1"/>
                </a:solidFill>
              </a:rPr>
              <a:t> April uploaded with Tax </a:t>
            </a:r>
          </a:p>
          <a:p>
            <a:pPr algn="ctr"/>
            <a:r>
              <a:rPr lang="en-IN" dirty="0">
                <a:solidFill>
                  <a:schemeClr val="tx1"/>
                </a:solidFill>
              </a:rPr>
              <a:t>Rs. 1,00,000 instead of Rs. 10,000</a:t>
            </a:r>
          </a:p>
        </p:txBody>
      </p:sp>
      <p:sp>
        <p:nvSpPr>
          <p:cNvPr id="4" name="Rectangle: Rounded Corners 3">
            <a:extLst>
              <a:ext uri="{FF2B5EF4-FFF2-40B4-BE49-F238E27FC236}">
                <a16:creationId xmlns:a16="http://schemas.microsoft.com/office/drawing/2014/main" id="{DE1025FC-97F2-43DA-9EE3-F8E57B7EA06E}"/>
              </a:ext>
            </a:extLst>
          </p:cNvPr>
          <p:cNvSpPr/>
          <p:nvPr/>
        </p:nvSpPr>
        <p:spPr>
          <a:xfrm>
            <a:off x="5592419" y="2020955"/>
            <a:ext cx="1948069" cy="755374"/>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Uploaded as on 20</a:t>
            </a:r>
            <a:r>
              <a:rPr lang="en-IN" baseline="30000" dirty="0">
                <a:solidFill>
                  <a:schemeClr val="tx1"/>
                </a:solidFill>
              </a:rPr>
              <a:t>th</a:t>
            </a:r>
            <a:r>
              <a:rPr lang="en-IN" dirty="0">
                <a:solidFill>
                  <a:schemeClr val="tx1"/>
                </a:solidFill>
              </a:rPr>
              <a:t>  April</a:t>
            </a:r>
          </a:p>
        </p:txBody>
      </p:sp>
      <p:sp>
        <p:nvSpPr>
          <p:cNvPr id="21" name="Rectangle: Rounded Corners 20">
            <a:extLst>
              <a:ext uri="{FF2B5EF4-FFF2-40B4-BE49-F238E27FC236}">
                <a16:creationId xmlns:a16="http://schemas.microsoft.com/office/drawing/2014/main" id="{44E9CC81-0984-4A66-AE79-070ADDDBB80E}"/>
              </a:ext>
            </a:extLst>
          </p:cNvPr>
          <p:cNvSpPr/>
          <p:nvPr/>
        </p:nvSpPr>
        <p:spPr>
          <a:xfrm>
            <a:off x="5830957" y="1298635"/>
            <a:ext cx="1378226" cy="490330"/>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ANX-1</a:t>
            </a:r>
          </a:p>
        </p:txBody>
      </p:sp>
      <p:sp>
        <p:nvSpPr>
          <p:cNvPr id="22" name="Rectangle: Rounded Corners 21">
            <a:extLst>
              <a:ext uri="{FF2B5EF4-FFF2-40B4-BE49-F238E27FC236}">
                <a16:creationId xmlns:a16="http://schemas.microsoft.com/office/drawing/2014/main" id="{9C21DE81-7BFB-44CC-990E-89D5E26200BC}"/>
              </a:ext>
            </a:extLst>
          </p:cNvPr>
          <p:cNvSpPr/>
          <p:nvPr/>
        </p:nvSpPr>
        <p:spPr>
          <a:xfrm>
            <a:off x="8441633" y="1311809"/>
            <a:ext cx="1378226" cy="490330"/>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ANX-2</a:t>
            </a:r>
          </a:p>
        </p:txBody>
      </p:sp>
      <p:sp>
        <p:nvSpPr>
          <p:cNvPr id="29" name="Rectangle: Rounded Corners 28">
            <a:extLst>
              <a:ext uri="{FF2B5EF4-FFF2-40B4-BE49-F238E27FC236}">
                <a16:creationId xmlns:a16="http://schemas.microsoft.com/office/drawing/2014/main" id="{743B728A-CBDA-46AB-B50F-B0B02CCB73AD}"/>
              </a:ext>
            </a:extLst>
          </p:cNvPr>
          <p:cNvSpPr/>
          <p:nvPr/>
        </p:nvSpPr>
        <p:spPr>
          <a:xfrm>
            <a:off x="8183219" y="2034129"/>
            <a:ext cx="1948069" cy="755374"/>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Accepted as on 20</a:t>
            </a:r>
            <a:r>
              <a:rPr lang="en-IN" baseline="30000" dirty="0">
                <a:solidFill>
                  <a:schemeClr val="tx1"/>
                </a:solidFill>
              </a:rPr>
              <a:t>th</a:t>
            </a:r>
            <a:r>
              <a:rPr lang="en-IN" dirty="0">
                <a:solidFill>
                  <a:schemeClr val="tx1"/>
                </a:solidFill>
              </a:rPr>
              <a:t>  April</a:t>
            </a:r>
          </a:p>
        </p:txBody>
      </p:sp>
      <p:sp>
        <p:nvSpPr>
          <p:cNvPr id="5" name="Oval 4">
            <a:extLst>
              <a:ext uri="{FF2B5EF4-FFF2-40B4-BE49-F238E27FC236}">
                <a16:creationId xmlns:a16="http://schemas.microsoft.com/office/drawing/2014/main" id="{3C50DC5B-4473-4571-8EC3-CFE60B8C8645}"/>
              </a:ext>
            </a:extLst>
          </p:cNvPr>
          <p:cNvSpPr/>
          <p:nvPr/>
        </p:nvSpPr>
        <p:spPr>
          <a:xfrm>
            <a:off x="10482466" y="2160103"/>
            <a:ext cx="1417986" cy="61622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Locked</a:t>
            </a:r>
          </a:p>
        </p:txBody>
      </p:sp>
      <p:sp>
        <p:nvSpPr>
          <p:cNvPr id="8" name="Arrow: Down 7">
            <a:extLst>
              <a:ext uri="{FF2B5EF4-FFF2-40B4-BE49-F238E27FC236}">
                <a16:creationId xmlns:a16="http://schemas.microsoft.com/office/drawing/2014/main" id="{9614B9B7-6E87-4F43-899A-22C75B272E69}"/>
              </a:ext>
            </a:extLst>
          </p:cNvPr>
          <p:cNvSpPr/>
          <p:nvPr/>
        </p:nvSpPr>
        <p:spPr>
          <a:xfrm rot="1642534">
            <a:off x="10323437" y="2762746"/>
            <a:ext cx="318058" cy="97591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6" name="Oval 15">
            <a:extLst>
              <a:ext uri="{FF2B5EF4-FFF2-40B4-BE49-F238E27FC236}">
                <a16:creationId xmlns:a16="http://schemas.microsoft.com/office/drawing/2014/main" id="{A5EDFDDF-C493-4D7E-A366-1E8E3F75EB1E}"/>
              </a:ext>
            </a:extLst>
          </p:cNvPr>
          <p:cNvSpPr/>
          <p:nvPr/>
        </p:nvSpPr>
        <p:spPr>
          <a:xfrm>
            <a:off x="9157253" y="3770318"/>
            <a:ext cx="1417986" cy="61622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Unlock</a:t>
            </a:r>
          </a:p>
        </p:txBody>
      </p:sp>
      <p:sp>
        <p:nvSpPr>
          <p:cNvPr id="17" name="Rectangle: Rounded Corners 16">
            <a:extLst>
              <a:ext uri="{FF2B5EF4-FFF2-40B4-BE49-F238E27FC236}">
                <a16:creationId xmlns:a16="http://schemas.microsoft.com/office/drawing/2014/main" id="{C6B4E1F4-0473-4E9F-AA00-C7C937264B3B}"/>
              </a:ext>
            </a:extLst>
          </p:cNvPr>
          <p:cNvSpPr/>
          <p:nvPr/>
        </p:nvSpPr>
        <p:spPr>
          <a:xfrm>
            <a:off x="6964019" y="3743816"/>
            <a:ext cx="1948069" cy="755374"/>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Unlocked as on </a:t>
            </a:r>
          </a:p>
          <a:p>
            <a:pPr algn="ctr"/>
            <a:r>
              <a:rPr lang="en-IN" dirty="0">
                <a:solidFill>
                  <a:schemeClr val="tx1"/>
                </a:solidFill>
              </a:rPr>
              <a:t>25</a:t>
            </a:r>
            <a:r>
              <a:rPr lang="en-IN" baseline="30000" dirty="0">
                <a:solidFill>
                  <a:schemeClr val="tx1"/>
                </a:solidFill>
              </a:rPr>
              <a:t>th</a:t>
            </a:r>
            <a:r>
              <a:rPr lang="en-IN" dirty="0">
                <a:solidFill>
                  <a:schemeClr val="tx1"/>
                </a:solidFill>
              </a:rPr>
              <a:t>  April</a:t>
            </a:r>
          </a:p>
        </p:txBody>
      </p:sp>
      <p:sp>
        <p:nvSpPr>
          <p:cNvPr id="9" name="Arrow: Left 8">
            <a:extLst>
              <a:ext uri="{FF2B5EF4-FFF2-40B4-BE49-F238E27FC236}">
                <a16:creationId xmlns:a16="http://schemas.microsoft.com/office/drawing/2014/main" id="{073FF3AA-88B1-4C5A-8855-9021DC8D7A1B}"/>
              </a:ext>
            </a:extLst>
          </p:cNvPr>
          <p:cNvSpPr/>
          <p:nvPr/>
        </p:nvSpPr>
        <p:spPr>
          <a:xfrm>
            <a:off x="6321288" y="3988979"/>
            <a:ext cx="490329" cy="26504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9" name="Rectangle: Rounded Corners 18">
            <a:extLst>
              <a:ext uri="{FF2B5EF4-FFF2-40B4-BE49-F238E27FC236}">
                <a16:creationId xmlns:a16="http://schemas.microsoft.com/office/drawing/2014/main" id="{4FDFCA31-E7BD-43B7-8609-DA212C59D79C}"/>
              </a:ext>
            </a:extLst>
          </p:cNvPr>
          <p:cNvSpPr/>
          <p:nvPr/>
        </p:nvSpPr>
        <p:spPr>
          <a:xfrm>
            <a:off x="3511825" y="3531858"/>
            <a:ext cx="2729949" cy="1179287"/>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Now, can edit </a:t>
            </a:r>
          </a:p>
          <a:p>
            <a:pPr algn="ctr"/>
            <a:r>
              <a:rPr lang="en-IN" dirty="0">
                <a:solidFill>
                  <a:schemeClr val="tx1"/>
                </a:solidFill>
              </a:rPr>
              <a:t>till 10</a:t>
            </a:r>
            <a:r>
              <a:rPr lang="en-IN" baseline="30000" dirty="0">
                <a:solidFill>
                  <a:schemeClr val="tx1"/>
                </a:solidFill>
              </a:rPr>
              <a:t>th</a:t>
            </a:r>
            <a:r>
              <a:rPr lang="en-IN" dirty="0">
                <a:solidFill>
                  <a:schemeClr val="tx1"/>
                </a:solidFill>
              </a:rPr>
              <a:t> May or further acceptance whichever </a:t>
            </a:r>
          </a:p>
          <a:p>
            <a:pPr algn="ctr"/>
            <a:r>
              <a:rPr lang="en-IN" dirty="0">
                <a:solidFill>
                  <a:schemeClr val="tx1"/>
                </a:solidFill>
              </a:rPr>
              <a:t>is earlier</a:t>
            </a:r>
          </a:p>
        </p:txBody>
      </p:sp>
      <p:sp>
        <p:nvSpPr>
          <p:cNvPr id="10" name="Arrow: Down 9">
            <a:extLst>
              <a:ext uri="{FF2B5EF4-FFF2-40B4-BE49-F238E27FC236}">
                <a16:creationId xmlns:a16="http://schemas.microsoft.com/office/drawing/2014/main" id="{448236D7-B518-4EE1-AD1A-61021D07178D}"/>
              </a:ext>
            </a:extLst>
          </p:cNvPr>
          <p:cNvSpPr/>
          <p:nvPr/>
        </p:nvSpPr>
        <p:spPr>
          <a:xfrm>
            <a:off x="11145082" y="2915478"/>
            <a:ext cx="304800" cy="101287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3" name="Oval 22">
            <a:extLst>
              <a:ext uri="{FF2B5EF4-FFF2-40B4-BE49-F238E27FC236}">
                <a16:creationId xmlns:a16="http://schemas.microsoft.com/office/drawing/2014/main" id="{A1A8A00E-FB10-4D9E-BB58-674771318D3F}"/>
              </a:ext>
            </a:extLst>
          </p:cNvPr>
          <p:cNvSpPr/>
          <p:nvPr/>
        </p:nvSpPr>
        <p:spPr>
          <a:xfrm>
            <a:off x="10575239" y="4038753"/>
            <a:ext cx="1616761" cy="61622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600" b="1" dirty="0">
                <a:solidFill>
                  <a:schemeClr val="tx1"/>
                </a:solidFill>
              </a:rPr>
              <a:t>If not </a:t>
            </a:r>
          </a:p>
          <a:p>
            <a:pPr algn="ctr"/>
            <a:r>
              <a:rPr lang="en-IN" sz="1600" b="1" dirty="0">
                <a:solidFill>
                  <a:schemeClr val="tx1"/>
                </a:solidFill>
              </a:rPr>
              <a:t>unlocked</a:t>
            </a:r>
          </a:p>
        </p:txBody>
      </p:sp>
      <p:sp>
        <p:nvSpPr>
          <p:cNvPr id="24" name="Arrow: Down 23">
            <a:extLst>
              <a:ext uri="{FF2B5EF4-FFF2-40B4-BE49-F238E27FC236}">
                <a16:creationId xmlns:a16="http://schemas.microsoft.com/office/drawing/2014/main" id="{1B645E09-882B-45DD-9D9C-0C8EC810E186}"/>
              </a:ext>
            </a:extLst>
          </p:cNvPr>
          <p:cNvSpPr/>
          <p:nvPr/>
        </p:nvSpPr>
        <p:spPr>
          <a:xfrm>
            <a:off x="11145082" y="4765375"/>
            <a:ext cx="304800" cy="61622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2" name="TextBox 11">
            <a:extLst>
              <a:ext uri="{FF2B5EF4-FFF2-40B4-BE49-F238E27FC236}">
                <a16:creationId xmlns:a16="http://schemas.microsoft.com/office/drawing/2014/main" id="{8FB85440-AD19-46F1-9879-BF51F8C687B7}"/>
              </a:ext>
            </a:extLst>
          </p:cNvPr>
          <p:cNvSpPr txBox="1"/>
          <p:nvPr/>
        </p:nvSpPr>
        <p:spPr>
          <a:xfrm>
            <a:off x="8686801" y="5615994"/>
            <a:ext cx="3346173" cy="646331"/>
          </a:xfrm>
          <a:prstGeom prst="rect">
            <a:avLst/>
          </a:prstGeom>
          <a:noFill/>
          <a:ln w="28575">
            <a:solidFill>
              <a:srgbClr val="FF0000"/>
            </a:solidFill>
          </a:ln>
        </p:spPr>
        <p:txBody>
          <a:bodyPr wrap="square" rtlCol="0">
            <a:spAutoFit/>
          </a:bodyPr>
          <a:lstStyle/>
          <a:p>
            <a:r>
              <a:rPr lang="en-IN" b="1" dirty="0"/>
              <a:t>A separate facility to handle such cases will be provided</a:t>
            </a:r>
          </a:p>
        </p:txBody>
      </p:sp>
      <p:pic>
        <p:nvPicPr>
          <p:cNvPr id="18" name="Picture 17">
            <a:extLst>
              <a:ext uri="{FF2B5EF4-FFF2-40B4-BE49-F238E27FC236}">
                <a16:creationId xmlns:a16="http://schemas.microsoft.com/office/drawing/2014/main" id="{194E6A2F-47B3-4642-88F6-725645F87A2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65808" y="5948131"/>
            <a:ext cx="1345809" cy="914400"/>
          </a:xfrm>
          <a:prstGeom prst="rect">
            <a:avLst/>
          </a:prstGeom>
        </p:spPr>
      </p:pic>
      <p:pic>
        <p:nvPicPr>
          <p:cNvPr id="20" name="Picture 19">
            <a:extLst>
              <a:ext uri="{FF2B5EF4-FFF2-40B4-BE49-F238E27FC236}">
                <a16:creationId xmlns:a16="http://schemas.microsoft.com/office/drawing/2014/main" id="{AE320757-A731-4C1D-BB81-80984E9875C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405331"/>
            <a:ext cx="1969477" cy="452669"/>
          </a:xfrm>
          <a:prstGeom prst="rect">
            <a:avLst/>
          </a:prstGeom>
        </p:spPr>
      </p:pic>
    </p:spTree>
    <p:extLst>
      <p:ext uri="{BB962C8B-B14F-4D97-AF65-F5344CB8AC3E}">
        <p14:creationId xmlns:p14="http://schemas.microsoft.com/office/powerpoint/2010/main" val="4019455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21" grpId="0" animBg="1"/>
      <p:bldP spid="22" grpId="0" animBg="1"/>
      <p:bldP spid="29" grpId="0" animBg="1"/>
      <p:bldP spid="5" grpId="0" animBg="1"/>
      <p:bldP spid="8" grpId="0" animBg="1"/>
      <p:bldP spid="16" grpId="0" animBg="1"/>
      <p:bldP spid="17" grpId="0" animBg="1"/>
      <p:bldP spid="9" grpId="0" animBg="1"/>
      <p:bldP spid="19" grpId="0" animBg="1"/>
      <p:bldP spid="10" grpId="0" animBg="1"/>
      <p:bldP spid="23" grpId="0" animBg="1"/>
      <p:bldP spid="24" grpId="0" animBg="1"/>
      <p:bldP spid="12"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84A8CD-07F1-4C16-9A70-240E954A5923}"/>
              </a:ext>
            </a:extLst>
          </p:cNvPr>
          <p:cNvSpPr>
            <a:spLocks noGrp="1"/>
          </p:cNvSpPr>
          <p:nvPr>
            <p:ph type="title"/>
          </p:nvPr>
        </p:nvSpPr>
        <p:spPr/>
        <p:txBody>
          <a:bodyPr/>
          <a:lstStyle/>
          <a:p>
            <a:r>
              <a:rPr lang="en-IN" sz="2400" b="0" dirty="0">
                <a:solidFill>
                  <a:schemeClr val="tx1"/>
                </a:solidFill>
              </a:rPr>
              <a:t>    </a:t>
            </a:r>
            <a:r>
              <a:rPr lang="en-IN" sz="2400" dirty="0">
                <a:solidFill>
                  <a:schemeClr val="tx1"/>
                </a:solidFill>
              </a:rPr>
              <a:t>GST ANX- 2   &amp;   GST  RET- 1 (Rejection of Accepted document)</a:t>
            </a:r>
          </a:p>
        </p:txBody>
      </p:sp>
      <p:sp>
        <p:nvSpPr>
          <p:cNvPr id="6" name="TextBox 5">
            <a:extLst>
              <a:ext uri="{FF2B5EF4-FFF2-40B4-BE49-F238E27FC236}">
                <a16:creationId xmlns:a16="http://schemas.microsoft.com/office/drawing/2014/main" id="{8DA45632-6865-4E96-83A1-9416279B5FA3}"/>
              </a:ext>
            </a:extLst>
          </p:cNvPr>
          <p:cNvSpPr txBox="1"/>
          <p:nvPr/>
        </p:nvSpPr>
        <p:spPr>
          <a:xfrm>
            <a:off x="742122" y="1846801"/>
            <a:ext cx="10707756" cy="646331"/>
          </a:xfrm>
          <a:prstGeom prst="rect">
            <a:avLst/>
          </a:prstGeom>
          <a:noFill/>
        </p:spPr>
        <p:txBody>
          <a:bodyPr wrap="square" rtlCol="0">
            <a:spAutoFit/>
          </a:bodyPr>
          <a:lstStyle/>
          <a:p>
            <a:pPr marL="285750" indent="-285750">
              <a:buFont typeface="Wingdings" panose="05000000000000000000" pitchFamily="2" charset="2"/>
              <a:buChar char="Ø"/>
            </a:pPr>
            <a:r>
              <a:rPr lang="en-US" dirty="0"/>
              <a:t>Separate functionality would be provided to search and reject an accepted documents on which  credit has already been availed </a:t>
            </a:r>
            <a:endParaRPr lang="en-IN" dirty="0"/>
          </a:p>
        </p:txBody>
      </p:sp>
      <p:sp>
        <p:nvSpPr>
          <p:cNvPr id="25" name="Rectangle: Rounded Corners 24">
            <a:extLst>
              <a:ext uri="{FF2B5EF4-FFF2-40B4-BE49-F238E27FC236}">
                <a16:creationId xmlns:a16="http://schemas.microsoft.com/office/drawing/2014/main" id="{7D837302-FE3D-4D0A-825B-8D777966F8D7}"/>
              </a:ext>
            </a:extLst>
          </p:cNvPr>
          <p:cNvSpPr/>
          <p:nvPr/>
        </p:nvSpPr>
        <p:spPr>
          <a:xfrm>
            <a:off x="231913" y="3294751"/>
            <a:ext cx="11701669" cy="702365"/>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Table 4B(1). </a:t>
            </a:r>
            <a:r>
              <a:rPr lang="en-IN" b="1" dirty="0">
                <a:solidFill>
                  <a:schemeClr val="tx1"/>
                </a:solidFill>
              </a:rPr>
              <a:t>Credit on documents which have been accepted in previous returns but rejected in current   tax period (net of debit / credit notes) </a:t>
            </a:r>
            <a:endParaRPr lang="en-IN" dirty="0">
              <a:solidFill>
                <a:schemeClr val="tx1"/>
              </a:solidFill>
            </a:endParaRPr>
          </a:p>
        </p:txBody>
      </p:sp>
      <p:sp>
        <p:nvSpPr>
          <p:cNvPr id="26" name="Rectangle: Rounded Corners 25">
            <a:extLst>
              <a:ext uri="{FF2B5EF4-FFF2-40B4-BE49-F238E27FC236}">
                <a16:creationId xmlns:a16="http://schemas.microsoft.com/office/drawing/2014/main" id="{1FF66DE9-D205-4D6E-A9F7-DDBC73002311}"/>
              </a:ext>
            </a:extLst>
          </p:cNvPr>
          <p:cNvSpPr/>
          <p:nvPr/>
        </p:nvSpPr>
        <p:spPr>
          <a:xfrm>
            <a:off x="5009323" y="1326791"/>
            <a:ext cx="1616764" cy="490330"/>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GST ANX- 2</a:t>
            </a:r>
          </a:p>
        </p:txBody>
      </p:sp>
      <p:sp>
        <p:nvSpPr>
          <p:cNvPr id="27" name="Rectangle: Rounded Corners 26">
            <a:extLst>
              <a:ext uri="{FF2B5EF4-FFF2-40B4-BE49-F238E27FC236}">
                <a16:creationId xmlns:a16="http://schemas.microsoft.com/office/drawing/2014/main" id="{73F5BAF2-80E5-4035-B14E-EB20B81280C7}"/>
              </a:ext>
            </a:extLst>
          </p:cNvPr>
          <p:cNvSpPr/>
          <p:nvPr/>
        </p:nvSpPr>
        <p:spPr>
          <a:xfrm>
            <a:off x="5009323" y="2522812"/>
            <a:ext cx="1616764" cy="490330"/>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GST RET - 1</a:t>
            </a:r>
          </a:p>
        </p:txBody>
      </p:sp>
      <p:sp>
        <p:nvSpPr>
          <p:cNvPr id="28" name="TextBox 27">
            <a:extLst>
              <a:ext uri="{FF2B5EF4-FFF2-40B4-BE49-F238E27FC236}">
                <a16:creationId xmlns:a16="http://schemas.microsoft.com/office/drawing/2014/main" id="{240A67EB-38DE-4633-B933-0E4E612ECCB6}"/>
              </a:ext>
            </a:extLst>
          </p:cNvPr>
          <p:cNvSpPr txBox="1"/>
          <p:nvPr/>
        </p:nvSpPr>
        <p:spPr>
          <a:xfrm>
            <a:off x="728869" y="4278725"/>
            <a:ext cx="10721009" cy="2031325"/>
          </a:xfrm>
          <a:prstGeom prst="rect">
            <a:avLst/>
          </a:prstGeom>
          <a:noFill/>
        </p:spPr>
        <p:txBody>
          <a:bodyPr wrap="square" rtlCol="0">
            <a:spAutoFit/>
          </a:bodyPr>
          <a:lstStyle/>
          <a:p>
            <a:pPr marL="285750" indent="-285750">
              <a:buFont typeface="Wingdings" panose="05000000000000000000" pitchFamily="2" charset="2"/>
              <a:buChar char="Ø"/>
            </a:pPr>
            <a:r>
              <a:rPr lang="en-US" dirty="0"/>
              <a:t>If a document is rejected by the recipient after accepting and filing return of any tax period, then  the value and amount of ITC will be auto-populated here, in the return filed immediately after        such rejection. Credit availed on such document will be reversed. The amount will be net of debit / credit notes.</a:t>
            </a:r>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r>
              <a:rPr lang="en-US" dirty="0"/>
              <a:t> </a:t>
            </a:r>
            <a:r>
              <a:rPr lang="en-US" b="1" dirty="0"/>
              <a:t>Interest due to rejection of accepted documents by the recipient shall be computed by the system </a:t>
            </a:r>
            <a:endParaRPr lang="en-IN" b="1" dirty="0"/>
          </a:p>
        </p:txBody>
      </p:sp>
      <p:pic>
        <p:nvPicPr>
          <p:cNvPr id="8" name="Picture 7">
            <a:extLst>
              <a:ext uri="{FF2B5EF4-FFF2-40B4-BE49-F238E27FC236}">
                <a16:creationId xmlns:a16="http://schemas.microsoft.com/office/drawing/2014/main" id="{B63B2761-05CB-40E4-9471-647AB0D54EA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46191" y="5943600"/>
            <a:ext cx="1345809" cy="914400"/>
          </a:xfrm>
          <a:prstGeom prst="rect">
            <a:avLst/>
          </a:prstGeom>
        </p:spPr>
      </p:pic>
      <p:pic>
        <p:nvPicPr>
          <p:cNvPr id="9" name="Picture 8">
            <a:extLst>
              <a:ext uri="{FF2B5EF4-FFF2-40B4-BE49-F238E27FC236}">
                <a16:creationId xmlns:a16="http://schemas.microsoft.com/office/drawing/2014/main" id="{B02353E5-5A79-49A0-AD30-6B389309900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405331"/>
            <a:ext cx="1969477" cy="452669"/>
          </a:xfrm>
          <a:prstGeom prst="rect">
            <a:avLst/>
          </a:prstGeom>
        </p:spPr>
      </p:pic>
    </p:spTree>
    <p:extLst>
      <p:ext uri="{BB962C8B-B14F-4D97-AF65-F5344CB8AC3E}">
        <p14:creationId xmlns:p14="http://schemas.microsoft.com/office/powerpoint/2010/main" val="3603131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8">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5" grpId="0" animBg="1"/>
      <p:bldP spid="26" grpId="0" animBg="1"/>
      <p:bldP spid="27"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07CE74-5579-4D9F-A4A8-D35424E02856}"/>
              </a:ext>
            </a:extLst>
          </p:cNvPr>
          <p:cNvSpPr>
            <a:spLocks noGrp="1"/>
          </p:cNvSpPr>
          <p:nvPr>
            <p:ph type="title" idx="4294967295"/>
          </p:nvPr>
        </p:nvSpPr>
        <p:spPr>
          <a:xfrm>
            <a:off x="0" y="0"/>
            <a:ext cx="12192000" cy="1179513"/>
          </a:xfrm>
          <a:prstGeom prst="rect">
            <a:avLst/>
          </a:prstGeom>
        </p:spPr>
        <p:txBody>
          <a:bodyPr/>
          <a:lstStyle/>
          <a:p>
            <a:pPr algn="ctr"/>
            <a:r>
              <a:rPr lang="en-IN" dirty="0"/>
              <a:t>GST ANX- 1A</a:t>
            </a:r>
          </a:p>
        </p:txBody>
      </p:sp>
      <p:sp>
        <p:nvSpPr>
          <p:cNvPr id="5" name="Title 1">
            <a:extLst>
              <a:ext uri="{FF2B5EF4-FFF2-40B4-BE49-F238E27FC236}">
                <a16:creationId xmlns:a16="http://schemas.microsoft.com/office/drawing/2014/main" id="{60B5AE3D-88B8-4552-A702-56CAE80EE395}"/>
              </a:ext>
            </a:extLst>
          </p:cNvPr>
          <p:cNvSpPr txBox="1">
            <a:spLocks/>
          </p:cNvSpPr>
          <p:nvPr/>
        </p:nvSpPr>
        <p:spPr>
          <a:xfrm>
            <a:off x="0" y="5678487"/>
            <a:ext cx="12192000" cy="1179513"/>
          </a:xfrm>
          <a:prstGeom prst="rect">
            <a:avLst/>
          </a:prstGeom>
        </p:spPr>
        <p:txBody>
          <a:bodyPr/>
          <a:lstStyle>
            <a:lvl1pPr algn="ctr" defTabSz="1219170" rtl="0" eaLnBrk="1" latinLnBrk="1" hangingPunct="1">
              <a:spcBef>
                <a:spcPct val="0"/>
              </a:spcBef>
              <a:buNone/>
              <a:defRPr sz="4800" b="1" kern="1200">
                <a:solidFill>
                  <a:schemeClr val="tx1"/>
                </a:solidFill>
                <a:latin typeface="Arial" pitchFamily="34" charset="0"/>
                <a:ea typeface="+mj-ea"/>
                <a:cs typeface="Arial" pitchFamily="34" charset="0"/>
              </a:defRPr>
            </a:lvl1pPr>
          </a:lstStyle>
          <a:p>
            <a:r>
              <a:rPr lang="en-IN" dirty="0"/>
              <a:t>GST ANX- 1A</a:t>
            </a:r>
          </a:p>
        </p:txBody>
      </p:sp>
      <p:pic>
        <p:nvPicPr>
          <p:cNvPr id="4" name="Picture 3">
            <a:extLst>
              <a:ext uri="{FF2B5EF4-FFF2-40B4-BE49-F238E27FC236}">
                <a16:creationId xmlns:a16="http://schemas.microsoft.com/office/drawing/2014/main" id="{2F912419-D3D9-4970-ADA1-009B874AB3E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3000375" cy="914400"/>
          </a:xfrm>
          <a:prstGeom prst="rect">
            <a:avLst/>
          </a:prstGeom>
        </p:spPr>
      </p:pic>
    </p:spTree>
    <p:extLst>
      <p:ext uri="{BB962C8B-B14F-4D97-AF65-F5344CB8AC3E}">
        <p14:creationId xmlns:p14="http://schemas.microsoft.com/office/powerpoint/2010/main" val="140826856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EB9ADF3-B51F-47C0-87ED-BC696913797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284765" cy="6857999"/>
          </a:xfrm>
          <a:prstGeom prst="rect">
            <a:avLst/>
          </a:prstGeom>
        </p:spPr>
      </p:pic>
    </p:spTree>
    <p:extLst>
      <p:ext uri="{BB962C8B-B14F-4D97-AF65-F5344CB8AC3E}">
        <p14:creationId xmlns:p14="http://schemas.microsoft.com/office/powerpoint/2010/main" val="306284049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93294D1D-0722-4AC4-B85C-C51AE22632B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9268" y="2862470"/>
            <a:ext cx="12443790" cy="3995529"/>
          </a:xfrm>
        </p:spPr>
      </p:pic>
      <p:pic>
        <p:nvPicPr>
          <p:cNvPr id="10" name="Picture 9">
            <a:extLst>
              <a:ext uri="{FF2B5EF4-FFF2-40B4-BE49-F238E27FC236}">
                <a16:creationId xmlns:a16="http://schemas.microsoft.com/office/drawing/2014/main" id="{24F57862-13BF-4B51-BF15-68D6A352057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12191999" cy="3070967"/>
          </a:xfrm>
          <a:prstGeom prst="rect">
            <a:avLst/>
          </a:prstGeom>
        </p:spPr>
      </p:pic>
    </p:spTree>
    <p:extLst>
      <p:ext uri="{BB962C8B-B14F-4D97-AF65-F5344CB8AC3E}">
        <p14:creationId xmlns:p14="http://schemas.microsoft.com/office/powerpoint/2010/main" val="287290275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07CE74-5579-4D9F-A4A8-D35424E02856}"/>
              </a:ext>
            </a:extLst>
          </p:cNvPr>
          <p:cNvSpPr>
            <a:spLocks noGrp="1"/>
          </p:cNvSpPr>
          <p:nvPr>
            <p:ph type="title" idx="4294967295"/>
          </p:nvPr>
        </p:nvSpPr>
        <p:spPr>
          <a:xfrm>
            <a:off x="0" y="0"/>
            <a:ext cx="12192000" cy="1179513"/>
          </a:xfrm>
          <a:prstGeom prst="rect">
            <a:avLst/>
          </a:prstGeom>
        </p:spPr>
        <p:txBody>
          <a:bodyPr/>
          <a:lstStyle/>
          <a:p>
            <a:pPr algn="ctr"/>
            <a:r>
              <a:rPr lang="en-IN" dirty="0"/>
              <a:t>GST RET- 1A</a:t>
            </a:r>
          </a:p>
        </p:txBody>
      </p:sp>
      <p:sp>
        <p:nvSpPr>
          <p:cNvPr id="5" name="Title 1">
            <a:extLst>
              <a:ext uri="{FF2B5EF4-FFF2-40B4-BE49-F238E27FC236}">
                <a16:creationId xmlns:a16="http://schemas.microsoft.com/office/drawing/2014/main" id="{60B5AE3D-88B8-4552-A702-56CAE80EE395}"/>
              </a:ext>
            </a:extLst>
          </p:cNvPr>
          <p:cNvSpPr txBox="1">
            <a:spLocks/>
          </p:cNvSpPr>
          <p:nvPr/>
        </p:nvSpPr>
        <p:spPr>
          <a:xfrm>
            <a:off x="0" y="5678487"/>
            <a:ext cx="12192000" cy="1179513"/>
          </a:xfrm>
          <a:prstGeom prst="rect">
            <a:avLst/>
          </a:prstGeom>
        </p:spPr>
        <p:txBody>
          <a:bodyPr/>
          <a:lstStyle>
            <a:lvl1pPr algn="ctr" defTabSz="1219170" rtl="0" eaLnBrk="1" latinLnBrk="1" hangingPunct="1">
              <a:spcBef>
                <a:spcPct val="0"/>
              </a:spcBef>
              <a:buNone/>
              <a:defRPr sz="4800" b="1" kern="1200">
                <a:solidFill>
                  <a:schemeClr val="tx1"/>
                </a:solidFill>
                <a:latin typeface="Arial" pitchFamily="34" charset="0"/>
                <a:ea typeface="+mj-ea"/>
                <a:cs typeface="Arial" pitchFamily="34" charset="0"/>
              </a:defRPr>
            </a:lvl1pPr>
          </a:lstStyle>
          <a:p>
            <a:r>
              <a:rPr lang="en-IN" dirty="0"/>
              <a:t>GST RET- 1A</a:t>
            </a:r>
          </a:p>
        </p:txBody>
      </p:sp>
      <p:pic>
        <p:nvPicPr>
          <p:cNvPr id="4" name="Picture 3">
            <a:extLst>
              <a:ext uri="{FF2B5EF4-FFF2-40B4-BE49-F238E27FC236}">
                <a16:creationId xmlns:a16="http://schemas.microsoft.com/office/drawing/2014/main" id="{2F912419-D3D9-4970-ADA1-009B874AB3E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3000375" cy="914400"/>
          </a:xfrm>
          <a:prstGeom prst="rect">
            <a:avLst/>
          </a:prstGeom>
        </p:spPr>
      </p:pic>
    </p:spTree>
    <p:extLst>
      <p:ext uri="{BB962C8B-B14F-4D97-AF65-F5344CB8AC3E}">
        <p14:creationId xmlns:p14="http://schemas.microsoft.com/office/powerpoint/2010/main" val="292564999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2CEFF1E-77BD-463B-9262-2CC1F3046B8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520070"/>
          </a:xfrm>
          <a:prstGeom prst="rect">
            <a:avLst/>
          </a:prstGeom>
        </p:spPr>
      </p:pic>
    </p:spTree>
    <p:extLst>
      <p:ext uri="{BB962C8B-B14F-4D97-AF65-F5344CB8AC3E}">
        <p14:creationId xmlns:p14="http://schemas.microsoft.com/office/powerpoint/2010/main" val="75092406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82BDC44-5C49-4C76-A09C-8580D7145C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025348"/>
            <a:ext cx="12192000" cy="1334535"/>
          </a:xfrm>
          <a:prstGeom prst="rect">
            <a:avLst/>
          </a:prstGeom>
        </p:spPr>
      </p:pic>
      <p:pic>
        <p:nvPicPr>
          <p:cNvPr id="7" name="Picture 6">
            <a:extLst>
              <a:ext uri="{FF2B5EF4-FFF2-40B4-BE49-F238E27FC236}">
                <a16:creationId xmlns:a16="http://schemas.microsoft.com/office/drawing/2014/main" id="{F3E5152B-8830-4B1C-A266-3A568C05C6D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775251"/>
            <a:ext cx="12192000" cy="3395241"/>
          </a:xfrm>
          <a:prstGeom prst="rect">
            <a:avLst/>
          </a:prstGeom>
        </p:spPr>
      </p:pic>
    </p:spTree>
    <p:extLst>
      <p:ext uri="{BB962C8B-B14F-4D97-AF65-F5344CB8AC3E}">
        <p14:creationId xmlns:p14="http://schemas.microsoft.com/office/powerpoint/2010/main" val="3852203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9FE078-6CCE-4042-8276-34B3EBE499BB}"/>
              </a:ext>
            </a:extLst>
          </p:cNvPr>
          <p:cNvSpPr>
            <a:spLocks noGrp="1"/>
          </p:cNvSpPr>
          <p:nvPr>
            <p:ph type="title"/>
          </p:nvPr>
        </p:nvSpPr>
        <p:spPr>
          <a:xfrm>
            <a:off x="0" y="0"/>
            <a:ext cx="12192000" cy="1220756"/>
          </a:xfrm>
        </p:spPr>
        <p:txBody>
          <a:bodyPr/>
          <a:lstStyle/>
          <a:p>
            <a:pPr algn="ctr"/>
            <a:r>
              <a:rPr lang="en-IN" sz="3600" spc="300" dirty="0">
                <a:solidFill>
                  <a:schemeClr val="tx1"/>
                </a:solidFill>
              </a:rPr>
              <a:t>New GST Return System</a:t>
            </a:r>
            <a:endParaRPr lang="en-IN" sz="2000" spc="300" dirty="0">
              <a:solidFill>
                <a:schemeClr val="tx1"/>
              </a:solidFill>
            </a:endParaRPr>
          </a:p>
        </p:txBody>
      </p:sp>
      <p:pic>
        <p:nvPicPr>
          <p:cNvPr id="5" name="Picture 4">
            <a:extLst>
              <a:ext uri="{FF2B5EF4-FFF2-40B4-BE49-F238E27FC236}">
                <a16:creationId xmlns:a16="http://schemas.microsoft.com/office/drawing/2014/main" id="{6FD7576C-0B41-42C4-8D9C-AAFEED40807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46191" y="5943600"/>
            <a:ext cx="1345809" cy="914400"/>
          </a:xfrm>
          <a:prstGeom prst="rect">
            <a:avLst/>
          </a:prstGeom>
        </p:spPr>
      </p:pic>
      <p:pic>
        <p:nvPicPr>
          <p:cNvPr id="6" name="Picture 5">
            <a:extLst>
              <a:ext uri="{FF2B5EF4-FFF2-40B4-BE49-F238E27FC236}">
                <a16:creationId xmlns:a16="http://schemas.microsoft.com/office/drawing/2014/main" id="{BAB473B9-3A19-41E9-9834-B73AF9760CA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405331"/>
            <a:ext cx="1969477" cy="452669"/>
          </a:xfrm>
          <a:prstGeom prst="rect">
            <a:avLst/>
          </a:prstGeom>
        </p:spPr>
      </p:pic>
      <p:sp>
        <p:nvSpPr>
          <p:cNvPr id="3" name="Rectangle 2">
            <a:extLst>
              <a:ext uri="{FF2B5EF4-FFF2-40B4-BE49-F238E27FC236}">
                <a16:creationId xmlns:a16="http://schemas.microsoft.com/office/drawing/2014/main" id="{0BC0FD76-4C55-4913-8DB3-6DDAA4BB0120}"/>
              </a:ext>
            </a:extLst>
          </p:cNvPr>
          <p:cNvSpPr/>
          <p:nvPr/>
        </p:nvSpPr>
        <p:spPr>
          <a:xfrm>
            <a:off x="397565" y="1524000"/>
            <a:ext cx="8428383" cy="45266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When Taxpayer can opt for Quarterly or Monthly option</a:t>
            </a:r>
          </a:p>
        </p:txBody>
      </p:sp>
      <p:sp>
        <p:nvSpPr>
          <p:cNvPr id="4" name="Rectangle: Rounded Corners 3">
            <a:extLst>
              <a:ext uri="{FF2B5EF4-FFF2-40B4-BE49-F238E27FC236}">
                <a16:creationId xmlns:a16="http://schemas.microsoft.com/office/drawing/2014/main" id="{21D3D8C1-BB91-4BF3-907F-53F71D5B6892}"/>
              </a:ext>
            </a:extLst>
          </p:cNvPr>
          <p:cNvSpPr/>
          <p:nvPr/>
        </p:nvSpPr>
        <p:spPr>
          <a:xfrm>
            <a:off x="9130748" y="1446583"/>
            <a:ext cx="2663687" cy="56984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600" b="1" dirty="0">
                <a:solidFill>
                  <a:schemeClr val="tx1"/>
                </a:solidFill>
              </a:rPr>
              <a:t>First Return of that Year</a:t>
            </a:r>
          </a:p>
        </p:txBody>
      </p:sp>
      <p:sp>
        <p:nvSpPr>
          <p:cNvPr id="8" name="Rectangle 7">
            <a:extLst>
              <a:ext uri="{FF2B5EF4-FFF2-40B4-BE49-F238E27FC236}">
                <a16:creationId xmlns:a16="http://schemas.microsoft.com/office/drawing/2014/main" id="{17990B89-A12D-4A57-961B-9157E71C87F4}"/>
              </a:ext>
            </a:extLst>
          </p:cNvPr>
          <p:cNvSpPr/>
          <p:nvPr/>
        </p:nvSpPr>
        <p:spPr>
          <a:xfrm>
            <a:off x="397564" y="2368147"/>
            <a:ext cx="8428383" cy="45266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Whether Quarterly taxpayer can switch-  Normal/Sugam/Sahaj </a:t>
            </a:r>
          </a:p>
        </p:txBody>
      </p:sp>
      <p:sp>
        <p:nvSpPr>
          <p:cNvPr id="7" name="Rectangle: Rounded Corners 6">
            <a:extLst>
              <a:ext uri="{FF2B5EF4-FFF2-40B4-BE49-F238E27FC236}">
                <a16:creationId xmlns:a16="http://schemas.microsoft.com/office/drawing/2014/main" id="{F31C6AAE-F4BD-402A-B8F2-3A672C1ACA75}"/>
              </a:ext>
            </a:extLst>
          </p:cNvPr>
          <p:cNvSpPr/>
          <p:nvPr/>
        </p:nvSpPr>
        <p:spPr>
          <a:xfrm>
            <a:off x="9789686" y="2360244"/>
            <a:ext cx="1345809" cy="44867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Yes</a:t>
            </a:r>
          </a:p>
        </p:txBody>
      </p:sp>
      <p:sp>
        <p:nvSpPr>
          <p:cNvPr id="9" name="Rectangle 8">
            <a:extLst>
              <a:ext uri="{FF2B5EF4-FFF2-40B4-BE49-F238E27FC236}">
                <a16:creationId xmlns:a16="http://schemas.microsoft.com/office/drawing/2014/main" id="{18542AAF-8F50-4087-9577-8444969CC8E3}"/>
              </a:ext>
            </a:extLst>
          </p:cNvPr>
          <p:cNvSpPr/>
          <p:nvPr/>
        </p:nvSpPr>
        <p:spPr>
          <a:xfrm>
            <a:off x="569843" y="3429000"/>
            <a:ext cx="1232453" cy="45266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Normal</a:t>
            </a:r>
          </a:p>
        </p:txBody>
      </p:sp>
      <p:sp>
        <p:nvSpPr>
          <p:cNvPr id="11" name="Rectangle 10">
            <a:extLst>
              <a:ext uri="{FF2B5EF4-FFF2-40B4-BE49-F238E27FC236}">
                <a16:creationId xmlns:a16="http://schemas.microsoft.com/office/drawing/2014/main" id="{D2AED73D-2DE7-4D1B-9118-CBD2515DDEED}"/>
              </a:ext>
            </a:extLst>
          </p:cNvPr>
          <p:cNvSpPr/>
          <p:nvPr/>
        </p:nvSpPr>
        <p:spPr>
          <a:xfrm>
            <a:off x="3882885" y="3428999"/>
            <a:ext cx="1232453" cy="45266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Sugam</a:t>
            </a:r>
          </a:p>
        </p:txBody>
      </p:sp>
      <p:sp>
        <p:nvSpPr>
          <p:cNvPr id="12" name="Rectangle 11">
            <a:extLst>
              <a:ext uri="{FF2B5EF4-FFF2-40B4-BE49-F238E27FC236}">
                <a16:creationId xmlns:a16="http://schemas.microsoft.com/office/drawing/2014/main" id="{038F6814-55B9-4016-8DD8-C70CB16965DE}"/>
              </a:ext>
            </a:extLst>
          </p:cNvPr>
          <p:cNvSpPr/>
          <p:nvPr/>
        </p:nvSpPr>
        <p:spPr>
          <a:xfrm>
            <a:off x="7076663" y="3428999"/>
            <a:ext cx="1232453" cy="45266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Sahaj</a:t>
            </a:r>
          </a:p>
        </p:txBody>
      </p:sp>
      <p:sp>
        <p:nvSpPr>
          <p:cNvPr id="13" name="Arrow: Right 12">
            <a:extLst>
              <a:ext uri="{FF2B5EF4-FFF2-40B4-BE49-F238E27FC236}">
                <a16:creationId xmlns:a16="http://schemas.microsoft.com/office/drawing/2014/main" id="{B8CB5809-5FC9-41C5-B53E-36A0E0A27948}"/>
              </a:ext>
            </a:extLst>
          </p:cNvPr>
          <p:cNvSpPr/>
          <p:nvPr/>
        </p:nvSpPr>
        <p:spPr>
          <a:xfrm>
            <a:off x="2319130" y="3525078"/>
            <a:ext cx="1232453" cy="25179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5" name="Arrow: Right 14">
            <a:extLst>
              <a:ext uri="{FF2B5EF4-FFF2-40B4-BE49-F238E27FC236}">
                <a16:creationId xmlns:a16="http://schemas.microsoft.com/office/drawing/2014/main" id="{884F3A87-D16C-4BE8-A781-81D98E875CFF}"/>
              </a:ext>
            </a:extLst>
          </p:cNvPr>
          <p:cNvSpPr/>
          <p:nvPr/>
        </p:nvSpPr>
        <p:spPr>
          <a:xfrm>
            <a:off x="5446640" y="3525078"/>
            <a:ext cx="1232453" cy="25179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3" name="Rectangle: Rounded Corners 22">
            <a:extLst>
              <a:ext uri="{FF2B5EF4-FFF2-40B4-BE49-F238E27FC236}">
                <a16:creationId xmlns:a16="http://schemas.microsoft.com/office/drawing/2014/main" id="{B19BB64A-AF68-4143-9879-566AD9A72CDA}"/>
              </a:ext>
            </a:extLst>
          </p:cNvPr>
          <p:cNvSpPr/>
          <p:nvPr/>
        </p:nvSpPr>
        <p:spPr>
          <a:xfrm>
            <a:off x="384312" y="3008244"/>
            <a:ext cx="8547653" cy="133847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4" name="Rectangle: Rounded Corners 23">
            <a:extLst>
              <a:ext uri="{FF2B5EF4-FFF2-40B4-BE49-F238E27FC236}">
                <a16:creationId xmlns:a16="http://schemas.microsoft.com/office/drawing/2014/main" id="{4E906133-A2E5-4C1B-910F-B5A18F4030E0}"/>
              </a:ext>
            </a:extLst>
          </p:cNvPr>
          <p:cNvSpPr/>
          <p:nvPr/>
        </p:nvSpPr>
        <p:spPr>
          <a:xfrm>
            <a:off x="9130748" y="3155914"/>
            <a:ext cx="2676940" cy="88127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Only Once in a F.Y. at the beginning of any Quarter</a:t>
            </a:r>
          </a:p>
        </p:txBody>
      </p:sp>
      <p:sp>
        <p:nvSpPr>
          <p:cNvPr id="25" name="Rectangle 24">
            <a:extLst>
              <a:ext uri="{FF2B5EF4-FFF2-40B4-BE49-F238E27FC236}">
                <a16:creationId xmlns:a16="http://schemas.microsoft.com/office/drawing/2014/main" id="{8375A164-7910-4D22-82E6-69F50D2FEFFA}"/>
              </a:ext>
            </a:extLst>
          </p:cNvPr>
          <p:cNvSpPr/>
          <p:nvPr/>
        </p:nvSpPr>
        <p:spPr>
          <a:xfrm>
            <a:off x="583095" y="4954219"/>
            <a:ext cx="1232453" cy="45266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Normal</a:t>
            </a:r>
          </a:p>
        </p:txBody>
      </p:sp>
      <p:sp>
        <p:nvSpPr>
          <p:cNvPr id="26" name="Rectangle 25">
            <a:extLst>
              <a:ext uri="{FF2B5EF4-FFF2-40B4-BE49-F238E27FC236}">
                <a16:creationId xmlns:a16="http://schemas.microsoft.com/office/drawing/2014/main" id="{21B9A428-F0F7-4903-8104-BFF9127C92C6}"/>
              </a:ext>
            </a:extLst>
          </p:cNvPr>
          <p:cNvSpPr/>
          <p:nvPr/>
        </p:nvSpPr>
        <p:spPr>
          <a:xfrm>
            <a:off x="3896137" y="4954218"/>
            <a:ext cx="1232453" cy="45266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Sugam</a:t>
            </a:r>
          </a:p>
        </p:txBody>
      </p:sp>
      <p:sp>
        <p:nvSpPr>
          <p:cNvPr id="27" name="Rectangle 26">
            <a:extLst>
              <a:ext uri="{FF2B5EF4-FFF2-40B4-BE49-F238E27FC236}">
                <a16:creationId xmlns:a16="http://schemas.microsoft.com/office/drawing/2014/main" id="{E1666D78-9DEE-4401-89C1-B83C2C81177A}"/>
              </a:ext>
            </a:extLst>
          </p:cNvPr>
          <p:cNvSpPr/>
          <p:nvPr/>
        </p:nvSpPr>
        <p:spPr>
          <a:xfrm>
            <a:off x="7089915" y="4954218"/>
            <a:ext cx="1232453" cy="45266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Sahaj</a:t>
            </a:r>
          </a:p>
        </p:txBody>
      </p:sp>
      <p:sp>
        <p:nvSpPr>
          <p:cNvPr id="28" name="Arrow: Right 27">
            <a:extLst>
              <a:ext uri="{FF2B5EF4-FFF2-40B4-BE49-F238E27FC236}">
                <a16:creationId xmlns:a16="http://schemas.microsoft.com/office/drawing/2014/main" id="{37D67568-53F9-4156-9C60-90C24F94EB63}"/>
              </a:ext>
            </a:extLst>
          </p:cNvPr>
          <p:cNvSpPr/>
          <p:nvPr/>
        </p:nvSpPr>
        <p:spPr>
          <a:xfrm rot="10800000">
            <a:off x="2332382" y="5050297"/>
            <a:ext cx="1232453" cy="25179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9" name="Arrow: Right 28">
            <a:extLst>
              <a:ext uri="{FF2B5EF4-FFF2-40B4-BE49-F238E27FC236}">
                <a16:creationId xmlns:a16="http://schemas.microsoft.com/office/drawing/2014/main" id="{A49CB4B5-04FC-43B5-A608-2ECF8E2DC58E}"/>
              </a:ext>
            </a:extLst>
          </p:cNvPr>
          <p:cNvSpPr/>
          <p:nvPr/>
        </p:nvSpPr>
        <p:spPr>
          <a:xfrm rot="10800000">
            <a:off x="5459892" y="5050297"/>
            <a:ext cx="1232453" cy="25179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1" name="Rectangle: Rounded Corners 30">
            <a:extLst>
              <a:ext uri="{FF2B5EF4-FFF2-40B4-BE49-F238E27FC236}">
                <a16:creationId xmlns:a16="http://schemas.microsoft.com/office/drawing/2014/main" id="{301DB6E5-201F-4E00-9360-2B7D05DF314F}"/>
              </a:ext>
            </a:extLst>
          </p:cNvPr>
          <p:cNvSpPr/>
          <p:nvPr/>
        </p:nvSpPr>
        <p:spPr>
          <a:xfrm>
            <a:off x="397564" y="4533463"/>
            <a:ext cx="8547653" cy="133847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2" name="Rectangle: Rounded Corners 31">
            <a:extLst>
              <a:ext uri="{FF2B5EF4-FFF2-40B4-BE49-F238E27FC236}">
                <a16:creationId xmlns:a16="http://schemas.microsoft.com/office/drawing/2014/main" id="{B079C7EF-615B-4FC0-A00F-DF32C84D7020}"/>
              </a:ext>
            </a:extLst>
          </p:cNvPr>
          <p:cNvSpPr/>
          <p:nvPr/>
        </p:nvSpPr>
        <p:spPr>
          <a:xfrm>
            <a:off x="9144000" y="4681133"/>
            <a:ext cx="2676940" cy="88127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More than Once in a F.Y. at the beginning of any Quarter</a:t>
            </a:r>
          </a:p>
        </p:txBody>
      </p:sp>
      <p:sp>
        <p:nvSpPr>
          <p:cNvPr id="35" name="Arrow: Right 34">
            <a:extLst>
              <a:ext uri="{FF2B5EF4-FFF2-40B4-BE49-F238E27FC236}">
                <a16:creationId xmlns:a16="http://schemas.microsoft.com/office/drawing/2014/main" id="{2E707F66-06C5-463C-9CAA-7F938167E66C}"/>
              </a:ext>
            </a:extLst>
          </p:cNvPr>
          <p:cNvSpPr/>
          <p:nvPr/>
        </p:nvSpPr>
        <p:spPr>
          <a:xfrm>
            <a:off x="1969477" y="3963619"/>
            <a:ext cx="5107186" cy="25179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6" name="Arrow: Right 35">
            <a:extLst>
              <a:ext uri="{FF2B5EF4-FFF2-40B4-BE49-F238E27FC236}">
                <a16:creationId xmlns:a16="http://schemas.microsoft.com/office/drawing/2014/main" id="{54156156-C53E-43A8-BCDF-1504F37A64DA}"/>
              </a:ext>
            </a:extLst>
          </p:cNvPr>
          <p:cNvSpPr/>
          <p:nvPr/>
        </p:nvSpPr>
        <p:spPr>
          <a:xfrm rot="10800000">
            <a:off x="1969476" y="5442892"/>
            <a:ext cx="5107186" cy="25179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4089852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5"/>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26"/>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27"/>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8"/>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29"/>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36"/>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31"/>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8" grpId="0" animBg="1"/>
      <p:bldP spid="7" grpId="0" animBg="1"/>
      <p:bldP spid="9" grpId="0" animBg="1"/>
      <p:bldP spid="11" grpId="0" animBg="1"/>
      <p:bldP spid="12" grpId="0" animBg="1"/>
      <p:bldP spid="13" grpId="0" animBg="1"/>
      <p:bldP spid="15" grpId="0" animBg="1"/>
      <p:bldP spid="23" grpId="0" animBg="1"/>
      <p:bldP spid="24" grpId="0" animBg="1"/>
      <p:bldP spid="25" grpId="0" animBg="1"/>
      <p:bldP spid="26" grpId="0" animBg="1"/>
      <p:bldP spid="27" grpId="0" animBg="1"/>
      <p:bldP spid="28" grpId="0" animBg="1"/>
      <p:bldP spid="29" grpId="0" animBg="1"/>
      <p:bldP spid="31" grpId="0" animBg="1"/>
      <p:bldP spid="32" grpId="0" animBg="1"/>
      <p:bldP spid="35" grpId="0" animBg="1"/>
      <p:bldP spid="36"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B6E0C14-6854-4E17-B346-1512DE8E85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06775"/>
            <a:ext cx="12284151" cy="4444449"/>
          </a:xfrm>
          <a:prstGeom prst="rect">
            <a:avLst/>
          </a:prstGeom>
        </p:spPr>
      </p:pic>
    </p:spTree>
    <p:extLst>
      <p:ext uri="{BB962C8B-B14F-4D97-AF65-F5344CB8AC3E}">
        <p14:creationId xmlns:p14="http://schemas.microsoft.com/office/powerpoint/2010/main" val="99003512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20A5BDC-AE0A-43A3-8CC3-CD49F5A49F6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57225"/>
            <a:ext cx="12192000" cy="6200775"/>
          </a:xfrm>
          <a:prstGeom prst="rect">
            <a:avLst/>
          </a:prstGeom>
        </p:spPr>
      </p:pic>
    </p:spTree>
    <p:extLst>
      <p:ext uri="{BB962C8B-B14F-4D97-AF65-F5344CB8AC3E}">
        <p14:creationId xmlns:p14="http://schemas.microsoft.com/office/powerpoint/2010/main" val="197216099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026B217-4FF8-477F-ACDB-F84C24764FB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009" y="1179857"/>
            <a:ext cx="12192000" cy="1828386"/>
          </a:xfrm>
          <a:prstGeom prst="rect">
            <a:avLst/>
          </a:prstGeom>
        </p:spPr>
      </p:pic>
      <p:pic>
        <p:nvPicPr>
          <p:cNvPr id="6" name="Picture 5">
            <a:extLst>
              <a:ext uri="{FF2B5EF4-FFF2-40B4-BE49-F238E27FC236}">
                <a16:creationId xmlns:a16="http://schemas.microsoft.com/office/drawing/2014/main" id="{4AFDED5A-AAEA-4E02-BD88-C5F072E941F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513" y="2961862"/>
            <a:ext cx="12245008" cy="2020957"/>
          </a:xfrm>
          <a:prstGeom prst="rect">
            <a:avLst/>
          </a:prstGeom>
        </p:spPr>
      </p:pic>
    </p:spTree>
    <p:extLst>
      <p:ext uri="{BB962C8B-B14F-4D97-AF65-F5344CB8AC3E}">
        <p14:creationId xmlns:p14="http://schemas.microsoft.com/office/powerpoint/2010/main" val="257798529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B5946E4-75AC-4EE9-AEAA-401EDEA14F9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14412"/>
            <a:ext cx="12192000" cy="5843588"/>
          </a:xfrm>
          <a:prstGeom prst="rect">
            <a:avLst/>
          </a:prstGeom>
        </p:spPr>
      </p:pic>
      <p:sp>
        <p:nvSpPr>
          <p:cNvPr id="4" name="Arrow: Left 3">
            <a:extLst>
              <a:ext uri="{FF2B5EF4-FFF2-40B4-BE49-F238E27FC236}">
                <a16:creationId xmlns:a16="http://schemas.microsoft.com/office/drawing/2014/main" id="{CE8C301E-37A6-4FFB-8955-6E80BE6DDFE0}"/>
              </a:ext>
            </a:extLst>
          </p:cNvPr>
          <p:cNvSpPr/>
          <p:nvPr/>
        </p:nvSpPr>
        <p:spPr>
          <a:xfrm>
            <a:off x="4784035" y="3429000"/>
            <a:ext cx="2107095" cy="294861"/>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 name="Arrow: Left 4">
            <a:extLst>
              <a:ext uri="{FF2B5EF4-FFF2-40B4-BE49-F238E27FC236}">
                <a16:creationId xmlns:a16="http://schemas.microsoft.com/office/drawing/2014/main" id="{399301A1-C70B-4B34-A2CA-2E54D8AE1B6C}"/>
              </a:ext>
            </a:extLst>
          </p:cNvPr>
          <p:cNvSpPr/>
          <p:nvPr/>
        </p:nvSpPr>
        <p:spPr>
          <a:xfrm>
            <a:off x="4784035" y="4270513"/>
            <a:ext cx="2107095" cy="294861"/>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 name="Arrow: Right 6">
            <a:extLst>
              <a:ext uri="{FF2B5EF4-FFF2-40B4-BE49-F238E27FC236}">
                <a16:creationId xmlns:a16="http://schemas.microsoft.com/office/drawing/2014/main" id="{D3180B19-2321-40E0-A8AD-B0A8B11DE090}"/>
              </a:ext>
            </a:extLst>
          </p:cNvPr>
          <p:cNvSpPr/>
          <p:nvPr/>
        </p:nvSpPr>
        <p:spPr>
          <a:xfrm rot="20182303">
            <a:off x="503583" y="3272819"/>
            <a:ext cx="1046922" cy="251791"/>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330948281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FD7576C-0B41-42C4-8D9C-AAFEED40807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46191" y="5943600"/>
            <a:ext cx="1345809" cy="914400"/>
          </a:xfrm>
          <a:prstGeom prst="rect">
            <a:avLst/>
          </a:prstGeom>
        </p:spPr>
      </p:pic>
      <p:pic>
        <p:nvPicPr>
          <p:cNvPr id="6" name="Picture 5">
            <a:extLst>
              <a:ext uri="{FF2B5EF4-FFF2-40B4-BE49-F238E27FC236}">
                <a16:creationId xmlns:a16="http://schemas.microsoft.com/office/drawing/2014/main" id="{BAB473B9-3A19-41E9-9834-B73AF9760CA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405331"/>
            <a:ext cx="1969477" cy="452669"/>
          </a:xfrm>
          <a:prstGeom prst="rect">
            <a:avLst/>
          </a:prstGeom>
        </p:spPr>
      </p:pic>
      <p:sp>
        <p:nvSpPr>
          <p:cNvPr id="7" name="Content Placeholder 2">
            <a:extLst>
              <a:ext uri="{FF2B5EF4-FFF2-40B4-BE49-F238E27FC236}">
                <a16:creationId xmlns:a16="http://schemas.microsoft.com/office/drawing/2014/main" id="{1CEB7E13-6557-435C-8FF6-4BFBDE394350}"/>
              </a:ext>
            </a:extLst>
          </p:cNvPr>
          <p:cNvSpPr>
            <a:spLocks noGrp="1"/>
          </p:cNvSpPr>
          <p:nvPr>
            <p:ph idx="1"/>
          </p:nvPr>
        </p:nvSpPr>
        <p:spPr>
          <a:xfrm>
            <a:off x="533400" y="2209800"/>
            <a:ext cx="8723142" cy="1514784"/>
          </a:xfrm>
        </p:spPr>
        <p:txBody>
          <a:bodyPr/>
          <a:lstStyle/>
          <a:p>
            <a:pPr>
              <a:buNone/>
            </a:pPr>
            <a:r>
              <a:rPr lang="en-US" sz="2800" b="1" dirty="0">
                <a:ln w="12700">
                  <a:solidFill>
                    <a:schemeClr val="tx2">
                      <a:satMod val="155000"/>
                    </a:schemeClr>
                  </a:solidFill>
                  <a:prstDash val="solid"/>
                </a:ln>
                <a:solidFill>
                  <a:schemeClr val="tx2">
                    <a:lumMod val="60000"/>
                    <a:lumOff val="40000"/>
                  </a:schemeClr>
                </a:solidFill>
                <a:effectLst>
                  <a:outerShdw blurRad="41275" dist="20320" dir="1800000" algn="tl" rotWithShape="0">
                    <a:srgbClr val="000000">
                      <a:alpha val="40000"/>
                    </a:srgbClr>
                  </a:outerShdw>
                </a:effectLst>
                <a:latin typeface="Algerian" pitchFamily="82" charset="0"/>
              </a:rPr>
              <a:t>		</a:t>
            </a:r>
            <a:r>
              <a:rPr lang="en-US" sz="7200" b="1" dirty="0">
                <a:ln w="12700">
                  <a:solidFill>
                    <a:schemeClr val="tx2">
                      <a:satMod val="155000"/>
                    </a:schemeClr>
                  </a:solidFill>
                  <a:prstDash val="solid"/>
                </a:ln>
                <a:solidFill>
                  <a:schemeClr val="tx2">
                    <a:lumMod val="60000"/>
                    <a:lumOff val="40000"/>
                  </a:schemeClr>
                </a:solidFill>
                <a:effectLst>
                  <a:outerShdw blurRad="41275" dist="20320" dir="1800000" algn="tl" rotWithShape="0">
                    <a:srgbClr val="000000">
                      <a:alpha val="40000"/>
                    </a:srgbClr>
                  </a:outerShdw>
                </a:effectLst>
                <a:latin typeface="Algerian" pitchFamily="82" charset="0"/>
              </a:rPr>
              <a:t>THANK YOU</a:t>
            </a:r>
          </a:p>
          <a:p>
            <a:endParaRPr lang="en-US" dirty="0">
              <a:solidFill>
                <a:schemeClr val="tx2">
                  <a:lumMod val="60000"/>
                  <a:lumOff val="40000"/>
                </a:schemeClr>
              </a:solidFill>
            </a:endParaRPr>
          </a:p>
        </p:txBody>
      </p:sp>
      <p:sp>
        <p:nvSpPr>
          <p:cNvPr id="8" name="TextBox 7">
            <a:extLst>
              <a:ext uri="{FF2B5EF4-FFF2-40B4-BE49-F238E27FC236}">
                <a16:creationId xmlns:a16="http://schemas.microsoft.com/office/drawing/2014/main" id="{597532F8-78C9-4352-8AD2-A1EDA02C7B9D}"/>
              </a:ext>
            </a:extLst>
          </p:cNvPr>
          <p:cNvSpPr txBox="1"/>
          <p:nvPr/>
        </p:nvSpPr>
        <p:spPr>
          <a:xfrm>
            <a:off x="5315243" y="3429000"/>
            <a:ext cx="4785360" cy="1200329"/>
          </a:xfrm>
          <a:prstGeom prst="rect">
            <a:avLst/>
          </a:prstGeom>
          <a:noFill/>
        </p:spPr>
        <p:txBody>
          <a:bodyPr wrap="square" rtlCol="0">
            <a:spAutoFit/>
          </a:bodyPr>
          <a:lstStyle/>
          <a:p>
            <a:r>
              <a:rPr lang="en-US" dirty="0"/>
              <a:t>By CA Ashu Garg</a:t>
            </a:r>
          </a:p>
          <a:p>
            <a:r>
              <a:rPr lang="en-US" dirty="0"/>
              <a:t>(</a:t>
            </a:r>
            <a:r>
              <a:rPr lang="en-US" dirty="0" err="1"/>
              <a:t>B.Com</a:t>
            </a:r>
            <a:r>
              <a:rPr lang="en-US" dirty="0"/>
              <a:t>, CA, DISA, CCA(ICAI), CCST (ICAI))</a:t>
            </a:r>
          </a:p>
          <a:p>
            <a:r>
              <a:rPr lang="en-US" dirty="0" err="1"/>
              <a:t>M.No</a:t>
            </a:r>
            <a:r>
              <a:rPr lang="en-US" dirty="0"/>
              <a:t>.  +91 88 0297 9745</a:t>
            </a:r>
          </a:p>
          <a:p>
            <a:r>
              <a:rPr lang="en-US" dirty="0"/>
              <a:t>Email id : fca.guptaashu@gmail.com</a:t>
            </a:r>
          </a:p>
        </p:txBody>
      </p:sp>
    </p:spTree>
    <p:extLst>
      <p:ext uri="{BB962C8B-B14F-4D97-AF65-F5344CB8AC3E}">
        <p14:creationId xmlns:p14="http://schemas.microsoft.com/office/powerpoint/2010/main" val="18359818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9FE078-6CCE-4042-8276-34B3EBE499BB}"/>
              </a:ext>
            </a:extLst>
          </p:cNvPr>
          <p:cNvSpPr>
            <a:spLocks noGrp="1"/>
          </p:cNvSpPr>
          <p:nvPr>
            <p:ph type="title"/>
          </p:nvPr>
        </p:nvSpPr>
        <p:spPr>
          <a:xfrm>
            <a:off x="0" y="0"/>
            <a:ext cx="12192000" cy="1220756"/>
          </a:xfrm>
        </p:spPr>
        <p:txBody>
          <a:bodyPr/>
          <a:lstStyle/>
          <a:p>
            <a:pPr algn="ctr"/>
            <a:r>
              <a:rPr lang="en-IN" sz="3600" spc="300" dirty="0">
                <a:solidFill>
                  <a:schemeClr val="tx1"/>
                </a:solidFill>
              </a:rPr>
              <a:t>New GST Return System</a:t>
            </a:r>
            <a:endParaRPr lang="en-IN" sz="2000" spc="300" dirty="0">
              <a:solidFill>
                <a:schemeClr val="tx1"/>
              </a:solidFill>
            </a:endParaRPr>
          </a:p>
        </p:txBody>
      </p:sp>
      <p:pic>
        <p:nvPicPr>
          <p:cNvPr id="5" name="Picture 4">
            <a:extLst>
              <a:ext uri="{FF2B5EF4-FFF2-40B4-BE49-F238E27FC236}">
                <a16:creationId xmlns:a16="http://schemas.microsoft.com/office/drawing/2014/main" id="{6FD7576C-0B41-42C4-8D9C-AAFEED40807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46191" y="5943600"/>
            <a:ext cx="1345809" cy="914400"/>
          </a:xfrm>
          <a:prstGeom prst="rect">
            <a:avLst/>
          </a:prstGeom>
        </p:spPr>
      </p:pic>
      <p:pic>
        <p:nvPicPr>
          <p:cNvPr id="6" name="Picture 5">
            <a:extLst>
              <a:ext uri="{FF2B5EF4-FFF2-40B4-BE49-F238E27FC236}">
                <a16:creationId xmlns:a16="http://schemas.microsoft.com/office/drawing/2014/main" id="{BAB473B9-3A19-41E9-9834-B73AF9760CA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405331"/>
            <a:ext cx="1969477" cy="452669"/>
          </a:xfrm>
          <a:prstGeom prst="rect">
            <a:avLst/>
          </a:prstGeom>
        </p:spPr>
      </p:pic>
      <p:sp>
        <p:nvSpPr>
          <p:cNvPr id="3" name="Rectangle 2">
            <a:extLst>
              <a:ext uri="{FF2B5EF4-FFF2-40B4-BE49-F238E27FC236}">
                <a16:creationId xmlns:a16="http://schemas.microsoft.com/office/drawing/2014/main" id="{0BC0FD76-4C55-4913-8DB3-6DDAA4BB0120}"/>
              </a:ext>
            </a:extLst>
          </p:cNvPr>
          <p:cNvSpPr/>
          <p:nvPr/>
        </p:nvSpPr>
        <p:spPr>
          <a:xfrm>
            <a:off x="1669774" y="1636848"/>
            <a:ext cx="8428383" cy="45266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Who can take ITC of Missing Invoices</a:t>
            </a:r>
          </a:p>
        </p:txBody>
      </p:sp>
      <p:sp>
        <p:nvSpPr>
          <p:cNvPr id="4" name="Rectangle: Rounded Corners 3">
            <a:extLst>
              <a:ext uri="{FF2B5EF4-FFF2-40B4-BE49-F238E27FC236}">
                <a16:creationId xmlns:a16="http://schemas.microsoft.com/office/drawing/2014/main" id="{21D3D8C1-BB91-4BF3-907F-53F71D5B6892}"/>
              </a:ext>
            </a:extLst>
          </p:cNvPr>
          <p:cNvSpPr/>
          <p:nvPr/>
        </p:nvSpPr>
        <p:spPr>
          <a:xfrm>
            <a:off x="2830868" y="3368997"/>
            <a:ext cx="2663687" cy="56984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600" b="1" dirty="0">
                <a:solidFill>
                  <a:schemeClr val="tx1"/>
                </a:solidFill>
              </a:rPr>
              <a:t>Normal (Quarterly)</a:t>
            </a:r>
          </a:p>
        </p:txBody>
      </p:sp>
      <p:sp>
        <p:nvSpPr>
          <p:cNvPr id="30" name="Rectangle: Rounded Corners 29">
            <a:extLst>
              <a:ext uri="{FF2B5EF4-FFF2-40B4-BE49-F238E27FC236}">
                <a16:creationId xmlns:a16="http://schemas.microsoft.com/office/drawing/2014/main" id="{95A8706B-B545-4BF2-A432-1C8B943D0727}"/>
              </a:ext>
            </a:extLst>
          </p:cNvPr>
          <p:cNvSpPr/>
          <p:nvPr/>
        </p:nvSpPr>
        <p:spPr>
          <a:xfrm>
            <a:off x="2830868" y="4291814"/>
            <a:ext cx="2663687" cy="56984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600" b="1" dirty="0">
                <a:solidFill>
                  <a:schemeClr val="tx1"/>
                </a:solidFill>
              </a:rPr>
              <a:t>Sugam (Quarterly)</a:t>
            </a:r>
          </a:p>
        </p:txBody>
      </p:sp>
      <p:sp>
        <p:nvSpPr>
          <p:cNvPr id="33" name="Rectangle: Rounded Corners 32">
            <a:extLst>
              <a:ext uri="{FF2B5EF4-FFF2-40B4-BE49-F238E27FC236}">
                <a16:creationId xmlns:a16="http://schemas.microsoft.com/office/drawing/2014/main" id="{EEFD5EA8-237A-43EC-871E-915D2DA7D944}"/>
              </a:ext>
            </a:extLst>
          </p:cNvPr>
          <p:cNvSpPr/>
          <p:nvPr/>
        </p:nvSpPr>
        <p:spPr>
          <a:xfrm>
            <a:off x="2830868" y="5214631"/>
            <a:ext cx="2663687" cy="56984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600" b="1" dirty="0">
                <a:solidFill>
                  <a:schemeClr val="tx1"/>
                </a:solidFill>
              </a:rPr>
              <a:t>Sahaj (Quarterly)</a:t>
            </a:r>
          </a:p>
        </p:txBody>
      </p:sp>
      <p:sp>
        <p:nvSpPr>
          <p:cNvPr id="34" name="Rectangle: Rounded Corners 33">
            <a:extLst>
              <a:ext uri="{FF2B5EF4-FFF2-40B4-BE49-F238E27FC236}">
                <a16:creationId xmlns:a16="http://schemas.microsoft.com/office/drawing/2014/main" id="{26185EF7-FFE8-4E15-8F62-2C458999D12C}"/>
              </a:ext>
            </a:extLst>
          </p:cNvPr>
          <p:cNvSpPr/>
          <p:nvPr/>
        </p:nvSpPr>
        <p:spPr>
          <a:xfrm>
            <a:off x="2830867" y="2500236"/>
            <a:ext cx="2663687" cy="56984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600" b="1" dirty="0">
                <a:solidFill>
                  <a:schemeClr val="tx1"/>
                </a:solidFill>
              </a:rPr>
              <a:t>Monthly</a:t>
            </a:r>
          </a:p>
        </p:txBody>
      </p:sp>
      <p:sp>
        <p:nvSpPr>
          <p:cNvPr id="10" name="Oval 9">
            <a:extLst>
              <a:ext uri="{FF2B5EF4-FFF2-40B4-BE49-F238E27FC236}">
                <a16:creationId xmlns:a16="http://schemas.microsoft.com/office/drawing/2014/main" id="{3D5E4AE6-85F1-48BB-B892-873842759D35}"/>
              </a:ext>
            </a:extLst>
          </p:cNvPr>
          <p:cNvSpPr/>
          <p:nvPr/>
        </p:nvSpPr>
        <p:spPr>
          <a:xfrm>
            <a:off x="7374834" y="3427583"/>
            <a:ext cx="1364974" cy="45266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Yes</a:t>
            </a:r>
          </a:p>
        </p:txBody>
      </p:sp>
      <p:sp>
        <p:nvSpPr>
          <p:cNvPr id="37" name="Oval 36">
            <a:extLst>
              <a:ext uri="{FF2B5EF4-FFF2-40B4-BE49-F238E27FC236}">
                <a16:creationId xmlns:a16="http://schemas.microsoft.com/office/drawing/2014/main" id="{5157FED7-E545-444F-BEA0-0A822D4B2526}"/>
              </a:ext>
            </a:extLst>
          </p:cNvPr>
          <p:cNvSpPr/>
          <p:nvPr/>
        </p:nvSpPr>
        <p:spPr>
          <a:xfrm>
            <a:off x="7374834" y="2652636"/>
            <a:ext cx="1364974" cy="45266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Yes</a:t>
            </a:r>
          </a:p>
        </p:txBody>
      </p:sp>
      <p:sp>
        <p:nvSpPr>
          <p:cNvPr id="38" name="Oval 37">
            <a:extLst>
              <a:ext uri="{FF2B5EF4-FFF2-40B4-BE49-F238E27FC236}">
                <a16:creationId xmlns:a16="http://schemas.microsoft.com/office/drawing/2014/main" id="{468CD452-DF19-4229-BDFC-96F7454EA6FB}"/>
              </a:ext>
            </a:extLst>
          </p:cNvPr>
          <p:cNvSpPr/>
          <p:nvPr/>
        </p:nvSpPr>
        <p:spPr>
          <a:xfrm>
            <a:off x="7374834" y="5183935"/>
            <a:ext cx="1364974" cy="45266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No</a:t>
            </a:r>
          </a:p>
        </p:txBody>
      </p:sp>
      <p:sp>
        <p:nvSpPr>
          <p:cNvPr id="39" name="Oval 38">
            <a:extLst>
              <a:ext uri="{FF2B5EF4-FFF2-40B4-BE49-F238E27FC236}">
                <a16:creationId xmlns:a16="http://schemas.microsoft.com/office/drawing/2014/main" id="{088D01D5-C39B-4650-8738-3701E933710E}"/>
              </a:ext>
            </a:extLst>
          </p:cNvPr>
          <p:cNvSpPr/>
          <p:nvPr/>
        </p:nvSpPr>
        <p:spPr>
          <a:xfrm>
            <a:off x="7374834" y="4408988"/>
            <a:ext cx="1364974" cy="45266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No</a:t>
            </a:r>
          </a:p>
        </p:txBody>
      </p:sp>
    </p:spTree>
    <p:extLst>
      <p:ext uri="{BB962C8B-B14F-4D97-AF65-F5344CB8AC3E}">
        <p14:creationId xmlns:p14="http://schemas.microsoft.com/office/powerpoint/2010/main" val="2379053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0" grpId="0" animBg="1"/>
      <p:bldP spid="33" grpId="0" animBg="1"/>
      <p:bldP spid="34" grpId="0" animBg="1"/>
      <p:bldP spid="10" grpId="0" animBg="1"/>
      <p:bldP spid="37" grpId="0" animBg="1"/>
      <p:bldP spid="38" grpId="0" animBg="1"/>
      <p:bldP spid="3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07CE74-5579-4D9F-A4A8-D35424E02856}"/>
              </a:ext>
            </a:extLst>
          </p:cNvPr>
          <p:cNvSpPr>
            <a:spLocks noGrp="1"/>
          </p:cNvSpPr>
          <p:nvPr>
            <p:ph type="title" idx="4294967295"/>
          </p:nvPr>
        </p:nvSpPr>
        <p:spPr>
          <a:xfrm>
            <a:off x="0" y="0"/>
            <a:ext cx="12192000" cy="1179513"/>
          </a:xfrm>
          <a:prstGeom prst="rect">
            <a:avLst/>
          </a:prstGeom>
        </p:spPr>
        <p:txBody>
          <a:bodyPr/>
          <a:lstStyle/>
          <a:p>
            <a:pPr algn="ctr"/>
            <a:r>
              <a:rPr lang="en-IN" dirty="0"/>
              <a:t>GST ANX- 1</a:t>
            </a:r>
          </a:p>
        </p:txBody>
      </p:sp>
      <p:sp>
        <p:nvSpPr>
          <p:cNvPr id="5" name="Title 1">
            <a:extLst>
              <a:ext uri="{FF2B5EF4-FFF2-40B4-BE49-F238E27FC236}">
                <a16:creationId xmlns:a16="http://schemas.microsoft.com/office/drawing/2014/main" id="{60B5AE3D-88B8-4552-A702-56CAE80EE395}"/>
              </a:ext>
            </a:extLst>
          </p:cNvPr>
          <p:cNvSpPr txBox="1">
            <a:spLocks/>
          </p:cNvSpPr>
          <p:nvPr/>
        </p:nvSpPr>
        <p:spPr>
          <a:xfrm>
            <a:off x="0" y="5678487"/>
            <a:ext cx="12192000" cy="1179513"/>
          </a:xfrm>
          <a:prstGeom prst="rect">
            <a:avLst/>
          </a:prstGeom>
        </p:spPr>
        <p:txBody>
          <a:bodyPr/>
          <a:lstStyle>
            <a:lvl1pPr algn="ctr" defTabSz="1219170" rtl="0" eaLnBrk="1" latinLnBrk="1" hangingPunct="1">
              <a:spcBef>
                <a:spcPct val="0"/>
              </a:spcBef>
              <a:buNone/>
              <a:defRPr sz="4800" b="1" kern="1200">
                <a:solidFill>
                  <a:schemeClr val="tx1"/>
                </a:solidFill>
                <a:latin typeface="Arial" pitchFamily="34" charset="0"/>
                <a:ea typeface="+mj-ea"/>
                <a:cs typeface="Arial" pitchFamily="34" charset="0"/>
              </a:defRPr>
            </a:lvl1pPr>
          </a:lstStyle>
          <a:p>
            <a:r>
              <a:rPr lang="en-IN" dirty="0"/>
              <a:t>GST ANX- 1</a:t>
            </a:r>
          </a:p>
        </p:txBody>
      </p:sp>
      <p:pic>
        <p:nvPicPr>
          <p:cNvPr id="4" name="Picture 3">
            <a:extLst>
              <a:ext uri="{FF2B5EF4-FFF2-40B4-BE49-F238E27FC236}">
                <a16:creationId xmlns:a16="http://schemas.microsoft.com/office/drawing/2014/main" id="{2F912419-D3D9-4970-ADA1-009B874AB3E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3000375" cy="914400"/>
          </a:xfrm>
          <a:prstGeom prst="rect">
            <a:avLst/>
          </a:prstGeom>
        </p:spPr>
      </p:pic>
    </p:spTree>
    <p:extLst>
      <p:ext uri="{BB962C8B-B14F-4D97-AF65-F5344CB8AC3E}">
        <p14:creationId xmlns:p14="http://schemas.microsoft.com/office/powerpoint/2010/main" val="17404382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9FE078-6CCE-4042-8276-34B3EBE499BB}"/>
              </a:ext>
            </a:extLst>
          </p:cNvPr>
          <p:cNvSpPr>
            <a:spLocks noGrp="1"/>
          </p:cNvSpPr>
          <p:nvPr>
            <p:ph type="title"/>
          </p:nvPr>
        </p:nvSpPr>
        <p:spPr>
          <a:xfrm>
            <a:off x="0" y="0"/>
            <a:ext cx="12192000" cy="1220756"/>
          </a:xfrm>
        </p:spPr>
        <p:txBody>
          <a:bodyPr/>
          <a:lstStyle/>
          <a:p>
            <a:r>
              <a:rPr lang="en-IN" sz="3600" spc="300" dirty="0">
                <a:solidFill>
                  <a:schemeClr val="tx1"/>
                </a:solidFill>
              </a:rPr>
              <a:t>                           GST ANX-1</a:t>
            </a:r>
            <a:endParaRPr lang="en-IN" sz="2000" spc="300" dirty="0">
              <a:solidFill>
                <a:schemeClr val="tx1"/>
              </a:solidFill>
            </a:endParaRPr>
          </a:p>
        </p:txBody>
      </p:sp>
      <p:pic>
        <p:nvPicPr>
          <p:cNvPr id="5" name="Picture 4">
            <a:extLst>
              <a:ext uri="{FF2B5EF4-FFF2-40B4-BE49-F238E27FC236}">
                <a16:creationId xmlns:a16="http://schemas.microsoft.com/office/drawing/2014/main" id="{6FD7576C-0B41-42C4-8D9C-AAFEED40807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46191" y="5943600"/>
            <a:ext cx="1345809" cy="914400"/>
          </a:xfrm>
          <a:prstGeom prst="rect">
            <a:avLst/>
          </a:prstGeom>
        </p:spPr>
      </p:pic>
      <p:pic>
        <p:nvPicPr>
          <p:cNvPr id="6" name="Picture 5">
            <a:extLst>
              <a:ext uri="{FF2B5EF4-FFF2-40B4-BE49-F238E27FC236}">
                <a16:creationId xmlns:a16="http://schemas.microsoft.com/office/drawing/2014/main" id="{BAB473B9-3A19-41E9-9834-B73AF9760CA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405331"/>
            <a:ext cx="1969477" cy="452669"/>
          </a:xfrm>
          <a:prstGeom prst="rect">
            <a:avLst/>
          </a:prstGeom>
        </p:spPr>
      </p:pic>
      <p:pic>
        <p:nvPicPr>
          <p:cNvPr id="4" name="Picture 3">
            <a:extLst>
              <a:ext uri="{FF2B5EF4-FFF2-40B4-BE49-F238E27FC236}">
                <a16:creationId xmlns:a16="http://schemas.microsoft.com/office/drawing/2014/main" id="{6EE56DB3-9604-4A9F-873F-5271B4C176C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425148"/>
            <a:ext cx="12192000" cy="4432852"/>
          </a:xfrm>
          <a:prstGeom prst="rect">
            <a:avLst/>
          </a:prstGeom>
        </p:spPr>
      </p:pic>
      <p:pic>
        <p:nvPicPr>
          <p:cNvPr id="9" name="Picture 8">
            <a:extLst>
              <a:ext uri="{FF2B5EF4-FFF2-40B4-BE49-F238E27FC236}">
                <a16:creationId xmlns:a16="http://schemas.microsoft.com/office/drawing/2014/main" id="{1AD635AB-ACAA-48E5-9D1B-D54D8C0C812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0"/>
            <a:ext cx="12324522" cy="2425148"/>
          </a:xfrm>
          <a:prstGeom prst="rect">
            <a:avLst/>
          </a:prstGeom>
        </p:spPr>
      </p:pic>
    </p:spTree>
    <p:extLst>
      <p:ext uri="{BB962C8B-B14F-4D97-AF65-F5344CB8AC3E}">
        <p14:creationId xmlns:p14="http://schemas.microsoft.com/office/powerpoint/2010/main" val="546261516"/>
      </p:ext>
    </p:extLst>
  </p:cSld>
  <p:clrMapOvr>
    <a:masterClrMapping/>
  </p:clrMapOvr>
</p:sld>
</file>

<file path=ppt/theme/theme1.xml><?xml version="1.0" encoding="utf-8"?>
<a:theme xmlns:a="http://schemas.openxmlformats.org/drawingml/2006/main" name="Restaurant-Business-Plans-PPT-Templates-Widescreen">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Signing-a-Document-PowerPoint-Templates-Widescre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Restaurant-Business-Plans-PPT-Templates-Widescre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Restaurant-Business-Plans-PPT-Templates-Widescreen</Template>
  <TotalTime>6698</TotalTime>
  <Words>3986</Words>
  <Application>Microsoft Office PowerPoint</Application>
  <PresentationFormat>Widescreen</PresentationFormat>
  <Paragraphs>458</Paragraphs>
  <Slides>64</Slides>
  <Notes>0</Notes>
  <HiddenSlides>0</HiddenSlides>
  <MMClips>0</MMClips>
  <ScaleCrop>false</ScaleCrop>
  <HeadingPairs>
    <vt:vector size="6" baseType="variant">
      <vt:variant>
        <vt:lpstr>Fonts Used</vt:lpstr>
      </vt:variant>
      <vt:variant>
        <vt:i4>5</vt:i4>
      </vt:variant>
      <vt:variant>
        <vt:lpstr>Theme</vt:lpstr>
      </vt:variant>
      <vt:variant>
        <vt:i4>6</vt:i4>
      </vt:variant>
      <vt:variant>
        <vt:lpstr>Slide Titles</vt:lpstr>
      </vt:variant>
      <vt:variant>
        <vt:i4>64</vt:i4>
      </vt:variant>
    </vt:vector>
  </HeadingPairs>
  <TitlesOfParts>
    <vt:vector size="75" baseType="lpstr">
      <vt:lpstr>맑은 고딕</vt:lpstr>
      <vt:lpstr>Algerian</vt:lpstr>
      <vt:lpstr>Arial</vt:lpstr>
      <vt:lpstr>Calibri</vt:lpstr>
      <vt:lpstr>Wingdings</vt:lpstr>
      <vt:lpstr>Restaurant-Business-Plans-PPT-Templates-Widescreen</vt:lpstr>
      <vt:lpstr>Custom Design</vt:lpstr>
      <vt:lpstr>Signing-a-Document-PowerPoint-Templates-Widescreen</vt:lpstr>
      <vt:lpstr>1_Custom Design</vt:lpstr>
      <vt:lpstr>1_Restaurant-Business-Plans-PPT-Templates-Widescreen</vt:lpstr>
      <vt:lpstr>2_Custom Design</vt:lpstr>
      <vt:lpstr>PowerPoint Presentation</vt:lpstr>
      <vt:lpstr>PowerPoint Presentation</vt:lpstr>
      <vt:lpstr>New GST Return System</vt:lpstr>
      <vt:lpstr>New GST Return System</vt:lpstr>
      <vt:lpstr>New GST Return System</vt:lpstr>
      <vt:lpstr>New GST Return System</vt:lpstr>
      <vt:lpstr>New GST Return System</vt:lpstr>
      <vt:lpstr>GST ANX- 1</vt:lpstr>
      <vt:lpstr>                           GST ANX-1</vt:lpstr>
      <vt:lpstr>PowerPoint Presentation</vt:lpstr>
      <vt:lpstr>PowerPoint Presentation</vt:lpstr>
      <vt:lpstr>     GST ANX- 1</vt:lpstr>
      <vt:lpstr>     GST ANX- 1</vt:lpstr>
      <vt:lpstr>     GST ANX- 1</vt:lpstr>
      <vt:lpstr>     GST ANX- 1</vt:lpstr>
      <vt:lpstr>     GST ANX- 1</vt:lpstr>
      <vt:lpstr>     GST ANX- 1</vt:lpstr>
      <vt:lpstr>     GST ANX- 1</vt:lpstr>
      <vt:lpstr>     GST ANX- 1</vt:lpstr>
      <vt:lpstr>GST ANX- 2</vt:lpstr>
      <vt:lpstr>     GST ANX- 2</vt:lpstr>
      <vt:lpstr>     GST ANX- 2</vt:lpstr>
      <vt:lpstr>     GST ANX- 2</vt:lpstr>
      <vt:lpstr>         GST ANX- 1 Vs GST ANX- 2</vt:lpstr>
      <vt:lpstr>         GST ANX- 1 Vs GST ANX- 2     (Examples)</vt:lpstr>
      <vt:lpstr>         GST ANX- 1 Vs GST ANX- 2     (Examples)</vt:lpstr>
      <vt:lpstr>         GST ANX- 1 Vs GST ANX- 2     (Examples)</vt:lpstr>
      <vt:lpstr>         GST ANX- 1 Vs GST ANX- 2     </vt:lpstr>
      <vt:lpstr>         GST ANX- 1 Vs GST ANX- 2</vt:lpstr>
      <vt:lpstr>         GST ANX- 2       Vs      GST ANX- 1 /GST RET- 1 / 2 / 3 </vt:lpstr>
      <vt:lpstr>            NIL Return (GST RET -1 )</vt:lpstr>
      <vt:lpstr>GST RET- 1</vt:lpstr>
      <vt:lpstr>Table 3A. Details of Outward Supplies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GST RET- 1 (Advances received – Outward Supply)</vt:lpstr>
      <vt:lpstr>  GST RET- 1 (Advances Paid- Inward Supply)</vt:lpstr>
      <vt:lpstr>  GST RET- 1 (Old Return System Adjustment)</vt:lpstr>
      <vt:lpstr>  GST ANX- 1   (Old Return System Adjustment)</vt:lpstr>
      <vt:lpstr>  GST RET- 1 (Old Return System Adjustment)</vt:lpstr>
      <vt:lpstr>     GST RET -1   Provisional Input Tax Credit</vt:lpstr>
      <vt:lpstr>     GST RET -1   Provisional Input Tax Credit</vt:lpstr>
      <vt:lpstr>     GST RET -1   Provisional Input Tax Credit</vt:lpstr>
      <vt:lpstr>         GST ANX- 1 Vs GST ANX- 2     (Examples)</vt:lpstr>
      <vt:lpstr>    GST ANX- 2   &amp;   GST  RET- 1 (Rejection of Accepted document)</vt:lpstr>
      <vt:lpstr>GST ANX- 1A</vt:lpstr>
      <vt:lpstr>PowerPoint Presentation</vt:lpstr>
      <vt:lpstr>PowerPoint Presentation</vt:lpstr>
      <vt:lpstr>GST RET- 1A</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hp</dc:creator>
  <cp:lastModifiedBy>XLTOOL - LAPTOP</cp:lastModifiedBy>
  <cp:revision>295</cp:revision>
  <cp:lastPrinted>2019-05-20T11:15:18Z</cp:lastPrinted>
  <dcterms:created xsi:type="dcterms:W3CDTF">2018-08-08T05:07:31Z</dcterms:created>
  <dcterms:modified xsi:type="dcterms:W3CDTF">2020-02-22T18:17:27Z</dcterms:modified>
</cp:coreProperties>
</file>