
<file path=[Content_Types].xml><?xml version="1.0" encoding="utf-8"?>
<Types xmlns="http://schemas.openxmlformats.org/package/2006/content-types">
  <Default Extension="jpeg" ContentType="image/jpe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4"/>
  </p:notesMasterIdLst>
  <p:handoutMasterIdLst>
    <p:handoutMasterId r:id="rId35"/>
  </p:handoutMasterIdLst>
  <p:sldIdLst>
    <p:sldId id="290" r:id="rId2"/>
    <p:sldId id="483" r:id="rId3"/>
    <p:sldId id="690" r:id="rId4"/>
    <p:sldId id="470" r:id="rId5"/>
    <p:sldId id="707" r:id="rId6"/>
    <p:sldId id="708" r:id="rId7"/>
    <p:sldId id="709" r:id="rId8"/>
    <p:sldId id="706" r:id="rId9"/>
    <p:sldId id="695" r:id="rId10"/>
    <p:sldId id="696" r:id="rId11"/>
    <p:sldId id="688" r:id="rId12"/>
    <p:sldId id="633" r:id="rId13"/>
    <p:sldId id="694" r:id="rId14"/>
    <p:sldId id="705" r:id="rId15"/>
    <p:sldId id="689" r:id="rId16"/>
    <p:sldId id="472" r:id="rId17"/>
    <p:sldId id="487" r:id="rId18"/>
    <p:sldId id="468" r:id="rId19"/>
    <p:sldId id="467" r:id="rId20"/>
    <p:sldId id="479" r:id="rId21"/>
    <p:sldId id="481" r:id="rId22"/>
    <p:sldId id="480" r:id="rId23"/>
    <p:sldId id="469" r:id="rId24"/>
    <p:sldId id="683" r:id="rId25"/>
    <p:sldId id="681" r:id="rId26"/>
    <p:sldId id="682" r:id="rId27"/>
    <p:sldId id="377" r:id="rId28"/>
    <p:sldId id="701" r:id="rId29"/>
    <p:sldId id="702" r:id="rId30"/>
    <p:sldId id="685" r:id="rId31"/>
    <p:sldId id="710" r:id="rId32"/>
    <p:sldId id="368"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27D"/>
    <a:srgbClr val="003278"/>
    <a:srgbClr val="003200"/>
    <a:srgbClr val="FF327D"/>
    <a:srgbClr val="003296"/>
    <a:srgbClr val="003C7D"/>
    <a:srgbClr val="004B64"/>
    <a:srgbClr val="00417D"/>
    <a:srgbClr val="004196"/>
    <a:srgbClr val="0041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97" autoAdjust="0"/>
    <p:restoredTop sz="94343" autoAdjust="0"/>
  </p:normalViewPr>
  <p:slideViewPr>
    <p:cSldViewPr snapToGrid="0">
      <p:cViewPr varScale="1">
        <p:scale>
          <a:sx n="72" d="100"/>
          <a:sy n="72" d="100"/>
        </p:scale>
        <p:origin x="486" y="54"/>
      </p:cViewPr>
      <p:guideLst/>
    </p:cSldViewPr>
  </p:slideViewPr>
  <p:notesTextViewPr>
    <p:cViewPr>
      <p:scale>
        <a:sx n="1" d="1"/>
        <a:sy n="1" d="1"/>
      </p:scale>
      <p:origin x="0" y="0"/>
    </p:cViewPr>
  </p:notesTextViewPr>
  <p:notesViewPr>
    <p:cSldViewPr snapToGrid="0">
      <p:cViewPr varScale="1">
        <p:scale>
          <a:sx n="56" d="100"/>
          <a:sy n="56" d="100"/>
        </p:scale>
        <p:origin x="1986"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43B2471-6391-4CD7-A822-B246971BC69D}" type="datetimeFigureOut">
              <a:rPr lang="en-IN" smtClean="0"/>
              <a:t>23-02-2020</a:t>
            </a:fld>
            <a:endParaRPr lang="en-IN"/>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C9F8EA-18AF-4FC1-81F1-6415A17C5EE7}" type="slidenum">
              <a:rPr lang="en-IN" smtClean="0"/>
              <a:t>‹#›</a:t>
            </a:fld>
            <a:endParaRPr lang="en-IN"/>
          </a:p>
        </p:txBody>
      </p:sp>
    </p:spTree>
    <p:extLst>
      <p:ext uri="{BB962C8B-B14F-4D97-AF65-F5344CB8AC3E}">
        <p14:creationId xmlns:p14="http://schemas.microsoft.com/office/powerpoint/2010/main" val="6253004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472649-1CCA-476C-811A-3B55C380BCDF}" type="datetimeFigureOut">
              <a:rPr lang="en-IN" smtClean="0"/>
              <a:t>23-02-2020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2FF627-0BAB-4C00-826C-8E6B3F09FE08}" type="slidenum">
              <a:rPr lang="en-IN" smtClean="0"/>
              <a:t>‹#›</a:t>
            </a:fld>
            <a:endParaRPr lang="en-IN"/>
          </a:p>
        </p:txBody>
      </p:sp>
    </p:spTree>
    <p:extLst>
      <p:ext uri="{BB962C8B-B14F-4D97-AF65-F5344CB8AC3E}">
        <p14:creationId xmlns:p14="http://schemas.microsoft.com/office/powerpoint/2010/main" val="344131934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10" name="Freeform 9"/>
          <p:cNvSpPr>
            <a:spLocks noChangeAspect="1"/>
          </p:cNvSpPr>
          <p:nvPr userDrawn="1"/>
        </p:nvSpPr>
        <p:spPr bwMode="gray">
          <a:xfrm>
            <a:off x="0" y="1"/>
            <a:ext cx="9457899" cy="6523630"/>
          </a:xfrm>
          <a:custGeom>
            <a:avLst/>
            <a:gdLst/>
            <a:ahLst/>
            <a:cxnLst>
              <a:cxn ang="0">
                <a:pos x="17951" y="0"/>
              </a:cxn>
              <a:cxn ang="0">
                <a:pos x="0" y="0"/>
              </a:cxn>
              <a:cxn ang="0">
                <a:pos x="0" y="20057"/>
              </a:cxn>
              <a:cxn ang="0">
                <a:pos x="12022" y="20057"/>
              </a:cxn>
              <a:cxn ang="0">
                <a:pos x="17951" y="0"/>
              </a:cxn>
            </a:cxnLst>
            <a:rect l="0" t="0" r="r" b="b"/>
            <a:pathLst>
              <a:path w="17951" h="20057">
                <a:moveTo>
                  <a:pt x="17951" y="0"/>
                </a:moveTo>
                <a:lnTo>
                  <a:pt x="0" y="0"/>
                </a:lnTo>
                <a:lnTo>
                  <a:pt x="0" y="20057"/>
                </a:lnTo>
                <a:lnTo>
                  <a:pt x="12022" y="20057"/>
                </a:lnTo>
                <a:lnTo>
                  <a:pt x="17951" y="0"/>
                </a:lnTo>
                <a:close/>
              </a:path>
            </a:pathLst>
          </a:custGeom>
          <a:gradFill flip="none" rotWithShape="1">
            <a:gsLst>
              <a:gs pos="0">
                <a:srgbClr val="00257A">
                  <a:alpha val="90000"/>
                </a:srgbClr>
              </a:gs>
              <a:gs pos="35000">
                <a:srgbClr val="00338D">
                  <a:alpha val="90000"/>
                </a:srgbClr>
              </a:gs>
              <a:gs pos="100000">
                <a:srgbClr val="009FDA">
                  <a:alpha val="90000"/>
                </a:srgbClr>
              </a:gs>
            </a:gsLst>
            <a:lin ang="0" scaled="1"/>
            <a:tileRect/>
          </a:gradFill>
          <a:ln w="9525" cap="flat" cmpd="sng">
            <a:noFill/>
            <a:prstDash val="solid"/>
            <a:round/>
            <a:headEnd type="none" w="med" len="med"/>
            <a:tailEnd type="none" w="med" len="med"/>
          </a:ln>
          <a:effectLst/>
        </p:spPr>
        <p:txBody>
          <a:bodyPr lIns="107287" tIns="53643" rIns="107287" bIns="53643"/>
          <a:lstStyle/>
          <a:p>
            <a:pPr marL="0" algn="l" defTabSz="1072866" rtl="0" eaLnBrk="1" fontAlgn="base" latinLnBrk="0" hangingPunct="1">
              <a:spcBef>
                <a:spcPct val="50000"/>
              </a:spcBef>
              <a:spcAft>
                <a:spcPct val="0"/>
              </a:spcAft>
              <a:defRPr/>
            </a:pPr>
            <a:endParaRPr lang="en-GB" sz="2100" b="1" kern="1200" dirty="0">
              <a:solidFill>
                <a:schemeClr val="tx1"/>
              </a:solidFill>
              <a:latin typeface="+mn-lt"/>
              <a:ea typeface="+mn-ea"/>
              <a:cs typeface="+mn-cs"/>
            </a:endParaRPr>
          </a:p>
        </p:txBody>
      </p:sp>
      <p:sp>
        <p:nvSpPr>
          <p:cNvPr id="9" name="Text Placeholder 8"/>
          <p:cNvSpPr>
            <a:spLocks noGrp="1"/>
          </p:cNvSpPr>
          <p:nvPr>
            <p:ph type="body" sz="quarter" idx="13"/>
          </p:nvPr>
        </p:nvSpPr>
        <p:spPr>
          <a:xfrm>
            <a:off x="305127" y="969451"/>
            <a:ext cx="5103813" cy="792163"/>
          </a:xfrm>
        </p:spPr>
        <p:txBody>
          <a:bodyPr>
            <a:noAutofit/>
          </a:bodyPr>
          <a:lstStyle>
            <a:lvl1pPr marL="0" indent="0" algn="ctr">
              <a:buNone/>
              <a:defRPr sz="2400" b="1">
                <a:solidFill>
                  <a:schemeClr val="bg1"/>
                </a:solidFill>
                <a:latin typeface="Cambria" panose="02040503050406030204" pitchFamily="18" charset="0"/>
                <a:ea typeface="Cambria" panose="02040503050406030204" pitchFamily="18" charset="0"/>
              </a:defRPr>
            </a:lvl1pPr>
            <a:lvl2pPr>
              <a:defRPr sz="2400">
                <a:solidFill>
                  <a:schemeClr val="bg1"/>
                </a:solidFill>
                <a:latin typeface="Cambria" panose="02040503050406030204" pitchFamily="18" charset="0"/>
                <a:ea typeface="Cambria" panose="02040503050406030204" pitchFamily="18" charset="0"/>
              </a:defRPr>
            </a:lvl2pPr>
            <a:lvl3pPr>
              <a:defRPr sz="2400">
                <a:solidFill>
                  <a:schemeClr val="bg1"/>
                </a:solidFill>
                <a:latin typeface="Cambria" panose="02040503050406030204" pitchFamily="18" charset="0"/>
                <a:ea typeface="Cambria" panose="02040503050406030204" pitchFamily="18" charset="0"/>
              </a:defRPr>
            </a:lvl3pPr>
            <a:lvl4pPr>
              <a:defRPr sz="2400">
                <a:solidFill>
                  <a:schemeClr val="bg1"/>
                </a:solidFill>
                <a:latin typeface="Cambria" panose="02040503050406030204" pitchFamily="18" charset="0"/>
                <a:ea typeface="Cambria" panose="02040503050406030204" pitchFamily="18" charset="0"/>
              </a:defRPr>
            </a:lvl4pPr>
            <a:lvl5pPr>
              <a:defRPr sz="2400">
                <a:solidFill>
                  <a:schemeClr val="bg1"/>
                </a:solidFill>
                <a:latin typeface="Cambria" panose="02040503050406030204" pitchFamily="18" charset="0"/>
                <a:ea typeface="Cambria" panose="02040503050406030204" pitchFamily="18" charset="0"/>
              </a:defRPr>
            </a:lvl5pPr>
          </a:lstStyle>
          <a:p>
            <a:pPr lvl="0"/>
            <a:r>
              <a:rPr lang="en-US" dirty="0"/>
              <a:t>Edit Master text styles</a:t>
            </a:r>
          </a:p>
        </p:txBody>
      </p:sp>
      <p:sp>
        <p:nvSpPr>
          <p:cNvPr id="17" name="Text Placeholder 16"/>
          <p:cNvSpPr>
            <a:spLocks noGrp="1"/>
          </p:cNvSpPr>
          <p:nvPr>
            <p:ph type="body" sz="quarter" idx="14"/>
          </p:nvPr>
        </p:nvSpPr>
        <p:spPr>
          <a:xfrm>
            <a:off x="468905" y="2623778"/>
            <a:ext cx="4799132" cy="928688"/>
          </a:xfrm>
        </p:spPr>
        <p:txBody>
          <a:bodyPr>
            <a:noAutofit/>
          </a:bodyPr>
          <a:lstStyle>
            <a:lvl1pPr marL="0" indent="0" algn="ctr">
              <a:buNone/>
              <a:defRPr sz="2400" b="1">
                <a:solidFill>
                  <a:schemeClr val="bg1"/>
                </a:solidFill>
                <a:latin typeface="Cambria" panose="02040503050406030204" pitchFamily="18" charset="0"/>
                <a:ea typeface="Cambria" panose="02040503050406030204" pitchFamily="18" charset="0"/>
              </a:defRPr>
            </a:lvl1pPr>
            <a:lvl2pPr>
              <a:defRPr sz="2000">
                <a:solidFill>
                  <a:schemeClr val="bg1"/>
                </a:solidFill>
                <a:latin typeface="Cambria" panose="02040503050406030204" pitchFamily="18" charset="0"/>
                <a:ea typeface="Cambria" panose="02040503050406030204" pitchFamily="18" charset="0"/>
              </a:defRPr>
            </a:lvl2pPr>
            <a:lvl3pPr>
              <a:defRPr sz="2000">
                <a:solidFill>
                  <a:schemeClr val="bg1"/>
                </a:solidFill>
                <a:latin typeface="Cambria" panose="02040503050406030204" pitchFamily="18" charset="0"/>
                <a:ea typeface="Cambria" panose="02040503050406030204" pitchFamily="18" charset="0"/>
              </a:defRPr>
            </a:lvl3pPr>
            <a:lvl4pPr>
              <a:defRPr sz="2000">
                <a:solidFill>
                  <a:schemeClr val="bg1"/>
                </a:solidFill>
                <a:latin typeface="Cambria" panose="02040503050406030204" pitchFamily="18" charset="0"/>
                <a:ea typeface="Cambria" panose="02040503050406030204" pitchFamily="18" charset="0"/>
              </a:defRPr>
            </a:lvl4pPr>
            <a:lvl5pPr>
              <a:defRPr sz="2000">
                <a:solidFill>
                  <a:schemeClr val="bg1"/>
                </a:solidFill>
                <a:latin typeface="Cambria" panose="02040503050406030204" pitchFamily="18" charset="0"/>
                <a:ea typeface="Cambria" panose="02040503050406030204" pitchFamily="18" charset="0"/>
              </a:defRPr>
            </a:lvl5pPr>
          </a:lstStyle>
          <a:p>
            <a:pPr lvl="0"/>
            <a:r>
              <a:rPr lang="en-US" dirty="0"/>
              <a:t>Edit Master text styles</a:t>
            </a:r>
          </a:p>
        </p:txBody>
      </p:sp>
      <p:sp>
        <p:nvSpPr>
          <p:cNvPr id="8" name="Rectangle 7"/>
          <p:cNvSpPr/>
          <p:nvPr userDrawn="1"/>
        </p:nvSpPr>
        <p:spPr>
          <a:xfrm>
            <a:off x="12027876" y="0"/>
            <a:ext cx="164123" cy="6858000"/>
          </a:xfrm>
          <a:prstGeom prst="rect">
            <a:avLst/>
          </a:prstGeom>
          <a:solidFill>
            <a:srgbClr val="0032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Text Placeholder 4"/>
          <p:cNvSpPr>
            <a:spLocks noGrp="1"/>
          </p:cNvSpPr>
          <p:nvPr>
            <p:ph type="body" sz="quarter" idx="15"/>
          </p:nvPr>
        </p:nvSpPr>
        <p:spPr>
          <a:xfrm>
            <a:off x="655638" y="6400800"/>
            <a:ext cx="2073275" cy="442913"/>
          </a:xfrm>
        </p:spPr>
        <p:txBody>
          <a:bodyPr>
            <a:noAutofit/>
          </a:bodyPr>
          <a:lstStyle>
            <a:lvl1pPr marL="0" indent="0">
              <a:buNone/>
              <a:defRPr sz="1800">
                <a:solidFill>
                  <a:schemeClr val="bg1"/>
                </a:solidFill>
                <a:latin typeface="Cambria" panose="02040503050406030204" pitchFamily="18" charset="0"/>
                <a:ea typeface="Cambria" panose="02040503050406030204" pitchFamily="18" charset="0"/>
              </a:defRPr>
            </a:lvl1pPr>
            <a:lvl2pPr>
              <a:defRPr sz="1800">
                <a:solidFill>
                  <a:schemeClr val="bg1"/>
                </a:solidFill>
                <a:latin typeface="Cambria" panose="02040503050406030204" pitchFamily="18" charset="0"/>
                <a:ea typeface="Cambria" panose="02040503050406030204" pitchFamily="18" charset="0"/>
              </a:defRPr>
            </a:lvl2pPr>
            <a:lvl3pPr>
              <a:defRPr sz="1800">
                <a:solidFill>
                  <a:schemeClr val="bg1"/>
                </a:solidFill>
                <a:latin typeface="Cambria" panose="02040503050406030204" pitchFamily="18" charset="0"/>
                <a:ea typeface="Cambria" panose="02040503050406030204" pitchFamily="18" charset="0"/>
              </a:defRPr>
            </a:lvl3pPr>
            <a:lvl4pPr>
              <a:defRPr sz="1800">
                <a:solidFill>
                  <a:schemeClr val="bg1"/>
                </a:solidFill>
                <a:latin typeface="Cambria" panose="02040503050406030204" pitchFamily="18" charset="0"/>
                <a:ea typeface="Cambria" panose="02040503050406030204" pitchFamily="18" charset="0"/>
              </a:defRPr>
            </a:lvl4pPr>
            <a:lvl5pPr>
              <a:defRPr sz="1800">
                <a:solidFill>
                  <a:schemeClr val="bg1"/>
                </a:solidFill>
                <a:latin typeface="Cambria" panose="02040503050406030204" pitchFamily="18" charset="0"/>
                <a:ea typeface="Cambria" panose="02040503050406030204" pitchFamily="18" charset="0"/>
              </a:defRPr>
            </a:lvl5pPr>
          </a:lstStyle>
          <a:p>
            <a:pPr lvl="0"/>
            <a:r>
              <a:rPr lang="en-US" dirty="0"/>
              <a:t>Edit Master text</a:t>
            </a:r>
            <a:endParaRPr lang="en-IN" dirty="0"/>
          </a:p>
        </p:txBody>
      </p:sp>
    </p:spTree>
    <p:extLst>
      <p:ext uri="{BB962C8B-B14F-4D97-AF65-F5344CB8AC3E}">
        <p14:creationId xmlns:p14="http://schemas.microsoft.com/office/powerpoint/2010/main" val="1093059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ubject Slide">
    <p:bg>
      <p:bgPr>
        <a:solidFill>
          <a:schemeClr val="bg1"/>
        </a:solidFill>
        <a:effectLst/>
      </p:bgPr>
    </p:bg>
    <p:spTree>
      <p:nvGrpSpPr>
        <p:cNvPr id="1" name=""/>
        <p:cNvGrpSpPr/>
        <p:nvPr/>
      </p:nvGrpSpPr>
      <p:grpSpPr>
        <a:xfrm>
          <a:off x="0" y="0"/>
          <a:ext cx="0" cy="0"/>
          <a:chOff x="0" y="0"/>
          <a:chExt cx="0" cy="0"/>
        </a:xfrm>
      </p:grpSpPr>
      <p:sp>
        <p:nvSpPr>
          <p:cNvPr id="10" name="Freeform 20"/>
          <p:cNvSpPr>
            <a:spLocks noChangeAspect="1"/>
          </p:cNvSpPr>
          <p:nvPr userDrawn="1"/>
        </p:nvSpPr>
        <p:spPr bwMode="gray">
          <a:xfrm>
            <a:off x="0" y="0"/>
            <a:ext cx="11041039" cy="957446"/>
          </a:xfrm>
          <a:custGeom>
            <a:avLst/>
            <a:gdLst/>
            <a:ahLst/>
            <a:cxnLst>
              <a:cxn ang="0">
                <a:pos x="0" y="0"/>
              </a:cxn>
              <a:cxn ang="0">
                <a:pos x="0" y="1729"/>
              </a:cxn>
              <a:cxn ang="0">
                <a:pos x="18422" y="1729"/>
              </a:cxn>
              <a:cxn ang="0">
                <a:pos x="18935" y="0"/>
              </a:cxn>
              <a:cxn ang="0">
                <a:pos x="0" y="0"/>
              </a:cxn>
            </a:cxnLst>
            <a:rect l="0" t="0" r="r" b="b"/>
            <a:pathLst>
              <a:path w="18935" h="1729">
                <a:moveTo>
                  <a:pt x="0" y="0"/>
                </a:moveTo>
                <a:lnTo>
                  <a:pt x="0" y="1729"/>
                </a:lnTo>
                <a:lnTo>
                  <a:pt x="18422" y="1729"/>
                </a:lnTo>
                <a:lnTo>
                  <a:pt x="18935" y="0"/>
                </a:lnTo>
                <a:lnTo>
                  <a:pt x="0" y="0"/>
                </a:lnTo>
                <a:close/>
              </a:path>
            </a:pathLst>
          </a:custGeom>
          <a:solidFill>
            <a:srgbClr val="00327D"/>
          </a:solidFill>
          <a:ln w="9525" cap="flat" cmpd="sng">
            <a:noFill/>
            <a:prstDash val="solid"/>
            <a:round/>
            <a:headEnd type="none" w="med" len="med"/>
            <a:tailEnd type="none" w="med" len="med"/>
          </a:ln>
          <a:effectLst/>
        </p:spPr>
        <p:txBody>
          <a:bodyPr lIns="107287" tIns="53643" rIns="107287" bIns="53643"/>
          <a:lstStyle/>
          <a:p>
            <a:pPr marL="0" algn="l" defTabSz="1072866" rtl="0" eaLnBrk="1" fontAlgn="base" latinLnBrk="0" hangingPunct="1">
              <a:spcBef>
                <a:spcPct val="50000"/>
              </a:spcBef>
              <a:spcAft>
                <a:spcPct val="0"/>
              </a:spcAft>
              <a:defRPr/>
            </a:pPr>
            <a:endParaRPr lang="en-GB" sz="2100" kern="1200" dirty="0">
              <a:solidFill>
                <a:srgbClr val="002E8A"/>
              </a:solidFill>
              <a:latin typeface="+mn-lt"/>
              <a:ea typeface="+mn-ea"/>
              <a:cs typeface="+mn-cs"/>
            </a:endParaRPr>
          </a:p>
        </p:txBody>
      </p:sp>
      <p:sp>
        <p:nvSpPr>
          <p:cNvPr id="16" name="Text Placeholder 15"/>
          <p:cNvSpPr>
            <a:spLocks noGrp="1"/>
          </p:cNvSpPr>
          <p:nvPr>
            <p:ph type="body" sz="quarter" idx="14"/>
          </p:nvPr>
        </p:nvSpPr>
        <p:spPr>
          <a:xfrm>
            <a:off x="327025" y="150813"/>
            <a:ext cx="8407400" cy="585787"/>
          </a:xfrm>
        </p:spPr>
        <p:txBody>
          <a:bodyPr>
            <a:noAutofit/>
          </a:bodyPr>
          <a:lstStyle>
            <a:lvl1pPr marL="0" indent="0">
              <a:buNone/>
              <a:defRPr sz="3600">
                <a:solidFill>
                  <a:schemeClr val="bg1"/>
                </a:solidFill>
                <a:latin typeface="Cambria" panose="02040503050406030204" pitchFamily="18" charset="0"/>
                <a:ea typeface="Cambria" panose="02040503050406030204" pitchFamily="18" charset="0"/>
              </a:defRPr>
            </a:lvl1pPr>
            <a:lvl2pPr>
              <a:defRPr>
                <a:solidFill>
                  <a:schemeClr val="bg1"/>
                </a:solidFill>
                <a:latin typeface="Cambria" panose="02040503050406030204" pitchFamily="18" charset="0"/>
                <a:ea typeface="Cambria" panose="02040503050406030204" pitchFamily="18" charset="0"/>
              </a:defRPr>
            </a:lvl2pPr>
            <a:lvl3pPr>
              <a:defRPr>
                <a:solidFill>
                  <a:schemeClr val="bg1"/>
                </a:solidFill>
                <a:latin typeface="Cambria" panose="02040503050406030204" pitchFamily="18" charset="0"/>
                <a:ea typeface="Cambria" panose="02040503050406030204" pitchFamily="18" charset="0"/>
              </a:defRPr>
            </a:lvl3pPr>
            <a:lvl4pPr>
              <a:defRPr>
                <a:solidFill>
                  <a:schemeClr val="bg1"/>
                </a:solidFill>
                <a:latin typeface="Cambria" panose="02040503050406030204" pitchFamily="18" charset="0"/>
                <a:ea typeface="Cambria" panose="02040503050406030204" pitchFamily="18" charset="0"/>
              </a:defRPr>
            </a:lvl4pPr>
            <a:lvl5pPr>
              <a:defRPr>
                <a:solidFill>
                  <a:schemeClr val="bg1"/>
                </a:solidFill>
                <a:latin typeface="Cambria" panose="02040503050406030204" pitchFamily="18" charset="0"/>
                <a:ea typeface="Cambria" panose="02040503050406030204" pitchFamily="18" charset="0"/>
              </a:defRPr>
            </a:lvl5pPr>
          </a:lstStyle>
          <a:p>
            <a:pPr lvl="0"/>
            <a:r>
              <a:rPr lang="en-US" dirty="0"/>
              <a:t>Edit Master text styles</a:t>
            </a:r>
          </a:p>
        </p:txBody>
      </p:sp>
      <p:sp>
        <p:nvSpPr>
          <p:cNvPr id="8" name="Rectangle 7"/>
          <p:cNvSpPr/>
          <p:nvPr userDrawn="1"/>
        </p:nvSpPr>
        <p:spPr>
          <a:xfrm>
            <a:off x="12027876" y="0"/>
            <a:ext cx="164123" cy="6858000"/>
          </a:xfrm>
          <a:prstGeom prst="rect">
            <a:avLst/>
          </a:prstGeom>
          <a:solidFill>
            <a:srgbClr val="0032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 name="Text Placeholder 2"/>
          <p:cNvSpPr>
            <a:spLocks noGrp="1"/>
          </p:cNvSpPr>
          <p:nvPr>
            <p:ph type="body" sz="quarter" idx="15"/>
          </p:nvPr>
        </p:nvSpPr>
        <p:spPr>
          <a:xfrm>
            <a:off x="327024" y="1108259"/>
            <a:ext cx="11650331" cy="5749741"/>
          </a:xfrm>
        </p:spPr>
        <p:txBody>
          <a:bodyPr>
            <a:normAutofit/>
          </a:bodyPr>
          <a:lstStyle>
            <a:lvl1pPr>
              <a:defRPr sz="2200">
                <a:latin typeface="Cambria" panose="02040503050406030204" pitchFamily="18" charset="0"/>
                <a:ea typeface="Cambria" panose="02040503050406030204" pitchFamily="18" charset="0"/>
              </a:defRPr>
            </a:lvl1pPr>
            <a:lvl2pPr>
              <a:defRPr sz="2200">
                <a:latin typeface="Cambria" panose="02040503050406030204" pitchFamily="18" charset="0"/>
                <a:ea typeface="Cambria" panose="02040503050406030204" pitchFamily="18" charset="0"/>
              </a:defRPr>
            </a:lvl2pPr>
            <a:lvl3pPr>
              <a:defRPr sz="2200">
                <a:latin typeface="Cambria" panose="02040503050406030204" pitchFamily="18" charset="0"/>
                <a:ea typeface="Cambria" panose="02040503050406030204" pitchFamily="18" charset="0"/>
              </a:defRPr>
            </a:lvl3pPr>
            <a:lvl4pPr>
              <a:defRPr sz="2200">
                <a:latin typeface="Cambria" panose="02040503050406030204" pitchFamily="18" charset="0"/>
                <a:ea typeface="Cambria" panose="02040503050406030204" pitchFamily="18" charset="0"/>
              </a:defRPr>
            </a:lvl4pPr>
            <a:lvl5pPr>
              <a:defRPr sz="2200">
                <a:latin typeface="Cambria" panose="02040503050406030204" pitchFamily="18" charset="0"/>
                <a:ea typeface="Cambria" panose="02040503050406030204" pitchFamily="18"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ysClr val="windowText" lastClr="000000"/>
                </a:solidFill>
              </a:defRPr>
            </a:lvl1pPr>
          </a:lstStyle>
          <a:p>
            <a:fld id="{C37E4FB1-AD43-40BE-A2D5-51E31E25039B}" type="slidenum">
              <a:rPr lang="en-IN" smtClean="0"/>
              <a:pPr/>
              <a:t>‹#›</a:t>
            </a:fld>
            <a:endParaRPr lang="en-IN" dirty="0"/>
          </a:p>
        </p:txBody>
      </p:sp>
    </p:spTree>
    <p:extLst>
      <p:ext uri="{BB962C8B-B14F-4D97-AF65-F5344CB8AC3E}">
        <p14:creationId xmlns:p14="http://schemas.microsoft.com/office/powerpoint/2010/main" val="2568521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able Slide">
    <p:spTree>
      <p:nvGrpSpPr>
        <p:cNvPr id="1" name=""/>
        <p:cNvGrpSpPr/>
        <p:nvPr/>
      </p:nvGrpSpPr>
      <p:grpSpPr>
        <a:xfrm>
          <a:off x="0" y="0"/>
          <a:ext cx="0" cy="0"/>
          <a:chOff x="0" y="0"/>
          <a:chExt cx="0" cy="0"/>
        </a:xfrm>
      </p:grpSpPr>
      <p:sp>
        <p:nvSpPr>
          <p:cNvPr id="5" name="Table Placeholder 4"/>
          <p:cNvSpPr>
            <a:spLocks noGrp="1"/>
          </p:cNvSpPr>
          <p:nvPr>
            <p:ph type="tbl" sz="quarter" idx="10"/>
          </p:nvPr>
        </p:nvSpPr>
        <p:spPr>
          <a:xfrm>
            <a:off x="422299" y="1460263"/>
            <a:ext cx="10086975" cy="4244975"/>
          </a:xfrm>
        </p:spPr>
        <p:txBody>
          <a:bodyPr>
            <a:normAutofit/>
          </a:bodyPr>
          <a:lstStyle>
            <a:lvl1pPr>
              <a:defRPr sz="2000">
                <a:latin typeface="Cambria" panose="02040503050406030204" pitchFamily="18" charset="0"/>
                <a:ea typeface="Cambria" panose="02040503050406030204" pitchFamily="18" charset="0"/>
              </a:defRPr>
            </a:lvl1pPr>
          </a:lstStyle>
          <a:p>
            <a:endParaRPr lang="en-IN"/>
          </a:p>
        </p:txBody>
      </p:sp>
      <p:sp>
        <p:nvSpPr>
          <p:cNvPr id="9" name="Freeform 20"/>
          <p:cNvSpPr>
            <a:spLocks noChangeAspect="1"/>
          </p:cNvSpPr>
          <p:nvPr userDrawn="1"/>
        </p:nvSpPr>
        <p:spPr bwMode="gray">
          <a:xfrm>
            <a:off x="0" y="0"/>
            <a:ext cx="11041039" cy="957446"/>
          </a:xfrm>
          <a:custGeom>
            <a:avLst/>
            <a:gdLst/>
            <a:ahLst/>
            <a:cxnLst>
              <a:cxn ang="0">
                <a:pos x="0" y="0"/>
              </a:cxn>
              <a:cxn ang="0">
                <a:pos x="0" y="1729"/>
              </a:cxn>
              <a:cxn ang="0">
                <a:pos x="18422" y="1729"/>
              </a:cxn>
              <a:cxn ang="0">
                <a:pos x="18935" y="0"/>
              </a:cxn>
              <a:cxn ang="0">
                <a:pos x="0" y="0"/>
              </a:cxn>
            </a:cxnLst>
            <a:rect l="0" t="0" r="r" b="b"/>
            <a:pathLst>
              <a:path w="18935" h="1729">
                <a:moveTo>
                  <a:pt x="0" y="0"/>
                </a:moveTo>
                <a:lnTo>
                  <a:pt x="0" y="1729"/>
                </a:lnTo>
                <a:lnTo>
                  <a:pt x="18422" y="1729"/>
                </a:lnTo>
                <a:lnTo>
                  <a:pt x="18935" y="0"/>
                </a:lnTo>
                <a:lnTo>
                  <a:pt x="0" y="0"/>
                </a:lnTo>
                <a:close/>
              </a:path>
            </a:pathLst>
          </a:custGeom>
          <a:solidFill>
            <a:srgbClr val="00327D"/>
          </a:solidFill>
          <a:ln w="9525" cap="flat" cmpd="sng">
            <a:noFill/>
            <a:prstDash val="solid"/>
            <a:round/>
            <a:headEnd type="none" w="med" len="med"/>
            <a:tailEnd type="none" w="med" len="med"/>
          </a:ln>
          <a:effectLst/>
        </p:spPr>
        <p:txBody>
          <a:bodyPr lIns="107287" tIns="53643" rIns="107287" bIns="53643"/>
          <a:lstStyle/>
          <a:p>
            <a:pPr marL="0" algn="l" defTabSz="1072866" rtl="0" eaLnBrk="1" fontAlgn="base" latinLnBrk="0" hangingPunct="1">
              <a:spcBef>
                <a:spcPct val="50000"/>
              </a:spcBef>
              <a:spcAft>
                <a:spcPct val="0"/>
              </a:spcAft>
              <a:defRPr/>
            </a:pPr>
            <a:endParaRPr lang="en-GB" sz="2100" kern="1200" dirty="0">
              <a:solidFill>
                <a:srgbClr val="002E8A"/>
              </a:solidFill>
              <a:latin typeface="+mn-lt"/>
              <a:ea typeface="+mn-ea"/>
              <a:cs typeface="+mn-cs"/>
            </a:endParaRPr>
          </a:p>
        </p:txBody>
      </p:sp>
      <p:sp>
        <p:nvSpPr>
          <p:cNvPr id="6" name="Text Placeholder 15"/>
          <p:cNvSpPr>
            <a:spLocks noGrp="1"/>
          </p:cNvSpPr>
          <p:nvPr>
            <p:ph type="body" sz="quarter" idx="14"/>
          </p:nvPr>
        </p:nvSpPr>
        <p:spPr>
          <a:xfrm>
            <a:off x="327025" y="150813"/>
            <a:ext cx="8407400" cy="585787"/>
          </a:xfrm>
        </p:spPr>
        <p:txBody>
          <a:bodyPr>
            <a:noAutofit/>
          </a:bodyPr>
          <a:lstStyle>
            <a:lvl1pPr marL="0" indent="0">
              <a:buNone/>
              <a:defRPr sz="3600">
                <a:solidFill>
                  <a:schemeClr val="bg1"/>
                </a:solidFill>
                <a:latin typeface="Cambria" panose="02040503050406030204" pitchFamily="18" charset="0"/>
                <a:ea typeface="Cambria" panose="02040503050406030204" pitchFamily="18" charset="0"/>
              </a:defRPr>
            </a:lvl1pPr>
            <a:lvl2pPr>
              <a:defRPr>
                <a:solidFill>
                  <a:schemeClr val="bg1"/>
                </a:solidFill>
                <a:latin typeface="Cambria" panose="02040503050406030204" pitchFamily="18" charset="0"/>
                <a:ea typeface="Cambria" panose="02040503050406030204" pitchFamily="18" charset="0"/>
              </a:defRPr>
            </a:lvl2pPr>
            <a:lvl3pPr>
              <a:defRPr>
                <a:solidFill>
                  <a:schemeClr val="bg1"/>
                </a:solidFill>
                <a:latin typeface="Cambria" panose="02040503050406030204" pitchFamily="18" charset="0"/>
                <a:ea typeface="Cambria" panose="02040503050406030204" pitchFamily="18" charset="0"/>
              </a:defRPr>
            </a:lvl3pPr>
            <a:lvl4pPr>
              <a:defRPr>
                <a:solidFill>
                  <a:schemeClr val="bg1"/>
                </a:solidFill>
                <a:latin typeface="Cambria" panose="02040503050406030204" pitchFamily="18" charset="0"/>
                <a:ea typeface="Cambria" panose="02040503050406030204" pitchFamily="18" charset="0"/>
              </a:defRPr>
            </a:lvl4pPr>
            <a:lvl5pPr>
              <a:defRPr>
                <a:solidFill>
                  <a:schemeClr val="bg1"/>
                </a:solidFill>
                <a:latin typeface="Cambria" panose="02040503050406030204" pitchFamily="18" charset="0"/>
                <a:ea typeface="Cambria" panose="02040503050406030204" pitchFamily="18" charset="0"/>
              </a:defRPr>
            </a:lvl5pPr>
          </a:lstStyle>
          <a:p>
            <a:pPr lvl="0"/>
            <a:r>
              <a:rPr lang="en-US" dirty="0"/>
              <a:t>Edit Master text styles</a:t>
            </a:r>
          </a:p>
        </p:txBody>
      </p:sp>
      <p:sp>
        <p:nvSpPr>
          <p:cNvPr id="7" name="Rectangle 6"/>
          <p:cNvSpPr/>
          <p:nvPr userDrawn="1"/>
        </p:nvSpPr>
        <p:spPr>
          <a:xfrm>
            <a:off x="12027876" y="0"/>
            <a:ext cx="164123" cy="6858000"/>
          </a:xfrm>
          <a:prstGeom prst="rect">
            <a:avLst/>
          </a:prstGeom>
          <a:solidFill>
            <a:srgbClr val="0032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ysClr val="windowText" lastClr="000000"/>
                </a:solidFill>
              </a:defRPr>
            </a:lvl1pPr>
          </a:lstStyle>
          <a:p>
            <a:fld id="{C37E4FB1-AD43-40BE-A2D5-51E31E25039B}" type="slidenum">
              <a:rPr lang="en-IN" smtClean="0"/>
              <a:pPr/>
              <a:t>‹#›</a:t>
            </a:fld>
            <a:endParaRPr lang="en-IN" dirty="0"/>
          </a:p>
        </p:txBody>
      </p:sp>
    </p:spTree>
    <p:extLst>
      <p:ext uri="{BB962C8B-B14F-4D97-AF65-F5344CB8AC3E}">
        <p14:creationId xmlns:p14="http://schemas.microsoft.com/office/powerpoint/2010/main" val="3754781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Hiregange &amp; Associates</a:t>
            </a:r>
          </a:p>
        </p:txBody>
      </p:sp>
      <p:sp>
        <p:nvSpPr>
          <p:cNvPr id="6" name="Slide Number Placeholder 5"/>
          <p:cNvSpPr>
            <a:spLocks noGrp="1"/>
          </p:cNvSpPr>
          <p:nvPr>
            <p:ph type="sldNum" sz="quarter" idx="12"/>
          </p:nvPr>
        </p:nvSpPr>
        <p:spPr/>
        <p:txBody>
          <a:bodyPr/>
          <a:lstStyle/>
          <a:p>
            <a:fld id="{F3F91960-09F0-4A79-AB1F-D488BED723DE}" type="slidenum">
              <a:rPr lang="en-US" smtClean="0"/>
              <a:pPr/>
              <a:t>‹#›</a:t>
            </a:fld>
            <a:endParaRPr lang="en-US"/>
          </a:p>
        </p:txBody>
      </p:sp>
    </p:spTree>
    <p:extLst>
      <p:ext uri="{BB962C8B-B14F-4D97-AF65-F5344CB8AC3E}">
        <p14:creationId xmlns:p14="http://schemas.microsoft.com/office/powerpoint/2010/main" val="2168910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ection Header">
    <p:bg>
      <p:bgPr>
        <a:solidFill>
          <a:srgbClr val="00327D"/>
        </a:solidFill>
        <a:effectLst/>
      </p:bgPr>
    </p:bg>
    <p:spTree>
      <p:nvGrpSpPr>
        <p:cNvPr id="1" name=""/>
        <p:cNvGrpSpPr/>
        <p:nvPr/>
      </p:nvGrpSpPr>
      <p:grpSpPr>
        <a:xfrm>
          <a:off x="0" y="0"/>
          <a:ext cx="0" cy="0"/>
          <a:chOff x="0" y="0"/>
          <a:chExt cx="0" cy="0"/>
        </a:xfrm>
      </p:grpSpPr>
      <p:sp>
        <p:nvSpPr>
          <p:cNvPr id="23" name="Right Triangle 22"/>
          <p:cNvSpPr/>
          <p:nvPr userDrawn="1"/>
        </p:nvSpPr>
        <p:spPr>
          <a:xfrm rot="3278701">
            <a:off x="5157079" y="-751691"/>
            <a:ext cx="8082978" cy="9663970"/>
          </a:xfrm>
          <a:custGeom>
            <a:avLst/>
            <a:gdLst>
              <a:gd name="connsiteX0" fmla="*/ 0 w 6445949"/>
              <a:gd name="connsiteY0" fmla="*/ 7498685 h 7498685"/>
              <a:gd name="connsiteX1" fmla="*/ 0 w 6445949"/>
              <a:gd name="connsiteY1" fmla="*/ 0 h 7498685"/>
              <a:gd name="connsiteX2" fmla="*/ 6445949 w 6445949"/>
              <a:gd name="connsiteY2" fmla="*/ 7498685 h 7498685"/>
              <a:gd name="connsiteX3" fmla="*/ 0 w 6445949"/>
              <a:gd name="connsiteY3" fmla="*/ 7498685 h 7498685"/>
              <a:gd name="connsiteX0" fmla="*/ 1505453 w 6445949"/>
              <a:gd name="connsiteY0" fmla="*/ 8965833 h 8965833"/>
              <a:gd name="connsiteX1" fmla="*/ 0 w 6445949"/>
              <a:gd name="connsiteY1" fmla="*/ 0 h 8965833"/>
              <a:gd name="connsiteX2" fmla="*/ 6445949 w 6445949"/>
              <a:gd name="connsiteY2" fmla="*/ 7498685 h 8965833"/>
              <a:gd name="connsiteX3" fmla="*/ 1505453 w 6445949"/>
              <a:gd name="connsiteY3" fmla="*/ 8965833 h 8965833"/>
              <a:gd name="connsiteX0" fmla="*/ 0 w 8707627"/>
              <a:gd name="connsiteY0" fmla="*/ 7248007 h 7498685"/>
              <a:gd name="connsiteX1" fmla="*/ 2261678 w 8707627"/>
              <a:gd name="connsiteY1" fmla="*/ 0 h 7498685"/>
              <a:gd name="connsiteX2" fmla="*/ 8707627 w 8707627"/>
              <a:gd name="connsiteY2" fmla="*/ 7498685 h 7498685"/>
              <a:gd name="connsiteX3" fmla="*/ 0 w 8707627"/>
              <a:gd name="connsiteY3" fmla="*/ 7248007 h 7498685"/>
              <a:gd name="connsiteX0" fmla="*/ 0 w 13704122"/>
              <a:gd name="connsiteY0" fmla="*/ 7248007 h 7248007"/>
              <a:gd name="connsiteX1" fmla="*/ 2261678 w 13704122"/>
              <a:gd name="connsiteY1" fmla="*/ 0 h 7248007"/>
              <a:gd name="connsiteX2" fmla="*/ 13704122 w 13704122"/>
              <a:gd name="connsiteY2" fmla="*/ 2969916 h 7248007"/>
              <a:gd name="connsiteX3" fmla="*/ 0 w 13704122"/>
              <a:gd name="connsiteY3" fmla="*/ 7248007 h 7248007"/>
              <a:gd name="connsiteX0" fmla="*/ 0 w 13704122"/>
              <a:gd name="connsiteY0" fmla="*/ 8131967 h 8131967"/>
              <a:gd name="connsiteX1" fmla="*/ 2944354 w 13704122"/>
              <a:gd name="connsiteY1" fmla="*/ 0 h 8131967"/>
              <a:gd name="connsiteX2" fmla="*/ 13704122 w 13704122"/>
              <a:gd name="connsiteY2" fmla="*/ 3853876 h 8131967"/>
              <a:gd name="connsiteX3" fmla="*/ 0 w 13704122"/>
              <a:gd name="connsiteY3" fmla="*/ 8131967 h 8131967"/>
              <a:gd name="connsiteX0" fmla="*/ 0 w 13704122"/>
              <a:gd name="connsiteY0" fmla="*/ 8146656 h 8146656"/>
              <a:gd name="connsiteX1" fmla="*/ 3107752 w 13704122"/>
              <a:gd name="connsiteY1" fmla="*/ 0 h 8146656"/>
              <a:gd name="connsiteX2" fmla="*/ 13704122 w 13704122"/>
              <a:gd name="connsiteY2" fmla="*/ 3868565 h 8146656"/>
              <a:gd name="connsiteX3" fmla="*/ 0 w 13704122"/>
              <a:gd name="connsiteY3" fmla="*/ 8146656 h 8146656"/>
              <a:gd name="connsiteX0" fmla="*/ 0 w 13640181"/>
              <a:gd name="connsiteY0" fmla="*/ 8146656 h 8146656"/>
              <a:gd name="connsiteX1" fmla="*/ 3107752 w 13640181"/>
              <a:gd name="connsiteY1" fmla="*/ 0 h 8146656"/>
              <a:gd name="connsiteX2" fmla="*/ 13640180 w 13640181"/>
              <a:gd name="connsiteY2" fmla="*/ 3996590 h 8146656"/>
              <a:gd name="connsiteX3" fmla="*/ 0 w 13640181"/>
              <a:gd name="connsiteY3" fmla="*/ 8146656 h 8146656"/>
              <a:gd name="connsiteX0" fmla="*/ 0 w 13748845"/>
              <a:gd name="connsiteY0" fmla="*/ 8146656 h 8146656"/>
              <a:gd name="connsiteX1" fmla="*/ 3107752 w 13748845"/>
              <a:gd name="connsiteY1" fmla="*/ 0 h 8146656"/>
              <a:gd name="connsiteX2" fmla="*/ 13748845 w 13748845"/>
              <a:gd name="connsiteY2" fmla="*/ 3942357 h 8146656"/>
              <a:gd name="connsiteX3" fmla="*/ 0 w 13748845"/>
              <a:gd name="connsiteY3" fmla="*/ 8146656 h 8146656"/>
              <a:gd name="connsiteX0" fmla="*/ 0 w 13748845"/>
              <a:gd name="connsiteY0" fmla="*/ 8218825 h 8218825"/>
              <a:gd name="connsiteX1" fmla="*/ 3168623 w 13748845"/>
              <a:gd name="connsiteY1" fmla="*/ 0 h 8218825"/>
              <a:gd name="connsiteX2" fmla="*/ 13748845 w 13748845"/>
              <a:gd name="connsiteY2" fmla="*/ 4014526 h 8218825"/>
              <a:gd name="connsiteX3" fmla="*/ 0 w 13748845"/>
              <a:gd name="connsiteY3" fmla="*/ 8218825 h 8218825"/>
              <a:gd name="connsiteX0" fmla="*/ 0 w 13765797"/>
              <a:gd name="connsiteY0" fmla="*/ 8218825 h 8218825"/>
              <a:gd name="connsiteX1" fmla="*/ 3168623 w 13765797"/>
              <a:gd name="connsiteY1" fmla="*/ 0 h 8218825"/>
              <a:gd name="connsiteX2" fmla="*/ 13765797 w 13765797"/>
              <a:gd name="connsiteY2" fmla="*/ 4001887 h 8218825"/>
              <a:gd name="connsiteX3" fmla="*/ 0 w 13765797"/>
              <a:gd name="connsiteY3" fmla="*/ 8218825 h 8218825"/>
              <a:gd name="connsiteX0" fmla="*/ 0 w 13765797"/>
              <a:gd name="connsiteY0" fmla="*/ 8202512 h 8202512"/>
              <a:gd name="connsiteX1" fmla="*/ 3110820 w 13765797"/>
              <a:gd name="connsiteY1" fmla="*/ 0 h 8202512"/>
              <a:gd name="connsiteX2" fmla="*/ 13765797 w 13765797"/>
              <a:gd name="connsiteY2" fmla="*/ 3985574 h 8202512"/>
              <a:gd name="connsiteX3" fmla="*/ 0 w 13765797"/>
              <a:gd name="connsiteY3" fmla="*/ 8202512 h 8202512"/>
              <a:gd name="connsiteX0" fmla="*/ 0 w 13758855"/>
              <a:gd name="connsiteY0" fmla="*/ 8202512 h 8202512"/>
              <a:gd name="connsiteX1" fmla="*/ 3110820 w 13758855"/>
              <a:gd name="connsiteY1" fmla="*/ 0 h 8202512"/>
              <a:gd name="connsiteX2" fmla="*/ 13758856 w 13758855"/>
              <a:gd name="connsiteY2" fmla="*/ 3963966 h 8202512"/>
              <a:gd name="connsiteX3" fmla="*/ 0 w 13758855"/>
              <a:gd name="connsiteY3" fmla="*/ 8202512 h 8202512"/>
              <a:gd name="connsiteX0" fmla="*/ 0 w 13758857"/>
              <a:gd name="connsiteY0" fmla="*/ 8240433 h 8240433"/>
              <a:gd name="connsiteX1" fmla="*/ 3161681 w 13758857"/>
              <a:gd name="connsiteY1" fmla="*/ 0 h 8240433"/>
              <a:gd name="connsiteX2" fmla="*/ 13758856 w 13758857"/>
              <a:gd name="connsiteY2" fmla="*/ 4001887 h 8240433"/>
              <a:gd name="connsiteX3" fmla="*/ 0 w 13758857"/>
              <a:gd name="connsiteY3" fmla="*/ 8240433 h 8240433"/>
              <a:gd name="connsiteX0" fmla="*/ 0 w 13758855"/>
              <a:gd name="connsiteY0" fmla="*/ 8240433 h 8240433"/>
              <a:gd name="connsiteX1" fmla="*/ 3161680 w 13758855"/>
              <a:gd name="connsiteY1" fmla="*/ 0 h 8240433"/>
              <a:gd name="connsiteX2" fmla="*/ 13758856 w 13758855"/>
              <a:gd name="connsiteY2" fmla="*/ 4001887 h 8240433"/>
              <a:gd name="connsiteX3" fmla="*/ 0 w 13758855"/>
              <a:gd name="connsiteY3" fmla="*/ 8240433 h 8240433"/>
              <a:gd name="connsiteX0" fmla="*/ 0 w 13758857"/>
              <a:gd name="connsiteY0" fmla="*/ 8240433 h 8240433"/>
              <a:gd name="connsiteX1" fmla="*/ 3161680 w 13758857"/>
              <a:gd name="connsiteY1" fmla="*/ 0 h 8240433"/>
              <a:gd name="connsiteX2" fmla="*/ 13758857 w 13758857"/>
              <a:gd name="connsiteY2" fmla="*/ 4001887 h 8240433"/>
              <a:gd name="connsiteX3" fmla="*/ 0 w 13758857"/>
              <a:gd name="connsiteY3" fmla="*/ 8240433 h 8240433"/>
              <a:gd name="connsiteX0" fmla="*/ 0 w 13758857"/>
              <a:gd name="connsiteY0" fmla="*/ 8202512 h 8202512"/>
              <a:gd name="connsiteX1" fmla="*/ 3110819 w 13758857"/>
              <a:gd name="connsiteY1" fmla="*/ 0 h 8202512"/>
              <a:gd name="connsiteX2" fmla="*/ 13758857 w 13758857"/>
              <a:gd name="connsiteY2" fmla="*/ 3963966 h 8202512"/>
              <a:gd name="connsiteX3" fmla="*/ 0 w 13758857"/>
              <a:gd name="connsiteY3" fmla="*/ 8202512 h 8202512"/>
              <a:gd name="connsiteX0" fmla="*/ 0 w 13211839"/>
              <a:gd name="connsiteY0" fmla="*/ 8202512 h 8202512"/>
              <a:gd name="connsiteX1" fmla="*/ 3110819 w 13211839"/>
              <a:gd name="connsiteY1" fmla="*/ 0 h 8202512"/>
              <a:gd name="connsiteX2" fmla="*/ 13211838 w 13211839"/>
              <a:gd name="connsiteY2" fmla="*/ 3646687 h 8202512"/>
              <a:gd name="connsiteX3" fmla="*/ 0 w 13211839"/>
              <a:gd name="connsiteY3" fmla="*/ 8202512 h 8202512"/>
              <a:gd name="connsiteX0" fmla="*/ 0 w 13211837"/>
              <a:gd name="connsiteY0" fmla="*/ 7922586 h 7922586"/>
              <a:gd name="connsiteX1" fmla="*/ 3992289 w 13211837"/>
              <a:gd name="connsiteY1" fmla="*/ 0 h 7922586"/>
              <a:gd name="connsiteX2" fmla="*/ 13211838 w 13211837"/>
              <a:gd name="connsiteY2" fmla="*/ 3366761 h 7922586"/>
              <a:gd name="connsiteX3" fmla="*/ 0 w 13211837"/>
              <a:gd name="connsiteY3" fmla="*/ 7922586 h 7922586"/>
              <a:gd name="connsiteX0" fmla="*/ 0 w 13256068"/>
              <a:gd name="connsiteY0" fmla="*/ 7922586 h 7922586"/>
              <a:gd name="connsiteX1" fmla="*/ 3992289 w 13256068"/>
              <a:gd name="connsiteY1" fmla="*/ 0 h 7922586"/>
              <a:gd name="connsiteX2" fmla="*/ 13256069 w 13256068"/>
              <a:gd name="connsiteY2" fmla="*/ 3335759 h 7922586"/>
              <a:gd name="connsiteX3" fmla="*/ 0 w 13256068"/>
              <a:gd name="connsiteY3" fmla="*/ 7922586 h 7922586"/>
              <a:gd name="connsiteX0" fmla="*/ 0 w 13256070"/>
              <a:gd name="connsiteY0" fmla="*/ 7922586 h 7922586"/>
              <a:gd name="connsiteX1" fmla="*/ 3992289 w 13256070"/>
              <a:gd name="connsiteY1" fmla="*/ 0 h 7922586"/>
              <a:gd name="connsiteX2" fmla="*/ 13256069 w 13256070"/>
              <a:gd name="connsiteY2" fmla="*/ 3335760 h 7922586"/>
              <a:gd name="connsiteX3" fmla="*/ 0 w 13256070"/>
              <a:gd name="connsiteY3" fmla="*/ 7922586 h 7922586"/>
              <a:gd name="connsiteX0" fmla="*/ 0 w 13285556"/>
              <a:gd name="connsiteY0" fmla="*/ 7922586 h 7922586"/>
              <a:gd name="connsiteX1" fmla="*/ 3992289 w 13285556"/>
              <a:gd name="connsiteY1" fmla="*/ 0 h 7922586"/>
              <a:gd name="connsiteX2" fmla="*/ 13285557 w 13285556"/>
              <a:gd name="connsiteY2" fmla="*/ 3315093 h 7922586"/>
              <a:gd name="connsiteX3" fmla="*/ 0 w 13285556"/>
              <a:gd name="connsiteY3" fmla="*/ 7922586 h 7922586"/>
              <a:gd name="connsiteX0" fmla="*/ 0 w 13285558"/>
              <a:gd name="connsiteY0" fmla="*/ 7922586 h 7922586"/>
              <a:gd name="connsiteX1" fmla="*/ 3992289 w 13285558"/>
              <a:gd name="connsiteY1" fmla="*/ 0 h 7922586"/>
              <a:gd name="connsiteX2" fmla="*/ 13285557 w 13285558"/>
              <a:gd name="connsiteY2" fmla="*/ 3315093 h 7922586"/>
              <a:gd name="connsiteX3" fmla="*/ 0 w 13285558"/>
              <a:gd name="connsiteY3" fmla="*/ 7922586 h 7922586"/>
              <a:gd name="connsiteX0" fmla="*/ 0 w 13285558"/>
              <a:gd name="connsiteY0" fmla="*/ 7922586 h 7922586"/>
              <a:gd name="connsiteX1" fmla="*/ 3992289 w 13285558"/>
              <a:gd name="connsiteY1" fmla="*/ 0 h 7922586"/>
              <a:gd name="connsiteX2" fmla="*/ 13285558 w 13285558"/>
              <a:gd name="connsiteY2" fmla="*/ 3315093 h 7922586"/>
              <a:gd name="connsiteX3" fmla="*/ 0 w 13285558"/>
              <a:gd name="connsiteY3" fmla="*/ 7922586 h 7922586"/>
              <a:gd name="connsiteX0" fmla="*/ 0 w 13285558"/>
              <a:gd name="connsiteY0" fmla="*/ 7922586 h 7922586"/>
              <a:gd name="connsiteX1" fmla="*/ 3992288 w 13285558"/>
              <a:gd name="connsiteY1" fmla="*/ 0 h 7922586"/>
              <a:gd name="connsiteX2" fmla="*/ 13285558 w 13285558"/>
              <a:gd name="connsiteY2" fmla="*/ 3315093 h 7922586"/>
              <a:gd name="connsiteX3" fmla="*/ 0 w 13285558"/>
              <a:gd name="connsiteY3" fmla="*/ 7922586 h 7922586"/>
              <a:gd name="connsiteX0" fmla="*/ 0 w 13285558"/>
              <a:gd name="connsiteY0" fmla="*/ 7900591 h 7900591"/>
              <a:gd name="connsiteX1" fmla="*/ 4054629 w 13285558"/>
              <a:gd name="connsiteY1" fmla="*/ 0 h 7900591"/>
              <a:gd name="connsiteX2" fmla="*/ 13285558 w 13285558"/>
              <a:gd name="connsiteY2" fmla="*/ 3293098 h 7900591"/>
              <a:gd name="connsiteX3" fmla="*/ 0 w 13285558"/>
              <a:gd name="connsiteY3" fmla="*/ 7900591 h 7900591"/>
              <a:gd name="connsiteX0" fmla="*/ 0 w 13243998"/>
              <a:gd name="connsiteY0" fmla="*/ 7900591 h 7900591"/>
              <a:gd name="connsiteX1" fmla="*/ 4054629 w 13243998"/>
              <a:gd name="connsiteY1" fmla="*/ 0 h 7900591"/>
              <a:gd name="connsiteX2" fmla="*/ 13243998 w 13243998"/>
              <a:gd name="connsiteY2" fmla="*/ 3278436 h 7900591"/>
              <a:gd name="connsiteX3" fmla="*/ 0 w 13243998"/>
              <a:gd name="connsiteY3" fmla="*/ 7900591 h 7900591"/>
              <a:gd name="connsiteX0" fmla="*/ 0 w 13243996"/>
              <a:gd name="connsiteY0" fmla="*/ 7900591 h 7900591"/>
              <a:gd name="connsiteX1" fmla="*/ 4054629 w 13243996"/>
              <a:gd name="connsiteY1" fmla="*/ 0 h 7900591"/>
              <a:gd name="connsiteX2" fmla="*/ 13243997 w 13243996"/>
              <a:gd name="connsiteY2" fmla="*/ 3278436 h 7900591"/>
              <a:gd name="connsiteX3" fmla="*/ 0 w 13243996"/>
              <a:gd name="connsiteY3" fmla="*/ 7900591 h 7900591"/>
              <a:gd name="connsiteX0" fmla="*/ 0 w 13288227"/>
              <a:gd name="connsiteY0" fmla="*/ 7900591 h 7900591"/>
              <a:gd name="connsiteX1" fmla="*/ 4054629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29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29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31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31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31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31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31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31 w 13288227"/>
              <a:gd name="connsiteY1" fmla="*/ 0 h 7900591"/>
              <a:gd name="connsiteX2" fmla="*/ 13288227 w 13288227"/>
              <a:gd name="connsiteY2" fmla="*/ 3247434 h 7900591"/>
              <a:gd name="connsiteX3" fmla="*/ 0 w 13288227"/>
              <a:gd name="connsiteY3" fmla="*/ 7900591 h 7900591"/>
            </a:gdLst>
            <a:ahLst/>
            <a:cxnLst>
              <a:cxn ang="0">
                <a:pos x="connsiteX0" y="connsiteY0"/>
              </a:cxn>
              <a:cxn ang="0">
                <a:pos x="connsiteX1" y="connsiteY1"/>
              </a:cxn>
              <a:cxn ang="0">
                <a:pos x="connsiteX2" y="connsiteY2"/>
              </a:cxn>
              <a:cxn ang="0">
                <a:pos x="connsiteX3" y="connsiteY3"/>
              </a:cxn>
            </a:cxnLst>
            <a:rect l="l" t="t" r="r" b="b"/>
            <a:pathLst>
              <a:path w="13288227" h="7900591">
                <a:moveTo>
                  <a:pt x="0" y="7900591"/>
                </a:moveTo>
                <a:lnTo>
                  <a:pt x="4054631" y="0"/>
                </a:lnTo>
                <a:lnTo>
                  <a:pt x="13288227" y="3247434"/>
                </a:lnTo>
                <a:lnTo>
                  <a:pt x="0" y="7900591"/>
                </a:lnTo>
                <a:close/>
              </a:path>
            </a:pathLst>
          </a:custGeom>
          <a:pattFill prst="pct25">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2" name="Oval 21"/>
          <p:cNvSpPr/>
          <p:nvPr userDrawn="1"/>
        </p:nvSpPr>
        <p:spPr>
          <a:xfrm>
            <a:off x="1735810" y="1394849"/>
            <a:ext cx="4122549" cy="395207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000" dirty="0">
              <a:latin typeface="Cambria" panose="02040503050406030204" pitchFamily="18" charset="0"/>
              <a:ea typeface="Cambria" panose="02040503050406030204" pitchFamily="18" charset="0"/>
            </a:endParaRPr>
          </a:p>
        </p:txBody>
      </p:sp>
      <p:sp>
        <p:nvSpPr>
          <p:cNvPr id="27" name="Text Placeholder 26"/>
          <p:cNvSpPr>
            <a:spLocks noGrp="1"/>
          </p:cNvSpPr>
          <p:nvPr>
            <p:ph type="body" sz="quarter" idx="10"/>
          </p:nvPr>
        </p:nvSpPr>
        <p:spPr>
          <a:xfrm>
            <a:off x="2310061" y="2812046"/>
            <a:ext cx="2712203" cy="1239838"/>
          </a:xfrm>
        </p:spPr>
        <p:txBody>
          <a:bodyPr anchor="ctr">
            <a:noAutofit/>
          </a:bodyPr>
          <a:lstStyle>
            <a:lvl1pPr marL="0" indent="0" algn="ctr">
              <a:buNone/>
              <a:defRPr sz="3600">
                <a:latin typeface="Cambria" panose="02040503050406030204" pitchFamily="18" charset="0"/>
                <a:ea typeface="Cambria" panose="02040503050406030204" pitchFamily="18" charset="0"/>
              </a:defRPr>
            </a:lvl1pPr>
          </a:lstStyle>
          <a:p>
            <a:pPr lvl="0"/>
            <a:r>
              <a:rPr lang="en-US" dirty="0"/>
              <a:t>Edit Master text</a:t>
            </a:r>
            <a:endParaRPr lang="en-IN" dirty="0"/>
          </a:p>
        </p:txBody>
      </p:sp>
    </p:spTree>
    <p:extLst>
      <p:ext uri="{BB962C8B-B14F-4D97-AF65-F5344CB8AC3E}">
        <p14:creationId xmlns:p14="http://schemas.microsoft.com/office/powerpoint/2010/main" val="17788177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ysClr val="windowText" lastClr="000000"/>
                </a:solidFill>
              </a:defRPr>
            </a:lvl1pPr>
          </a:lstStyle>
          <a:p>
            <a:fld id="{C37E4FB1-AD43-40BE-A2D5-51E31E25039B}" type="slidenum">
              <a:rPr lang="en-IN" smtClean="0"/>
              <a:pPr/>
              <a:t>‹#›</a:t>
            </a:fld>
            <a:endParaRPr lang="en-IN" dirty="0"/>
          </a:p>
        </p:txBody>
      </p:sp>
    </p:spTree>
    <p:extLst>
      <p:ext uri="{BB962C8B-B14F-4D97-AF65-F5344CB8AC3E}">
        <p14:creationId xmlns:p14="http://schemas.microsoft.com/office/powerpoint/2010/main" val="2113803756"/>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75" r:id="rId3"/>
    <p:sldLayoutId id="2147483680" r:id="rId4"/>
    <p:sldLayoutId id="2147483681" r:id="rId5"/>
  </p:sldLayoutIdLst>
  <p:hf hdr="0" dt="0"/>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file:///C:\Program%20Files%20(x86)\GST-ExCus\__336129"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www.taxmanagementindia.com/visitor/Detail_Case_Laws.asp?ID=383406"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hyperlink" Target="mailto:ashish@hiregange.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85727" y="2237805"/>
            <a:ext cx="7123471" cy="792163"/>
          </a:xfrm>
        </p:spPr>
        <p:txBody>
          <a:bodyPr/>
          <a:lstStyle/>
          <a:p>
            <a:r>
              <a:rPr lang="en-IN" sz="4000" dirty="0"/>
              <a:t>Latest Issues under GST</a:t>
            </a:r>
          </a:p>
        </p:txBody>
      </p:sp>
      <p:sp>
        <p:nvSpPr>
          <p:cNvPr id="7" name="Text Placeholder 6"/>
          <p:cNvSpPr>
            <a:spLocks noGrp="1"/>
          </p:cNvSpPr>
          <p:nvPr>
            <p:ph type="body" sz="quarter" idx="14"/>
          </p:nvPr>
        </p:nvSpPr>
        <p:spPr>
          <a:xfrm>
            <a:off x="2005463" y="4783692"/>
            <a:ext cx="4799132" cy="928688"/>
          </a:xfrm>
        </p:spPr>
        <p:txBody>
          <a:bodyPr/>
          <a:lstStyle/>
          <a:p>
            <a:r>
              <a:rPr lang="en-IN" dirty="0"/>
              <a:t>CA Ashish Chaudhary</a:t>
            </a:r>
          </a:p>
          <a:p>
            <a:r>
              <a:rPr lang="en-IN" dirty="0"/>
              <a:t>Partner, Hiregange &amp; Associates</a:t>
            </a:r>
          </a:p>
        </p:txBody>
      </p:sp>
      <p:sp>
        <p:nvSpPr>
          <p:cNvPr id="8" name="Text Placeholder 1"/>
          <p:cNvSpPr>
            <a:spLocks noGrp="1"/>
          </p:cNvSpPr>
          <p:nvPr>
            <p:ph type="body" sz="quarter" idx="15"/>
          </p:nvPr>
        </p:nvSpPr>
        <p:spPr>
          <a:xfrm>
            <a:off x="815355" y="6452473"/>
            <a:ext cx="1544387" cy="368300"/>
          </a:xfrm>
        </p:spPr>
        <p:txBody>
          <a:bodyPr/>
          <a:lstStyle/>
          <a:p>
            <a:pPr marL="0" indent="0">
              <a:buNone/>
            </a:pPr>
            <a:r>
              <a:rPr lang="en-IN" dirty="0"/>
              <a:t>16/07/20199</a:t>
            </a:r>
          </a:p>
        </p:txBody>
      </p:sp>
    </p:spTree>
    <p:extLst>
      <p:ext uri="{BB962C8B-B14F-4D97-AF65-F5344CB8AC3E}">
        <p14:creationId xmlns:p14="http://schemas.microsoft.com/office/powerpoint/2010/main" val="31509605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327025" y="150813"/>
            <a:ext cx="9447290" cy="585787"/>
          </a:xfrm>
        </p:spPr>
        <p:txBody>
          <a:bodyPr/>
          <a:lstStyle/>
          <a:p>
            <a:r>
              <a:rPr lang="en-US" sz="3200" dirty="0"/>
              <a:t>Notice u/s 16(4)</a:t>
            </a:r>
          </a:p>
        </p:txBody>
      </p:sp>
      <p:sp>
        <p:nvSpPr>
          <p:cNvPr id="3" name="Text Placeholder 2"/>
          <p:cNvSpPr>
            <a:spLocks noGrp="1"/>
          </p:cNvSpPr>
          <p:nvPr>
            <p:ph type="body" sz="quarter" idx="15"/>
          </p:nvPr>
        </p:nvSpPr>
        <p:spPr>
          <a:xfrm>
            <a:off x="327025" y="1108259"/>
            <a:ext cx="11237959" cy="5248091"/>
          </a:xfrm>
        </p:spPr>
        <p:txBody>
          <a:bodyPr>
            <a:normAutofit/>
          </a:bodyPr>
          <a:lstStyle/>
          <a:p>
            <a:pPr algn="just">
              <a:spcBef>
                <a:spcPts val="1200"/>
              </a:spcBef>
            </a:pPr>
            <a:r>
              <a:rPr lang="en-US" dirty="0">
                <a:solidFill>
                  <a:schemeClr val="tx1"/>
                </a:solidFill>
              </a:rPr>
              <a:t>First check DIN- No Din-No reply. However, section 160 needs to be considered.</a:t>
            </a:r>
          </a:p>
          <a:p>
            <a:pPr algn="just">
              <a:spcBef>
                <a:spcPts val="1200"/>
              </a:spcBef>
            </a:pPr>
            <a:r>
              <a:rPr lang="en-US" dirty="0">
                <a:solidFill>
                  <a:schemeClr val="tx1"/>
                </a:solidFill>
              </a:rPr>
              <a:t>16(4) violates Article 19(1)(g) and Article 300A.</a:t>
            </a:r>
          </a:p>
          <a:p>
            <a:pPr algn="just">
              <a:spcBef>
                <a:spcPts val="1200"/>
              </a:spcBef>
            </a:pPr>
            <a:r>
              <a:rPr lang="en-US" dirty="0"/>
              <a:t>Article 300A of Constitution of India, “No person shall be deprived of his property save by the authority of law”. </a:t>
            </a:r>
          </a:p>
          <a:p>
            <a:pPr algn="just">
              <a:spcBef>
                <a:spcPts val="1200"/>
              </a:spcBef>
            </a:pPr>
            <a:r>
              <a:rPr lang="en-IN" b="1" i="1" dirty="0"/>
              <a:t>Nora </a:t>
            </a:r>
            <a:r>
              <a:rPr lang="en-IN" b="1" i="1" dirty="0" err="1"/>
              <a:t>constitutio</a:t>
            </a:r>
            <a:r>
              <a:rPr lang="en-IN" b="1" i="1" dirty="0"/>
              <a:t> </a:t>
            </a:r>
            <a:r>
              <a:rPr lang="en-IN" b="1" i="1" dirty="0" err="1"/>
              <a:t>futuris</a:t>
            </a:r>
            <a:r>
              <a:rPr lang="en-IN" b="1" i="1" dirty="0"/>
              <a:t> </a:t>
            </a:r>
            <a:r>
              <a:rPr lang="en-IN" b="1" i="1" dirty="0" err="1"/>
              <a:t>formam</a:t>
            </a:r>
            <a:r>
              <a:rPr lang="en-IN" b="1" i="1" dirty="0"/>
              <a:t> </a:t>
            </a:r>
            <a:r>
              <a:rPr lang="en-IN" b="1" i="1" dirty="0" err="1"/>
              <a:t>imponere</a:t>
            </a:r>
            <a:r>
              <a:rPr lang="en-IN" b="1" i="1" dirty="0"/>
              <a:t> </a:t>
            </a:r>
            <a:r>
              <a:rPr lang="en-IN" b="1" i="1" dirty="0" err="1"/>
              <a:t>debet</a:t>
            </a:r>
            <a:r>
              <a:rPr lang="en-IN" b="1" i="1" dirty="0"/>
              <a:t> non </a:t>
            </a:r>
            <a:r>
              <a:rPr lang="en-IN" b="1" i="1" dirty="0" err="1"/>
              <a:t>praeteritis</a:t>
            </a:r>
            <a:r>
              <a:rPr lang="en-IN" b="1" dirty="0"/>
              <a:t> – </a:t>
            </a:r>
            <a:r>
              <a:rPr lang="en-IN" dirty="0"/>
              <a:t>A new law ought to be construed to interfere as little as possible with vested rights.</a:t>
            </a:r>
            <a:endParaRPr lang="en-US" dirty="0">
              <a:solidFill>
                <a:schemeClr val="tx1"/>
              </a:solidFill>
            </a:endParaRPr>
          </a:p>
          <a:p>
            <a:pPr algn="just">
              <a:spcBef>
                <a:spcPts val="1200"/>
              </a:spcBef>
            </a:pPr>
            <a:r>
              <a:rPr lang="en-US" dirty="0">
                <a:solidFill>
                  <a:schemeClr val="tx1"/>
                </a:solidFill>
              </a:rPr>
              <a:t>As conditions u/s 16 satisfied, then merely because of procedural lapse-Could not be denied. Past Judgements- Tax credit is as good as cash.</a:t>
            </a:r>
          </a:p>
          <a:p>
            <a:pPr algn="just">
              <a:spcBef>
                <a:spcPts val="1200"/>
              </a:spcBef>
            </a:pPr>
            <a:r>
              <a:rPr lang="en-US" dirty="0">
                <a:solidFill>
                  <a:schemeClr val="tx1"/>
                </a:solidFill>
              </a:rPr>
              <a:t>Statement of objects (GST law)-No cascading effect.</a:t>
            </a:r>
          </a:p>
          <a:p>
            <a:pPr algn="just">
              <a:spcBef>
                <a:spcPts val="1200"/>
              </a:spcBef>
            </a:pPr>
            <a:r>
              <a:rPr lang="en-US" dirty="0">
                <a:solidFill>
                  <a:schemeClr val="tx1"/>
                </a:solidFill>
              </a:rPr>
              <a:t>3B not return u/s 39 – retrospective amendment in the rule not valid for taking away vested right</a:t>
            </a:r>
          </a:p>
        </p:txBody>
      </p:sp>
      <p:sp>
        <p:nvSpPr>
          <p:cNvPr id="4" name="Slide Number Placeholder 3"/>
          <p:cNvSpPr>
            <a:spLocks noGrp="1"/>
          </p:cNvSpPr>
          <p:nvPr>
            <p:ph type="sldNum" sz="quarter" idx="4"/>
          </p:nvPr>
        </p:nvSpPr>
        <p:spPr/>
        <p:txBody>
          <a:bodyPr/>
          <a:lstStyle/>
          <a:p>
            <a:fld id="{C37E4FB1-AD43-40BE-A2D5-51E31E25039B}" type="slidenum">
              <a:rPr lang="en-IN" smtClean="0"/>
              <a:pPr/>
              <a:t>10</a:t>
            </a:fld>
            <a:endParaRPr lang="en-IN" dirty="0"/>
          </a:p>
        </p:txBody>
      </p:sp>
    </p:spTree>
    <p:extLst>
      <p:ext uri="{BB962C8B-B14F-4D97-AF65-F5344CB8AC3E}">
        <p14:creationId xmlns:p14="http://schemas.microsoft.com/office/powerpoint/2010/main" val="16376564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688783" y="2110191"/>
            <a:ext cx="4102415" cy="2171830"/>
          </a:xfrm>
        </p:spPr>
        <p:txBody>
          <a:bodyPr/>
          <a:lstStyle/>
          <a:p>
            <a:r>
              <a:rPr lang="en-IN" sz="4000" b="1" dirty="0">
                <a:solidFill>
                  <a:srgbClr val="00327D"/>
                </a:solidFill>
              </a:rPr>
              <a:t>Rule 36(4)</a:t>
            </a:r>
            <a:endParaRPr lang="en-US" sz="4000" b="1" dirty="0">
              <a:solidFill>
                <a:srgbClr val="00327D"/>
              </a:solidFill>
            </a:endParaRPr>
          </a:p>
        </p:txBody>
      </p:sp>
    </p:spTree>
    <p:extLst>
      <p:ext uri="{BB962C8B-B14F-4D97-AF65-F5344CB8AC3E}">
        <p14:creationId xmlns:p14="http://schemas.microsoft.com/office/powerpoint/2010/main" val="31735811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IN" sz="2400" b="1" dirty="0"/>
              <a:t>ITC – Matching &amp; Ad-hoc 10%</a:t>
            </a:r>
            <a:endParaRPr lang="en-US" sz="2400" dirty="0"/>
          </a:p>
        </p:txBody>
      </p:sp>
      <p:sp>
        <p:nvSpPr>
          <p:cNvPr id="4" name="Slide Number Placeholder 3"/>
          <p:cNvSpPr>
            <a:spLocks noGrp="1"/>
          </p:cNvSpPr>
          <p:nvPr>
            <p:ph type="sldNum" sz="quarter" idx="4"/>
          </p:nvPr>
        </p:nvSpPr>
        <p:spPr/>
        <p:txBody>
          <a:bodyPr/>
          <a:lstStyle/>
          <a:p>
            <a:fld id="{C37E4FB1-AD43-40BE-A2D5-51E31E25039B}" type="slidenum">
              <a:rPr lang="en-IN" smtClean="0"/>
              <a:pPr/>
              <a:t>12</a:t>
            </a:fld>
            <a:endParaRPr lang="en-IN" dirty="0"/>
          </a:p>
        </p:txBody>
      </p:sp>
      <p:sp>
        <p:nvSpPr>
          <p:cNvPr id="7" name="Text Placeholder 2">
            <a:extLst>
              <a:ext uri="{FF2B5EF4-FFF2-40B4-BE49-F238E27FC236}">
                <a16:creationId xmlns:a16="http://schemas.microsoft.com/office/drawing/2014/main" id="{8FB39FA2-8226-4D4C-9300-EF1D375734C6}"/>
              </a:ext>
            </a:extLst>
          </p:cNvPr>
          <p:cNvSpPr>
            <a:spLocks noGrp="1"/>
          </p:cNvSpPr>
          <p:nvPr>
            <p:ph type="body" sz="quarter" idx="15"/>
          </p:nvPr>
        </p:nvSpPr>
        <p:spPr>
          <a:xfrm>
            <a:off x="124287" y="1127464"/>
            <a:ext cx="11853068" cy="5594011"/>
          </a:xfrm>
        </p:spPr>
        <p:txBody>
          <a:bodyPr>
            <a:noAutofit/>
          </a:bodyPr>
          <a:lstStyle/>
          <a:p>
            <a:pPr algn="just">
              <a:lnSpc>
                <a:spcPct val="100000"/>
              </a:lnSpc>
            </a:pPr>
            <a:r>
              <a:rPr lang="en-IN" dirty="0">
                <a:solidFill>
                  <a:schemeClr val="tx1"/>
                </a:solidFill>
              </a:rPr>
              <a:t>Notification No. 75/2019 dated 26-12-2019- ITC Maximum 10% of the </a:t>
            </a:r>
            <a:r>
              <a:rPr lang="en-IN" b="1" dirty="0">
                <a:solidFill>
                  <a:schemeClr val="tx1"/>
                </a:solidFill>
              </a:rPr>
              <a:t>eligible ITC, Uploaded</a:t>
            </a:r>
            <a:r>
              <a:rPr lang="en-IN" dirty="0">
                <a:solidFill>
                  <a:schemeClr val="tx1"/>
                </a:solidFill>
              </a:rPr>
              <a:t> by the supplier.</a:t>
            </a:r>
          </a:p>
          <a:p>
            <a:pPr algn="just">
              <a:lnSpc>
                <a:spcPct val="100000"/>
              </a:lnSpc>
            </a:pPr>
            <a:endParaRPr lang="en-IN" dirty="0">
              <a:solidFill>
                <a:schemeClr val="tx1"/>
              </a:solidFill>
            </a:endParaRPr>
          </a:p>
          <a:p>
            <a:pPr algn="just">
              <a:lnSpc>
                <a:spcPct val="100000"/>
              </a:lnSpc>
            </a:pPr>
            <a:endParaRPr lang="en-IN" dirty="0">
              <a:solidFill>
                <a:schemeClr val="tx1"/>
              </a:solidFill>
            </a:endParaRPr>
          </a:p>
          <a:p>
            <a:pPr algn="just">
              <a:lnSpc>
                <a:spcPct val="100000"/>
              </a:lnSpc>
            </a:pPr>
            <a:endParaRPr lang="en-IN" dirty="0">
              <a:solidFill>
                <a:schemeClr val="tx1"/>
              </a:solidFill>
            </a:endParaRPr>
          </a:p>
          <a:p>
            <a:pPr marL="0" indent="0" algn="just">
              <a:lnSpc>
                <a:spcPct val="100000"/>
              </a:lnSpc>
              <a:buNone/>
            </a:pPr>
            <a:r>
              <a:rPr lang="en-US" dirty="0"/>
              <a:t>The constitutional validity of rule 36(4) was challenged before </a:t>
            </a:r>
            <a:r>
              <a:rPr lang="en-US" dirty="0" err="1"/>
              <a:t>Guj</a:t>
            </a:r>
            <a:r>
              <a:rPr lang="en-US" dirty="0"/>
              <a:t> HC, and the same was accepted.</a:t>
            </a:r>
          </a:p>
          <a:p>
            <a:pPr marL="0" indent="0" algn="just">
              <a:lnSpc>
                <a:spcPct val="100000"/>
              </a:lnSpc>
              <a:buNone/>
            </a:pPr>
            <a:endParaRPr lang="en-IN" b="1" dirty="0">
              <a:solidFill>
                <a:schemeClr val="tx1"/>
              </a:solidFill>
            </a:endParaRPr>
          </a:p>
          <a:p>
            <a:pPr marL="0" indent="0" algn="just">
              <a:lnSpc>
                <a:spcPct val="100000"/>
              </a:lnSpc>
              <a:buNone/>
            </a:pPr>
            <a:r>
              <a:rPr lang="en-IN" b="1" dirty="0">
                <a:solidFill>
                  <a:schemeClr val="tx1"/>
                </a:solidFill>
              </a:rPr>
              <a:t>Imp Grounds:</a:t>
            </a:r>
          </a:p>
          <a:p>
            <a:pPr marL="0" indent="0" algn="just">
              <a:lnSpc>
                <a:spcPct val="100000"/>
              </a:lnSpc>
              <a:buNone/>
            </a:pPr>
            <a:r>
              <a:rPr lang="en-IN" b="1" dirty="0">
                <a:solidFill>
                  <a:schemeClr val="tx1"/>
                </a:solidFill>
              </a:rPr>
              <a:t>-  43A-Not effective</a:t>
            </a:r>
          </a:p>
          <a:p>
            <a:pPr marL="0" indent="0" algn="just">
              <a:lnSpc>
                <a:spcPct val="100000"/>
              </a:lnSpc>
              <a:buNone/>
            </a:pPr>
            <a:r>
              <a:rPr lang="en-IN" b="1" dirty="0">
                <a:solidFill>
                  <a:schemeClr val="tx1"/>
                </a:solidFill>
              </a:rPr>
              <a:t>-  Global Energy Ltd.</a:t>
            </a:r>
            <a:r>
              <a:rPr lang="en-US" b="1" u="sng" dirty="0"/>
              <a:t>(2009) 15 SCC 570</a:t>
            </a:r>
            <a:r>
              <a:rPr lang="en-US" u="sng" dirty="0"/>
              <a:t>- </a:t>
            </a:r>
            <a:r>
              <a:rPr lang="en-US" dirty="0"/>
              <a:t>Rule making power:-</a:t>
            </a:r>
          </a:p>
          <a:p>
            <a:pPr algn="just">
              <a:lnSpc>
                <a:spcPct val="100000"/>
              </a:lnSpc>
            </a:pPr>
            <a:r>
              <a:rPr lang="en-US" dirty="0"/>
              <a:t>Is a general delegation-cannot be held to lay guidelines.</a:t>
            </a:r>
          </a:p>
          <a:p>
            <a:pPr algn="just">
              <a:lnSpc>
                <a:spcPct val="100000"/>
              </a:lnSpc>
            </a:pPr>
            <a:r>
              <a:rPr lang="en-US" b="1" dirty="0"/>
              <a:t>C</a:t>
            </a:r>
            <a:r>
              <a:rPr lang="x-none" b="1" dirty="0"/>
              <a:t>annot be exercised so as to bring into existence substantive rights or obligations or disabilities which are not contemplated in terms of the provisions of the said Act</a:t>
            </a:r>
            <a:r>
              <a:rPr lang="en-US" b="1" dirty="0"/>
              <a:t>.</a:t>
            </a:r>
          </a:p>
          <a:p>
            <a:pPr marL="0" indent="0" algn="just">
              <a:lnSpc>
                <a:spcPct val="100000"/>
              </a:lnSpc>
              <a:buNone/>
            </a:pPr>
            <a:endParaRPr lang="en-US" dirty="0"/>
          </a:p>
        </p:txBody>
      </p:sp>
      <p:graphicFrame>
        <p:nvGraphicFramePr>
          <p:cNvPr id="8" name="Content Placeholder 6">
            <a:extLst>
              <a:ext uri="{FF2B5EF4-FFF2-40B4-BE49-F238E27FC236}">
                <a16:creationId xmlns:a16="http://schemas.microsoft.com/office/drawing/2014/main" id="{A12F2EB7-FB23-4C98-B033-2E369BD3F52F}"/>
              </a:ext>
            </a:extLst>
          </p:cNvPr>
          <p:cNvGraphicFramePr>
            <a:graphicFrameLocks/>
          </p:cNvGraphicFramePr>
          <p:nvPr>
            <p:extLst>
              <p:ext uri="{D42A27DB-BD31-4B8C-83A1-F6EECF244321}">
                <p14:modId xmlns:p14="http://schemas.microsoft.com/office/powerpoint/2010/main" val="1870963723"/>
              </p:ext>
            </p:extLst>
          </p:nvPr>
        </p:nvGraphicFramePr>
        <p:xfrm>
          <a:off x="573299" y="2026831"/>
          <a:ext cx="10479400" cy="1143000"/>
        </p:xfrm>
        <a:graphic>
          <a:graphicData uri="http://schemas.openxmlformats.org/drawingml/2006/table">
            <a:tbl>
              <a:tblPr firstRow="1" bandRow="1">
                <a:tableStyleId>{5C22544A-7EE6-4342-B048-85BDC9FD1C3A}</a:tableStyleId>
              </a:tblPr>
              <a:tblGrid>
                <a:gridCol w="10479400">
                  <a:extLst>
                    <a:ext uri="{9D8B030D-6E8A-4147-A177-3AD203B41FA5}">
                      <a16:colId xmlns:a16="http://schemas.microsoft.com/office/drawing/2014/main" val="20000"/>
                    </a:ext>
                  </a:extLst>
                </a:gridCol>
              </a:tblGrid>
              <a:tr h="13694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2100" dirty="0">
                          <a:latin typeface="Cambria" panose="02040503050406030204" pitchFamily="18" charset="0"/>
                          <a:ea typeface="Cambria" panose="02040503050406030204" pitchFamily="18" charset="0"/>
                        </a:rPr>
                        <a:t>Impact</a:t>
                      </a:r>
                      <a:endParaRPr lang="en-US" sz="2100" dirty="0">
                        <a:latin typeface="Cambria" panose="02040503050406030204" pitchFamily="18" charset="0"/>
                        <a:ea typeface="Cambria" panose="020405030504060302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327D"/>
                    </a:solidFill>
                  </a:tcPr>
                </a:tc>
                <a:extLst>
                  <a:ext uri="{0D108BD9-81ED-4DB2-BD59-A6C34878D82A}">
                    <a16:rowId xmlns:a16="http://schemas.microsoft.com/office/drawing/2014/main" val="10000"/>
                  </a:ext>
                </a:extLst>
              </a:tr>
              <a:tr h="228178">
                <a:tc>
                  <a:txBody>
                    <a:bodyPr/>
                    <a:lstStyle/>
                    <a:p>
                      <a:pPr marL="0" marR="0" lvl="0"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IN" sz="2100" b="0" i="0" u="none" strike="noStrike" kern="1200" baseline="0" dirty="0">
                          <a:solidFill>
                            <a:schemeClr val="dk1"/>
                          </a:solidFill>
                          <a:latin typeface="Cambria" panose="02040503050406030204" pitchFamily="18" charset="0"/>
                          <a:ea typeface="Cambria" panose="02040503050406030204" pitchFamily="18" charset="0"/>
                          <a:cs typeface="+mn-cs"/>
                        </a:rPr>
                        <a:t>Whether Invoice level matching is required to be done on a month on month basis?</a:t>
                      </a:r>
                    </a:p>
                    <a:p>
                      <a:pPr marL="0" marR="0" lvl="0"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IN" sz="2100" b="0" i="0" u="none" strike="noStrike" kern="1200" baseline="0" dirty="0">
                          <a:solidFill>
                            <a:schemeClr val="dk1"/>
                          </a:solidFill>
                          <a:latin typeface="Cambria" panose="02040503050406030204" pitchFamily="18" charset="0"/>
                          <a:ea typeface="Cambria" panose="02040503050406030204" pitchFamily="18" charset="0"/>
                          <a:cs typeface="+mn-cs"/>
                        </a:rPr>
                        <a:t>What about Quarterly return filers?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3612480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IN" sz="2400" b="1" dirty="0"/>
              <a:t>Imp Grounds-continued</a:t>
            </a:r>
          </a:p>
        </p:txBody>
      </p:sp>
      <p:sp>
        <p:nvSpPr>
          <p:cNvPr id="4" name="Slide Number Placeholder 3"/>
          <p:cNvSpPr>
            <a:spLocks noGrp="1"/>
          </p:cNvSpPr>
          <p:nvPr>
            <p:ph type="sldNum" sz="quarter" idx="4"/>
          </p:nvPr>
        </p:nvSpPr>
        <p:spPr/>
        <p:txBody>
          <a:bodyPr/>
          <a:lstStyle/>
          <a:p>
            <a:fld id="{C37E4FB1-AD43-40BE-A2D5-51E31E25039B}" type="slidenum">
              <a:rPr lang="en-IN" smtClean="0"/>
              <a:pPr/>
              <a:t>13</a:t>
            </a:fld>
            <a:endParaRPr lang="en-IN" dirty="0"/>
          </a:p>
        </p:txBody>
      </p:sp>
      <p:sp>
        <p:nvSpPr>
          <p:cNvPr id="7" name="Text Placeholder 2">
            <a:extLst>
              <a:ext uri="{FF2B5EF4-FFF2-40B4-BE49-F238E27FC236}">
                <a16:creationId xmlns:a16="http://schemas.microsoft.com/office/drawing/2014/main" id="{8FB39FA2-8226-4D4C-9300-EF1D375734C6}"/>
              </a:ext>
            </a:extLst>
          </p:cNvPr>
          <p:cNvSpPr>
            <a:spLocks noGrp="1"/>
          </p:cNvSpPr>
          <p:nvPr>
            <p:ph type="body" sz="quarter" idx="15"/>
          </p:nvPr>
        </p:nvSpPr>
        <p:spPr>
          <a:xfrm>
            <a:off x="115409" y="928684"/>
            <a:ext cx="11853068" cy="5594011"/>
          </a:xfrm>
        </p:spPr>
        <p:txBody>
          <a:bodyPr>
            <a:noAutofit/>
          </a:bodyPr>
          <a:lstStyle/>
          <a:p>
            <a:pPr marL="0" indent="0" algn="just">
              <a:lnSpc>
                <a:spcPct val="100000"/>
              </a:lnSpc>
              <a:buNone/>
            </a:pPr>
            <a:r>
              <a:rPr lang="en-US" sz="2100" b="1" dirty="0">
                <a:solidFill>
                  <a:schemeClr val="tx1"/>
                </a:solidFill>
                <a:latin typeface="Bookman Old Style" panose="02050604050505020204" pitchFamily="18" charset="0"/>
              </a:rPr>
              <a:t>-  Additional District Magistrate (Rev.) Delhi Administration v. Shri Ram - AIR 2000 SC 2143- </a:t>
            </a:r>
            <a:r>
              <a:rPr lang="en-US" sz="2100" dirty="0">
                <a:solidFill>
                  <a:schemeClr val="tx1"/>
                </a:solidFill>
                <a:latin typeface="Bookman Old Style" panose="02050604050505020204" pitchFamily="18" charset="0"/>
              </a:rPr>
              <a:t>Act does not enable the rule making authority to make a rule which travels beyond the scope.</a:t>
            </a:r>
          </a:p>
          <a:p>
            <a:pPr marL="0" indent="0" algn="just">
              <a:lnSpc>
                <a:spcPct val="100000"/>
              </a:lnSpc>
              <a:buNone/>
            </a:pPr>
            <a:endParaRPr lang="en-US" sz="2100" dirty="0">
              <a:solidFill>
                <a:schemeClr val="tx1"/>
              </a:solidFill>
              <a:latin typeface="Bookman Old Style" panose="02050604050505020204" pitchFamily="18" charset="0"/>
            </a:endParaRPr>
          </a:p>
          <a:p>
            <a:pPr marL="0" indent="0" algn="just">
              <a:lnSpc>
                <a:spcPct val="100000"/>
              </a:lnSpc>
              <a:buNone/>
            </a:pPr>
            <a:r>
              <a:rPr lang="en-US" sz="2100" b="1" dirty="0">
                <a:solidFill>
                  <a:schemeClr val="tx1"/>
                </a:solidFill>
                <a:latin typeface="Bookman Old Style" panose="02050604050505020204" pitchFamily="18" charset="0"/>
              </a:rPr>
              <a:t>- Dai </a:t>
            </a:r>
            <a:r>
              <a:rPr lang="en-US" sz="2100" b="1" dirty="0" err="1">
                <a:solidFill>
                  <a:schemeClr val="tx1"/>
                </a:solidFill>
                <a:latin typeface="Bookman Old Style" panose="02050604050505020204" pitchFamily="18" charset="0"/>
              </a:rPr>
              <a:t>Ichi</a:t>
            </a:r>
            <a:r>
              <a:rPr lang="en-US" sz="2100" b="1" dirty="0">
                <a:solidFill>
                  <a:schemeClr val="tx1"/>
                </a:solidFill>
                <a:latin typeface="Bookman Old Style" panose="02050604050505020204" pitchFamily="18" charset="0"/>
              </a:rPr>
              <a:t> </a:t>
            </a:r>
            <a:r>
              <a:rPr lang="en-US" sz="2100" b="1" dirty="0" err="1">
                <a:solidFill>
                  <a:schemeClr val="tx1"/>
                </a:solidFill>
                <a:latin typeface="Bookman Old Style" panose="02050604050505020204" pitchFamily="18" charset="0"/>
              </a:rPr>
              <a:t>Karkaria</a:t>
            </a:r>
            <a:r>
              <a:rPr lang="en-US" sz="2100" b="1" dirty="0">
                <a:solidFill>
                  <a:schemeClr val="tx1"/>
                </a:solidFill>
                <a:latin typeface="Bookman Old Style" panose="02050604050505020204" pitchFamily="18" charset="0"/>
              </a:rPr>
              <a:t> Ltd., </a:t>
            </a:r>
            <a:r>
              <a:rPr lang="en-US" sz="2100" b="1" dirty="0">
                <a:solidFill>
                  <a:schemeClr val="tx1"/>
                </a:solidFill>
                <a:latin typeface="Bookman Old Style" panose="02050604050505020204" pitchFamily="18" charset="0"/>
                <a:hlinkClick r:id="rId2">
                  <a:extLst>
                    <a:ext uri="{A12FA001-AC4F-418D-AE19-62706E023703}">
                      <ahyp:hlinkClr xmlns:ahyp="http://schemas.microsoft.com/office/drawing/2018/hyperlinkcolor" val="tx"/>
                    </a:ext>
                  </a:extLst>
                </a:hlinkClick>
              </a:rPr>
              <a:t>1999 (112) E.L.T. 353</a:t>
            </a:r>
            <a:r>
              <a:rPr lang="en-US" sz="2100" b="1" dirty="0">
                <a:solidFill>
                  <a:schemeClr val="tx1"/>
                </a:solidFill>
                <a:latin typeface="Bookman Old Style" panose="02050604050505020204" pitchFamily="18" charset="0"/>
              </a:rPr>
              <a:t> (S.C.)-</a:t>
            </a:r>
            <a:r>
              <a:rPr lang="en-US" sz="2100" dirty="0">
                <a:solidFill>
                  <a:schemeClr val="tx1"/>
                </a:solidFill>
                <a:latin typeface="Bookman Old Style" panose="02050604050505020204" pitchFamily="18" charset="0"/>
              </a:rPr>
              <a:t>Thereby the credit taken is indefeasible right.</a:t>
            </a:r>
          </a:p>
          <a:p>
            <a:pPr marL="0" indent="0" algn="just">
              <a:lnSpc>
                <a:spcPct val="100000"/>
              </a:lnSpc>
              <a:buNone/>
            </a:pPr>
            <a:endParaRPr lang="en-US" sz="2100" dirty="0">
              <a:solidFill>
                <a:schemeClr val="tx1"/>
              </a:solidFill>
              <a:latin typeface="Bookman Old Style" panose="02050604050505020204" pitchFamily="18" charset="0"/>
            </a:endParaRPr>
          </a:p>
          <a:p>
            <a:pPr marL="0" indent="0" algn="just">
              <a:lnSpc>
                <a:spcPct val="100000"/>
              </a:lnSpc>
              <a:buNone/>
            </a:pPr>
            <a:r>
              <a:rPr lang="en-IN" sz="2100" b="1" dirty="0">
                <a:solidFill>
                  <a:schemeClr val="tx1"/>
                </a:solidFill>
                <a:latin typeface="Bookman Old Style" panose="02050604050505020204" pitchFamily="18" charset="0"/>
              </a:rPr>
              <a:t>- </a:t>
            </a:r>
            <a:r>
              <a:rPr lang="en-IN" sz="2100" dirty="0">
                <a:solidFill>
                  <a:schemeClr val="tx1"/>
                </a:solidFill>
                <a:latin typeface="Bookman Old Style" panose="02050604050505020204" pitchFamily="18" charset="0"/>
              </a:rPr>
              <a:t>Rule 36(4) is similar to Sec 9(2)(g) of Delhi Vat Act/</a:t>
            </a:r>
            <a:r>
              <a:rPr lang="en-US" sz="2100" dirty="0">
                <a:solidFill>
                  <a:schemeClr val="tx1"/>
                </a:solidFill>
                <a:latin typeface="Bookman Old Style" panose="02050604050505020204" pitchFamily="18" charset="0"/>
              </a:rPr>
              <a:t> Sec 18 (8)(xvii) of </a:t>
            </a:r>
            <a:r>
              <a:rPr lang="en-US" sz="2100" dirty="0" err="1">
                <a:solidFill>
                  <a:schemeClr val="tx1"/>
                </a:solidFill>
                <a:latin typeface="Bookman Old Style" panose="02050604050505020204" pitchFamily="18" charset="0"/>
              </a:rPr>
              <a:t>Jharkand</a:t>
            </a:r>
            <a:r>
              <a:rPr lang="en-US" sz="2100" dirty="0">
                <a:solidFill>
                  <a:schemeClr val="tx1"/>
                </a:solidFill>
                <a:latin typeface="Bookman Old Style" panose="02050604050505020204" pitchFamily="18" charset="0"/>
              </a:rPr>
              <a:t> Vat Act.</a:t>
            </a:r>
          </a:p>
          <a:p>
            <a:pPr marL="0" indent="0" algn="just">
              <a:lnSpc>
                <a:spcPct val="100000"/>
              </a:lnSpc>
              <a:buNone/>
            </a:pPr>
            <a:endParaRPr lang="en-US" sz="2100" b="1" dirty="0">
              <a:solidFill>
                <a:schemeClr val="tx1"/>
              </a:solidFill>
              <a:latin typeface="Bookman Old Style" panose="02050604050505020204" pitchFamily="18" charset="0"/>
            </a:endParaRPr>
          </a:p>
          <a:p>
            <a:pPr marL="0" indent="0" algn="just">
              <a:lnSpc>
                <a:spcPct val="100000"/>
              </a:lnSpc>
              <a:buNone/>
            </a:pPr>
            <a:r>
              <a:rPr lang="en-US" sz="2100" b="1" dirty="0">
                <a:solidFill>
                  <a:schemeClr val="tx1"/>
                </a:solidFill>
                <a:latin typeface="Bookman Old Style" panose="02050604050505020204" pitchFamily="18" charset="0"/>
              </a:rPr>
              <a:t>- Arise India Limited vs. Commissioner of Trade and Taxes, Delhi - 2018-TIOL-11-SC-VAT</a:t>
            </a:r>
          </a:p>
          <a:p>
            <a:pPr marL="0" indent="0">
              <a:buNone/>
            </a:pPr>
            <a:r>
              <a:rPr lang="en-US" sz="2100" dirty="0">
                <a:solidFill>
                  <a:schemeClr val="tx1"/>
                </a:solidFill>
                <a:latin typeface="Bookman Old Style" panose="02050604050505020204" pitchFamily="18" charset="0"/>
              </a:rPr>
              <a:t>Such restriction violates the Article 14 – it treats both the innocent purchasers and the guilty purchasers alike (K.T. </a:t>
            </a:r>
            <a:r>
              <a:rPr lang="en-US" sz="2100" dirty="0" err="1">
                <a:solidFill>
                  <a:schemeClr val="tx1"/>
                </a:solidFill>
                <a:latin typeface="Bookman Old Style" panose="02050604050505020204" pitchFamily="18" charset="0"/>
              </a:rPr>
              <a:t>Moopil</a:t>
            </a:r>
            <a:r>
              <a:rPr lang="en-US" sz="2100" dirty="0">
                <a:solidFill>
                  <a:schemeClr val="tx1"/>
                </a:solidFill>
                <a:latin typeface="Bookman Old Style" panose="02050604050505020204" pitchFamily="18" charset="0"/>
              </a:rPr>
              <a:t> Nair v. State of Kerala AIR 1961 SC 552 and State of Kerala v. Haji and Haji AIR 1969 SC 378.) (2A/2B matching but tax not deposited – buyer not liable)</a:t>
            </a:r>
          </a:p>
          <a:p>
            <a:pPr algn="just">
              <a:lnSpc>
                <a:spcPct val="100000"/>
              </a:lnSpc>
            </a:pPr>
            <a:endParaRPr lang="en-US" sz="2100" b="1" dirty="0">
              <a:solidFill>
                <a:schemeClr val="tx1"/>
              </a:solidFill>
              <a:latin typeface="Bookman Old Style" panose="02050604050505020204" pitchFamily="18" charset="0"/>
            </a:endParaRPr>
          </a:p>
          <a:p>
            <a:pPr marL="0" indent="0" algn="just">
              <a:lnSpc>
                <a:spcPct val="100000"/>
              </a:lnSpc>
              <a:buNone/>
            </a:pPr>
            <a:endParaRPr lang="en-IN" sz="2100" dirty="0">
              <a:solidFill>
                <a:schemeClr val="tx1"/>
              </a:solidFill>
              <a:latin typeface="Bookman Old Style" panose="02050604050505020204" pitchFamily="18" charset="0"/>
            </a:endParaRPr>
          </a:p>
        </p:txBody>
      </p:sp>
    </p:spTree>
    <p:extLst>
      <p:ext uri="{BB962C8B-B14F-4D97-AF65-F5344CB8AC3E}">
        <p14:creationId xmlns:p14="http://schemas.microsoft.com/office/powerpoint/2010/main" val="8719086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IN" sz="2400" b="1" dirty="0"/>
              <a:t>Imp Grounds-continued</a:t>
            </a:r>
          </a:p>
        </p:txBody>
      </p:sp>
      <p:sp>
        <p:nvSpPr>
          <p:cNvPr id="4" name="Slide Number Placeholder 3"/>
          <p:cNvSpPr>
            <a:spLocks noGrp="1"/>
          </p:cNvSpPr>
          <p:nvPr>
            <p:ph type="sldNum" sz="quarter" idx="4"/>
          </p:nvPr>
        </p:nvSpPr>
        <p:spPr/>
        <p:txBody>
          <a:bodyPr/>
          <a:lstStyle/>
          <a:p>
            <a:fld id="{C37E4FB1-AD43-40BE-A2D5-51E31E25039B}" type="slidenum">
              <a:rPr lang="en-IN" smtClean="0"/>
              <a:pPr/>
              <a:t>14</a:t>
            </a:fld>
            <a:endParaRPr lang="en-IN" dirty="0"/>
          </a:p>
        </p:txBody>
      </p:sp>
      <p:sp>
        <p:nvSpPr>
          <p:cNvPr id="7" name="Text Placeholder 2">
            <a:extLst>
              <a:ext uri="{FF2B5EF4-FFF2-40B4-BE49-F238E27FC236}">
                <a16:creationId xmlns:a16="http://schemas.microsoft.com/office/drawing/2014/main" id="{8FB39FA2-8226-4D4C-9300-EF1D375734C6}"/>
              </a:ext>
            </a:extLst>
          </p:cNvPr>
          <p:cNvSpPr>
            <a:spLocks noGrp="1"/>
          </p:cNvSpPr>
          <p:nvPr>
            <p:ph type="body" sz="quarter" idx="15"/>
          </p:nvPr>
        </p:nvSpPr>
        <p:spPr>
          <a:xfrm>
            <a:off x="115409" y="928684"/>
            <a:ext cx="11853068" cy="5594011"/>
          </a:xfrm>
        </p:spPr>
        <p:txBody>
          <a:bodyPr>
            <a:noAutofit/>
          </a:bodyPr>
          <a:lstStyle/>
          <a:p>
            <a:pPr marL="0" indent="0" algn="just">
              <a:lnSpc>
                <a:spcPct val="100000"/>
              </a:lnSpc>
              <a:buNone/>
            </a:pPr>
            <a:r>
              <a:rPr lang="en-US" sz="2100" b="1" dirty="0">
                <a:solidFill>
                  <a:schemeClr val="tx1"/>
                </a:solidFill>
                <a:latin typeface="Bookman Old Style" panose="02050604050505020204" pitchFamily="18" charset="0"/>
              </a:rPr>
              <a:t>-  Lex non </a:t>
            </a:r>
            <a:r>
              <a:rPr lang="en-US" sz="2100" b="1" dirty="0" err="1">
                <a:solidFill>
                  <a:schemeClr val="tx1"/>
                </a:solidFill>
                <a:latin typeface="Bookman Old Style" panose="02050604050505020204" pitchFamily="18" charset="0"/>
              </a:rPr>
              <a:t>cogit</a:t>
            </a:r>
            <a:r>
              <a:rPr lang="en-US" sz="2100" b="1" dirty="0">
                <a:solidFill>
                  <a:schemeClr val="tx1"/>
                </a:solidFill>
                <a:latin typeface="Bookman Old Style" panose="02050604050505020204" pitchFamily="18" charset="0"/>
              </a:rPr>
              <a:t> ad </a:t>
            </a:r>
            <a:r>
              <a:rPr lang="en-US" sz="2100" b="1" dirty="0" err="1">
                <a:solidFill>
                  <a:schemeClr val="tx1"/>
                </a:solidFill>
                <a:latin typeface="Bookman Old Style" panose="02050604050505020204" pitchFamily="18" charset="0"/>
              </a:rPr>
              <a:t>impossibilia</a:t>
            </a:r>
            <a:r>
              <a:rPr lang="en-US" sz="2100" dirty="0">
                <a:solidFill>
                  <a:schemeClr val="tx1"/>
                </a:solidFill>
                <a:latin typeface="Bookman Old Style" panose="02050604050505020204" pitchFamily="18" charset="0"/>
              </a:rPr>
              <a:t>-</a:t>
            </a:r>
            <a:r>
              <a:rPr lang="en-US" sz="2100" b="1" dirty="0">
                <a:solidFill>
                  <a:schemeClr val="tx1"/>
                </a:solidFill>
                <a:latin typeface="Bookman Old Style" panose="02050604050505020204" pitchFamily="18" charset="0"/>
              </a:rPr>
              <a:t> </a:t>
            </a:r>
            <a:r>
              <a:rPr lang="en-US" sz="2100" dirty="0">
                <a:solidFill>
                  <a:schemeClr val="tx1"/>
                </a:solidFill>
                <a:latin typeface="Bookman Old Style" panose="02050604050505020204" pitchFamily="18" charset="0"/>
              </a:rPr>
              <a:t>The law does not compel a man to do that which he cannot possibly perform</a:t>
            </a:r>
            <a:r>
              <a:rPr lang="en-US" sz="2100" b="1" dirty="0">
                <a:solidFill>
                  <a:schemeClr val="tx1"/>
                </a:solidFill>
                <a:latin typeface="Bookman Old Style" panose="02050604050505020204" pitchFamily="18" charset="0"/>
              </a:rPr>
              <a:t>.</a:t>
            </a:r>
          </a:p>
          <a:p>
            <a:pPr marL="0" indent="0" algn="just">
              <a:lnSpc>
                <a:spcPct val="100000"/>
              </a:lnSpc>
              <a:buNone/>
            </a:pPr>
            <a:r>
              <a:rPr lang="en-US" sz="2100" b="1" dirty="0">
                <a:solidFill>
                  <a:schemeClr val="tx1"/>
                </a:solidFill>
                <a:latin typeface="Bookman Old Style" panose="02050604050505020204" pitchFamily="18" charset="0"/>
              </a:rPr>
              <a:t>[</a:t>
            </a:r>
            <a:r>
              <a:rPr lang="en-US" sz="2100" dirty="0">
                <a:solidFill>
                  <a:schemeClr val="tx1"/>
                </a:solidFill>
                <a:latin typeface="Bookman Old Style" panose="02050604050505020204" pitchFamily="18" charset="0"/>
              </a:rPr>
              <a:t>Indian Seamless Steel &amp; Alloys Ltd Vs UOI, 2003 (156) ELT 945 (Bom.), </a:t>
            </a:r>
            <a:r>
              <a:rPr lang="en-US" sz="2100" dirty="0" err="1">
                <a:solidFill>
                  <a:schemeClr val="tx1"/>
                </a:solidFill>
                <a:latin typeface="Bookman Old Style" panose="02050604050505020204" pitchFamily="18" charset="0"/>
              </a:rPr>
              <a:t>Hico</a:t>
            </a:r>
            <a:r>
              <a:rPr lang="en-US" sz="2100" dirty="0">
                <a:solidFill>
                  <a:schemeClr val="tx1"/>
                </a:solidFill>
                <a:latin typeface="Bookman Old Style" panose="02050604050505020204" pitchFamily="18" charset="0"/>
              </a:rPr>
              <a:t> Enterprises Vs CC, 2005 (189) ELT 135 (T-LB). Affirmed by SC in 2008 (228) ELT 161 (SC)</a:t>
            </a:r>
            <a:r>
              <a:rPr lang="en-US" sz="2100" b="1" dirty="0">
                <a:solidFill>
                  <a:schemeClr val="tx1"/>
                </a:solidFill>
                <a:latin typeface="Bookman Old Style" panose="02050604050505020204" pitchFamily="18" charset="0"/>
              </a:rPr>
              <a:t>]</a:t>
            </a:r>
          </a:p>
          <a:p>
            <a:pPr marL="0" indent="0" algn="just">
              <a:lnSpc>
                <a:spcPct val="100000"/>
              </a:lnSpc>
              <a:buNone/>
            </a:pPr>
            <a:endParaRPr lang="en-US" sz="2100" dirty="0">
              <a:solidFill>
                <a:schemeClr val="tx1"/>
              </a:solidFill>
              <a:latin typeface="Bookman Old Style" panose="02050604050505020204" pitchFamily="18" charset="0"/>
            </a:endParaRPr>
          </a:p>
          <a:p>
            <a:pPr marL="0" indent="0" algn="just">
              <a:lnSpc>
                <a:spcPct val="100000"/>
              </a:lnSpc>
              <a:buNone/>
            </a:pPr>
            <a:r>
              <a:rPr lang="en-US" sz="2100" dirty="0">
                <a:solidFill>
                  <a:schemeClr val="tx1"/>
                </a:solidFill>
                <a:latin typeface="Bookman Old Style" panose="02050604050505020204" pitchFamily="18" charset="0"/>
              </a:rPr>
              <a:t>- </a:t>
            </a:r>
            <a:r>
              <a:rPr lang="en-US" sz="2100" b="1" dirty="0">
                <a:solidFill>
                  <a:schemeClr val="tx1"/>
                </a:solidFill>
                <a:latin typeface="Bookman Old Style" panose="02050604050505020204" pitchFamily="18" charset="0"/>
              </a:rPr>
              <a:t>28</a:t>
            </a:r>
            <a:r>
              <a:rPr lang="en-US" sz="2100" b="1" baseline="30000" dirty="0">
                <a:solidFill>
                  <a:schemeClr val="tx1"/>
                </a:solidFill>
                <a:latin typeface="Bookman Old Style" panose="02050604050505020204" pitchFamily="18" charset="0"/>
              </a:rPr>
              <a:t>th</a:t>
            </a:r>
            <a:r>
              <a:rPr lang="en-US" sz="2100" b="1" dirty="0">
                <a:solidFill>
                  <a:schemeClr val="tx1"/>
                </a:solidFill>
                <a:latin typeface="Bookman Old Style" panose="02050604050505020204" pitchFamily="18" charset="0"/>
              </a:rPr>
              <a:t> GST council meeting</a:t>
            </a:r>
            <a:r>
              <a:rPr lang="en-US" sz="2100" dirty="0">
                <a:solidFill>
                  <a:schemeClr val="tx1"/>
                </a:solidFill>
                <a:latin typeface="Bookman Old Style" panose="02050604050505020204" pitchFamily="18" charset="0"/>
              </a:rPr>
              <a:t>- In case of default of the payment of tax by the supplier, the department shall first proceed against the supplier but not against the purchaser (after the payment made by the supplier, the purchaser is good to avail credit).</a:t>
            </a:r>
          </a:p>
          <a:p>
            <a:pPr marL="0" indent="0" algn="just">
              <a:lnSpc>
                <a:spcPct val="100000"/>
              </a:lnSpc>
              <a:buNone/>
            </a:pPr>
            <a:endParaRPr lang="en-US" sz="2100" dirty="0">
              <a:solidFill>
                <a:schemeClr val="tx1"/>
              </a:solidFill>
              <a:latin typeface="Bookman Old Style" panose="02050604050505020204" pitchFamily="18" charset="0"/>
            </a:endParaRPr>
          </a:p>
        </p:txBody>
      </p:sp>
    </p:spTree>
    <p:extLst>
      <p:ext uri="{BB962C8B-B14F-4D97-AF65-F5344CB8AC3E}">
        <p14:creationId xmlns:p14="http://schemas.microsoft.com/office/powerpoint/2010/main" val="26374135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688783" y="2110191"/>
            <a:ext cx="4102415" cy="2171830"/>
          </a:xfrm>
        </p:spPr>
        <p:txBody>
          <a:bodyPr/>
          <a:lstStyle/>
          <a:p>
            <a:r>
              <a:rPr lang="en-IN" sz="4000" b="1" dirty="0">
                <a:solidFill>
                  <a:srgbClr val="00327D"/>
                </a:solidFill>
              </a:rPr>
              <a:t>Rule 86A</a:t>
            </a:r>
            <a:endParaRPr lang="en-US" sz="4000" b="1" dirty="0">
              <a:solidFill>
                <a:srgbClr val="00327D"/>
              </a:solidFill>
            </a:endParaRPr>
          </a:p>
        </p:txBody>
      </p:sp>
    </p:spTree>
    <p:extLst>
      <p:ext uri="{BB962C8B-B14F-4D97-AF65-F5344CB8AC3E}">
        <p14:creationId xmlns:p14="http://schemas.microsoft.com/office/powerpoint/2010/main" val="15841636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IN" sz="2400" dirty="0"/>
              <a:t>Instances where such provision could be invoked</a:t>
            </a:r>
          </a:p>
        </p:txBody>
      </p:sp>
      <p:sp>
        <p:nvSpPr>
          <p:cNvPr id="4" name="Slide Number Placeholder 3"/>
          <p:cNvSpPr>
            <a:spLocks noGrp="1"/>
          </p:cNvSpPr>
          <p:nvPr>
            <p:ph type="sldNum" sz="quarter" idx="4"/>
          </p:nvPr>
        </p:nvSpPr>
        <p:spPr/>
        <p:txBody>
          <a:bodyPr/>
          <a:lstStyle/>
          <a:p>
            <a:fld id="{C37E4FB1-AD43-40BE-A2D5-51E31E25039B}" type="slidenum">
              <a:rPr lang="en-IN" smtClean="0"/>
              <a:pPr/>
              <a:t>16</a:t>
            </a:fld>
            <a:endParaRPr lang="en-IN" dirty="0"/>
          </a:p>
        </p:txBody>
      </p:sp>
      <p:sp>
        <p:nvSpPr>
          <p:cNvPr id="7" name="TextBox 6">
            <a:extLst>
              <a:ext uri="{FF2B5EF4-FFF2-40B4-BE49-F238E27FC236}">
                <a16:creationId xmlns:a16="http://schemas.microsoft.com/office/drawing/2014/main" id="{B2ECC396-3C79-4FB3-9C0F-D803B1E5F162}"/>
              </a:ext>
            </a:extLst>
          </p:cNvPr>
          <p:cNvSpPr txBox="1"/>
          <p:nvPr/>
        </p:nvSpPr>
        <p:spPr>
          <a:xfrm>
            <a:off x="636104" y="1457739"/>
            <a:ext cx="10336696" cy="2031325"/>
          </a:xfrm>
          <a:prstGeom prst="rect">
            <a:avLst/>
          </a:prstGeom>
          <a:noFill/>
        </p:spPr>
        <p:txBody>
          <a:bodyPr wrap="square" rtlCol="0">
            <a:spAutoFit/>
          </a:bodyPr>
          <a:lstStyle/>
          <a:p>
            <a:r>
              <a:rPr lang="en-IN" sz="2400" b="1" dirty="0"/>
              <a:t>Default at supplier end:</a:t>
            </a:r>
          </a:p>
          <a:p>
            <a:endParaRPr lang="en-IN" dirty="0"/>
          </a:p>
          <a:p>
            <a:pPr marL="342900" indent="-342900">
              <a:buAutoNum type="arabicPeriod"/>
            </a:pPr>
            <a:r>
              <a:rPr lang="en-IN" sz="2200" dirty="0"/>
              <a:t>Supplier found non existent</a:t>
            </a:r>
          </a:p>
          <a:p>
            <a:pPr marL="342900" indent="-342900">
              <a:buAutoNum type="arabicPeriod"/>
            </a:pPr>
            <a:r>
              <a:rPr lang="en-IN" sz="2200" dirty="0"/>
              <a:t>Supplier not conducting business from any of the registered place of business</a:t>
            </a:r>
          </a:p>
          <a:p>
            <a:pPr marL="342900" indent="-342900">
              <a:buAutoNum type="arabicPeriod"/>
            </a:pPr>
            <a:r>
              <a:rPr lang="en-IN" sz="2200" dirty="0"/>
              <a:t>Taxes have not been paid by the supplier</a:t>
            </a:r>
          </a:p>
          <a:p>
            <a:pPr marL="342900" indent="-342900">
              <a:buAutoNum type="arabicPeriod"/>
            </a:pPr>
            <a:endParaRPr lang="en-IN" dirty="0"/>
          </a:p>
        </p:txBody>
      </p:sp>
      <p:sp>
        <p:nvSpPr>
          <p:cNvPr id="8" name="TextBox 7">
            <a:extLst>
              <a:ext uri="{FF2B5EF4-FFF2-40B4-BE49-F238E27FC236}">
                <a16:creationId xmlns:a16="http://schemas.microsoft.com/office/drawing/2014/main" id="{D0C6206D-10AA-4214-BBE9-2A75499AB959}"/>
              </a:ext>
            </a:extLst>
          </p:cNvPr>
          <p:cNvSpPr txBox="1"/>
          <p:nvPr/>
        </p:nvSpPr>
        <p:spPr>
          <a:xfrm>
            <a:off x="636104" y="3603886"/>
            <a:ext cx="9700591" cy="2369880"/>
          </a:xfrm>
          <a:prstGeom prst="rect">
            <a:avLst/>
          </a:prstGeom>
          <a:noFill/>
        </p:spPr>
        <p:txBody>
          <a:bodyPr wrap="square" rtlCol="0">
            <a:spAutoFit/>
          </a:bodyPr>
          <a:lstStyle/>
          <a:p>
            <a:r>
              <a:rPr lang="en-IN" sz="2400" b="1" dirty="0"/>
              <a:t>Default at recipient end:</a:t>
            </a:r>
          </a:p>
          <a:p>
            <a:endParaRPr lang="en-IN" dirty="0"/>
          </a:p>
          <a:p>
            <a:pPr marL="342900" indent="-342900">
              <a:buAutoNum type="arabicPeriod"/>
            </a:pPr>
            <a:r>
              <a:rPr lang="en-IN" sz="2200" dirty="0"/>
              <a:t>Credit availed based on documents, but goods or services not received</a:t>
            </a:r>
          </a:p>
          <a:p>
            <a:pPr marL="342900" indent="-342900">
              <a:buAutoNum type="arabicPeriod"/>
            </a:pPr>
            <a:r>
              <a:rPr lang="en-IN" sz="2200" dirty="0"/>
              <a:t>Recipient found non existent or not to be conducting business from any of the registered place of business</a:t>
            </a:r>
          </a:p>
          <a:p>
            <a:pPr marL="342900" indent="-342900">
              <a:buAutoNum type="arabicPeriod"/>
            </a:pPr>
            <a:r>
              <a:rPr lang="en-IN" sz="2200" dirty="0"/>
              <a:t>Credit availed but not in possession of invoice/debit note/documents </a:t>
            </a:r>
          </a:p>
          <a:p>
            <a:endParaRPr lang="en-IN" dirty="0"/>
          </a:p>
        </p:txBody>
      </p:sp>
    </p:spTree>
    <p:extLst>
      <p:ext uri="{BB962C8B-B14F-4D97-AF65-F5344CB8AC3E}">
        <p14:creationId xmlns:p14="http://schemas.microsoft.com/office/powerpoint/2010/main" val="39300149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IN" dirty="0"/>
              <a:t>Essential conditions</a:t>
            </a:r>
          </a:p>
        </p:txBody>
      </p:sp>
      <p:sp>
        <p:nvSpPr>
          <p:cNvPr id="3" name="Text Placeholder 2"/>
          <p:cNvSpPr>
            <a:spLocks noGrp="1"/>
          </p:cNvSpPr>
          <p:nvPr>
            <p:ph type="body" sz="quarter" idx="15"/>
          </p:nvPr>
        </p:nvSpPr>
        <p:spPr>
          <a:xfrm>
            <a:off x="327024" y="1108259"/>
            <a:ext cx="11237959" cy="5248091"/>
          </a:xfrm>
        </p:spPr>
        <p:txBody>
          <a:bodyPr>
            <a:normAutofit/>
          </a:bodyPr>
          <a:lstStyle/>
          <a:p>
            <a:pPr marL="457200" indent="-457200" algn="just">
              <a:lnSpc>
                <a:spcPct val="100000"/>
              </a:lnSpc>
              <a:buAutoNum type="arabicPeriod"/>
            </a:pPr>
            <a:r>
              <a:rPr lang="en-US" sz="2400" dirty="0">
                <a:solidFill>
                  <a:schemeClr val="tx1"/>
                </a:solidFill>
              </a:rPr>
              <a:t>By Assistant Commissioner or above</a:t>
            </a:r>
          </a:p>
          <a:p>
            <a:pPr marL="457200" indent="-457200" algn="just">
              <a:lnSpc>
                <a:spcPct val="100000"/>
              </a:lnSpc>
              <a:buAutoNum type="arabicPeriod"/>
            </a:pPr>
            <a:endParaRPr lang="en-US" sz="2400" dirty="0">
              <a:solidFill>
                <a:schemeClr val="tx1"/>
              </a:solidFill>
            </a:endParaRPr>
          </a:p>
          <a:p>
            <a:pPr marL="457200" indent="-457200" algn="just">
              <a:lnSpc>
                <a:spcPct val="100000"/>
              </a:lnSpc>
              <a:buAutoNum type="arabicPeriod"/>
            </a:pPr>
            <a:r>
              <a:rPr lang="en-US" sz="2400" dirty="0">
                <a:solidFill>
                  <a:schemeClr val="tx1"/>
                </a:solidFill>
              </a:rPr>
              <a:t>There should be reason to believe</a:t>
            </a:r>
          </a:p>
          <a:p>
            <a:pPr marL="457200" indent="-457200" algn="just">
              <a:lnSpc>
                <a:spcPct val="100000"/>
              </a:lnSpc>
              <a:buAutoNum type="arabicPeriod"/>
            </a:pPr>
            <a:endParaRPr lang="en-US" sz="2400" dirty="0">
              <a:solidFill>
                <a:schemeClr val="tx1"/>
              </a:solidFill>
            </a:endParaRPr>
          </a:p>
          <a:p>
            <a:pPr marL="457200" indent="-457200" algn="just">
              <a:lnSpc>
                <a:spcPct val="100000"/>
              </a:lnSpc>
              <a:buAutoNum type="arabicPeriod"/>
            </a:pPr>
            <a:r>
              <a:rPr lang="en-US" sz="2400" dirty="0">
                <a:solidFill>
                  <a:schemeClr val="tx1"/>
                </a:solidFill>
              </a:rPr>
              <a:t>Blocking only for credit fraudulently availed or ineligible on account of specified reasons</a:t>
            </a:r>
          </a:p>
          <a:p>
            <a:pPr marL="457200" indent="-457200" algn="just">
              <a:lnSpc>
                <a:spcPct val="100000"/>
              </a:lnSpc>
              <a:buAutoNum type="arabicPeriod"/>
            </a:pPr>
            <a:endParaRPr lang="en-US" sz="2400" dirty="0">
              <a:solidFill>
                <a:schemeClr val="tx1"/>
              </a:solidFill>
            </a:endParaRPr>
          </a:p>
          <a:p>
            <a:pPr marL="457200" indent="-457200" algn="just">
              <a:lnSpc>
                <a:spcPct val="100000"/>
              </a:lnSpc>
              <a:buAutoNum type="arabicPeriod"/>
            </a:pPr>
            <a:r>
              <a:rPr lang="en-US" sz="2400" dirty="0">
                <a:solidFill>
                  <a:schemeClr val="tx1"/>
                </a:solidFill>
              </a:rPr>
              <a:t>Only disputed credit to be blocked</a:t>
            </a:r>
          </a:p>
          <a:p>
            <a:pPr marL="457200" indent="-457200" algn="just">
              <a:lnSpc>
                <a:spcPct val="100000"/>
              </a:lnSpc>
              <a:buAutoNum type="arabicPeriod"/>
            </a:pPr>
            <a:endParaRPr lang="en-US" sz="2400" dirty="0">
              <a:solidFill>
                <a:schemeClr val="tx1"/>
              </a:solidFill>
            </a:endParaRPr>
          </a:p>
          <a:p>
            <a:pPr marL="457200" indent="-457200" algn="just">
              <a:lnSpc>
                <a:spcPct val="100000"/>
              </a:lnSpc>
              <a:buAutoNum type="arabicPeriod"/>
            </a:pPr>
            <a:r>
              <a:rPr lang="en-US" sz="2400" dirty="0">
                <a:solidFill>
                  <a:schemeClr val="tx1"/>
                </a:solidFill>
              </a:rPr>
              <a:t>Blockage only for maximum period of one year</a:t>
            </a:r>
          </a:p>
        </p:txBody>
      </p:sp>
      <p:sp>
        <p:nvSpPr>
          <p:cNvPr id="4" name="Slide Number Placeholder 3"/>
          <p:cNvSpPr>
            <a:spLocks noGrp="1"/>
          </p:cNvSpPr>
          <p:nvPr>
            <p:ph type="sldNum" sz="quarter" idx="4"/>
          </p:nvPr>
        </p:nvSpPr>
        <p:spPr/>
        <p:txBody>
          <a:bodyPr/>
          <a:lstStyle/>
          <a:p>
            <a:fld id="{C37E4FB1-AD43-40BE-A2D5-51E31E25039B}" type="slidenum">
              <a:rPr lang="en-IN" smtClean="0"/>
              <a:pPr/>
              <a:t>17</a:t>
            </a:fld>
            <a:endParaRPr lang="en-IN" dirty="0"/>
          </a:p>
        </p:txBody>
      </p:sp>
    </p:spTree>
    <p:extLst>
      <p:ext uri="{BB962C8B-B14F-4D97-AF65-F5344CB8AC3E}">
        <p14:creationId xmlns:p14="http://schemas.microsoft.com/office/powerpoint/2010/main" val="22825178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IN" dirty="0"/>
              <a:t>Whether beyond the provisions of the Act</a:t>
            </a:r>
          </a:p>
        </p:txBody>
      </p:sp>
      <p:sp>
        <p:nvSpPr>
          <p:cNvPr id="3" name="Text Placeholder 2"/>
          <p:cNvSpPr>
            <a:spLocks noGrp="1"/>
          </p:cNvSpPr>
          <p:nvPr>
            <p:ph type="body" sz="quarter" idx="15"/>
          </p:nvPr>
        </p:nvSpPr>
        <p:spPr>
          <a:xfrm>
            <a:off x="327024" y="1108259"/>
            <a:ext cx="11237959" cy="5248091"/>
          </a:xfrm>
        </p:spPr>
        <p:txBody>
          <a:bodyPr>
            <a:normAutofit/>
          </a:bodyPr>
          <a:lstStyle/>
          <a:p>
            <a:r>
              <a:rPr lang="en-IN" sz="2400" dirty="0">
                <a:solidFill>
                  <a:schemeClr val="tx1"/>
                </a:solidFill>
              </a:rPr>
              <a:t>Rule introduced in the chapter IX - Payment of Taxes</a:t>
            </a:r>
          </a:p>
          <a:p>
            <a:endParaRPr lang="en-IN" sz="2400" dirty="0">
              <a:solidFill>
                <a:schemeClr val="tx1"/>
              </a:solidFill>
            </a:endParaRPr>
          </a:p>
          <a:p>
            <a:pPr marL="0" indent="0">
              <a:buNone/>
            </a:pPr>
            <a:r>
              <a:rPr lang="en-IN" i="1" dirty="0">
                <a:solidFill>
                  <a:schemeClr val="tx1"/>
                </a:solidFill>
              </a:rPr>
              <a:t>Section 49 (4) The amount available in the electronic credit ledger may be used for making any payment towards output tax under this Act or under the Integrated Goods and Services Tax Act in such manner and </a:t>
            </a:r>
            <a:r>
              <a:rPr lang="en-IN" b="1" i="1" u="sng" dirty="0">
                <a:solidFill>
                  <a:schemeClr val="tx1"/>
                </a:solidFill>
              </a:rPr>
              <a:t>subject to such conditions </a:t>
            </a:r>
            <a:r>
              <a:rPr lang="en-IN" i="1" dirty="0">
                <a:solidFill>
                  <a:schemeClr val="tx1"/>
                </a:solidFill>
              </a:rPr>
              <a:t>and within such time </a:t>
            </a:r>
            <a:r>
              <a:rPr lang="en-IN" b="1" i="1" dirty="0">
                <a:solidFill>
                  <a:schemeClr val="tx1"/>
                </a:solidFill>
              </a:rPr>
              <a:t>as may be prescribed.</a:t>
            </a:r>
          </a:p>
          <a:p>
            <a:endParaRPr lang="en-US" sz="2400" b="1" i="1" dirty="0">
              <a:solidFill>
                <a:schemeClr val="tx1"/>
              </a:solidFill>
            </a:endParaRPr>
          </a:p>
          <a:p>
            <a:pPr marL="0" indent="0">
              <a:buNone/>
            </a:pPr>
            <a:r>
              <a:rPr lang="en-IN" b="1" dirty="0">
                <a:solidFill>
                  <a:schemeClr val="tx1"/>
                </a:solidFill>
              </a:rPr>
              <a:t>Provisional attachment to protect revenue</a:t>
            </a:r>
          </a:p>
          <a:p>
            <a:pPr marL="0" indent="0">
              <a:buNone/>
            </a:pPr>
            <a:r>
              <a:rPr lang="en-IN" i="1" dirty="0">
                <a:solidFill>
                  <a:schemeClr val="tx1"/>
                </a:solidFill>
              </a:rPr>
              <a:t>Sec 83 (1) Where during the pendency of any proceedings under section 62 or section 63 or section 64 or section 67 or section 73 or section 74, the Commissioner is of the opinion that for the purpose of protecting the interest of the Government revenue, it is necessary so to do, he may, by order in writing attach provisionally any property, including bank account, belonging to the taxable person in such manner as may be prescribed.</a:t>
            </a:r>
            <a:endParaRPr lang="en-US" sz="2400" i="1" dirty="0">
              <a:solidFill>
                <a:schemeClr val="tx1"/>
              </a:solidFill>
            </a:endParaRPr>
          </a:p>
        </p:txBody>
      </p:sp>
      <p:sp>
        <p:nvSpPr>
          <p:cNvPr id="4" name="Slide Number Placeholder 3"/>
          <p:cNvSpPr>
            <a:spLocks noGrp="1"/>
          </p:cNvSpPr>
          <p:nvPr>
            <p:ph type="sldNum" sz="quarter" idx="4"/>
          </p:nvPr>
        </p:nvSpPr>
        <p:spPr/>
        <p:txBody>
          <a:bodyPr/>
          <a:lstStyle/>
          <a:p>
            <a:fld id="{C37E4FB1-AD43-40BE-A2D5-51E31E25039B}" type="slidenum">
              <a:rPr lang="en-IN" smtClean="0"/>
              <a:pPr/>
              <a:t>18</a:t>
            </a:fld>
            <a:endParaRPr lang="en-IN" dirty="0"/>
          </a:p>
        </p:txBody>
      </p:sp>
    </p:spTree>
    <p:extLst>
      <p:ext uri="{BB962C8B-B14F-4D97-AF65-F5344CB8AC3E}">
        <p14:creationId xmlns:p14="http://schemas.microsoft.com/office/powerpoint/2010/main" val="40835642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IN" dirty="0"/>
              <a:t>Conditions for taking credit – Sec 16</a:t>
            </a:r>
          </a:p>
        </p:txBody>
      </p:sp>
      <p:sp>
        <p:nvSpPr>
          <p:cNvPr id="3" name="Text Placeholder 2"/>
          <p:cNvSpPr>
            <a:spLocks noGrp="1"/>
          </p:cNvSpPr>
          <p:nvPr>
            <p:ph type="body" sz="quarter" idx="15"/>
          </p:nvPr>
        </p:nvSpPr>
        <p:spPr>
          <a:xfrm>
            <a:off x="327024" y="1108259"/>
            <a:ext cx="11237959" cy="5248091"/>
          </a:xfrm>
        </p:spPr>
        <p:txBody>
          <a:bodyPr>
            <a:normAutofit fontScale="92500" lnSpcReduction="10000"/>
          </a:bodyPr>
          <a:lstStyle/>
          <a:p>
            <a:pPr marL="0" indent="0" algn="just">
              <a:buNone/>
            </a:pPr>
            <a:r>
              <a:rPr lang="en-IN" i="1" dirty="0">
                <a:solidFill>
                  <a:schemeClr val="tx1"/>
                </a:solidFill>
              </a:rPr>
              <a:t>(c) </a:t>
            </a:r>
            <a:r>
              <a:rPr lang="en-IN" b="1" i="1" dirty="0">
                <a:solidFill>
                  <a:schemeClr val="tx1"/>
                </a:solidFill>
              </a:rPr>
              <a:t>subject to the provisions of section 41 or 43A</a:t>
            </a:r>
            <a:r>
              <a:rPr lang="en-IN" i="1" dirty="0">
                <a:solidFill>
                  <a:schemeClr val="tx1"/>
                </a:solidFill>
              </a:rPr>
              <a:t>, the tax charged in respect of such supply has been </a:t>
            </a:r>
            <a:r>
              <a:rPr lang="en-IN" b="1" i="1" u="sng" dirty="0">
                <a:solidFill>
                  <a:schemeClr val="tx1"/>
                </a:solidFill>
              </a:rPr>
              <a:t>actually paid </a:t>
            </a:r>
            <a:r>
              <a:rPr lang="en-IN" i="1" dirty="0">
                <a:solidFill>
                  <a:schemeClr val="tx1"/>
                </a:solidFill>
              </a:rPr>
              <a:t>to the Government, either in cash or through utilisation of input tax credit admissible in respect of the said supply; </a:t>
            </a:r>
          </a:p>
          <a:p>
            <a:pPr marL="285750" indent="-285750" algn="just"/>
            <a:endParaRPr lang="en-IN" dirty="0"/>
          </a:p>
          <a:p>
            <a:pPr marL="285750" indent="-285750" algn="just"/>
            <a:r>
              <a:rPr lang="en-IN" b="1" dirty="0" err="1"/>
              <a:t>Tarapore</a:t>
            </a:r>
            <a:r>
              <a:rPr lang="en-IN" b="1" dirty="0"/>
              <a:t> &amp; Company Vs State of Jharkhand (Jharkhand High Court)</a:t>
            </a:r>
            <a:r>
              <a:rPr lang="en-IN" dirty="0"/>
              <a:t>: ITC not deniable to purchasing dealer if the selling dealer is </a:t>
            </a:r>
            <a:r>
              <a:rPr lang="en-IN" dirty="0" err="1"/>
              <a:t>bonafide</a:t>
            </a:r>
            <a:r>
              <a:rPr lang="en-IN" dirty="0"/>
              <a:t> but could not deposit the tax due to technicalities</a:t>
            </a:r>
          </a:p>
          <a:p>
            <a:pPr marL="285750" indent="-285750" algn="just"/>
            <a:r>
              <a:rPr lang="en-IN" b="1" dirty="0"/>
              <a:t>On Quest Merchandising India </a:t>
            </a:r>
            <a:r>
              <a:rPr lang="en-IN" b="1" dirty="0" err="1"/>
              <a:t>Pvt.</a:t>
            </a:r>
            <a:r>
              <a:rPr lang="en-IN" b="1" dirty="0"/>
              <a:t> Ltd. Versus Govt. of NCT of Delhi</a:t>
            </a:r>
            <a:r>
              <a:rPr lang="en-IN" dirty="0"/>
              <a:t>: Demanding tax from purchasing dealer and expecting him to do impossible act of identifying the supplier paying tax would be violation of Article 14 of the Constitution. Govt to collect tax from the supplier, not from purchaser.</a:t>
            </a:r>
          </a:p>
          <a:p>
            <a:pPr marL="285750" indent="-285750" algn="just"/>
            <a:r>
              <a:rPr lang="en-US" b="1" dirty="0"/>
              <a:t>M/s. Mahalaxmi Cotton Ginning Pressing &amp; Oil Industries v. State of Maharashtra</a:t>
            </a:r>
            <a:r>
              <a:rPr lang="en-US" dirty="0"/>
              <a:t>  - against</a:t>
            </a:r>
          </a:p>
          <a:p>
            <a:pPr marL="285750" indent="-285750" algn="just"/>
            <a:r>
              <a:rPr lang="en-IN" sz="2400" b="1" dirty="0"/>
              <a:t>Kay </a:t>
            </a:r>
            <a:r>
              <a:rPr lang="en-IN" sz="2400" b="1" dirty="0" err="1"/>
              <a:t>Kay</a:t>
            </a:r>
            <a:r>
              <a:rPr lang="en-IN" sz="2400" b="1" dirty="0"/>
              <a:t> Industries</a:t>
            </a:r>
            <a:r>
              <a:rPr lang="en-IN" sz="2400" dirty="0"/>
              <a:t>  - SC – Buyer not to identify whether supplier paid ED</a:t>
            </a:r>
            <a:endParaRPr lang="en-US" dirty="0"/>
          </a:p>
          <a:p>
            <a:pPr marL="285750" indent="-285750" algn="just"/>
            <a:r>
              <a:rPr lang="en-US" b="1" dirty="0"/>
              <a:t>Bharti Telemedia Limited</a:t>
            </a:r>
            <a:r>
              <a:rPr lang="en-US" dirty="0"/>
              <a:t> – Delhi HC – Notice issued to Govt under GST. Final hearing on 22.7.2020.</a:t>
            </a:r>
          </a:p>
          <a:p>
            <a:pPr marL="0" indent="0" algn="just">
              <a:buNone/>
            </a:pPr>
            <a:endParaRPr lang="en-IN" dirty="0"/>
          </a:p>
          <a:p>
            <a:pPr marL="0" indent="0" algn="just">
              <a:buNone/>
            </a:pPr>
            <a:endParaRPr lang="en-IN" i="1" dirty="0">
              <a:solidFill>
                <a:schemeClr val="tx1"/>
              </a:solidFill>
            </a:endParaRPr>
          </a:p>
          <a:p>
            <a:pPr marL="0" indent="0" algn="just">
              <a:buNone/>
            </a:pPr>
            <a:endParaRPr lang="en-IN" i="1" dirty="0">
              <a:solidFill>
                <a:schemeClr val="tx1"/>
              </a:solidFill>
            </a:endParaRPr>
          </a:p>
        </p:txBody>
      </p:sp>
      <p:sp>
        <p:nvSpPr>
          <p:cNvPr id="4" name="Slide Number Placeholder 3"/>
          <p:cNvSpPr>
            <a:spLocks noGrp="1"/>
          </p:cNvSpPr>
          <p:nvPr>
            <p:ph type="sldNum" sz="quarter" idx="4"/>
          </p:nvPr>
        </p:nvSpPr>
        <p:spPr/>
        <p:txBody>
          <a:bodyPr/>
          <a:lstStyle/>
          <a:p>
            <a:fld id="{C37E4FB1-AD43-40BE-A2D5-51E31E25039B}" type="slidenum">
              <a:rPr lang="en-IN" smtClean="0"/>
              <a:pPr/>
              <a:t>19</a:t>
            </a:fld>
            <a:endParaRPr lang="en-IN" dirty="0"/>
          </a:p>
        </p:txBody>
      </p:sp>
    </p:spTree>
    <p:extLst>
      <p:ext uri="{BB962C8B-B14F-4D97-AF65-F5344CB8AC3E}">
        <p14:creationId xmlns:p14="http://schemas.microsoft.com/office/powerpoint/2010/main" val="3125063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327025" y="159691"/>
            <a:ext cx="8407400" cy="585787"/>
          </a:xfrm>
        </p:spPr>
        <p:txBody>
          <a:bodyPr/>
          <a:lstStyle/>
          <a:p>
            <a:r>
              <a:rPr lang="en-IN" dirty="0"/>
              <a:t>Contents</a:t>
            </a:r>
          </a:p>
          <a:p>
            <a:endParaRPr lang="en-IN" dirty="0"/>
          </a:p>
        </p:txBody>
      </p:sp>
      <p:sp>
        <p:nvSpPr>
          <p:cNvPr id="3" name="Text Placeholder 2"/>
          <p:cNvSpPr>
            <a:spLocks noGrp="1"/>
          </p:cNvSpPr>
          <p:nvPr>
            <p:ph type="body" sz="quarter" idx="15"/>
          </p:nvPr>
        </p:nvSpPr>
        <p:spPr>
          <a:xfrm>
            <a:off x="327024" y="1108259"/>
            <a:ext cx="11237959" cy="5248091"/>
          </a:xfrm>
        </p:spPr>
        <p:txBody>
          <a:bodyPr>
            <a:normAutofit/>
          </a:bodyPr>
          <a:lstStyle/>
          <a:p>
            <a:pPr algn="just">
              <a:lnSpc>
                <a:spcPct val="100000"/>
              </a:lnSpc>
            </a:pPr>
            <a:r>
              <a:rPr lang="en-US" sz="2500" b="1" dirty="0">
                <a:solidFill>
                  <a:schemeClr val="tx1"/>
                </a:solidFill>
              </a:rPr>
              <a:t>Interest Gross V/s Net</a:t>
            </a:r>
          </a:p>
          <a:p>
            <a:pPr algn="just">
              <a:lnSpc>
                <a:spcPct val="100000"/>
              </a:lnSpc>
            </a:pPr>
            <a:r>
              <a:rPr lang="en-US" sz="2500" b="1" dirty="0">
                <a:solidFill>
                  <a:schemeClr val="tx1"/>
                </a:solidFill>
              </a:rPr>
              <a:t>16(4) notices</a:t>
            </a:r>
          </a:p>
          <a:p>
            <a:pPr algn="just">
              <a:lnSpc>
                <a:spcPct val="100000"/>
              </a:lnSpc>
            </a:pPr>
            <a:r>
              <a:rPr lang="en-US" sz="2500" b="1" dirty="0">
                <a:solidFill>
                  <a:schemeClr val="tx1"/>
                </a:solidFill>
              </a:rPr>
              <a:t>Rule 36(4)</a:t>
            </a:r>
          </a:p>
          <a:p>
            <a:pPr algn="just">
              <a:lnSpc>
                <a:spcPct val="100000"/>
              </a:lnSpc>
            </a:pPr>
            <a:r>
              <a:rPr lang="en-US" sz="2500" b="1" dirty="0">
                <a:solidFill>
                  <a:schemeClr val="tx1"/>
                </a:solidFill>
              </a:rPr>
              <a:t>Rule 86A</a:t>
            </a:r>
          </a:p>
          <a:p>
            <a:pPr algn="just">
              <a:lnSpc>
                <a:spcPct val="100000"/>
              </a:lnSpc>
            </a:pPr>
            <a:r>
              <a:rPr lang="en-US" sz="2500" b="1" dirty="0">
                <a:solidFill>
                  <a:schemeClr val="tx1"/>
                </a:solidFill>
              </a:rPr>
              <a:t>Other important Issues</a:t>
            </a:r>
          </a:p>
          <a:p>
            <a:pPr algn="just">
              <a:lnSpc>
                <a:spcPct val="100000"/>
              </a:lnSpc>
            </a:pPr>
            <a:r>
              <a:rPr lang="en-US" sz="2500" b="1" dirty="0">
                <a:solidFill>
                  <a:schemeClr val="tx1"/>
                </a:solidFill>
              </a:rPr>
              <a:t>Transitional issues</a:t>
            </a:r>
          </a:p>
          <a:p>
            <a:pPr marL="0" indent="0" algn="just">
              <a:lnSpc>
                <a:spcPct val="100000"/>
              </a:lnSpc>
              <a:buNone/>
            </a:pPr>
            <a:endParaRPr lang="en-US" sz="2500" b="1" dirty="0">
              <a:solidFill>
                <a:schemeClr val="tx1"/>
              </a:solidFill>
            </a:endParaRPr>
          </a:p>
          <a:p>
            <a:pPr algn="just">
              <a:lnSpc>
                <a:spcPct val="100000"/>
              </a:lnSpc>
            </a:pPr>
            <a:endParaRPr lang="en-US" sz="2500" b="1" dirty="0">
              <a:solidFill>
                <a:schemeClr val="tx1"/>
              </a:solidFill>
            </a:endParaRPr>
          </a:p>
        </p:txBody>
      </p:sp>
      <p:sp>
        <p:nvSpPr>
          <p:cNvPr id="4" name="Slide Number Placeholder 3"/>
          <p:cNvSpPr>
            <a:spLocks noGrp="1"/>
          </p:cNvSpPr>
          <p:nvPr>
            <p:ph type="sldNum" sz="quarter" idx="4"/>
          </p:nvPr>
        </p:nvSpPr>
        <p:spPr/>
        <p:txBody>
          <a:bodyPr/>
          <a:lstStyle/>
          <a:p>
            <a:fld id="{C37E4FB1-AD43-40BE-A2D5-51E31E25039B}" type="slidenum">
              <a:rPr lang="en-IN" smtClean="0"/>
              <a:pPr/>
              <a:t>2</a:t>
            </a:fld>
            <a:endParaRPr lang="en-IN" dirty="0"/>
          </a:p>
        </p:txBody>
      </p:sp>
    </p:spTree>
    <p:extLst>
      <p:ext uri="{BB962C8B-B14F-4D97-AF65-F5344CB8AC3E}">
        <p14:creationId xmlns:p14="http://schemas.microsoft.com/office/powerpoint/2010/main" val="31643010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327025" y="150813"/>
            <a:ext cx="9082018" cy="585787"/>
          </a:xfrm>
        </p:spPr>
        <p:txBody>
          <a:bodyPr/>
          <a:lstStyle/>
          <a:p>
            <a:r>
              <a:rPr lang="en-IN" sz="2400" dirty="0"/>
              <a:t>Favourable Arguments</a:t>
            </a:r>
          </a:p>
        </p:txBody>
      </p:sp>
      <p:sp>
        <p:nvSpPr>
          <p:cNvPr id="4" name="Slide Number Placeholder 3"/>
          <p:cNvSpPr>
            <a:spLocks noGrp="1"/>
          </p:cNvSpPr>
          <p:nvPr>
            <p:ph type="sldNum" sz="quarter" idx="4"/>
          </p:nvPr>
        </p:nvSpPr>
        <p:spPr/>
        <p:txBody>
          <a:bodyPr/>
          <a:lstStyle/>
          <a:p>
            <a:fld id="{C37E4FB1-AD43-40BE-A2D5-51E31E25039B}" type="slidenum">
              <a:rPr lang="en-IN" smtClean="0"/>
              <a:pPr/>
              <a:t>20</a:t>
            </a:fld>
            <a:endParaRPr lang="en-IN" dirty="0"/>
          </a:p>
        </p:txBody>
      </p:sp>
      <p:sp>
        <p:nvSpPr>
          <p:cNvPr id="5" name="TextBox 4">
            <a:extLst>
              <a:ext uri="{FF2B5EF4-FFF2-40B4-BE49-F238E27FC236}">
                <a16:creationId xmlns:a16="http://schemas.microsoft.com/office/drawing/2014/main" id="{F83BB432-DF5E-42B2-99A3-DEAA53C3B77F}"/>
              </a:ext>
            </a:extLst>
          </p:cNvPr>
          <p:cNvSpPr txBox="1"/>
          <p:nvPr/>
        </p:nvSpPr>
        <p:spPr>
          <a:xfrm>
            <a:off x="516835" y="1073429"/>
            <a:ext cx="10575235" cy="7879080"/>
          </a:xfrm>
          <a:prstGeom prst="rect">
            <a:avLst/>
          </a:prstGeom>
          <a:noFill/>
        </p:spPr>
        <p:txBody>
          <a:bodyPr wrap="square" rtlCol="0">
            <a:spAutoFit/>
          </a:bodyPr>
          <a:lstStyle/>
          <a:p>
            <a:pPr marL="285750" indent="-285750">
              <a:buFont typeface="Arial" panose="020B0604020202020204" pitchFamily="34" charset="0"/>
              <a:buChar char="•"/>
            </a:pPr>
            <a:r>
              <a:rPr lang="en-IN" sz="2200" dirty="0"/>
              <a:t>Credit under GST is indefeasible right whereas VAT ITC was on deduction basis.</a:t>
            </a:r>
          </a:p>
          <a:p>
            <a:pPr marL="285750" indent="-285750">
              <a:buFont typeface="Arial" panose="020B0604020202020204" pitchFamily="34" charset="0"/>
              <a:buChar char="•"/>
            </a:pPr>
            <a:endParaRPr lang="en-IN" sz="2200" dirty="0"/>
          </a:p>
          <a:p>
            <a:pPr marL="285750" indent="-285750">
              <a:buFont typeface="Arial" panose="020B0604020202020204" pitchFamily="34" charset="0"/>
              <a:buChar char="•"/>
            </a:pPr>
            <a:r>
              <a:rPr lang="en-IN" sz="2200" dirty="0"/>
              <a:t>Benefit has been given to </a:t>
            </a:r>
            <a:r>
              <a:rPr lang="en-IN" sz="2200" dirty="0" err="1"/>
              <a:t>bonafide</a:t>
            </a:r>
            <a:r>
              <a:rPr lang="en-IN" sz="2200" dirty="0"/>
              <a:t> purchasing dealer. </a:t>
            </a:r>
          </a:p>
          <a:p>
            <a:endParaRPr lang="en-IN" sz="2200" dirty="0"/>
          </a:p>
          <a:p>
            <a:pPr marL="285750" indent="-285750">
              <a:buFont typeface="Arial" panose="020B0604020202020204" pitchFamily="34" charset="0"/>
              <a:buChar char="•"/>
            </a:pPr>
            <a:r>
              <a:rPr lang="en-IN" sz="2200" dirty="0"/>
              <a:t>If selling dealer is not proceeded – this would defaulting dealer in advantageous position and person who has paid tax, in worsening position.</a:t>
            </a:r>
          </a:p>
          <a:p>
            <a:pPr marL="285750" indent="-285750">
              <a:buFont typeface="Arial" panose="020B0604020202020204" pitchFamily="34" charset="0"/>
              <a:buChar char="•"/>
            </a:pPr>
            <a:endParaRPr lang="en-IN" sz="2200" dirty="0"/>
          </a:p>
          <a:p>
            <a:pPr marL="285750" indent="-285750">
              <a:buFont typeface="Arial" panose="020B0604020202020204" pitchFamily="34" charset="0"/>
              <a:buChar char="•"/>
            </a:pPr>
            <a:r>
              <a:rPr lang="en-IN" sz="2200" dirty="0"/>
              <a:t>There is provision for proceeding by department against the defaulting selling dealer. If credit is denied to buyer always, the provision for proceedings against seller would become redundant.</a:t>
            </a:r>
          </a:p>
          <a:p>
            <a:pPr marL="285750" indent="-285750">
              <a:buFont typeface="Arial" panose="020B0604020202020204" pitchFamily="34" charset="0"/>
              <a:buChar char="•"/>
            </a:pPr>
            <a:endParaRPr lang="en-IN" sz="2200" dirty="0"/>
          </a:p>
          <a:p>
            <a:pPr marL="285750" indent="-285750">
              <a:buFont typeface="Arial" panose="020B0604020202020204" pitchFamily="34" charset="0"/>
              <a:buChar char="•"/>
            </a:pPr>
            <a:r>
              <a:rPr lang="en-IN" sz="2200" dirty="0"/>
              <a:t>There is no specific provision in the law to provide for the refund/benefit to the recipient in case tax is collected from the supplier. Government cannot enrich itself at the cost of citizen.</a:t>
            </a:r>
          </a:p>
          <a:p>
            <a:pPr marL="285750" indent="-285750">
              <a:buFont typeface="Arial" panose="020B0604020202020204" pitchFamily="34" charset="0"/>
              <a:buChar char="•"/>
            </a:pPr>
            <a:endParaRPr lang="en-IN" sz="2200" dirty="0"/>
          </a:p>
          <a:p>
            <a:pPr marL="285750" indent="-285750">
              <a:buFont typeface="Arial" panose="020B0604020202020204" pitchFamily="34" charset="0"/>
              <a:buChar char="•"/>
            </a:pPr>
            <a:endParaRPr lang="en-IN" sz="2200" dirty="0"/>
          </a:p>
          <a:p>
            <a:pPr marL="285750" indent="-285750">
              <a:buFont typeface="Arial" panose="020B0604020202020204" pitchFamily="34" charset="0"/>
              <a:buChar char="•"/>
            </a:pPr>
            <a:endParaRPr lang="en-IN" sz="2200" dirty="0"/>
          </a:p>
          <a:p>
            <a:pPr marL="285750" indent="-285750">
              <a:buFont typeface="Arial" panose="020B0604020202020204" pitchFamily="34" charset="0"/>
              <a:buChar char="•"/>
            </a:pPr>
            <a:endParaRPr lang="en-IN" sz="2200" dirty="0"/>
          </a:p>
          <a:p>
            <a:pPr marL="285750" indent="-285750">
              <a:buFont typeface="Arial" panose="020B0604020202020204" pitchFamily="34" charset="0"/>
              <a:buChar char="•"/>
            </a:pPr>
            <a:endParaRPr lang="en-IN" sz="2200" dirty="0"/>
          </a:p>
          <a:p>
            <a:pPr marL="285750" indent="-285750">
              <a:buFont typeface="Arial" panose="020B0604020202020204" pitchFamily="34" charset="0"/>
              <a:buChar char="•"/>
            </a:pPr>
            <a:endParaRPr lang="en-IN" sz="2200" dirty="0"/>
          </a:p>
          <a:p>
            <a:pPr marL="285750" indent="-285750">
              <a:buFont typeface="Arial" panose="020B0604020202020204" pitchFamily="34" charset="0"/>
              <a:buChar char="•"/>
            </a:pPr>
            <a:endParaRPr lang="en-IN" sz="2200" dirty="0"/>
          </a:p>
          <a:p>
            <a:endParaRPr lang="en-IN" sz="2200" dirty="0"/>
          </a:p>
          <a:p>
            <a:endParaRPr lang="en-IN" sz="2200" dirty="0"/>
          </a:p>
        </p:txBody>
      </p:sp>
    </p:spTree>
    <p:extLst>
      <p:ext uri="{BB962C8B-B14F-4D97-AF65-F5344CB8AC3E}">
        <p14:creationId xmlns:p14="http://schemas.microsoft.com/office/powerpoint/2010/main" val="30839906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327025" y="150813"/>
            <a:ext cx="9082018" cy="585787"/>
          </a:xfrm>
        </p:spPr>
        <p:txBody>
          <a:bodyPr/>
          <a:lstStyle/>
          <a:p>
            <a:r>
              <a:rPr lang="en-IN" sz="2400" dirty="0"/>
              <a:t>Favourable Arguments</a:t>
            </a:r>
          </a:p>
        </p:txBody>
      </p:sp>
      <p:sp>
        <p:nvSpPr>
          <p:cNvPr id="4" name="Slide Number Placeholder 3"/>
          <p:cNvSpPr>
            <a:spLocks noGrp="1"/>
          </p:cNvSpPr>
          <p:nvPr>
            <p:ph type="sldNum" sz="quarter" idx="4"/>
          </p:nvPr>
        </p:nvSpPr>
        <p:spPr/>
        <p:txBody>
          <a:bodyPr/>
          <a:lstStyle/>
          <a:p>
            <a:fld id="{C37E4FB1-AD43-40BE-A2D5-51E31E25039B}" type="slidenum">
              <a:rPr lang="en-IN" smtClean="0"/>
              <a:pPr/>
              <a:t>21</a:t>
            </a:fld>
            <a:endParaRPr lang="en-IN" dirty="0"/>
          </a:p>
        </p:txBody>
      </p:sp>
      <p:sp>
        <p:nvSpPr>
          <p:cNvPr id="5" name="TextBox 4">
            <a:extLst>
              <a:ext uri="{FF2B5EF4-FFF2-40B4-BE49-F238E27FC236}">
                <a16:creationId xmlns:a16="http://schemas.microsoft.com/office/drawing/2014/main" id="{F83BB432-DF5E-42B2-99A3-DEAA53C3B77F}"/>
              </a:ext>
            </a:extLst>
          </p:cNvPr>
          <p:cNvSpPr txBox="1"/>
          <p:nvPr/>
        </p:nvSpPr>
        <p:spPr>
          <a:xfrm>
            <a:off x="516835" y="1073429"/>
            <a:ext cx="10575235" cy="5232202"/>
          </a:xfrm>
          <a:prstGeom prst="rect">
            <a:avLst/>
          </a:prstGeom>
          <a:noFill/>
        </p:spPr>
        <p:txBody>
          <a:bodyPr wrap="square" rtlCol="0">
            <a:spAutoFit/>
          </a:bodyPr>
          <a:lstStyle/>
          <a:p>
            <a:pPr marL="285750" indent="-285750" algn="just">
              <a:buFont typeface="Arial" panose="020B0604020202020204" pitchFamily="34" charset="0"/>
              <a:buChar char="•"/>
            </a:pPr>
            <a:r>
              <a:rPr lang="en-IN" sz="2200" dirty="0"/>
              <a:t>Act envisaged condition of sec 16 of </a:t>
            </a:r>
            <a:r>
              <a:rPr lang="en-IN" sz="2200" i="1" dirty="0"/>
              <a:t>“actually paid” </a:t>
            </a:r>
            <a:r>
              <a:rPr lang="en-IN" sz="2200" dirty="0"/>
              <a:t>along with the Return filing mechanism of GSTR-1/2/3. Failure of Government to provide these returns, conditions set out in 16 may not be unconditionally met by recipient.</a:t>
            </a:r>
          </a:p>
          <a:p>
            <a:pPr marL="285750" indent="-285750" algn="just">
              <a:buFont typeface="Arial" panose="020B0604020202020204" pitchFamily="34" charset="0"/>
              <a:buChar char="•"/>
            </a:pPr>
            <a:endParaRPr lang="en-IN" sz="2200" dirty="0"/>
          </a:p>
          <a:p>
            <a:pPr marL="285750" indent="-285750" algn="just">
              <a:buFont typeface="Arial" panose="020B0604020202020204" pitchFamily="34" charset="0"/>
              <a:buChar char="•"/>
            </a:pPr>
            <a:r>
              <a:rPr lang="en-IN" sz="2200" dirty="0"/>
              <a:t>Even if transaction appearing in GSTR-2A, no conclusive evidence that the tax has been paid by the supplier.</a:t>
            </a:r>
          </a:p>
          <a:p>
            <a:pPr marL="285750" indent="-285750" algn="just">
              <a:buFont typeface="Arial" panose="020B0604020202020204" pitchFamily="34" charset="0"/>
              <a:buChar char="•"/>
            </a:pPr>
            <a:endParaRPr lang="en-IN" sz="2200" dirty="0"/>
          </a:p>
          <a:p>
            <a:pPr marL="285750" indent="-285750" algn="just">
              <a:buFont typeface="Arial" panose="020B0604020202020204" pitchFamily="34" charset="0"/>
              <a:buChar char="•"/>
            </a:pPr>
            <a:r>
              <a:rPr lang="en-IN" sz="2200" dirty="0"/>
              <a:t>Judgment of </a:t>
            </a:r>
            <a:r>
              <a:rPr lang="en-IN" sz="2200" i="1" dirty="0"/>
              <a:t>Mahalakshmi Cotton </a:t>
            </a:r>
            <a:r>
              <a:rPr lang="en-IN" sz="2200" dirty="0"/>
              <a:t>was on the commitment of the State that there would be appropriate proceedings against the selling dealer and in case of recovery of tax from him, the refund would be granted automatically to the buyer, either in full or on pro rata.</a:t>
            </a:r>
          </a:p>
          <a:p>
            <a:pPr algn="just"/>
            <a:endParaRPr lang="en-IN" sz="2200" dirty="0"/>
          </a:p>
          <a:p>
            <a:pPr marL="285750" indent="-285750" algn="just">
              <a:buFont typeface="Arial" panose="020B0604020202020204" pitchFamily="34" charset="0"/>
              <a:buChar char="•"/>
            </a:pPr>
            <a:r>
              <a:rPr lang="en-IN" sz="2200" dirty="0"/>
              <a:t>Buyer cannot compel to supplier to upload the sale invoice. </a:t>
            </a:r>
            <a:r>
              <a:rPr lang="en-IN" sz="2400" dirty="0"/>
              <a:t>He may not be asked to do impossible Act. (Indian Seamless Steel and Alloys Ltd.)</a:t>
            </a:r>
          </a:p>
          <a:p>
            <a:pPr marL="285750" indent="-285750" algn="just">
              <a:buFont typeface="Arial" panose="020B0604020202020204" pitchFamily="34" charset="0"/>
              <a:buChar char="•"/>
            </a:pPr>
            <a:endParaRPr lang="en-IN" sz="2200" dirty="0"/>
          </a:p>
          <a:p>
            <a:pPr marL="285750" indent="-285750" algn="just">
              <a:buFont typeface="Arial" panose="020B0604020202020204" pitchFamily="34" charset="0"/>
              <a:buChar char="•"/>
            </a:pPr>
            <a:endParaRPr lang="en-IN" sz="2200" dirty="0"/>
          </a:p>
        </p:txBody>
      </p:sp>
    </p:spTree>
    <p:extLst>
      <p:ext uri="{BB962C8B-B14F-4D97-AF65-F5344CB8AC3E}">
        <p14:creationId xmlns:p14="http://schemas.microsoft.com/office/powerpoint/2010/main" val="20436788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327025" y="150813"/>
            <a:ext cx="9082018" cy="585787"/>
          </a:xfrm>
        </p:spPr>
        <p:txBody>
          <a:bodyPr/>
          <a:lstStyle/>
          <a:p>
            <a:r>
              <a:rPr lang="en-IN" sz="2400" dirty="0"/>
              <a:t>Unfavourable Arguments</a:t>
            </a:r>
          </a:p>
        </p:txBody>
      </p:sp>
      <p:sp>
        <p:nvSpPr>
          <p:cNvPr id="4" name="Slide Number Placeholder 3"/>
          <p:cNvSpPr>
            <a:spLocks noGrp="1"/>
          </p:cNvSpPr>
          <p:nvPr>
            <p:ph type="sldNum" sz="quarter" idx="4"/>
          </p:nvPr>
        </p:nvSpPr>
        <p:spPr/>
        <p:txBody>
          <a:bodyPr/>
          <a:lstStyle/>
          <a:p>
            <a:fld id="{C37E4FB1-AD43-40BE-A2D5-51E31E25039B}" type="slidenum">
              <a:rPr lang="en-IN" smtClean="0"/>
              <a:pPr/>
              <a:t>22</a:t>
            </a:fld>
            <a:endParaRPr lang="en-IN" dirty="0"/>
          </a:p>
        </p:txBody>
      </p:sp>
      <p:sp>
        <p:nvSpPr>
          <p:cNvPr id="5" name="TextBox 4">
            <a:extLst>
              <a:ext uri="{FF2B5EF4-FFF2-40B4-BE49-F238E27FC236}">
                <a16:creationId xmlns:a16="http://schemas.microsoft.com/office/drawing/2014/main" id="{F83BB432-DF5E-42B2-99A3-DEAA53C3B77F}"/>
              </a:ext>
            </a:extLst>
          </p:cNvPr>
          <p:cNvSpPr txBox="1"/>
          <p:nvPr/>
        </p:nvSpPr>
        <p:spPr>
          <a:xfrm>
            <a:off x="516835" y="1325217"/>
            <a:ext cx="10575235" cy="5847755"/>
          </a:xfrm>
          <a:prstGeom prst="rect">
            <a:avLst/>
          </a:prstGeom>
          <a:noFill/>
        </p:spPr>
        <p:txBody>
          <a:bodyPr wrap="square" rtlCol="0">
            <a:spAutoFit/>
          </a:bodyPr>
          <a:lstStyle/>
          <a:p>
            <a:pPr marL="285750" indent="-285750">
              <a:buFont typeface="Arial" panose="020B0604020202020204" pitchFamily="34" charset="0"/>
              <a:buChar char="•"/>
            </a:pPr>
            <a:r>
              <a:rPr lang="en-IN" sz="2200" dirty="0"/>
              <a:t>Word used in the section 16 is </a:t>
            </a:r>
            <a:r>
              <a:rPr lang="en-IN" sz="2200" i="1" dirty="0"/>
              <a:t>“actually paid”. </a:t>
            </a:r>
            <a:r>
              <a:rPr lang="en-IN" sz="2200" dirty="0"/>
              <a:t>Similar words used under MVAT where it has been held in case of Mahalakshmi Cotton that the tax must have actually been paid to Government to claim the ITC. </a:t>
            </a:r>
          </a:p>
          <a:p>
            <a:pPr marL="285750" indent="-285750">
              <a:buFont typeface="Arial" panose="020B0604020202020204" pitchFamily="34" charset="0"/>
              <a:buChar char="•"/>
            </a:pPr>
            <a:endParaRPr lang="en-IN" sz="2200" dirty="0"/>
          </a:p>
          <a:p>
            <a:pPr marL="285750" indent="-285750">
              <a:buFont typeface="Arial" panose="020B0604020202020204" pitchFamily="34" charset="0"/>
              <a:buChar char="•"/>
            </a:pPr>
            <a:r>
              <a:rPr lang="en-IN" sz="2200" dirty="0"/>
              <a:t>There were no mechanism under earlier law to ascertain that the tax has been paid by the supplier. However, under GST, if not conclusively, there is means available for the recipient to see whether supplier has reported transaction in GSTR-1 (appearing in 2A)</a:t>
            </a:r>
          </a:p>
          <a:p>
            <a:pPr marL="285750" indent="-285750">
              <a:buFont typeface="Arial" panose="020B0604020202020204" pitchFamily="34" charset="0"/>
              <a:buChar char="•"/>
            </a:pPr>
            <a:endParaRPr lang="en-IN" sz="2200" dirty="0"/>
          </a:p>
          <a:p>
            <a:pPr marL="285750" indent="-285750">
              <a:buFont typeface="Arial" panose="020B0604020202020204" pitchFamily="34" charset="0"/>
              <a:buChar char="•"/>
            </a:pPr>
            <a:r>
              <a:rPr lang="en-IN" sz="2200" dirty="0"/>
              <a:t>If connivance between purchasing and selling dealer, benefit not to be conferred upon on the purchasing dealer.</a:t>
            </a:r>
          </a:p>
          <a:p>
            <a:pPr marL="285750" indent="-285750">
              <a:buFont typeface="Arial" panose="020B0604020202020204" pitchFamily="34" charset="0"/>
              <a:buChar char="•"/>
            </a:pPr>
            <a:endParaRPr lang="en-IN" sz="2200" dirty="0"/>
          </a:p>
          <a:p>
            <a:pPr marL="285750" indent="-285750">
              <a:buFont typeface="Arial" panose="020B0604020202020204" pitchFamily="34" charset="0"/>
              <a:buChar char="•"/>
            </a:pPr>
            <a:endParaRPr lang="en-IN" sz="2200" dirty="0"/>
          </a:p>
          <a:p>
            <a:endParaRPr lang="en-IN" sz="2200" dirty="0"/>
          </a:p>
          <a:p>
            <a:pPr marL="285750" indent="-285750">
              <a:buFont typeface="Arial" panose="020B0604020202020204" pitchFamily="34" charset="0"/>
              <a:buChar char="•"/>
            </a:pPr>
            <a:endParaRPr lang="en-IN" sz="2200" dirty="0"/>
          </a:p>
          <a:p>
            <a:pPr marL="285750" indent="-285750">
              <a:buFont typeface="Arial" panose="020B0604020202020204" pitchFamily="34" charset="0"/>
              <a:buChar char="•"/>
            </a:pPr>
            <a:endParaRPr lang="en-IN" sz="2200" dirty="0"/>
          </a:p>
          <a:p>
            <a:endParaRPr lang="en-IN" sz="2200" dirty="0"/>
          </a:p>
          <a:p>
            <a:endParaRPr lang="en-IN" sz="2200" dirty="0"/>
          </a:p>
        </p:txBody>
      </p:sp>
    </p:spTree>
    <p:extLst>
      <p:ext uri="{BB962C8B-B14F-4D97-AF65-F5344CB8AC3E}">
        <p14:creationId xmlns:p14="http://schemas.microsoft.com/office/powerpoint/2010/main" val="28319259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IN" dirty="0"/>
              <a:t>Other points</a:t>
            </a:r>
          </a:p>
        </p:txBody>
      </p:sp>
      <p:sp>
        <p:nvSpPr>
          <p:cNvPr id="3" name="Text Placeholder 2"/>
          <p:cNvSpPr>
            <a:spLocks noGrp="1"/>
          </p:cNvSpPr>
          <p:nvPr>
            <p:ph type="body" sz="quarter" idx="15"/>
          </p:nvPr>
        </p:nvSpPr>
        <p:spPr>
          <a:xfrm>
            <a:off x="327024" y="1108259"/>
            <a:ext cx="11237959" cy="5248091"/>
          </a:xfrm>
        </p:spPr>
        <p:txBody>
          <a:bodyPr>
            <a:normAutofit fontScale="92500" lnSpcReduction="10000"/>
          </a:bodyPr>
          <a:lstStyle/>
          <a:p>
            <a:pPr marL="457200" indent="-457200">
              <a:buAutoNum type="arabicPeriod"/>
            </a:pPr>
            <a:r>
              <a:rPr lang="en-IN" sz="2400" dirty="0">
                <a:solidFill>
                  <a:schemeClr val="tx1"/>
                </a:solidFill>
              </a:rPr>
              <a:t>Credit availed which is sought to be blocked – whether such credit should exist on the date of blocking the credit or any other credit could also be blocked?</a:t>
            </a:r>
          </a:p>
          <a:p>
            <a:pPr marL="457200" indent="-457200">
              <a:buAutoNum type="arabicPeriod"/>
            </a:pPr>
            <a:r>
              <a:rPr lang="en-IN" sz="2400" dirty="0">
                <a:solidFill>
                  <a:schemeClr val="tx1"/>
                </a:solidFill>
              </a:rPr>
              <a:t>Whether reasons are required to be communicated?</a:t>
            </a:r>
          </a:p>
          <a:p>
            <a:pPr marL="457200" indent="-457200">
              <a:buAutoNum type="arabicPeriod"/>
            </a:pPr>
            <a:r>
              <a:rPr lang="en-IN" sz="2400" dirty="0">
                <a:solidFill>
                  <a:schemeClr val="tx1"/>
                </a:solidFill>
              </a:rPr>
              <a:t>Whether entire credit blocked or only doubtful credit?</a:t>
            </a:r>
          </a:p>
          <a:p>
            <a:pPr marL="457200" indent="-457200">
              <a:buAutoNum type="arabicPeriod"/>
            </a:pPr>
            <a:r>
              <a:rPr lang="en-IN" sz="2400" dirty="0">
                <a:solidFill>
                  <a:schemeClr val="tx1"/>
                </a:solidFill>
              </a:rPr>
              <a:t>Right of appeal?</a:t>
            </a:r>
          </a:p>
          <a:p>
            <a:pPr marL="457200" indent="-457200">
              <a:buAutoNum type="arabicPeriod"/>
            </a:pPr>
            <a:r>
              <a:rPr lang="en-IN" sz="2400" dirty="0">
                <a:solidFill>
                  <a:schemeClr val="tx1"/>
                </a:solidFill>
              </a:rPr>
              <a:t>Any pre or post intimation by department?</a:t>
            </a:r>
          </a:p>
          <a:p>
            <a:pPr marL="457200" indent="-457200">
              <a:buAutoNum type="arabicPeriod"/>
            </a:pPr>
            <a:r>
              <a:rPr lang="en-IN" sz="2400" dirty="0">
                <a:solidFill>
                  <a:schemeClr val="tx1"/>
                </a:solidFill>
              </a:rPr>
              <a:t>Credit blocked by dept – reasons not know to recipient. How shall he proceed for corrective actions?</a:t>
            </a:r>
          </a:p>
          <a:p>
            <a:pPr marL="457200" indent="-457200">
              <a:buAutoNum type="arabicPeriod"/>
            </a:pPr>
            <a:r>
              <a:rPr lang="en-IN" sz="2400" dirty="0">
                <a:solidFill>
                  <a:schemeClr val="tx1"/>
                </a:solidFill>
              </a:rPr>
              <a:t>Unblocking after one year – what if case not concluded? Whether can be re-blocked?</a:t>
            </a:r>
          </a:p>
          <a:p>
            <a:pPr marL="457200" indent="-457200">
              <a:buAutoNum type="arabicPeriod"/>
            </a:pPr>
            <a:r>
              <a:rPr lang="en-IN" sz="2400" dirty="0">
                <a:solidFill>
                  <a:schemeClr val="tx1"/>
                </a:solidFill>
              </a:rPr>
              <a:t>Whether direct recovery by department possible?</a:t>
            </a:r>
          </a:p>
          <a:p>
            <a:pPr marL="457200" indent="-457200">
              <a:buFont typeface="+mj-lt"/>
              <a:buAutoNum type="arabicPeriod" startAt="9"/>
            </a:pPr>
            <a:r>
              <a:rPr lang="en-IN" sz="2400" dirty="0">
                <a:solidFill>
                  <a:schemeClr val="tx1"/>
                </a:solidFill>
              </a:rPr>
              <a:t>Sec 76 – Tax collected and to be paid to government.</a:t>
            </a:r>
          </a:p>
          <a:p>
            <a:pPr marL="457200" indent="-457200">
              <a:buFont typeface="+mj-lt"/>
              <a:buAutoNum type="arabicPeriod" startAt="9"/>
            </a:pPr>
            <a:r>
              <a:rPr lang="en-IN" sz="2400" dirty="0">
                <a:solidFill>
                  <a:schemeClr val="tx1"/>
                </a:solidFill>
              </a:rPr>
              <a:t>Opportunity of being heard?</a:t>
            </a:r>
          </a:p>
          <a:p>
            <a:pPr marL="457200" indent="-457200">
              <a:buFont typeface="+mj-lt"/>
              <a:buAutoNum type="arabicPeriod" startAt="9"/>
            </a:pPr>
            <a:endParaRPr lang="en-IN" sz="2400" dirty="0">
              <a:solidFill>
                <a:schemeClr val="tx1"/>
              </a:solidFill>
            </a:endParaRPr>
          </a:p>
          <a:p>
            <a:pPr marL="457200" indent="-457200">
              <a:buFont typeface="+mj-lt"/>
              <a:buAutoNum type="arabicPeriod" startAt="9"/>
            </a:pPr>
            <a:endParaRPr lang="en-IN" sz="2400" dirty="0">
              <a:solidFill>
                <a:schemeClr val="tx1"/>
              </a:solidFill>
            </a:endParaRPr>
          </a:p>
          <a:p>
            <a:pPr marL="457200" indent="-457200">
              <a:buFont typeface="+mj-lt"/>
              <a:buAutoNum type="arabicPeriod" startAt="9"/>
            </a:pPr>
            <a:endParaRPr lang="en-IN" sz="2400" dirty="0">
              <a:solidFill>
                <a:schemeClr val="tx1"/>
              </a:solidFill>
            </a:endParaRPr>
          </a:p>
          <a:p>
            <a:pPr marL="0" indent="0">
              <a:buNone/>
            </a:pPr>
            <a:endParaRPr lang="en-IN" sz="2400" dirty="0">
              <a:solidFill>
                <a:schemeClr val="tx1"/>
              </a:solidFill>
            </a:endParaRPr>
          </a:p>
          <a:p>
            <a:pPr marL="457200" indent="-457200">
              <a:buAutoNum type="arabicPeriod"/>
            </a:pPr>
            <a:endParaRPr lang="en-US" sz="2400" b="1" dirty="0">
              <a:solidFill>
                <a:schemeClr val="tx1"/>
              </a:solidFill>
            </a:endParaRPr>
          </a:p>
          <a:p>
            <a:pPr marL="0" indent="0">
              <a:buNone/>
            </a:pPr>
            <a:endParaRPr lang="en-IN" sz="2400" dirty="0">
              <a:solidFill>
                <a:schemeClr val="tx1"/>
              </a:solidFill>
            </a:endParaRPr>
          </a:p>
          <a:p>
            <a:pPr marL="457200" indent="-457200">
              <a:buAutoNum type="arabicPeriod"/>
            </a:pPr>
            <a:endParaRPr lang="en-IN" sz="2400" dirty="0">
              <a:solidFill>
                <a:schemeClr val="tx1"/>
              </a:solidFill>
            </a:endParaRPr>
          </a:p>
          <a:p>
            <a:pPr marL="457200" indent="-457200">
              <a:buAutoNum type="arabicPeriod"/>
            </a:pPr>
            <a:endParaRPr lang="en-IN" sz="2400" dirty="0">
              <a:solidFill>
                <a:schemeClr val="tx1"/>
              </a:solidFill>
            </a:endParaRPr>
          </a:p>
          <a:p>
            <a:pPr marL="457200" indent="-457200">
              <a:buAutoNum type="arabicPeriod"/>
            </a:pPr>
            <a:endParaRPr lang="en-US" sz="2400" b="1" dirty="0">
              <a:solidFill>
                <a:schemeClr val="tx1"/>
              </a:solidFill>
            </a:endParaRPr>
          </a:p>
        </p:txBody>
      </p:sp>
      <p:sp>
        <p:nvSpPr>
          <p:cNvPr id="4" name="Slide Number Placeholder 3"/>
          <p:cNvSpPr>
            <a:spLocks noGrp="1"/>
          </p:cNvSpPr>
          <p:nvPr>
            <p:ph type="sldNum" sz="quarter" idx="4"/>
          </p:nvPr>
        </p:nvSpPr>
        <p:spPr/>
        <p:txBody>
          <a:bodyPr/>
          <a:lstStyle/>
          <a:p>
            <a:fld id="{C37E4FB1-AD43-40BE-A2D5-51E31E25039B}" type="slidenum">
              <a:rPr lang="en-IN" smtClean="0"/>
              <a:pPr/>
              <a:t>23</a:t>
            </a:fld>
            <a:endParaRPr lang="en-IN" dirty="0"/>
          </a:p>
        </p:txBody>
      </p:sp>
    </p:spTree>
    <p:extLst>
      <p:ext uri="{BB962C8B-B14F-4D97-AF65-F5344CB8AC3E}">
        <p14:creationId xmlns:p14="http://schemas.microsoft.com/office/powerpoint/2010/main" val="38486497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688783" y="2110191"/>
            <a:ext cx="4102415" cy="2171830"/>
          </a:xfrm>
        </p:spPr>
        <p:txBody>
          <a:bodyPr/>
          <a:lstStyle/>
          <a:p>
            <a:r>
              <a:rPr lang="en-IN" sz="4000" b="1" dirty="0">
                <a:solidFill>
                  <a:srgbClr val="00327D"/>
                </a:solidFill>
              </a:rPr>
              <a:t>Transitional issues</a:t>
            </a:r>
          </a:p>
        </p:txBody>
      </p:sp>
    </p:spTree>
    <p:extLst>
      <p:ext uri="{BB962C8B-B14F-4D97-AF65-F5344CB8AC3E}">
        <p14:creationId xmlns:p14="http://schemas.microsoft.com/office/powerpoint/2010/main" val="37528785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327024" y="150813"/>
            <a:ext cx="10520270" cy="584293"/>
          </a:xfrm>
        </p:spPr>
        <p:txBody>
          <a:bodyPr/>
          <a:lstStyle/>
          <a:p>
            <a:r>
              <a:rPr lang="en-US" sz="4000" b="1" dirty="0"/>
              <a:t>T</a:t>
            </a:r>
            <a:r>
              <a:rPr lang="en-IN" sz="4000" b="1" dirty="0"/>
              <a:t>ran-1 and Tran-2: Extension</a:t>
            </a:r>
            <a:endParaRPr lang="en-US" b="1" dirty="0"/>
          </a:p>
        </p:txBody>
      </p:sp>
      <p:graphicFrame>
        <p:nvGraphicFramePr>
          <p:cNvPr id="5" name="Content Placeholder 6"/>
          <p:cNvGraphicFramePr>
            <a:graphicFrameLocks/>
          </p:cNvGraphicFramePr>
          <p:nvPr/>
        </p:nvGraphicFramePr>
        <p:xfrm>
          <a:off x="633752" y="1449569"/>
          <a:ext cx="10510191" cy="4063529"/>
        </p:xfrm>
        <a:graphic>
          <a:graphicData uri="http://schemas.openxmlformats.org/drawingml/2006/table">
            <a:tbl>
              <a:tblPr firstRow="1" bandRow="1">
                <a:tableStyleId>{5C22544A-7EE6-4342-B048-85BDC9FD1C3A}</a:tableStyleId>
              </a:tblPr>
              <a:tblGrid>
                <a:gridCol w="5663139">
                  <a:extLst>
                    <a:ext uri="{9D8B030D-6E8A-4147-A177-3AD203B41FA5}">
                      <a16:colId xmlns:a16="http://schemas.microsoft.com/office/drawing/2014/main" val="2968338133"/>
                    </a:ext>
                  </a:extLst>
                </a:gridCol>
                <a:gridCol w="2535382">
                  <a:extLst>
                    <a:ext uri="{9D8B030D-6E8A-4147-A177-3AD203B41FA5}">
                      <a16:colId xmlns:a16="http://schemas.microsoft.com/office/drawing/2014/main" val="20000"/>
                    </a:ext>
                  </a:extLst>
                </a:gridCol>
                <a:gridCol w="2311670">
                  <a:extLst>
                    <a:ext uri="{9D8B030D-6E8A-4147-A177-3AD203B41FA5}">
                      <a16:colId xmlns:a16="http://schemas.microsoft.com/office/drawing/2014/main" val="20001"/>
                    </a:ext>
                  </a:extLst>
                </a:gridCol>
              </a:tblGrid>
              <a:tr h="517806">
                <a:tc>
                  <a:txBody>
                    <a:bodyPr/>
                    <a:lstStyle/>
                    <a:p>
                      <a:pPr algn="ctr"/>
                      <a:r>
                        <a:rPr lang="en-US" sz="2400" dirty="0">
                          <a:latin typeface="Cambria" panose="02040503050406030204" pitchFamily="18" charset="0"/>
                          <a:ea typeface="Cambria" panose="02040503050406030204" pitchFamily="18" charset="0"/>
                        </a:rPr>
                        <a:t>Section 117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327D"/>
                    </a:solidFill>
                  </a:tcPr>
                </a:tc>
                <a:tc>
                  <a:txBody>
                    <a:bodyPr/>
                    <a:lstStyle/>
                    <a:p>
                      <a:pPr algn="ctr"/>
                      <a:r>
                        <a:rPr lang="en-IN" sz="2400" dirty="0">
                          <a:latin typeface="Cambria" panose="02040503050406030204" pitchFamily="18" charset="0"/>
                          <a:ea typeface="Cambria" panose="02040503050406030204" pitchFamily="18" charset="0"/>
                        </a:rPr>
                        <a:t>Earlier</a:t>
                      </a:r>
                      <a:endParaRPr lang="en-US" sz="2400" dirty="0">
                        <a:latin typeface="Cambria" panose="02040503050406030204" pitchFamily="18" charset="0"/>
                        <a:ea typeface="Cambria" panose="020405030504060302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327D"/>
                    </a:solidFill>
                  </a:tcPr>
                </a:tc>
                <a:tc>
                  <a:txBody>
                    <a:bodyPr/>
                    <a:lstStyle/>
                    <a:p>
                      <a:pPr algn="ctr"/>
                      <a:r>
                        <a:rPr lang="en-IN" sz="2400" dirty="0">
                          <a:latin typeface="Cambria" panose="02040503050406030204" pitchFamily="18" charset="0"/>
                          <a:ea typeface="Cambria" panose="02040503050406030204" pitchFamily="18" charset="0"/>
                        </a:rPr>
                        <a:t>Amended</a:t>
                      </a:r>
                      <a:endParaRPr lang="en-US" sz="2400" dirty="0">
                        <a:latin typeface="Cambria" panose="02040503050406030204" pitchFamily="18" charset="0"/>
                        <a:ea typeface="Cambria" panose="020405030504060302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327D"/>
                    </a:solidFill>
                  </a:tcPr>
                </a:tc>
                <a:extLst>
                  <a:ext uri="{0D108BD9-81ED-4DB2-BD59-A6C34878D82A}">
                    <a16:rowId xmlns:a16="http://schemas.microsoft.com/office/drawing/2014/main" val="10000"/>
                  </a:ext>
                </a:extLst>
              </a:tr>
              <a:tr h="1472016">
                <a:tc>
                  <a:txBody>
                    <a:bodyPr/>
                    <a:lstStyle/>
                    <a:p>
                      <a:pPr marL="0" indent="0" algn="just">
                        <a:buNone/>
                      </a:pPr>
                      <a:r>
                        <a:rPr lang="en-US" sz="2400" dirty="0">
                          <a:latin typeface="Cambria" panose="02040503050406030204" pitchFamily="18" charset="0"/>
                          <a:ea typeface="Cambria" panose="02040503050406030204" pitchFamily="18" charset="0"/>
                        </a:rPr>
                        <a:t>TRAN-1 </a:t>
                      </a:r>
                    </a:p>
                    <a:p>
                      <a:pPr marL="342900" indent="-342900" algn="just">
                        <a:buFont typeface="Arial" panose="020B0604020202020204" pitchFamily="34" charset="0"/>
                        <a:buChar char="•"/>
                      </a:pPr>
                      <a:r>
                        <a:rPr lang="en-US" sz="2400" dirty="0">
                          <a:latin typeface="Cambria" panose="02040503050406030204" pitchFamily="18" charset="0"/>
                          <a:ea typeface="Cambria" panose="02040503050406030204" pitchFamily="18" charset="0"/>
                        </a:rPr>
                        <a:t>Extension by the commissioner </a:t>
                      </a:r>
                    </a:p>
                    <a:p>
                      <a:pPr marL="342900" indent="-342900" algn="just">
                        <a:buFont typeface="Arial" panose="020B0604020202020204" pitchFamily="34" charset="0"/>
                        <a:buChar char="•"/>
                      </a:pPr>
                      <a:r>
                        <a:rPr lang="en-US" sz="2400" dirty="0">
                          <a:latin typeface="Cambria" panose="02040503050406030204" pitchFamily="18" charset="0"/>
                          <a:ea typeface="Cambria" panose="02040503050406030204" pitchFamily="18" charset="0"/>
                        </a:rPr>
                        <a:t>Unable to submit the application</a:t>
                      </a:r>
                    </a:p>
                    <a:p>
                      <a:pPr marL="342900" indent="-342900" algn="just">
                        <a:buFont typeface="Arial" panose="020B0604020202020204" pitchFamily="34" charset="0"/>
                        <a:buChar char="•"/>
                      </a:pPr>
                      <a:r>
                        <a:rPr lang="en-US" sz="2400" dirty="0">
                          <a:latin typeface="Cambria" panose="02040503050406030204" pitchFamily="18" charset="0"/>
                          <a:ea typeface="Cambria" panose="02040503050406030204" pitchFamily="18" charset="0"/>
                        </a:rPr>
                        <a:t>Technical difficulties of portal + council made recommendation.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just">
                        <a:buNone/>
                      </a:pPr>
                      <a:r>
                        <a:rPr lang="en-US" sz="2400" dirty="0">
                          <a:latin typeface="Cambria" panose="02040503050406030204" pitchFamily="18" charset="0"/>
                          <a:ea typeface="Cambria" panose="02040503050406030204" pitchFamily="18" charset="0"/>
                        </a:rPr>
                        <a:t>31</a:t>
                      </a:r>
                      <a:r>
                        <a:rPr lang="en-US" sz="2400" baseline="30000" dirty="0">
                          <a:latin typeface="Cambria" panose="02040503050406030204" pitchFamily="18" charset="0"/>
                          <a:ea typeface="Cambria" panose="02040503050406030204" pitchFamily="18" charset="0"/>
                        </a:rPr>
                        <a:t>st</a:t>
                      </a:r>
                      <a:r>
                        <a:rPr lang="en-US" sz="2400" dirty="0">
                          <a:latin typeface="Cambria" panose="02040503050406030204" pitchFamily="18" charset="0"/>
                          <a:ea typeface="Cambria" panose="02040503050406030204" pitchFamily="18" charset="0"/>
                        </a:rPr>
                        <a:t> March 2019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a:latin typeface="Cambria" panose="02040503050406030204" pitchFamily="18" charset="0"/>
                          <a:ea typeface="Cambria" panose="02040503050406030204" pitchFamily="18" charset="0"/>
                        </a:rPr>
                        <a:t>31</a:t>
                      </a:r>
                      <a:r>
                        <a:rPr lang="en-US" sz="2400" baseline="30000" dirty="0">
                          <a:latin typeface="Cambria" panose="02040503050406030204" pitchFamily="18" charset="0"/>
                          <a:ea typeface="Cambria" panose="02040503050406030204" pitchFamily="18" charset="0"/>
                        </a:rPr>
                        <a:t>st</a:t>
                      </a:r>
                      <a:r>
                        <a:rPr lang="en-US" sz="2400" dirty="0">
                          <a:latin typeface="Cambria" panose="02040503050406030204" pitchFamily="18" charset="0"/>
                          <a:ea typeface="Cambria" panose="02040503050406030204" pitchFamily="18" charset="0"/>
                        </a:rPr>
                        <a:t> March 2020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625483">
                <a:tc>
                  <a:txBody>
                    <a:bodyPr/>
                    <a:lstStyle/>
                    <a:p>
                      <a:pPr marL="0" indent="0" algn="just" defTabSz="914400" rtl="0" eaLnBrk="1" latinLnBrk="0" hangingPunct="1">
                        <a:buNone/>
                      </a:pPr>
                      <a:r>
                        <a:rPr lang="en-US" sz="2400" kern="1200" dirty="0">
                          <a:solidFill>
                            <a:schemeClr val="dk1"/>
                          </a:solidFill>
                          <a:latin typeface="Cambria" panose="02040503050406030204" pitchFamily="18" charset="0"/>
                          <a:ea typeface="Cambria" panose="02040503050406030204" pitchFamily="18" charset="0"/>
                          <a:cs typeface="+mn-cs"/>
                        </a:rPr>
                        <a:t>TRAN-2</a:t>
                      </a:r>
                    </a:p>
                    <a:p>
                      <a:pPr marL="342900" indent="-342900" algn="just" defTabSz="914400" rtl="0" eaLnBrk="1" latinLnBrk="0" hangingPunct="1">
                        <a:buFont typeface="Arial" panose="020B0604020202020204" pitchFamily="34" charset="0"/>
                        <a:buChar char="•"/>
                      </a:pPr>
                      <a:r>
                        <a:rPr lang="en-US" sz="2400" kern="1200" dirty="0">
                          <a:solidFill>
                            <a:schemeClr val="dk1"/>
                          </a:solidFill>
                          <a:latin typeface="Cambria" panose="02040503050406030204" pitchFamily="18" charset="0"/>
                          <a:ea typeface="Cambria" panose="02040503050406030204" pitchFamily="18" charset="0"/>
                          <a:cs typeface="+mn-cs"/>
                        </a:rPr>
                        <a:t>For registered person filing Tran-1 </a:t>
                      </a:r>
                      <a:r>
                        <a:rPr lang="en-US" sz="2400" b="1" kern="1200" dirty="0">
                          <a:solidFill>
                            <a:schemeClr val="dk1"/>
                          </a:solidFill>
                          <a:latin typeface="Cambria" panose="02040503050406030204" pitchFamily="18" charset="0"/>
                          <a:ea typeface="Cambria" panose="02040503050406030204" pitchFamily="18" charset="0"/>
                          <a:cs typeface="+mn-cs"/>
                        </a:rPr>
                        <a:t>as above.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just" defTabSz="914400" rtl="0" eaLnBrk="1" latinLnBrk="0" hangingPunct="1">
                        <a:buFont typeface="Arial" panose="020B0604020202020204" pitchFamily="34" charset="0"/>
                        <a:buNone/>
                      </a:pPr>
                      <a:r>
                        <a:rPr lang="en-US" sz="2400" kern="1200" dirty="0">
                          <a:solidFill>
                            <a:schemeClr val="dk1"/>
                          </a:solidFill>
                          <a:latin typeface="Cambria" panose="02040503050406030204" pitchFamily="18" charset="0"/>
                          <a:ea typeface="Cambria" panose="02040503050406030204" pitchFamily="18" charset="0"/>
                          <a:cs typeface="+mn-cs"/>
                        </a:rPr>
                        <a:t>30th April 2019</a:t>
                      </a:r>
                      <a:endParaRPr lang="en-IN" sz="2400" kern="1200" dirty="0">
                        <a:solidFill>
                          <a:schemeClr val="dk1"/>
                        </a:solidFill>
                        <a:latin typeface="Cambria" panose="02040503050406030204" pitchFamily="18" charset="0"/>
                        <a:ea typeface="Cambria" panose="02040503050406030204" pitchFamily="18"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400" kern="1200" dirty="0">
                          <a:solidFill>
                            <a:schemeClr val="dk1"/>
                          </a:solidFill>
                          <a:latin typeface="Cambria" panose="02040503050406030204" pitchFamily="18" charset="0"/>
                          <a:ea typeface="Cambria" panose="02040503050406030204" pitchFamily="18" charset="0"/>
                          <a:cs typeface="+mn-cs"/>
                        </a:rPr>
                        <a:t>30</a:t>
                      </a:r>
                      <a:r>
                        <a:rPr lang="en-US" sz="2400" kern="1200" baseline="30000" dirty="0">
                          <a:solidFill>
                            <a:schemeClr val="dk1"/>
                          </a:solidFill>
                          <a:latin typeface="Cambria" panose="02040503050406030204" pitchFamily="18" charset="0"/>
                          <a:ea typeface="Cambria" panose="02040503050406030204" pitchFamily="18" charset="0"/>
                          <a:cs typeface="+mn-cs"/>
                        </a:rPr>
                        <a:t>th</a:t>
                      </a:r>
                      <a:r>
                        <a:rPr lang="en-US" sz="2400" kern="1200" dirty="0">
                          <a:solidFill>
                            <a:schemeClr val="dk1"/>
                          </a:solidFill>
                          <a:latin typeface="Cambria" panose="02040503050406030204" pitchFamily="18" charset="0"/>
                          <a:ea typeface="Cambria" panose="02040503050406030204" pitchFamily="18" charset="0"/>
                          <a:cs typeface="+mn-cs"/>
                        </a:rPr>
                        <a:t> April 2020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68063933"/>
                  </a:ext>
                </a:extLst>
              </a:tr>
            </a:tbl>
          </a:graphicData>
        </a:graphic>
      </p:graphicFrame>
      <p:sp>
        <p:nvSpPr>
          <p:cNvPr id="3" name="Slide Number Placeholder 2">
            <a:extLst>
              <a:ext uri="{FF2B5EF4-FFF2-40B4-BE49-F238E27FC236}">
                <a16:creationId xmlns:a16="http://schemas.microsoft.com/office/drawing/2014/main" id="{820AF20F-83A8-4937-B230-D32B7A42B908}"/>
              </a:ext>
            </a:extLst>
          </p:cNvPr>
          <p:cNvSpPr>
            <a:spLocks noGrp="1"/>
          </p:cNvSpPr>
          <p:nvPr>
            <p:ph type="sldNum" sz="quarter" idx="4"/>
          </p:nvPr>
        </p:nvSpPr>
        <p:spPr/>
        <p:txBody>
          <a:bodyPr/>
          <a:lstStyle/>
          <a:p>
            <a:fld id="{C37E4FB1-AD43-40BE-A2D5-51E31E25039B}" type="slidenum">
              <a:rPr lang="en-IN" smtClean="0"/>
              <a:pPr/>
              <a:t>25</a:t>
            </a:fld>
            <a:endParaRPr lang="en-IN" dirty="0"/>
          </a:p>
        </p:txBody>
      </p:sp>
      <p:sp>
        <p:nvSpPr>
          <p:cNvPr id="4" name="TextBox 3">
            <a:extLst>
              <a:ext uri="{FF2B5EF4-FFF2-40B4-BE49-F238E27FC236}">
                <a16:creationId xmlns:a16="http://schemas.microsoft.com/office/drawing/2014/main" id="{CDE8037A-3A05-495B-8674-DF050611A2F4}"/>
              </a:ext>
            </a:extLst>
          </p:cNvPr>
          <p:cNvSpPr txBox="1"/>
          <p:nvPr/>
        </p:nvSpPr>
        <p:spPr>
          <a:xfrm>
            <a:off x="633752" y="5818909"/>
            <a:ext cx="10510191" cy="830997"/>
          </a:xfrm>
          <a:prstGeom prst="rect">
            <a:avLst/>
          </a:prstGeom>
          <a:noFill/>
        </p:spPr>
        <p:txBody>
          <a:bodyPr wrap="square" rtlCol="0">
            <a:spAutoFit/>
          </a:bodyPr>
          <a:lstStyle/>
          <a:p>
            <a:r>
              <a:rPr lang="en-US" sz="2400" i="1" dirty="0">
                <a:solidFill>
                  <a:schemeClr val="dk1"/>
                </a:solidFill>
                <a:latin typeface="Cambria" panose="02040503050406030204" pitchFamily="18" charset="0"/>
                <a:ea typeface="Cambria" panose="02040503050406030204" pitchFamily="18" charset="0"/>
              </a:rPr>
              <a:t>Technical glitch needs to be justified by an application to the nodal officer who shall issue directions for filing the above forms.</a:t>
            </a:r>
            <a:endParaRPr lang="en-IN" sz="2400" i="1" dirty="0">
              <a:solidFill>
                <a:schemeClr val="dk1"/>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6773894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633752" y="151504"/>
            <a:ext cx="10520270" cy="584293"/>
          </a:xfrm>
        </p:spPr>
        <p:txBody>
          <a:bodyPr/>
          <a:lstStyle/>
          <a:p>
            <a:r>
              <a:rPr lang="en-US" sz="4000" b="1" dirty="0"/>
              <a:t>T</a:t>
            </a:r>
            <a:r>
              <a:rPr lang="en-IN" sz="4000" b="1" dirty="0"/>
              <a:t>ran-1 and Tran-2: High Courts</a:t>
            </a:r>
            <a:endParaRPr lang="en-US" b="1" dirty="0"/>
          </a:p>
        </p:txBody>
      </p:sp>
      <p:sp>
        <p:nvSpPr>
          <p:cNvPr id="3" name="Slide Number Placeholder 2">
            <a:extLst>
              <a:ext uri="{FF2B5EF4-FFF2-40B4-BE49-F238E27FC236}">
                <a16:creationId xmlns:a16="http://schemas.microsoft.com/office/drawing/2014/main" id="{820AF20F-83A8-4937-B230-D32B7A42B908}"/>
              </a:ext>
            </a:extLst>
          </p:cNvPr>
          <p:cNvSpPr>
            <a:spLocks noGrp="1"/>
          </p:cNvSpPr>
          <p:nvPr>
            <p:ph type="sldNum" sz="quarter" idx="4"/>
          </p:nvPr>
        </p:nvSpPr>
        <p:spPr/>
        <p:txBody>
          <a:bodyPr/>
          <a:lstStyle/>
          <a:p>
            <a:fld id="{C37E4FB1-AD43-40BE-A2D5-51E31E25039B}" type="slidenum">
              <a:rPr lang="en-IN" smtClean="0"/>
              <a:pPr/>
              <a:t>26</a:t>
            </a:fld>
            <a:endParaRPr lang="en-IN" dirty="0"/>
          </a:p>
        </p:txBody>
      </p:sp>
      <p:sp>
        <p:nvSpPr>
          <p:cNvPr id="4" name="TextBox 3">
            <a:extLst>
              <a:ext uri="{FF2B5EF4-FFF2-40B4-BE49-F238E27FC236}">
                <a16:creationId xmlns:a16="http://schemas.microsoft.com/office/drawing/2014/main" id="{A5F133F0-2B01-4851-A2F5-6C5776FE3E04}"/>
              </a:ext>
            </a:extLst>
          </p:cNvPr>
          <p:cNvSpPr txBox="1"/>
          <p:nvPr/>
        </p:nvSpPr>
        <p:spPr>
          <a:xfrm>
            <a:off x="633752" y="1413164"/>
            <a:ext cx="10720048" cy="5262979"/>
          </a:xfrm>
          <a:prstGeom prst="rect">
            <a:avLst/>
          </a:prstGeom>
          <a:noFill/>
        </p:spPr>
        <p:txBody>
          <a:bodyPr wrap="square" rtlCol="0">
            <a:spAutoFit/>
          </a:bodyPr>
          <a:lstStyle/>
          <a:p>
            <a:r>
              <a:rPr lang="en-US" sz="2400" dirty="0">
                <a:latin typeface="Cambria" panose="02040503050406030204" pitchFamily="18" charset="0"/>
                <a:ea typeface="Cambria" panose="02040503050406030204" pitchFamily="18" charset="0"/>
              </a:rPr>
              <a:t>M/S. BLUE BIRD PURE PVT. LTD. VERSUS UNION OF INDIA &amp; ORS. [</a:t>
            </a:r>
            <a:r>
              <a:rPr lang="en-US" sz="2400" dirty="0">
                <a:latin typeface="Cambria" panose="02040503050406030204" pitchFamily="18" charset="0"/>
                <a:ea typeface="Cambria" panose="02040503050406030204" pitchFamily="18" charset="0"/>
                <a:hlinkClick r:id="rId2"/>
              </a:rPr>
              <a:t>2019 (7) TMI 1102 - DELHI HIGH COURT]</a:t>
            </a:r>
            <a:r>
              <a:rPr lang="en-US" sz="2400" dirty="0">
                <a:latin typeface="Cambria" panose="02040503050406030204" pitchFamily="18" charset="0"/>
                <a:ea typeface="Cambria" panose="02040503050406030204" pitchFamily="18" charset="0"/>
              </a:rPr>
              <a:t>, - Court had directed the respondents to either open the online portal or to enable the petitioner to file the rectified Form TRAN-1 electronically or accept the same manually.</a:t>
            </a:r>
          </a:p>
          <a:p>
            <a:endParaRPr lang="en-US" sz="2400" dirty="0">
              <a:latin typeface="Cambria" panose="02040503050406030204" pitchFamily="18" charset="0"/>
              <a:ea typeface="Cambria" panose="02040503050406030204" pitchFamily="18" charset="0"/>
            </a:endParaRPr>
          </a:p>
          <a:p>
            <a:r>
              <a:rPr lang="en-US" sz="2400" dirty="0">
                <a:latin typeface="Cambria" panose="02040503050406030204" pitchFamily="18" charset="0"/>
                <a:ea typeface="Cambria" panose="02040503050406030204" pitchFamily="18" charset="0"/>
              </a:rPr>
              <a:t>The above has been relied upon in the below recent HC judgments</a:t>
            </a:r>
          </a:p>
          <a:p>
            <a:endParaRPr lang="en-US" sz="2400" dirty="0">
              <a:latin typeface="Cambria" panose="02040503050406030204" pitchFamily="18" charset="0"/>
              <a:ea typeface="Cambria" panose="02040503050406030204" pitchFamily="18" charset="0"/>
            </a:endParaRPr>
          </a:p>
          <a:p>
            <a:pPr marL="285750" indent="-285750">
              <a:buFont typeface="Arial" panose="020B0604020202020204" pitchFamily="34" charset="0"/>
              <a:buChar char="•"/>
            </a:pPr>
            <a:r>
              <a:rPr lang="en-US" sz="2400" b="1" i="1" dirty="0">
                <a:latin typeface="Cambria" panose="02040503050406030204" pitchFamily="18" charset="0"/>
                <a:ea typeface="Cambria" panose="02040503050406030204" pitchFamily="18" charset="0"/>
              </a:rPr>
              <a:t>SHATABDI SWITCHGEARS AND CONTROLS PVT. LTD. VERSUS UNION OF INDIA &amp; ORS</a:t>
            </a:r>
            <a:endParaRPr lang="en-US" sz="2400" i="1" dirty="0">
              <a:latin typeface="Cambria" panose="02040503050406030204" pitchFamily="18" charset="0"/>
              <a:ea typeface="Cambria" panose="02040503050406030204" pitchFamily="18" charset="0"/>
            </a:endParaRPr>
          </a:p>
          <a:p>
            <a:pPr marL="285750" indent="-285750">
              <a:buFont typeface="Arial" panose="020B0604020202020204" pitchFamily="34" charset="0"/>
              <a:buChar char="•"/>
            </a:pPr>
            <a:r>
              <a:rPr lang="en-US" sz="2400" b="1" i="1" dirty="0">
                <a:latin typeface="Cambria" panose="02040503050406030204" pitchFamily="18" charset="0"/>
                <a:ea typeface="Cambria" panose="02040503050406030204" pitchFamily="18" charset="0"/>
              </a:rPr>
              <a:t>ASIAN POLYMERS VERSUS UNION OF INDIA &amp; ORS.</a:t>
            </a:r>
          </a:p>
          <a:p>
            <a:pPr marL="285750" indent="-285750">
              <a:buFont typeface="Arial" panose="020B0604020202020204" pitchFamily="34" charset="0"/>
              <a:buChar char="•"/>
            </a:pPr>
            <a:r>
              <a:rPr lang="en-US" sz="2400" b="1" i="1" dirty="0">
                <a:latin typeface="Cambria" panose="02040503050406030204" pitchFamily="18" charset="0"/>
                <a:ea typeface="Cambria" panose="02040503050406030204" pitchFamily="18" charset="0"/>
              </a:rPr>
              <a:t>AMAN MOTORS VERSUS UNION OF INDIA &amp; ORS.</a:t>
            </a:r>
          </a:p>
          <a:p>
            <a:pPr marL="285750" indent="-285750">
              <a:buFont typeface="Arial" panose="020B0604020202020204" pitchFamily="34" charset="0"/>
              <a:buChar char="•"/>
            </a:pPr>
            <a:r>
              <a:rPr lang="en-US" sz="2400" b="1" i="1" dirty="0">
                <a:latin typeface="Cambria" panose="02040503050406030204" pitchFamily="18" charset="0"/>
                <a:ea typeface="Cambria" panose="02040503050406030204" pitchFamily="18" charset="0"/>
              </a:rPr>
              <a:t>AAGMAN SERVICES PRIVATE LIMITED VERSUS UNION OF INDIA &amp; ORS.</a:t>
            </a:r>
          </a:p>
          <a:p>
            <a:pPr marL="285750" indent="-285750">
              <a:buFont typeface="Arial" panose="020B0604020202020204" pitchFamily="34" charset="0"/>
              <a:buChar char="•"/>
            </a:pPr>
            <a:r>
              <a:rPr lang="en-US" sz="2400" b="1" i="1" dirty="0">
                <a:latin typeface="Cambria" panose="02040503050406030204" pitchFamily="18" charset="0"/>
                <a:ea typeface="Cambria" panose="02040503050406030204" pitchFamily="18" charset="0"/>
              </a:rPr>
              <a:t>A.P. TRADING CO. VERSUS UNION OF INDIA &amp; ORS.</a:t>
            </a:r>
          </a:p>
          <a:p>
            <a:pPr marL="285750" indent="-285750">
              <a:buFont typeface="Arial" panose="020B0604020202020204" pitchFamily="34" charset="0"/>
              <a:buChar char="•"/>
            </a:pPr>
            <a:endParaRPr lang="en-IN" sz="2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9250101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A1A6B3D-41C5-476A-8B88-4ED6069E539E}"/>
              </a:ext>
            </a:extLst>
          </p:cNvPr>
          <p:cNvSpPr>
            <a:spLocks noGrp="1"/>
          </p:cNvSpPr>
          <p:nvPr>
            <p:ph type="body" sz="quarter" idx="14"/>
          </p:nvPr>
        </p:nvSpPr>
        <p:spPr>
          <a:xfrm>
            <a:off x="327025" y="150813"/>
            <a:ext cx="9475736" cy="585787"/>
          </a:xfrm>
        </p:spPr>
        <p:txBody>
          <a:bodyPr/>
          <a:lstStyle/>
          <a:p>
            <a:r>
              <a:rPr lang="en-IN" sz="2800" b="1" dirty="0"/>
              <a:t>Recent Developments under HC</a:t>
            </a:r>
          </a:p>
        </p:txBody>
      </p:sp>
      <p:sp>
        <p:nvSpPr>
          <p:cNvPr id="3" name="Text Placeholder 2">
            <a:extLst>
              <a:ext uri="{FF2B5EF4-FFF2-40B4-BE49-F238E27FC236}">
                <a16:creationId xmlns:a16="http://schemas.microsoft.com/office/drawing/2014/main" id="{130D544A-6859-4450-BF88-9305112E235A}"/>
              </a:ext>
            </a:extLst>
          </p:cNvPr>
          <p:cNvSpPr>
            <a:spLocks noGrp="1"/>
          </p:cNvSpPr>
          <p:nvPr>
            <p:ph type="body" sz="quarter" idx="15"/>
          </p:nvPr>
        </p:nvSpPr>
        <p:spPr>
          <a:xfrm>
            <a:off x="50441" y="971734"/>
            <a:ext cx="11933802" cy="5886265"/>
          </a:xfrm>
        </p:spPr>
        <p:txBody>
          <a:bodyPr>
            <a:normAutofit/>
          </a:bodyPr>
          <a:lstStyle/>
          <a:p>
            <a:pPr algn="just"/>
            <a:r>
              <a:rPr lang="en-US" b="1" dirty="0">
                <a:solidFill>
                  <a:schemeClr val="tx1"/>
                </a:solidFill>
              </a:rPr>
              <a:t>Gillette India Ltd. V/S UOI</a:t>
            </a:r>
            <a:r>
              <a:rPr lang="en-US" dirty="0">
                <a:solidFill>
                  <a:schemeClr val="tx1"/>
                </a:solidFill>
              </a:rPr>
              <a:t> (DEL)</a:t>
            </a:r>
          </a:p>
          <a:p>
            <a:pPr marL="0" indent="0" algn="just">
              <a:buNone/>
            </a:pPr>
            <a:r>
              <a:rPr lang="en-US" dirty="0">
                <a:solidFill>
                  <a:schemeClr val="tx1"/>
                </a:solidFill>
              </a:rPr>
              <a:t>Not filled relevant column in TRAN-1 (pertaining to non-duty paying doc. credits)-Consequently, Tran-2 not filed due to inability to revise Tran-1. </a:t>
            </a:r>
          </a:p>
          <a:p>
            <a:pPr marL="0" indent="0" algn="just">
              <a:buNone/>
            </a:pPr>
            <a:r>
              <a:rPr lang="en-US" dirty="0">
                <a:solidFill>
                  <a:schemeClr val="tx1"/>
                </a:solidFill>
              </a:rPr>
              <a:t>Order-Petitioner missed by language. Credit is a property in terms of article 300(A).</a:t>
            </a:r>
          </a:p>
          <a:p>
            <a:pPr algn="just"/>
            <a:endParaRPr lang="en-US" b="1" dirty="0">
              <a:solidFill>
                <a:schemeClr val="tx1"/>
              </a:solidFill>
            </a:endParaRPr>
          </a:p>
          <a:p>
            <a:pPr algn="just"/>
            <a:r>
              <a:rPr lang="en-US" b="1" dirty="0">
                <a:solidFill>
                  <a:schemeClr val="tx1"/>
                </a:solidFill>
              </a:rPr>
              <a:t>AB Pal Electricals Pvt. Ltd (DEL)</a:t>
            </a:r>
          </a:p>
          <a:p>
            <a:pPr marL="0" indent="0" algn="just">
              <a:buNone/>
            </a:pPr>
            <a:r>
              <a:rPr lang="en-US" dirty="0">
                <a:solidFill>
                  <a:schemeClr val="tx1"/>
                </a:solidFill>
              </a:rPr>
              <a:t>Accountant </a:t>
            </a:r>
            <a:r>
              <a:rPr lang="en-US" dirty="0" err="1">
                <a:solidFill>
                  <a:schemeClr val="tx1"/>
                </a:solidFill>
              </a:rPr>
              <a:t>unavl</a:t>
            </a:r>
            <a:r>
              <a:rPr lang="en-US" dirty="0">
                <a:solidFill>
                  <a:schemeClr val="tx1"/>
                </a:solidFill>
              </a:rPr>
              <a:t>. + Technical glitch(No evidence)-System was not responding- benefit could not be denied. All faced same prob.</a:t>
            </a:r>
          </a:p>
          <a:p>
            <a:pPr marL="0" indent="0" algn="just">
              <a:buNone/>
            </a:pPr>
            <a:endParaRPr lang="en-US" dirty="0">
              <a:solidFill>
                <a:schemeClr val="tx1"/>
              </a:solidFill>
            </a:endParaRPr>
          </a:p>
          <a:p>
            <a:pPr algn="just"/>
            <a:r>
              <a:rPr lang="en-US" b="1" dirty="0" err="1">
                <a:solidFill>
                  <a:schemeClr val="tx1"/>
                </a:solidFill>
              </a:rPr>
              <a:t>Jagdamba</a:t>
            </a:r>
            <a:r>
              <a:rPr lang="en-US" b="1" dirty="0">
                <a:solidFill>
                  <a:schemeClr val="tx1"/>
                </a:solidFill>
              </a:rPr>
              <a:t> Hardware stores V/s UOI (CHG)-</a:t>
            </a:r>
            <a:r>
              <a:rPr lang="en-US" dirty="0">
                <a:solidFill>
                  <a:schemeClr val="tx1"/>
                </a:solidFill>
              </a:rPr>
              <a:t>NO evidence of technical glitch-ITC denied</a:t>
            </a:r>
          </a:p>
          <a:p>
            <a:pPr marL="0" indent="0" algn="just">
              <a:buNone/>
            </a:pPr>
            <a:endParaRPr lang="en-IN" b="1" dirty="0">
              <a:solidFill>
                <a:schemeClr val="tx1"/>
              </a:solidFill>
            </a:endParaRPr>
          </a:p>
        </p:txBody>
      </p:sp>
      <p:sp>
        <p:nvSpPr>
          <p:cNvPr id="4" name="Slide Number Placeholder 3">
            <a:extLst>
              <a:ext uri="{FF2B5EF4-FFF2-40B4-BE49-F238E27FC236}">
                <a16:creationId xmlns:a16="http://schemas.microsoft.com/office/drawing/2014/main" id="{D3B4B857-CCCD-4E19-BFC1-9E0858EE1051}"/>
              </a:ext>
            </a:extLst>
          </p:cNvPr>
          <p:cNvSpPr>
            <a:spLocks noGrp="1"/>
          </p:cNvSpPr>
          <p:nvPr>
            <p:ph type="sldNum" sz="quarter" idx="4"/>
          </p:nvPr>
        </p:nvSpPr>
        <p:spPr/>
        <p:txBody>
          <a:bodyPr/>
          <a:lstStyle/>
          <a:p>
            <a:fld id="{C37E4FB1-AD43-40BE-A2D5-51E31E25039B}" type="slidenum">
              <a:rPr lang="en-IN" smtClean="0"/>
              <a:pPr/>
              <a:t>27</a:t>
            </a:fld>
            <a:endParaRPr lang="en-IN" dirty="0"/>
          </a:p>
        </p:txBody>
      </p:sp>
    </p:spTree>
    <p:extLst>
      <p:ext uri="{BB962C8B-B14F-4D97-AF65-F5344CB8AC3E}">
        <p14:creationId xmlns:p14="http://schemas.microsoft.com/office/powerpoint/2010/main" val="18767524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A1A6B3D-41C5-476A-8B88-4ED6069E539E}"/>
              </a:ext>
            </a:extLst>
          </p:cNvPr>
          <p:cNvSpPr>
            <a:spLocks noGrp="1"/>
          </p:cNvSpPr>
          <p:nvPr>
            <p:ph type="body" sz="quarter" idx="14"/>
          </p:nvPr>
        </p:nvSpPr>
        <p:spPr>
          <a:xfrm>
            <a:off x="327025" y="150813"/>
            <a:ext cx="9475736" cy="585787"/>
          </a:xfrm>
        </p:spPr>
        <p:txBody>
          <a:bodyPr/>
          <a:lstStyle/>
          <a:p>
            <a:r>
              <a:rPr lang="en-IN" b="1" dirty="0"/>
              <a:t>Carry forward of Cess credit – Madras HC</a:t>
            </a:r>
          </a:p>
          <a:p>
            <a:endParaRPr lang="en-IN" b="1" dirty="0"/>
          </a:p>
        </p:txBody>
      </p:sp>
      <p:sp>
        <p:nvSpPr>
          <p:cNvPr id="3" name="Text Placeholder 2">
            <a:extLst>
              <a:ext uri="{FF2B5EF4-FFF2-40B4-BE49-F238E27FC236}">
                <a16:creationId xmlns:a16="http://schemas.microsoft.com/office/drawing/2014/main" id="{130D544A-6859-4450-BF88-9305112E235A}"/>
              </a:ext>
            </a:extLst>
          </p:cNvPr>
          <p:cNvSpPr>
            <a:spLocks noGrp="1"/>
          </p:cNvSpPr>
          <p:nvPr>
            <p:ph type="body" sz="quarter" idx="15"/>
          </p:nvPr>
        </p:nvSpPr>
        <p:spPr>
          <a:xfrm>
            <a:off x="50441" y="971734"/>
            <a:ext cx="11933802" cy="5886265"/>
          </a:xfrm>
        </p:spPr>
        <p:txBody>
          <a:bodyPr>
            <a:normAutofit fontScale="92500" lnSpcReduction="20000"/>
          </a:bodyPr>
          <a:lstStyle/>
          <a:p>
            <a:pPr marL="0" indent="0" algn="just">
              <a:buNone/>
            </a:pPr>
            <a:r>
              <a:rPr lang="en-IN" b="1" dirty="0">
                <a:solidFill>
                  <a:schemeClr val="tx1"/>
                </a:solidFill>
              </a:rPr>
              <a:t>Sutherland Global Services </a:t>
            </a:r>
            <a:r>
              <a:rPr lang="en-IN" b="1" dirty="0" err="1">
                <a:solidFill>
                  <a:schemeClr val="tx1"/>
                </a:solidFill>
              </a:rPr>
              <a:t>Pvt.</a:t>
            </a:r>
            <a:r>
              <a:rPr lang="en-IN" b="1" dirty="0">
                <a:solidFill>
                  <a:schemeClr val="tx1"/>
                </a:solidFill>
              </a:rPr>
              <a:t> Ltd [2019-TIOL-2516-HC-MAD-GST]- </a:t>
            </a:r>
            <a:r>
              <a:rPr lang="en-IN" b="1" dirty="0">
                <a:solidFill>
                  <a:srgbClr val="FF0000"/>
                </a:solidFill>
              </a:rPr>
              <a:t>Stay granted on the basis of department appeal- 24/01/2020.</a:t>
            </a:r>
          </a:p>
          <a:p>
            <a:pPr algn="just">
              <a:lnSpc>
                <a:spcPct val="125000"/>
              </a:lnSpc>
              <a:spcBef>
                <a:spcPts val="600"/>
              </a:spcBef>
              <a:spcAft>
                <a:spcPts val="600"/>
              </a:spcAft>
            </a:pPr>
            <a:r>
              <a:rPr lang="en-IN" dirty="0">
                <a:solidFill>
                  <a:schemeClr val="tx1"/>
                </a:solidFill>
              </a:rPr>
              <a:t>The HC ruled that </a:t>
            </a:r>
          </a:p>
          <a:p>
            <a:pPr lvl="1" algn="just">
              <a:lnSpc>
                <a:spcPct val="125000"/>
              </a:lnSpc>
              <a:spcBef>
                <a:spcPts val="600"/>
              </a:spcBef>
              <a:spcAft>
                <a:spcPts val="600"/>
              </a:spcAft>
            </a:pPr>
            <a:r>
              <a:rPr lang="en-IN" dirty="0">
                <a:solidFill>
                  <a:schemeClr val="tx1"/>
                </a:solidFill>
              </a:rPr>
              <a:t>Nowhere it is stated by the CBIC that the credit of education cess has lapsed.</a:t>
            </a:r>
          </a:p>
          <a:p>
            <a:pPr lvl="1" algn="just">
              <a:lnSpc>
                <a:spcPct val="125000"/>
              </a:lnSpc>
              <a:spcBef>
                <a:spcPts val="600"/>
              </a:spcBef>
              <a:spcAft>
                <a:spcPts val="600"/>
              </a:spcAft>
            </a:pPr>
            <a:r>
              <a:rPr lang="en-IN" dirty="0">
                <a:solidFill>
                  <a:schemeClr val="tx1"/>
                </a:solidFill>
              </a:rPr>
              <a:t>The only restriction placed by Rule 3(7)(b) is that the set off of credit as claimed could not be permitted. </a:t>
            </a:r>
          </a:p>
          <a:p>
            <a:pPr lvl="1" algn="just">
              <a:lnSpc>
                <a:spcPct val="125000"/>
              </a:lnSpc>
              <a:spcBef>
                <a:spcPts val="600"/>
              </a:spcBef>
              <a:spcAft>
                <a:spcPts val="600"/>
              </a:spcAft>
            </a:pPr>
            <a:r>
              <a:rPr lang="en-IN" dirty="0">
                <a:solidFill>
                  <a:schemeClr val="tx1"/>
                </a:solidFill>
              </a:rPr>
              <a:t>There had been no instructions/notifications/circulars from the board till date to state that the accumulated credit has lapsed. </a:t>
            </a:r>
          </a:p>
          <a:p>
            <a:pPr lvl="1" algn="just">
              <a:lnSpc>
                <a:spcPct val="125000"/>
              </a:lnSpc>
              <a:spcBef>
                <a:spcPts val="600"/>
              </a:spcBef>
              <a:spcAft>
                <a:spcPts val="600"/>
              </a:spcAft>
            </a:pPr>
            <a:r>
              <a:rPr lang="en-IN" dirty="0">
                <a:solidFill>
                  <a:schemeClr val="tx1"/>
                </a:solidFill>
              </a:rPr>
              <a:t>There are only 3 conditions in S.140(1) – which are satisfied in the instant case </a:t>
            </a:r>
          </a:p>
          <a:p>
            <a:pPr lvl="1" algn="just">
              <a:lnSpc>
                <a:spcPct val="125000"/>
              </a:lnSpc>
              <a:spcBef>
                <a:spcPts val="600"/>
              </a:spcBef>
              <a:spcAft>
                <a:spcPts val="600"/>
              </a:spcAft>
            </a:pPr>
            <a:r>
              <a:rPr lang="en-IN" dirty="0">
                <a:solidFill>
                  <a:schemeClr val="tx1"/>
                </a:solidFill>
              </a:rPr>
              <a:t>Explanation 3 does not cover S.140(8) – Centralised Registration under ST </a:t>
            </a:r>
          </a:p>
          <a:p>
            <a:pPr lvl="1" algn="just">
              <a:lnSpc>
                <a:spcPct val="125000"/>
              </a:lnSpc>
              <a:spcBef>
                <a:spcPts val="600"/>
              </a:spcBef>
              <a:spcAft>
                <a:spcPts val="600"/>
              </a:spcAft>
            </a:pPr>
            <a:r>
              <a:rPr lang="en-IN" dirty="0">
                <a:solidFill>
                  <a:schemeClr val="tx1"/>
                </a:solidFill>
              </a:rPr>
              <a:t>Considering the essence and basic intention of GST to avoid cascading effect, transition of education cess should be permitted.</a:t>
            </a:r>
          </a:p>
          <a:p>
            <a:pPr marL="457200" lvl="1" indent="0" algn="just">
              <a:lnSpc>
                <a:spcPct val="125000"/>
              </a:lnSpc>
              <a:spcBef>
                <a:spcPts val="600"/>
              </a:spcBef>
              <a:spcAft>
                <a:spcPts val="600"/>
              </a:spcAft>
              <a:buNone/>
            </a:pPr>
            <a:r>
              <a:rPr lang="en-IN" dirty="0">
                <a:solidFill>
                  <a:schemeClr val="tx1"/>
                </a:solidFill>
              </a:rPr>
              <a:t>Therefore, the HC ruled that the accumulated credit cannot be said to have been wiped out unless there is a specific order under which it lapses and allowed the carry forward of cess credit into the GST regime.</a:t>
            </a:r>
          </a:p>
          <a:p>
            <a:pPr lvl="1" algn="just">
              <a:lnSpc>
                <a:spcPct val="125000"/>
              </a:lnSpc>
              <a:spcBef>
                <a:spcPts val="600"/>
              </a:spcBef>
              <a:spcAft>
                <a:spcPts val="600"/>
              </a:spcAft>
            </a:pPr>
            <a:endParaRPr lang="en-IN" dirty="0">
              <a:solidFill>
                <a:schemeClr val="tx1"/>
              </a:solidFill>
            </a:endParaRPr>
          </a:p>
        </p:txBody>
      </p:sp>
      <p:sp>
        <p:nvSpPr>
          <p:cNvPr id="4" name="Slide Number Placeholder 3">
            <a:extLst>
              <a:ext uri="{FF2B5EF4-FFF2-40B4-BE49-F238E27FC236}">
                <a16:creationId xmlns:a16="http://schemas.microsoft.com/office/drawing/2014/main" id="{D3B4B857-CCCD-4E19-BFC1-9E0858EE1051}"/>
              </a:ext>
            </a:extLst>
          </p:cNvPr>
          <p:cNvSpPr>
            <a:spLocks noGrp="1"/>
          </p:cNvSpPr>
          <p:nvPr>
            <p:ph type="sldNum" sz="quarter" idx="4"/>
          </p:nvPr>
        </p:nvSpPr>
        <p:spPr/>
        <p:txBody>
          <a:bodyPr/>
          <a:lstStyle/>
          <a:p>
            <a:fld id="{C37E4FB1-AD43-40BE-A2D5-51E31E25039B}" type="slidenum">
              <a:rPr lang="en-IN" smtClean="0"/>
              <a:pPr/>
              <a:t>28</a:t>
            </a:fld>
            <a:endParaRPr lang="en-IN" dirty="0"/>
          </a:p>
        </p:txBody>
      </p:sp>
    </p:spTree>
    <p:extLst>
      <p:ext uri="{BB962C8B-B14F-4D97-AF65-F5344CB8AC3E}">
        <p14:creationId xmlns:p14="http://schemas.microsoft.com/office/powerpoint/2010/main" val="15853388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688783" y="2110191"/>
            <a:ext cx="4102415" cy="2171830"/>
          </a:xfrm>
        </p:spPr>
        <p:txBody>
          <a:bodyPr/>
          <a:lstStyle/>
          <a:p>
            <a:r>
              <a:rPr lang="en-IN" sz="4000" b="1" dirty="0">
                <a:solidFill>
                  <a:srgbClr val="00327D"/>
                </a:solidFill>
              </a:rPr>
              <a:t>Other Issues</a:t>
            </a:r>
            <a:endParaRPr lang="en-US" sz="4000" b="1" dirty="0">
              <a:solidFill>
                <a:srgbClr val="00327D"/>
              </a:solidFill>
            </a:endParaRPr>
          </a:p>
        </p:txBody>
      </p:sp>
    </p:spTree>
    <p:extLst>
      <p:ext uri="{BB962C8B-B14F-4D97-AF65-F5344CB8AC3E}">
        <p14:creationId xmlns:p14="http://schemas.microsoft.com/office/powerpoint/2010/main" val="675272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688783" y="2110191"/>
            <a:ext cx="4102415" cy="2171830"/>
          </a:xfrm>
        </p:spPr>
        <p:txBody>
          <a:bodyPr/>
          <a:lstStyle/>
          <a:p>
            <a:r>
              <a:rPr lang="en-IN" sz="4000" b="1" dirty="0">
                <a:solidFill>
                  <a:srgbClr val="00327D"/>
                </a:solidFill>
              </a:rPr>
              <a:t>Interest Gross V/s Net</a:t>
            </a:r>
            <a:endParaRPr lang="en-US" sz="4000" b="1" dirty="0">
              <a:solidFill>
                <a:srgbClr val="00327D"/>
              </a:solidFill>
            </a:endParaRPr>
          </a:p>
        </p:txBody>
      </p:sp>
    </p:spTree>
    <p:extLst>
      <p:ext uri="{BB962C8B-B14F-4D97-AF65-F5344CB8AC3E}">
        <p14:creationId xmlns:p14="http://schemas.microsoft.com/office/powerpoint/2010/main" val="17246389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327025" y="150813"/>
            <a:ext cx="9447290" cy="585787"/>
          </a:xfrm>
        </p:spPr>
        <p:txBody>
          <a:bodyPr/>
          <a:lstStyle/>
          <a:p>
            <a:r>
              <a:rPr lang="en-US" sz="3200" dirty="0"/>
              <a:t>Other issues</a:t>
            </a:r>
          </a:p>
        </p:txBody>
      </p:sp>
      <p:sp>
        <p:nvSpPr>
          <p:cNvPr id="3" name="Text Placeholder 2"/>
          <p:cNvSpPr>
            <a:spLocks noGrp="1"/>
          </p:cNvSpPr>
          <p:nvPr>
            <p:ph type="body" sz="quarter" idx="15"/>
          </p:nvPr>
        </p:nvSpPr>
        <p:spPr>
          <a:xfrm>
            <a:off x="327025" y="1134893"/>
            <a:ext cx="11237959" cy="5248091"/>
          </a:xfrm>
        </p:spPr>
        <p:txBody>
          <a:bodyPr>
            <a:normAutofit lnSpcReduction="10000"/>
          </a:bodyPr>
          <a:lstStyle/>
          <a:p>
            <a:pPr algn="just"/>
            <a:r>
              <a:rPr lang="en-US" dirty="0">
                <a:solidFill>
                  <a:schemeClr val="tx1"/>
                </a:solidFill>
              </a:rPr>
              <a:t>Canteen Recovery - </a:t>
            </a:r>
            <a:r>
              <a:rPr lang="en-US" b="1" dirty="0">
                <a:solidFill>
                  <a:schemeClr val="tx1"/>
                </a:solidFill>
              </a:rPr>
              <a:t>Industrial Disputes Act, 1947</a:t>
            </a:r>
            <a:r>
              <a:rPr lang="en-US" dirty="0">
                <a:solidFill>
                  <a:schemeClr val="tx1"/>
                </a:solidFill>
              </a:rPr>
              <a:t>, wages includes </a:t>
            </a:r>
            <a:r>
              <a:rPr lang="en-US" i="1" dirty="0">
                <a:solidFill>
                  <a:schemeClr val="tx1"/>
                </a:solidFill>
              </a:rPr>
              <a:t>“value of any concessional supply of food-grains or other articles”</a:t>
            </a:r>
            <a:r>
              <a:rPr lang="en-US" dirty="0">
                <a:solidFill>
                  <a:schemeClr val="tx1"/>
                </a:solidFill>
              </a:rPr>
              <a:t>. Bhima Hotels Private Limited – AP HC</a:t>
            </a:r>
          </a:p>
          <a:p>
            <a:pPr algn="just"/>
            <a:endParaRPr lang="en-US" dirty="0">
              <a:solidFill>
                <a:schemeClr val="tx1"/>
              </a:solidFill>
            </a:endParaRPr>
          </a:p>
          <a:p>
            <a:pPr algn="just"/>
            <a:r>
              <a:rPr lang="en-US" dirty="0">
                <a:solidFill>
                  <a:schemeClr val="tx1"/>
                </a:solidFill>
              </a:rPr>
              <a:t>Director’s liability for non payment of taxes by the company – IBC implication</a:t>
            </a:r>
          </a:p>
          <a:p>
            <a:pPr algn="just"/>
            <a:endParaRPr lang="en-US" dirty="0">
              <a:solidFill>
                <a:schemeClr val="tx1"/>
              </a:solidFill>
            </a:endParaRPr>
          </a:p>
          <a:p>
            <a:pPr algn="just"/>
            <a:r>
              <a:rPr lang="en-US" dirty="0">
                <a:solidFill>
                  <a:schemeClr val="tx1"/>
                </a:solidFill>
              </a:rPr>
              <a:t>Gift ITC:</a:t>
            </a:r>
          </a:p>
          <a:p>
            <a:pPr lvl="1" algn="just"/>
            <a:r>
              <a:rPr lang="en-US" dirty="0">
                <a:solidFill>
                  <a:schemeClr val="tx1"/>
                </a:solidFill>
              </a:rPr>
              <a:t>Along with the main product</a:t>
            </a:r>
          </a:p>
          <a:p>
            <a:pPr lvl="1" algn="just"/>
            <a:r>
              <a:rPr lang="en-US" dirty="0">
                <a:solidFill>
                  <a:schemeClr val="tx1"/>
                </a:solidFill>
              </a:rPr>
              <a:t>On achievement of target</a:t>
            </a:r>
          </a:p>
          <a:p>
            <a:pPr lvl="1" algn="just"/>
            <a:endParaRPr lang="en-US" dirty="0">
              <a:solidFill>
                <a:schemeClr val="tx1"/>
              </a:solidFill>
            </a:endParaRPr>
          </a:p>
          <a:p>
            <a:pPr algn="just"/>
            <a:r>
              <a:rPr lang="en-US" dirty="0">
                <a:solidFill>
                  <a:schemeClr val="tx1"/>
                </a:solidFill>
              </a:rPr>
              <a:t>IGST on ocean freight</a:t>
            </a:r>
          </a:p>
          <a:p>
            <a:pPr algn="just"/>
            <a:endParaRPr lang="en-US" dirty="0">
              <a:solidFill>
                <a:schemeClr val="tx1"/>
              </a:solidFill>
            </a:endParaRPr>
          </a:p>
          <a:p>
            <a:pPr algn="just"/>
            <a:r>
              <a:rPr lang="en-US" dirty="0">
                <a:solidFill>
                  <a:schemeClr val="tx1"/>
                </a:solidFill>
              </a:rPr>
              <a:t>GST on notice pay recovery</a:t>
            </a:r>
          </a:p>
          <a:p>
            <a:pPr algn="just"/>
            <a:endParaRPr lang="en-US" i="1" dirty="0">
              <a:solidFill>
                <a:schemeClr val="tx1"/>
              </a:solidFill>
            </a:endParaRPr>
          </a:p>
          <a:p>
            <a:pPr marL="0" indent="0" algn="just">
              <a:buNone/>
            </a:pPr>
            <a:endParaRPr lang="en-US" dirty="0">
              <a:solidFill>
                <a:schemeClr val="tx1"/>
              </a:solidFill>
            </a:endParaRPr>
          </a:p>
        </p:txBody>
      </p:sp>
      <p:sp>
        <p:nvSpPr>
          <p:cNvPr id="4" name="Slide Number Placeholder 3"/>
          <p:cNvSpPr>
            <a:spLocks noGrp="1"/>
          </p:cNvSpPr>
          <p:nvPr>
            <p:ph type="sldNum" sz="quarter" idx="4"/>
          </p:nvPr>
        </p:nvSpPr>
        <p:spPr/>
        <p:txBody>
          <a:bodyPr/>
          <a:lstStyle/>
          <a:p>
            <a:fld id="{C37E4FB1-AD43-40BE-A2D5-51E31E25039B}" type="slidenum">
              <a:rPr lang="en-IN" smtClean="0"/>
              <a:pPr/>
              <a:t>30</a:t>
            </a:fld>
            <a:endParaRPr lang="en-IN" dirty="0"/>
          </a:p>
        </p:txBody>
      </p:sp>
    </p:spTree>
    <p:extLst>
      <p:ext uri="{BB962C8B-B14F-4D97-AF65-F5344CB8AC3E}">
        <p14:creationId xmlns:p14="http://schemas.microsoft.com/office/powerpoint/2010/main" val="15341439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327025" y="150813"/>
            <a:ext cx="9447290" cy="585787"/>
          </a:xfrm>
        </p:spPr>
        <p:txBody>
          <a:bodyPr/>
          <a:lstStyle/>
          <a:p>
            <a:r>
              <a:rPr lang="en-US" sz="3200" dirty="0"/>
              <a:t>Recent </a:t>
            </a:r>
            <a:r>
              <a:rPr lang="en-US" sz="3200" dirty="0" err="1"/>
              <a:t>develpoments</a:t>
            </a:r>
            <a:r>
              <a:rPr lang="en-US" sz="3200" dirty="0"/>
              <a:t> under HC/GSTAA</a:t>
            </a:r>
          </a:p>
        </p:txBody>
      </p:sp>
      <p:sp>
        <p:nvSpPr>
          <p:cNvPr id="3" name="Text Placeholder 2"/>
          <p:cNvSpPr>
            <a:spLocks noGrp="1"/>
          </p:cNvSpPr>
          <p:nvPr>
            <p:ph type="body" sz="quarter" idx="15"/>
          </p:nvPr>
        </p:nvSpPr>
        <p:spPr>
          <a:xfrm>
            <a:off x="327025" y="1134893"/>
            <a:ext cx="11237959" cy="5248091"/>
          </a:xfrm>
        </p:spPr>
        <p:txBody>
          <a:bodyPr>
            <a:normAutofit fontScale="92500" lnSpcReduction="10000"/>
          </a:bodyPr>
          <a:lstStyle/>
          <a:p>
            <a:pPr algn="just"/>
            <a:r>
              <a:rPr lang="en-US" sz="1800" b="1" dirty="0" err="1"/>
              <a:t>Bindal</a:t>
            </a:r>
            <a:r>
              <a:rPr lang="en-US" sz="1800" b="1" dirty="0"/>
              <a:t> Smelting Pvt. Ltd. v/s ADG (P &amp; H)</a:t>
            </a:r>
            <a:r>
              <a:rPr lang="en-US" sz="1800" dirty="0"/>
              <a:t> </a:t>
            </a:r>
          </a:p>
          <a:p>
            <a:pPr marL="0" indent="0" algn="just">
              <a:buNone/>
            </a:pPr>
            <a:r>
              <a:rPr lang="en-US" sz="1800" dirty="0"/>
              <a:t>Section 83-initiated for non traceable tax invoices + Provisionally attached bank accounts  </a:t>
            </a:r>
          </a:p>
          <a:p>
            <a:pPr marL="0" indent="0" algn="just">
              <a:buNone/>
            </a:pPr>
            <a:r>
              <a:rPr lang="en-US" sz="1800" b="1" dirty="0">
                <a:solidFill>
                  <a:schemeClr val="tx1"/>
                </a:solidFill>
              </a:rPr>
              <a:t>Order- </a:t>
            </a:r>
            <a:r>
              <a:rPr lang="en-US" sz="1800" dirty="0">
                <a:solidFill>
                  <a:schemeClr val="tx1"/>
                </a:solidFill>
              </a:rPr>
              <a:t>83 is to protect revenue interest and not to ruin taxpayer business. Attachment cannot be done at investigation stage.</a:t>
            </a:r>
          </a:p>
          <a:p>
            <a:pPr algn="just"/>
            <a:r>
              <a:rPr lang="en-US" sz="1800" b="1" dirty="0">
                <a:solidFill>
                  <a:schemeClr val="tx1"/>
                </a:solidFill>
              </a:rPr>
              <a:t>Shree Nanak Ferro Alloys Pvt. Ltd. V/s UOI (JHR).</a:t>
            </a:r>
          </a:p>
          <a:p>
            <a:pPr marL="0" indent="0" algn="just">
              <a:buNone/>
            </a:pPr>
            <a:r>
              <a:rPr lang="en-US" sz="1800" dirty="0">
                <a:solidFill>
                  <a:schemeClr val="tx1"/>
                </a:solidFill>
              </a:rPr>
              <a:t>Tax deposited in cash ledger of CGST instead of IGST. </a:t>
            </a:r>
          </a:p>
          <a:p>
            <a:pPr marL="0" indent="0" algn="just">
              <a:buNone/>
            </a:pPr>
            <a:r>
              <a:rPr lang="en-US" sz="1800" dirty="0">
                <a:solidFill>
                  <a:schemeClr val="tx1"/>
                </a:solidFill>
              </a:rPr>
              <a:t>Order- Sec 77 allows refund or adjustment against future liabilities but adjustment of tax paid in one head with another- Not possible. </a:t>
            </a:r>
          </a:p>
          <a:p>
            <a:pPr algn="just"/>
            <a:r>
              <a:rPr lang="en-IN" sz="1800" b="1" dirty="0">
                <a:solidFill>
                  <a:schemeClr val="tx1"/>
                </a:solidFill>
              </a:rPr>
              <a:t> </a:t>
            </a:r>
            <a:r>
              <a:rPr lang="en-IN" sz="1800" b="1" dirty="0" err="1">
                <a:solidFill>
                  <a:schemeClr val="tx1"/>
                </a:solidFill>
              </a:rPr>
              <a:t>Pitambra</a:t>
            </a:r>
            <a:r>
              <a:rPr lang="en-IN" sz="1800" b="1" dirty="0">
                <a:solidFill>
                  <a:schemeClr val="tx1"/>
                </a:solidFill>
              </a:rPr>
              <a:t> Books P Ltd. V UOI (DEL)</a:t>
            </a:r>
          </a:p>
          <a:p>
            <a:pPr marL="0" indent="0" algn="just">
              <a:buNone/>
            </a:pPr>
            <a:r>
              <a:rPr lang="en-IN" sz="1800" dirty="0">
                <a:solidFill>
                  <a:schemeClr val="tx1"/>
                </a:solidFill>
              </a:rPr>
              <a:t>Refund </a:t>
            </a:r>
            <a:r>
              <a:rPr lang="en-IN" sz="1800" b="1" dirty="0">
                <a:solidFill>
                  <a:schemeClr val="tx1"/>
                </a:solidFill>
              </a:rPr>
              <a:t>circular 125/44/19-Challenged</a:t>
            </a:r>
            <a:r>
              <a:rPr lang="en-IN" sz="1800" dirty="0">
                <a:solidFill>
                  <a:schemeClr val="tx1"/>
                </a:solidFill>
              </a:rPr>
              <a:t> as restricts ITC on zero rated supply spread across two diff. FY.</a:t>
            </a:r>
          </a:p>
          <a:p>
            <a:pPr marL="0" indent="0" algn="just">
              <a:buNone/>
            </a:pPr>
            <a:r>
              <a:rPr lang="en-IN" sz="1800" b="1" dirty="0">
                <a:solidFill>
                  <a:schemeClr val="tx1"/>
                </a:solidFill>
              </a:rPr>
              <a:t>Order- </a:t>
            </a:r>
            <a:r>
              <a:rPr lang="en-IN" sz="1800" dirty="0">
                <a:solidFill>
                  <a:schemeClr val="tx1"/>
                </a:solidFill>
              </a:rPr>
              <a:t>Refund cannot be denied as prima facie eligible + Stay Granted (para 8 of circular) + allowed filing of refund. </a:t>
            </a:r>
          </a:p>
          <a:p>
            <a:pPr algn="just"/>
            <a:r>
              <a:rPr lang="en-IN" sz="1800" b="1" dirty="0">
                <a:solidFill>
                  <a:schemeClr val="tx1"/>
                </a:solidFill>
              </a:rPr>
              <a:t>Shree Mahalakshmi Enterprises  V Secretary, DG NAPA</a:t>
            </a:r>
            <a:r>
              <a:rPr lang="en-IN" sz="1800" dirty="0">
                <a:solidFill>
                  <a:schemeClr val="tx1"/>
                </a:solidFill>
              </a:rPr>
              <a:t>- No methodology/ procedures for calculating profiteering- Interim stay granted. </a:t>
            </a:r>
          </a:p>
          <a:p>
            <a:pPr algn="just"/>
            <a:r>
              <a:rPr lang="en-IN" sz="1800" b="1" dirty="0" err="1">
                <a:solidFill>
                  <a:schemeClr val="tx1"/>
                </a:solidFill>
              </a:rPr>
              <a:t>Gravita</a:t>
            </a:r>
            <a:r>
              <a:rPr lang="en-IN" sz="1800" b="1" dirty="0">
                <a:solidFill>
                  <a:schemeClr val="tx1"/>
                </a:solidFill>
              </a:rPr>
              <a:t> India Ltd.(GSTAA)- </a:t>
            </a:r>
            <a:r>
              <a:rPr lang="en-IN" sz="1800" dirty="0">
                <a:solidFill>
                  <a:schemeClr val="tx1"/>
                </a:solidFill>
              </a:rPr>
              <a:t>Refund rejected- Invoices were sought for recredit- </a:t>
            </a:r>
            <a:r>
              <a:rPr lang="en-IN" sz="1800" b="1" dirty="0">
                <a:solidFill>
                  <a:schemeClr val="tx1"/>
                </a:solidFill>
              </a:rPr>
              <a:t>Held</a:t>
            </a:r>
            <a:r>
              <a:rPr lang="en-IN" sz="1800" dirty="0">
                <a:solidFill>
                  <a:schemeClr val="tx1"/>
                </a:solidFill>
              </a:rPr>
              <a:t>- Rule 93+ Cir. 17/17/2017- Do not require documents for recredit.  </a:t>
            </a:r>
          </a:p>
          <a:p>
            <a:pPr marL="0" indent="0" algn="just">
              <a:buNone/>
            </a:pPr>
            <a:endParaRPr lang="en-US" sz="1800" dirty="0">
              <a:solidFill>
                <a:schemeClr val="tx1"/>
              </a:solidFill>
            </a:endParaRPr>
          </a:p>
        </p:txBody>
      </p:sp>
      <p:sp>
        <p:nvSpPr>
          <p:cNvPr id="4" name="Slide Number Placeholder 3"/>
          <p:cNvSpPr>
            <a:spLocks noGrp="1"/>
          </p:cNvSpPr>
          <p:nvPr>
            <p:ph type="sldNum" sz="quarter" idx="4"/>
          </p:nvPr>
        </p:nvSpPr>
        <p:spPr/>
        <p:txBody>
          <a:bodyPr/>
          <a:lstStyle/>
          <a:p>
            <a:fld id="{C37E4FB1-AD43-40BE-A2D5-51E31E25039B}" type="slidenum">
              <a:rPr lang="en-IN" smtClean="0"/>
              <a:pPr/>
              <a:t>31</a:t>
            </a:fld>
            <a:endParaRPr lang="en-IN" dirty="0"/>
          </a:p>
        </p:txBody>
      </p:sp>
    </p:spTree>
    <p:extLst>
      <p:ext uri="{BB962C8B-B14F-4D97-AF65-F5344CB8AC3E}">
        <p14:creationId xmlns:p14="http://schemas.microsoft.com/office/powerpoint/2010/main" val="41765907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2433485" y="1758002"/>
            <a:ext cx="7346357" cy="1355628"/>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indent="0" algn="ctr">
              <a:buNone/>
            </a:pPr>
            <a:r>
              <a:rPr lang="en-US" sz="8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lgerian" pitchFamily="82" charset="0"/>
              </a:rPr>
              <a:t>Thank you</a:t>
            </a:r>
          </a:p>
        </p:txBody>
      </p:sp>
      <p:pic>
        <p:nvPicPr>
          <p:cNvPr id="5" name="Picture 3" descr="C:\My data\CA Prakash N\Audit &amp; Assistance\NL PPT Website updation Articles\PPT &amp; Material\11. PPT Visag\download (1).jpeg"/>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3613355"/>
            <a:ext cx="3866368" cy="324464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241985" y="4099161"/>
            <a:ext cx="6141388" cy="1569660"/>
          </a:xfrm>
          <a:prstGeom prst="rect">
            <a:avLst/>
          </a:prstGeom>
          <a:noFill/>
        </p:spPr>
        <p:txBody>
          <a:bodyPr wrap="square" rtlCol="0">
            <a:spAutoFit/>
          </a:bodyPr>
          <a:lstStyle/>
          <a:p>
            <a:pPr algn="ctr">
              <a:lnSpc>
                <a:spcPct val="80000"/>
              </a:lnSpc>
            </a:pPr>
            <a:r>
              <a:rPr lang="en-US" altLang="en-US" sz="3000" b="1" i="1" dirty="0">
                <a:latin typeface="Cambria" panose="02040503050406030204" pitchFamily="18" charset="0"/>
                <a:ea typeface="Cambria" panose="02040503050406030204" pitchFamily="18" charset="0"/>
              </a:rPr>
              <a:t>For any clarification</a:t>
            </a:r>
          </a:p>
          <a:p>
            <a:pPr algn="ctr">
              <a:lnSpc>
                <a:spcPct val="80000"/>
              </a:lnSpc>
            </a:pPr>
            <a:endParaRPr lang="en-US" altLang="en-US" sz="3000" b="1" i="1" dirty="0">
              <a:latin typeface="Cambria" panose="02040503050406030204" pitchFamily="18" charset="0"/>
              <a:ea typeface="Cambria" panose="02040503050406030204" pitchFamily="18" charset="0"/>
            </a:endParaRPr>
          </a:p>
          <a:p>
            <a:pPr algn="ctr">
              <a:lnSpc>
                <a:spcPct val="80000"/>
              </a:lnSpc>
            </a:pPr>
            <a:r>
              <a:rPr lang="en-US" sz="3000" b="1" i="1" dirty="0">
                <a:solidFill>
                  <a:schemeClr val="accent1"/>
                </a:solidFill>
                <a:latin typeface="Cambria" panose="02040503050406030204" pitchFamily="18" charset="0"/>
                <a:ea typeface="Cambria" panose="02040503050406030204" pitchFamily="18" charset="0"/>
                <a:hlinkClick r:id="rId4"/>
              </a:rPr>
              <a:t>ashish@hiregange.com</a:t>
            </a:r>
            <a:endParaRPr lang="en-US" sz="3000" b="1" i="1" dirty="0">
              <a:solidFill>
                <a:schemeClr val="accent1"/>
              </a:solidFill>
              <a:latin typeface="Cambria" panose="02040503050406030204" pitchFamily="18" charset="0"/>
              <a:ea typeface="Cambria" panose="02040503050406030204" pitchFamily="18" charset="0"/>
            </a:endParaRPr>
          </a:p>
          <a:p>
            <a:pPr algn="ctr">
              <a:lnSpc>
                <a:spcPct val="80000"/>
              </a:lnSpc>
            </a:pPr>
            <a:r>
              <a:rPr lang="en-US" sz="3000" b="1" i="1" dirty="0">
                <a:solidFill>
                  <a:schemeClr val="accent1"/>
                </a:solidFill>
                <a:latin typeface="Cambria" panose="02040503050406030204" pitchFamily="18" charset="0"/>
                <a:ea typeface="Cambria" panose="02040503050406030204" pitchFamily="18" charset="0"/>
              </a:rPr>
              <a:t>8510950400 </a:t>
            </a:r>
          </a:p>
        </p:txBody>
      </p:sp>
      <p:sp>
        <p:nvSpPr>
          <p:cNvPr id="7" name="Slide Number Placeholder 6"/>
          <p:cNvSpPr>
            <a:spLocks noGrp="1"/>
          </p:cNvSpPr>
          <p:nvPr>
            <p:ph type="sldNum" sz="quarter" idx="4"/>
          </p:nvPr>
        </p:nvSpPr>
        <p:spPr/>
        <p:txBody>
          <a:bodyPr/>
          <a:lstStyle/>
          <a:p>
            <a:fld id="{C37E4FB1-AD43-40BE-A2D5-51E31E25039B}" type="slidenum">
              <a:rPr lang="en-IN" smtClean="0"/>
              <a:pPr/>
              <a:t>32</a:t>
            </a:fld>
            <a:endParaRPr lang="en-IN" dirty="0"/>
          </a:p>
        </p:txBody>
      </p:sp>
    </p:spTree>
    <p:extLst>
      <p:ext uri="{BB962C8B-B14F-4D97-AF65-F5344CB8AC3E}">
        <p14:creationId xmlns:p14="http://schemas.microsoft.com/office/powerpoint/2010/main" val="1229729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US" dirty="0"/>
              <a:t>Section 50 of the CGST Act, 2017</a:t>
            </a:r>
            <a:endParaRPr lang="en-US" sz="2400" dirty="0"/>
          </a:p>
        </p:txBody>
      </p:sp>
      <p:sp>
        <p:nvSpPr>
          <p:cNvPr id="3" name="Text Placeholder 2"/>
          <p:cNvSpPr>
            <a:spLocks noGrp="1"/>
          </p:cNvSpPr>
          <p:nvPr>
            <p:ph type="body" sz="quarter" idx="15"/>
          </p:nvPr>
        </p:nvSpPr>
        <p:spPr>
          <a:xfrm>
            <a:off x="327025" y="1108259"/>
            <a:ext cx="11237959" cy="5248091"/>
          </a:xfrm>
        </p:spPr>
        <p:txBody>
          <a:bodyPr>
            <a:normAutofit lnSpcReduction="10000"/>
          </a:bodyPr>
          <a:lstStyle/>
          <a:p>
            <a:pPr marL="0" indent="0" algn="just">
              <a:buNone/>
            </a:pPr>
            <a:r>
              <a:rPr lang="en-GB" b="1" dirty="0"/>
              <a:t>Interest on delayed filing of GSTR-3B-Gross V/s Net?</a:t>
            </a:r>
          </a:p>
          <a:p>
            <a:pPr marL="0" indent="0" algn="just">
              <a:buNone/>
            </a:pPr>
            <a:endParaRPr lang="en-GB" dirty="0"/>
          </a:p>
          <a:p>
            <a:pPr algn="just"/>
            <a:r>
              <a:rPr lang="en-GB" dirty="0"/>
              <a:t>No manner has been prescribed till date to compute interest as required in Sec 50.</a:t>
            </a:r>
            <a:r>
              <a:rPr lang="en-GB" i="1" dirty="0"/>
              <a:t> </a:t>
            </a:r>
          </a:p>
          <a:p>
            <a:pPr algn="just"/>
            <a:r>
              <a:rPr lang="en-US" dirty="0"/>
              <a:t>Measure fails the levy fails as laid down by </a:t>
            </a:r>
            <a:r>
              <a:rPr lang="en-US" b="1" dirty="0"/>
              <a:t>Hon’ble Supreme Court in the case of B.C. Srinivasa </a:t>
            </a:r>
            <a:r>
              <a:rPr lang="en-US" b="1" dirty="0" err="1"/>
              <a:t>Setty</a:t>
            </a:r>
            <a:r>
              <a:rPr lang="en-US" b="1" dirty="0"/>
              <a:t> 1981(2) SCC 460</a:t>
            </a:r>
            <a:r>
              <a:rPr lang="en-US" dirty="0"/>
              <a:t>.</a:t>
            </a:r>
          </a:p>
          <a:p>
            <a:pPr algn="just"/>
            <a:r>
              <a:rPr lang="en-US" sz="2400" dirty="0"/>
              <a:t>Section 100 of the Finance (No. 2) Act, 2019- Interest only on amount paid through cash.  (Retrospective or prospective?)</a:t>
            </a:r>
          </a:p>
          <a:p>
            <a:pPr algn="just"/>
            <a:r>
              <a:rPr lang="en-US" b="1" dirty="0"/>
              <a:t>M/s. </a:t>
            </a:r>
            <a:r>
              <a:rPr lang="en-US" b="1" dirty="0" err="1"/>
              <a:t>Refex</a:t>
            </a:r>
            <a:r>
              <a:rPr lang="en-US" b="1" dirty="0"/>
              <a:t> Industries Limited (Madras HC)</a:t>
            </a:r>
          </a:p>
          <a:p>
            <a:pPr marL="457200" indent="-457200" algn="just">
              <a:buAutoNum type="arabicParenR"/>
            </a:pPr>
            <a:r>
              <a:rPr lang="en-US" dirty="0"/>
              <a:t>Interest to be paid on cash portion.</a:t>
            </a:r>
          </a:p>
          <a:p>
            <a:pPr marL="457200" indent="-457200" algn="just">
              <a:buAutoNum type="arabicParenR"/>
            </a:pPr>
            <a:r>
              <a:rPr lang="en-US" dirty="0"/>
              <a:t>FA provision is retrospective.</a:t>
            </a:r>
          </a:p>
          <a:p>
            <a:pPr marL="457200" indent="-457200" algn="just">
              <a:buAutoNum type="arabicParenR"/>
            </a:pPr>
            <a:r>
              <a:rPr lang="en-US" dirty="0"/>
              <a:t>In TL HC Judgement in case of Megha Engineering- FA amendment was not there and it was mere a council recommendation. </a:t>
            </a:r>
          </a:p>
          <a:p>
            <a:pPr marL="457200" indent="-457200" algn="just">
              <a:buAutoNum type="arabicParenR"/>
            </a:pPr>
            <a:endParaRPr lang="en-US" dirty="0"/>
          </a:p>
          <a:p>
            <a:pPr marL="457200" indent="-457200" algn="just">
              <a:buAutoNum type="arabicParenR"/>
            </a:pPr>
            <a:endParaRPr lang="en-US" dirty="0"/>
          </a:p>
          <a:p>
            <a:pPr marL="0" indent="0" algn="just">
              <a:buNone/>
            </a:pPr>
            <a:endParaRPr lang="en-US" b="1" dirty="0"/>
          </a:p>
          <a:p>
            <a:pPr algn="just"/>
            <a:endParaRPr lang="en-US" sz="2400" dirty="0"/>
          </a:p>
          <a:p>
            <a:pPr algn="just"/>
            <a:endParaRPr lang="en-US" sz="2400" dirty="0"/>
          </a:p>
          <a:p>
            <a:pPr algn="just"/>
            <a:endParaRPr lang="en-US" sz="2400" dirty="0"/>
          </a:p>
          <a:p>
            <a:pPr algn="just"/>
            <a:endParaRPr lang="en-US" dirty="0"/>
          </a:p>
          <a:p>
            <a:pPr algn="just"/>
            <a:endParaRPr lang="en-US" dirty="0"/>
          </a:p>
          <a:p>
            <a:pPr algn="just"/>
            <a:endParaRPr lang="en-GB" i="1" dirty="0"/>
          </a:p>
          <a:p>
            <a:pPr algn="just"/>
            <a:endParaRPr lang="en-GB" i="1" dirty="0"/>
          </a:p>
        </p:txBody>
      </p:sp>
      <p:sp>
        <p:nvSpPr>
          <p:cNvPr id="4" name="Slide Number Placeholder 3"/>
          <p:cNvSpPr>
            <a:spLocks noGrp="1"/>
          </p:cNvSpPr>
          <p:nvPr>
            <p:ph type="sldNum" sz="quarter" idx="4"/>
          </p:nvPr>
        </p:nvSpPr>
        <p:spPr/>
        <p:txBody>
          <a:bodyPr/>
          <a:lstStyle/>
          <a:p>
            <a:fld id="{C37E4FB1-AD43-40BE-A2D5-51E31E25039B}" type="slidenum">
              <a:rPr lang="en-IN" smtClean="0"/>
              <a:pPr/>
              <a:t>4</a:t>
            </a:fld>
            <a:endParaRPr lang="en-IN" dirty="0"/>
          </a:p>
        </p:txBody>
      </p:sp>
    </p:spTree>
    <p:extLst>
      <p:ext uri="{BB962C8B-B14F-4D97-AF65-F5344CB8AC3E}">
        <p14:creationId xmlns:p14="http://schemas.microsoft.com/office/powerpoint/2010/main" val="38949750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pPr algn="just"/>
            <a:r>
              <a:rPr lang="en-GB" sz="2600" b="1" dirty="0"/>
              <a:t>Interest on delayed filing of GSTR-3B-Gross V/s Net?</a:t>
            </a:r>
            <a:endParaRPr lang="en-US" sz="2600" dirty="0"/>
          </a:p>
          <a:p>
            <a:pPr marL="457200" indent="-457200" algn="just">
              <a:buAutoNum type="arabicParenR"/>
            </a:pPr>
            <a:endParaRPr lang="en-US" sz="2600" dirty="0"/>
          </a:p>
          <a:p>
            <a:pPr algn="just"/>
            <a:endParaRPr lang="en-US" sz="2600" b="1" dirty="0"/>
          </a:p>
          <a:p>
            <a:pPr algn="just"/>
            <a:endParaRPr lang="en-US" sz="2600" dirty="0"/>
          </a:p>
          <a:p>
            <a:pPr algn="just"/>
            <a:endParaRPr lang="en-US" sz="2600" dirty="0"/>
          </a:p>
          <a:p>
            <a:pPr algn="just"/>
            <a:endParaRPr lang="en-US" sz="2600" dirty="0"/>
          </a:p>
          <a:p>
            <a:pPr algn="just"/>
            <a:endParaRPr lang="en-US" sz="2600" dirty="0"/>
          </a:p>
          <a:p>
            <a:pPr algn="just"/>
            <a:endParaRPr lang="en-US" sz="2600" dirty="0"/>
          </a:p>
          <a:p>
            <a:pPr algn="just"/>
            <a:endParaRPr lang="en-GB" sz="2600" i="1" dirty="0"/>
          </a:p>
          <a:p>
            <a:pPr algn="just"/>
            <a:endParaRPr lang="en-GB" sz="2600" i="1" dirty="0"/>
          </a:p>
        </p:txBody>
      </p:sp>
      <p:sp>
        <p:nvSpPr>
          <p:cNvPr id="3" name="Text Placeholder 2"/>
          <p:cNvSpPr>
            <a:spLocks noGrp="1"/>
          </p:cNvSpPr>
          <p:nvPr>
            <p:ph type="body" sz="quarter" idx="15"/>
          </p:nvPr>
        </p:nvSpPr>
        <p:spPr>
          <a:xfrm>
            <a:off x="327025" y="1108259"/>
            <a:ext cx="11237959" cy="5248091"/>
          </a:xfrm>
        </p:spPr>
        <p:txBody>
          <a:bodyPr>
            <a:normAutofit/>
          </a:bodyPr>
          <a:lstStyle/>
          <a:p>
            <a:pPr marL="0" indent="0" algn="just">
              <a:buNone/>
            </a:pPr>
            <a:r>
              <a:rPr lang="en-GB" sz="2800" b="1" u="sng" dirty="0"/>
              <a:t>Issues:</a:t>
            </a:r>
          </a:p>
          <a:p>
            <a:pPr marL="514350" indent="-514350" algn="just">
              <a:buAutoNum type="arabicPeriod"/>
            </a:pPr>
            <a:r>
              <a:rPr lang="en-GB" sz="2800" dirty="0"/>
              <a:t>Provision of the law? Effect of the amendment?</a:t>
            </a:r>
          </a:p>
          <a:p>
            <a:pPr marL="514350" indent="-514350" algn="just">
              <a:buAutoNum type="arabicPeriod"/>
            </a:pPr>
            <a:r>
              <a:rPr lang="en-GB" sz="2800" dirty="0"/>
              <a:t>Return filing vs payment of tax?</a:t>
            </a:r>
          </a:p>
          <a:p>
            <a:pPr marL="514350" indent="-514350" algn="just">
              <a:buAutoNum type="arabicPeriod"/>
            </a:pPr>
            <a:r>
              <a:rPr lang="en-GB" sz="2800" dirty="0"/>
              <a:t>Nature of ITC? And interest?</a:t>
            </a:r>
          </a:p>
          <a:p>
            <a:pPr marL="514350" indent="-514350" algn="just">
              <a:buAutoNum type="arabicPeriod"/>
            </a:pPr>
            <a:r>
              <a:rPr lang="en-GB" sz="2800" dirty="0"/>
              <a:t>Direct recovery – without adjudication – section 75 (12)?</a:t>
            </a:r>
          </a:p>
          <a:p>
            <a:pPr marL="514350" indent="-514350" algn="just">
              <a:buAutoNum type="arabicPeriod"/>
            </a:pPr>
            <a:endParaRPr lang="en-GB" sz="2800" dirty="0"/>
          </a:p>
        </p:txBody>
      </p:sp>
      <p:sp>
        <p:nvSpPr>
          <p:cNvPr id="4" name="Slide Number Placeholder 3"/>
          <p:cNvSpPr>
            <a:spLocks noGrp="1"/>
          </p:cNvSpPr>
          <p:nvPr>
            <p:ph type="sldNum" sz="quarter" idx="4"/>
          </p:nvPr>
        </p:nvSpPr>
        <p:spPr/>
        <p:txBody>
          <a:bodyPr/>
          <a:lstStyle/>
          <a:p>
            <a:fld id="{C37E4FB1-AD43-40BE-A2D5-51E31E25039B}" type="slidenum">
              <a:rPr lang="en-IN" smtClean="0"/>
              <a:pPr/>
              <a:t>5</a:t>
            </a:fld>
            <a:endParaRPr lang="en-IN" dirty="0"/>
          </a:p>
        </p:txBody>
      </p:sp>
    </p:spTree>
    <p:extLst>
      <p:ext uri="{BB962C8B-B14F-4D97-AF65-F5344CB8AC3E}">
        <p14:creationId xmlns:p14="http://schemas.microsoft.com/office/powerpoint/2010/main" val="2072239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pPr algn="just"/>
            <a:r>
              <a:rPr lang="en-GB" sz="2600" b="1" dirty="0"/>
              <a:t>Interest on delayed filing of GSTR-3B-Gross V/s Net?</a:t>
            </a:r>
            <a:endParaRPr lang="en-US" sz="2600" dirty="0"/>
          </a:p>
          <a:p>
            <a:pPr marL="457200" indent="-457200" algn="just">
              <a:buAutoNum type="arabicParenR"/>
            </a:pPr>
            <a:endParaRPr lang="en-US" sz="2600" dirty="0"/>
          </a:p>
          <a:p>
            <a:pPr algn="just"/>
            <a:endParaRPr lang="en-US" sz="2600" b="1" dirty="0"/>
          </a:p>
          <a:p>
            <a:pPr algn="just"/>
            <a:endParaRPr lang="en-US" sz="2600" dirty="0"/>
          </a:p>
          <a:p>
            <a:pPr algn="just"/>
            <a:endParaRPr lang="en-US" sz="2600" dirty="0"/>
          </a:p>
          <a:p>
            <a:pPr algn="just"/>
            <a:endParaRPr lang="en-US" sz="2600" dirty="0"/>
          </a:p>
          <a:p>
            <a:pPr algn="just"/>
            <a:endParaRPr lang="en-US" sz="2600" dirty="0"/>
          </a:p>
          <a:p>
            <a:pPr algn="just"/>
            <a:endParaRPr lang="en-US" sz="2600" dirty="0"/>
          </a:p>
          <a:p>
            <a:pPr algn="just"/>
            <a:endParaRPr lang="en-GB" sz="2600" i="1" dirty="0"/>
          </a:p>
          <a:p>
            <a:pPr algn="just"/>
            <a:endParaRPr lang="en-GB" sz="2600" i="1" dirty="0"/>
          </a:p>
        </p:txBody>
      </p:sp>
      <p:sp>
        <p:nvSpPr>
          <p:cNvPr id="3" name="Text Placeholder 2"/>
          <p:cNvSpPr>
            <a:spLocks noGrp="1"/>
          </p:cNvSpPr>
          <p:nvPr>
            <p:ph type="body" sz="quarter" idx="15"/>
          </p:nvPr>
        </p:nvSpPr>
        <p:spPr>
          <a:xfrm>
            <a:off x="327025" y="1108259"/>
            <a:ext cx="11237959" cy="5248091"/>
          </a:xfrm>
        </p:spPr>
        <p:txBody>
          <a:bodyPr>
            <a:normAutofit/>
          </a:bodyPr>
          <a:lstStyle/>
          <a:p>
            <a:pPr marL="0" indent="0" algn="just">
              <a:buNone/>
            </a:pPr>
            <a:r>
              <a:rPr lang="en-GB" sz="2800" b="1" dirty="0"/>
              <a:t>Provision of the law? Effect of the amendment?</a:t>
            </a:r>
          </a:p>
          <a:p>
            <a:pPr marL="0" indent="0" algn="just">
              <a:buNone/>
            </a:pPr>
            <a:endParaRPr lang="en-GB" sz="2800" b="1" dirty="0"/>
          </a:p>
          <a:p>
            <a:pPr marL="514350" indent="-514350" algn="just">
              <a:buAutoNum type="arabicPeriod"/>
            </a:pPr>
            <a:r>
              <a:rPr lang="en-GB" sz="2800" dirty="0"/>
              <a:t>Person liable to pay tax but fails to pay the tax – pay interest @18% in the manner </a:t>
            </a:r>
            <a:r>
              <a:rPr lang="en-GB" sz="2800" b="1" dirty="0"/>
              <a:t>prescribed.</a:t>
            </a:r>
          </a:p>
          <a:p>
            <a:pPr marL="514350" indent="-514350" algn="just">
              <a:buAutoNum type="arabicPeriod"/>
            </a:pPr>
            <a:r>
              <a:rPr lang="en-GB" sz="2800" dirty="0"/>
              <a:t>Any manner prescribed? – </a:t>
            </a:r>
            <a:r>
              <a:rPr lang="en-GB" i="1" dirty="0"/>
              <a:t>Santosh Kumar </a:t>
            </a:r>
            <a:r>
              <a:rPr lang="en-GB" i="1" dirty="0" err="1"/>
              <a:t>Harlalka</a:t>
            </a:r>
            <a:endParaRPr lang="en-GB" i="1" dirty="0"/>
          </a:p>
          <a:p>
            <a:pPr marL="514350" indent="-514350" algn="just">
              <a:buAutoNum type="arabicPeriod"/>
            </a:pPr>
            <a:r>
              <a:rPr lang="en-GB" sz="2800" dirty="0"/>
              <a:t>Amendment retrospective? – Council meeting debate</a:t>
            </a:r>
          </a:p>
          <a:p>
            <a:pPr marL="514350" indent="-514350" algn="just">
              <a:buAutoNum type="arabicPeriod"/>
            </a:pPr>
            <a:r>
              <a:rPr lang="en-GB" sz="2800" dirty="0"/>
              <a:t>Beneficial/clarificatory amendment – retrospective – </a:t>
            </a:r>
            <a:r>
              <a:rPr lang="en-GB" i="1" dirty="0" err="1"/>
              <a:t>Refex</a:t>
            </a:r>
            <a:r>
              <a:rPr lang="en-GB" i="1" dirty="0"/>
              <a:t> Industries</a:t>
            </a:r>
          </a:p>
          <a:p>
            <a:pPr marL="514350" indent="-514350" algn="just">
              <a:buAutoNum type="arabicPeriod"/>
            </a:pPr>
            <a:endParaRPr lang="en-GB" sz="2800" dirty="0"/>
          </a:p>
        </p:txBody>
      </p:sp>
      <p:sp>
        <p:nvSpPr>
          <p:cNvPr id="4" name="Slide Number Placeholder 3"/>
          <p:cNvSpPr>
            <a:spLocks noGrp="1"/>
          </p:cNvSpPr>
          <p:nvPr>
            <p:ph type="sldNum" sz="quarter" idx="4"/>
          </p:nvPr>
        </p:nvSpPr>
        <p:spPr/>
        <p:txBody>
          <a:bodyPr/>
          <a:lstStyle/>
          <a:p>
            <a:fld id="{C37E4FB1-AD43-40BE-A2D5-51E31E25039B}" type="slidenum">
              <a:rPr lang="en-IN" smtClean="0"/>
              <a:pPr/>
              <a:t>6</a:t>
            </a:fld>
            <a:endParaRPr lang="en-IN" dirty="0"/>
          </a:p>
        </p:txBody>
      </p:sp>
    </p:spTree>
    <p:extLst>
      <p:ext uri="{BB962C8B-B14F-4D97-AF65-F5344CB8AC3E}">
        <p14:creationId xmlns:p14="http://schemas.microsoft.com/office/powerpoint/2010/main" val="16241146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pPr algn="just"/>
            <a:r>
              <a:rPr lang="en-GB" sz="2600" b="1" dirty="0"/>
              <a:t>Interest on delayed filing of GSTR-3B-Gross V/s Net?</a:t>
            </a:r>
            <a:endParaRPr lang="en-US" sz="2600" dirty="0"/>
          </a:p>
          <a:p>
            <a:pPr marL="457200" indent="-457200" algn="just">
              <a:buAutoNum type="arabicParenR"/>
            </a:pPr>
            <a:endParaRPr lang="en-US" sz="2600" dirty="0"/>
          </a:p>
          <a:p>
            <a:pPr algn="just"/>
            <a:endParaRPr lang="en-US" sz="2600" b="1" dirty="0"/>
          </a:p>
          <a:p>
            <a:pPr algn="just"/>
            <a:endParaRPr lang="en-US" sz="2600" dirty="0"/>
          </a:p>
          <a:p>
            <a:pPr algn="just"/>
            <a:endParaRPr lang="en-US" sz="2600" dirty="0"/>
          </a:p>
          <a:p>
            <a:pPr algn="just"/>
            <a:endParaRPr lang="en-US" sz="2600" dirty="0"/>
          </a:p>
          <a:p>
            <a:pPr algn="just"/>
            <a:endParaRPr lang="en-US" sz="2600" dirty="0"/>
          </a:p>
          <a:p>
            <a:pPr algn="just"/>
            <a:endParaRPr lang="en-US" sz="2600" dirty="0"/>
          </a:p>
          <a:p>
            <a:pPr algn="just"/>
            <a:endParaRPr lang="en-US" sz="2600" dirty="0"/>
          </a:p>
          <a:p>
            <a:pPr algn="just"/>
            <a:endParaRPr lang="en-GB" sz="2600" i="1" dirty="0"/>
          </a:p>
          <a:p>
            <a:pPr algn="just"/>
            <a:endParaRPr lang="en-GB" sz="2600" i="1" dirty="0"/>
          </a:p>
        </p:txBody>
      </p:sp>
      <p:sp>
        <p:nvSpPr>
          <p:cNvPr id="3" name="Text Placeholder 2"/>
          <p:cNvSpPr>
            <a:spLocks noGrp="1"/>
          </p:cNvSpPr>
          <p:nvPr>
            <p:ph type="body" sz="quarter" idx="15"/>
          </p:nvPr>
        </p:nvSpPr>
        <p:spPr>
          <a:xfrm>
            <a:off x="327025" y="1108259"/>
            <a:ext cx="11237959" cy="5248091"/>
          </a:xfrm>
        </p:spPr>
        <p:txBody>
          <a:bodyPr>
            <a:normAutofit fontScale="92500" lnSpcReduction="20000"/>
          </a:bodyPr>
          <a:lstStyle/>
          <a:p>
            <a:pPr marL="0" indent="0" algn="just">
              <a:buNone/>
            </a:pPr>
            <a:r>
              <a:rPr lang="en-GB" sz="2800" b="1" u="sng" dirty="0"/>
              <a:t>Nature of ITC/interest?</a:t>
            </a:r>
          </a:p>
          <a:p>
            <a:pPr marL="514350" indent="-514350" algn="just">
              <a:buAutoNum type="arabicPeriod"/>
            </a:pPr>
            <a:r>
              <a:rPr lang="en-GB" sz="2800" dirty="0"/>
              <a:t>ITC in ECL available with the Government </a:t>
            </a:r>
          </a:p>
          <a:p>
            <a:pPr marL="514350" indent="-514350" algn="just">
              <a:buAutoNum type="arabicPeriod"/>
            </a:pPr>
            <a:endParaRPr lang="en-GB" sz="2800" dirty="0"/>
          </a:p>
          <a:p>
            <a:pPr marL="514350" indent="-514350" algn="just">
              <a:buFont typeface="Arial" panose="020B0604020202020204" pitchFamily="34" charset="0"/>
              <a:buAutoNum type="arabicPeriod"/>
            </a:pPr>
            <a:r>
              <a:rPr lang="en-US" sz="2800" dirty="0"/>
              <a:t>Eicher Motors Ltd [2002-TIOL-149-SC-CX-LB]-</a:t>
            </a:r>
            <a:r>
              <a:rPr lang="en-US" sz="2800" b="1" dirty="0">
                <a:solidFill>
                  <a:srgbClr val="FF327D"/>
                </a:solidFill>
              </a:rPr>
              <a:t>the facility of credit is as good as tax paid</a:t>
            </a:r>
            <a:r>
              <a:rPr lang="en-US" sz="2800" dirty="0"/>
              <a:t> till tax is adjusted on future goods.</a:t>
            </a:r>
          </a:p>
          <a:p>
            <a:pPr marL="514350" indent="-514350" algn="just">
              <a:buFont typeface="Arial" panose="020B0604020202020204" pitchFamily="34" charset="0"/>
              <a:buAutoNum type="arabicPeriod"/>
            </a:pPr>
            <a:endParaRPr lang="en-US" sz="2800" dirty="0"/>
          </a:p>
          <a:p>
            <a:pPr marL="514350" indent="-514350" algn="just">
              <a:buFont typeface="Arial" panose="020B0604020202020204" pitchFamily="34" charset="0"/>
              <a:buAutoNum type="arabicPeriod"/>
            </a:pPr>
            <a:r>
              <a:rPr lang="en-US" sz="2800" dirty="0"/>
              <a:t>Tax already with Government when paid by the supplier</a:t>
            </a:r>
          </a:p>
          <a:p>
            <a:pPr marL="514350" indent="-514350" algn="just">
              <a:buFont typeface="Arial" panose="020B0604020202020204" pitchFamily="34" charset="0"/>
              <a:buAutoNum type="arabicPeriod"/>
            </a:pPr>
            <a:endParaRPr lang="en-US" sz="2800" dirty="0"/>
          </a:p>
          <a:p>
            <a:pPr marL="0" indent="0" algn="just">
              <a:buNone/>
            </a:pPr>
            <a:r>
              <a:rPr lang="en-US" sz="2800" b="1" dirty="0"/>
              <a:t>Pratibha Processors v. Union of India 1996 (88) E.L.T. 12 (S.C.)-</a:t>
            </a:r>
            <a:r>
              <a:rPr lang="en-US" sz="2800" dirty="0"/>
              <a:t> </a:t>
            </a:r>
          </a:p>
          <a:p>
            <a:pPr algn="just"/>
            <a:r>
              <a:rPr lang="en-US" sz="2800" dirty="0"/>
              <a:t>“</a:t>
            </a:r>
            <a:r>
              <a:rPr lang="en-US" sz="2800" b="1" i="1" dirty="0">
                <a:solidFill>
                  <a:srgbClr val="FF327D"/>
                </a:solidFill>
              </a:rPr>
              <a:t>Interest is compensatory in character”</a:t>
            </a:r>
            <a:r>
              <a:rPr lang="en-US" sz="2800" i="1" dirty="0"/>
              <a:t>. </a:t>
            </a:r>
          </a:p>
          <a:p>
            <a:pPr algn="just"/>
            <a:r>
              <a:rPr lang="en-US" sz="2800" i="1" dirty="0"/>
              <a:t>The levy of interest is geared</a:t>
            </a:r>
            <a:r>
              <a:rPr lang="en-US" sz="2800" b="1" i="1" dirty="0"/>
              <a:t> </a:t>
            </a:r>
            <a:r>
              <a:rPr lang="en-US" sz="2800" b="1" i="1" u="sng" dirty="0"/>
              <a:t>to actual amount of tax withheld</a:t>
            </a:r>
            <a:r>
              <a:rPr lang="en-US" sz="2800" i="1" dirty="0"/>
              <a:t> and the extent of the delay in paying the tax on the due date. </a:t>
            </a:r>
          </a:p>
          <a:p>
            <a:pPr marL="514350" indent="-514350" algn="just">
              <a:buFont typeface="Arial" panose="020B0604020202020204" pitchFamily="34" charset="0"/>
              <a:buAutoNum type="arabicPeriod"/>
            </a:pPr>
            <a:endParaRPr lang="en-US" sz="2800" dirty="0"/>
          </a:p>
          <a:p>
            <a:pPr marL="0" indent="0" algn="just">
              <a:buNone/>
            </a:pPr>
            <a:endParaRPr lang="en-GB" sz="2800" dirty="0"/>
          </a:p>
          <a:p>
            <a:pPr marL="514350" indent="-514350" algn="just">
              <a:buAutoNum type="arabicPeriod"/>
            </a:pPr>
            <a:endParaRPr lang="en-GB" sz="2800" dirty="0"/>
          </a:p>
          <a:p>
            <a:pPr marL="514350" indent="-514350" algn="just">
              <a:buAutoNum type="arabicPeriod"/>
            </a:pPr>
            <a:endParaRPr lang="en-GB" sz="2800" dirty="0"/>
          </a:p>
        </p:txBody>
      </p:sp>
      <p:sp>
        <p:nvSpPr>
          <p:cNvPr id="4" name="Slide Number Placeholder 3"/>
          <p:cNvSpPr>
            <a:spLocks noGrp="1"/>
          </p:cNvSpPr>
          <p:nvPr>
            <p:ph type="sldNum" sz="quarter" idx="4"/>
          </p:nvPr>
        </p:nvSpPr>
        <p:spPr/>
        <p:txBody>
          <a:bodyPr/>
          <a:lstStyle/>
          <a:p>
            <a:fld id="{C37E4FB1-AD43-40BE-A2D5-51E31E25039B}" type="slidenum">
              <a:rPr lang="en-IN" smtClean="0"/>
              <a:pPr/>
              <a:t>7</a:t>
            </a:fld>
            <a:endParaRPr lang="en-IN" dirty="0"/>
          </a:p>
        </p:txBody>
      </p:sp>
    </p:spTree>
    <p:extLst>
      <p:ext uri="{BB962C8B-B14F-4D97-AF65-F5344CB8AC3E}">
        <p14:creationId xmlns:p14="http://schemas.microsoft.com/office/powerpoint/2010/main" val="28240736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327025" y="150813"/>
            <a:ext cx="9447290" cy="585787"/>
          </a:xfrm>
        </p:spPr>
        <p:txBody>
          <a:bodyPr/>
          <a:lstStyle/>
          <a:p>
            <a:r>
              <a:rPr lang="en-US" sz="3200" dirty="0"/>
              <a:t>Continued..</a:t>
            </a:r>
          </a:p>
        </p:txBody>
      </p:sp>
      <p:sp>
        <p:nvSpPr>
          <p:cNvPr id="3" name="Text Placeholder 2"/>
          <p:cNvSpPr>
            <a:spLocks noGrp="1"/>
          </p:cNvSpPr>
          <p:nvPr>
            <p:ph type="body" sz="quarter" idx="15"/>
          </p:nvPr>
        </p:nvSpPr>
        <p:spPr>
          <a:xfrm>
            <a:off x="327025" y="1108259"/>
            <a:ext cx="11237959" cy="5248091"/>
          </a:xfrm>
        </p:spPr>
        <p:txBody>
          <a:bodyPr>
            <a:noAutofit/>
          </a:bodyPr>
          <a:lstStyle/>
          <a:p>
            <a:pPr marL="0" indent="0" algn="just">
              <a:buNone/>
            </a:pPr>
            <a:r>
              <a:rPr lang="en-GB" sz="2400" b="1" dirty="0"/>
              <a:t>Direct recovery – without adjudication – section 75 (12)?</a:t>
            </a:r>
          </a:p>
          <a:p>
            <a:pPr algn="just"/>
            <a:endParaRPr lang="en-US" dirty="0"/>
          </a:p>
          <a:p>
            <a:pPr algn="just"/>
            <a:r>
              <a:rPr lang="en-US" dirty="0"/>
              <a:t>Issuance of SCN and adjudication – sec 73/74</a:t>
            </a:r>
          </a:p>
          <a:p>
            <a:pPr marL="0" indent="0" algn="just">
              <a:buNone/>
            </a:pPr>
            <a:r>
              <a:rPr lang="en-US" i="1" dirty="0"/>
              <a:t>75 (12): </a:t>
            </a:r>
            <a:r>
              <a:rPr lang="en-IN" i="1" dirty="0"/>
              <a:t>Notwithstanding anything contained in section 73 or section 74, where any amount of self-assessed tax in accordance with a return furnished under section 39 remains unpaid, either wholly or partly, or any amount of interest payable on such tax remains unpaid, the same shall be recovered under the provisions of section 79</a:t>
            </a:r>
            <a:endParaRPr lang="en-US" i="1" dirty="0"/>
          </a:p>
          <a:p>
            <a:pPr marL="0" indent="0" algn="just">
              <a:buNone/>
            </a:pPr>
            <a:endParaRPr lang="en-US" b="1" dirty="0"/>
          </a:p>
          <a:p>
            <a:pPr algn="just"/>
            <a:r>
              <a:rPr lang="en-US" dirty="0"/>
              <a:t>Freezing of bank account by invoking Section 79 read-with 75(12) permissible? </a:t>
            </a:r>
            <a:r>
              <a:rPr lang="en-US" b="1" dirty="0"/>
              <a:t>-</a:t>
            </a:r>
            <a:r>
              <a:rPr lang="en-US" dirty="0"/>
              <a:t>Karnataka HC-</a:t>
            </a:r>
            <a:r>
              <a:rPr lang="en-US" b="1" dirty="0"/>
              <a:t>M/S LC Infra Projects Pvt. Ltd. </a:t>
            </a:r>
          </a:p>
          <a:p>
            <a:pPr algn="just"/>
            <a:r>
              <a:rPr lang="en-US" dirty="0"/>
              <a:t>Violation of principle of natural justice</a:t>
            </a:r>
          </a:p>
          <a:p>
            <a:pPr algn="just"/>
            <a:r>
              <a:rPr lang="en-US" dirty="0"/>
              <a:t>Notice is required before attaching bank account</a:t>
            </a:r>
          </a:p>
          <a:p>
            <a:pPr algn="just"/>
            <a:r>
              <a:rPr lang="en-US" dirty="0"/>
              <a:t>75(12) is applicable only on self assessment cases- here interest computed by revenue.</a:t>
            </a:r>
          </a:p>
        </p:txBody>
      </p:sp>
      <p:sp>
        <p:nvSpPr>
          <p:cNvPr id="4" name="Slide Number Placeholder 3"/>
          <p:cNvSpPr>
            <a:spLocks noGrp="1"/>
          </p:cNvSpPr>
          <p:nvPr>
            <p:ph type="sldNum" sz="quarter" idx="4"/>
          </p:nvPr>
        </p:nvSpPr>
        <p:spPr/>
        <p:txBody>
          <a:bodyPr/>
          <a:lstStyle/>
          <a:p>
            <a:fld id="{C37E4FB1-AD43-40BE-A2D5-51E31E25039B}" type="slidenum">
              <a:rPr lang="en-IN" smtClean="0"/>
              <a:pPr/>
              <a:t>8</a:t>
            </a:fld>
            <a:endParaRPr lang="en-IN" dirty="0"/>
          </a:p>
        </p:txBody>
      </p:sp>
    </p:spTree>
    <p:extLst>
      <p:ext uri="{BB962C8B-B14F-4D97-AF65-F5344CB8AC3E}">
        <p14:creationId xmlns:p14="http://schemas.microsoft.com/office/powerpoint/2010/main" val="3871287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688783" y="2110191"/>
            <a:ext cx="4102415" cy="2171830"/>
          </a:xfrm>
        </p:spPr>
        <p:txBody>
          <a:bodyPr/>
          <a:lstStyle/>
          <a:p>
            <a:r>
              <a:rPr lang="en-IN" sz="4000" b="1" dirty="0">
                <a:solidFill>
                  <a:srgbClr val="00327D"/>
                </a:solidFill>
              </a:rPr>
              <a:t>16(4) Notice</a:t>
            </a:r>
            <a:endParaRPr lang="en-US" sz="4000" b="1" dirty="0">
              <a:solidFill>
                <a:srgbClr val="00327D"/>
              </a:solidFill>
            </a:endParaRPr>
          </a:p>
        </p:txBody>
      </p:sp>
    </p:spTree>
    <p:extLst>
      <p:ext uri="{BB962C8B-B14F-4D97-AF65-F5344CB8AC3E}">
        <p14:creationId xmlns:p14="http://schemas.microsoft.com/office/powerpoint/2010/main" val="2079989362"/>
      </p:ext>
    </p:extLst>
  </p:cSld>
  <p:clrMapOvr>
    <a:masterClrMapping/>
  </p:clrMapOvr>
</p:sld>
</file>

<file path=ppt/theme/theme1.xml><?xml version="1.0" encoding="utf-8"?>
<a:theme xmlns:a="http://schemas.openxmlformats.org/drawingml/2006/main" name="Badge">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3705</TotalTime>
  <Words>2889</Words>
  <Application>Microsoft Office PowerPoint</Application>
  <PresentationFormat>Widescreen</PresentationFormat>
  <Paragraphs>319</Paragraphs>
  <Slides>32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Algerian</vt:lpstr>
      <vt:lpstr>Arial</vt:lpstr>
      <vt:lpstr>Bookman Old Style</vt:lpstr>
      <vt:lpstr>Calibri</vt:lpstr>
      <vt:lpstr>Cambria</vt:lpstr>
      <vt:lpstr>Gill Sans MT</vt:lpstr>
      <vt:lpstr>Impact</vt:lpstr>
      <vt:lpstr>Wingdings</vt:lpstr>
      <vt:lpstr>Badge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CA AshishChaudhary</cp:lastModifiedBy>
  <cp:revision>397</cp:revision>
  <dcterms:created xsi:type="dcterms:W3CDTF">2019-07-08T11:43:26Z</dcterms:created>
  <dcterms:modified xsi:type="dcterms:W3CDTF">2020-02-23T04:47:14Z</dcterms:modified>
</cp:coreProperties>
</file>